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 id="2147483673" r:id="rId2"/>
  </p:sldMasterIdLst>
  <p:notesMasterIdLst>
    <p:notesMasterId r:id="rId70"/>
  </p:notesMasterIdLst>
  <p:handoutMasterIdLst>
    <p:handoutMasterId r:id="rId71"/>
  </p:handoutMasterIdLst>
  <p:sldIdLst>
    <p:sldId id="256" r:id="rId3"/>
    <p:sldId id="257" r:id="rId4"/>
    <p:sldId id="258" r:id="rId5"/>
    <p:sldId id="288" r:id="rId6"/>
    <p:sldId id="273" r:id="rId7"/>
    <p:sldId id="259" r:id="rId8"/>
    <p:sldId id="274" r:id="rId9"/>
    <p:sldId id="290" r:id="rId10"/>
    <p:sldId id="291" r:id="rId11"/>
    <p:sldId id="262" r:id="rId12"/>
    <p:sldId id="263" r:id="rId13"/>
    <p:sldId id="275" r:id="rId14"/>
    <p:sldId id="264" r:id="rId15"/>
    <p:sldId id="265" r:id="rId16"/>
    <p:sldId id="266" r:id="rId17"/>
    <p:sldId id="292" r:id="rId18"/>
    <p:sldId id="293" r:id="rId19"/>
    <p:sldId id="294" r:id="rId20"/>
    <p:sldId id="295" r:id="rId21"/>
    <p:sldId id="321" r:id="rId22"/>
    <p:sldId id="324" r:id="rId23"/>
    <p:sldId id="332" r:id="rId24"/>
    <p:sldId id="333" r:id="rId25"/>
    <p:sldId id="334" r:id="rId26"/>
    <p:sldId id="319" r:id="rId27"/>
    <p:sldId id="320" r:id="rId28"/>
    <p:sldId id="296" r:id="rId29"/>
    <p:sldId id="300" r:id="rId30"/>
    <p:sldId id="297" r:id="rId31"/>
    <p:sldId id="267" r:id="rId32"/>
    <p:sldId id="301" r:id="rId33"/>
    <p:sldId id="277" r:id="rId34"/>
    <p:sldId id="278" r:id="rId35"/>
    <p:sldId id="279" r:id="rId36"/>
    <p:sldId id="280" r:id="rId37"/>
    <p:sldId id="281" r:id="rId38"/>
    <p:sldId id="282" r:id="rId39"/>
    <p:sldId id="283" r:id="rId40"/>
    <p:sldId id="325" r:id="rId41"/>
    <p:sldId id="326" r:id="rId42"/>
    <p:sldId id="331" r:id="rId43"/>
    <p:sldId id="330" r:id="rId44"/>
    <p:sldId id="335" r:id="rId45"/>
    <p:sldId id="336" r:id="rId46"/>
    <p:sldId id="337" r:id="rId47"/>
    <p:sldId id="329" r:id="rId48"/>
    <p:sldId id="338" r:id="rId49"/>
    <p:sldId id="339" r:id="rId50"/>
    <p:sldId id="340" r:id="rId51"/>
    <p:sldId id="302" r:id="rId52"/>
    <p:sldId id="341" r:id="rId53"/>
    <p:sldId id="342" r:id="rId54"/>
    <p:sldId id="303" r:id="rId55"/>
    <p:sldId id="343" r:id="rId56"/>
    <p:sldId id="344" r:id="rId57"/>
    <p:sldId id="345" r:id="rId58"/>
    <p:sldId id="346" r:id="rId59"/>
    <p:sldId id="352" r:id="rId60"/>
    <p:sldId id="353" r:id="rId61"/>
    <p:sldId id="350" r:id="rId62"/>
    <p:sldId id="347" r:id="rId63"/>
    <p:sldId id="351" r:id="rId64"/>
    <p:sldId id="354" r:id="rId65"/>
    <p:sldId id="311" r:id="rId66"/>
    <p:sldId id="314" r:id="rId67"/>
    <p:sldId id="312" r:id="rId68"/>
    <p:sldId id="313"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42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42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42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3D53685-1B78-4F3A-9AE9-D0FF96992D4F}" type="slidenum">
              <a:rPr lang="en-US" altLang="en-US"/>
              <a:pPr/>
              <a:t>‹#›</a:t>
            </a:fld>
            <a:endParaRPr lang="en-US" altLang="en-US"/>
          </a:p>
        </p:txBody>
      </p:sp>
    </p:spTree>
    <p:extLst>
      <p:ext uri="{BB962C8B-B14F-4D97-AF65-F5344CB8AC3E}">
        <p14:creationId xmlns:p14="http://schemas.microsoft.com/office/powerpoint/2010/main" val="4204785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32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D9924B6-F91B-42D2-83AA-862EDC8F178C}" type="slidenum">
              <a:rPr lang="en-US" altLang="en-US"/>
              <a:pPr/>
              <a:t>‹#›</a:t>
            </a:fld>
            <a:endParaRPr lang="en-US" altLang="en-US"/>
          </a:p>
        </p:txBody>
      </p:sp>
    </p:spTree>
    <p:extLst>
      <p:ext uri="{BB962C8B-B14F-4D97-AF65-F5344CB8AC3E}">
        <p14:creationId xmlns:p14="http://schemas.microsoft.com/office/powerpoint/2010/main" val="34242462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A81F8-349C-44F4-B05E-0BFCB7FB1165}" type="slidenum">
              <a:rPr lang="en-US" altLang="en-US"/>
              <a:pPr/>
              <a:t>1</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9509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9DC3F3-1058-466D-9E17-43F619AF90AC}" type="slidenum">
              <a:rPr lang="en-US" altLang="en-US"/>
              <a:pPr/>
              <a:t>13</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5099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6EF511-DB23-430C-A0CC-3DA035D9D5C5}" type="slidenum">
              <a:rPr lang="en-US" altLang="en-US"/>
              <a:pPr/>
              <a:t>14</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8701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623A1-4382-429A-9CB2-5C82977FB58F}" type="slidenum">
              <a:rPr lang="en-US" altLang="en-US"/>
              <a:pPr/>
              <a:t>15</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400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24B6-F91B-42D2-83AA-862EDC8F178C}" type="slidenum">
              <a:rPr lang="en-US" altLang="en-US" smtClean="0"/>
              <a:pPr/>
              <a:t>22</a:t>
            </a:fld>
            <a:endParaRPr lang="en-US" altLang="en-US"/>
          </a:p>
        </p:txBody>
      </p:sp>
    </p:spTree>
    <p:extLst>
      <p:ext uri="{BB962C8B-B14F-4D97-AF65-F5344CB8AC3E}">
        <p14:creationId xmlns:p14="http://schemas.microsoft.com/office/powerpoint/2010/main" val="784523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00CE52-3728-402C-92F6-608189BAE902}" type="slidenum">
              <a:rPr lang="en-US" altLang="en-US"/>
              <a:pPr/>
              <a:t>30</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40484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43D87-B5FA-4AC4-8D61-60E9D06C7DEE}" type="slidenum">
              <a:rPr lang="en-US" altLang="en-US"/>
              <a:pPr/>
              <a:t>32</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30279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7E01B5-2BE5-4C4B-8128-B394C1E8F15B}" type="slidenum">
              <a:rPr lang="en-US" altLang="en-US"/>
              <a:pPr/>
              <a:t>33</a:t>
            </a:fld>
            <a:endParaRPr lang="en-US"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7897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BF99C-D094-40AB-A860-5341FEEC78E9}" type="slidenum">
              <a:rPr lang="en-US" altLang="en-US"/>
              <a:pPr/>
              <a:t>34</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31919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EF461-9421-45A8-A6F8-03B55DB396D0}" type="slidenum">
              <a:rPr lang="en-US" altLang="en-US"/>
              <a:pPr/>
              <a:t>35</a:t>
            </a:fld>
            <a:endParaRPr lang="en-US"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3429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E220B-C38E-4EA5-B307-CB9EFBE323EF}" type="slidenum">
              <a:rPr lang="en-US" altLang="en-US"/>
              <a:pPr/>
              <a:t>36</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2685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735E9-1252-419C-B2FD-67C9B9ECF6AC}" type="slidenum">
              <a:rPr lang="en-US" altLang="en-US"/>
              <a:pPr/>
              <a:t>2</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70681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1DAE6-4309-40D8-AB2A-317E22EA1B42}" type="slidenum">
              <a:rPr lang="en-US" altLang="en-US"/>
              <a:pPr/>
              <a:t>37</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4513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34862-95B3-430E-BE90-54B91B026B00}" type="slidenum">
              <a:rPr lang="en-US" altLang="en-US"/>
              <a:pPr/>
              <a:t>38</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6598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A81A7-FFF1-4F5C-851F-46C8EF2689E6}" type="slidenum">
              <a:rPr lang="en-US" altLang="en-US"/>
              <a:pPr/>
              <a:t>3</a:t>
            </a:fld>
            <a:endParaRPr lang="en-US"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971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15391-41ED-4160-BA4A-85AE456610AE}" type="slidenum">
              <a:rPr lang="en-US" altLang="en-US"/>
              <a:pPr/>
              <a:t>5</a:t>
            </a:fld>
            <a:endParaRPr lang="en-US" alt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4584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B5BDC-3183-401B-86CE-641B586822B8}" type="slidenum">
              <a:rPr lang="en-US" altLang="en-US"/>
              <a:pPr/>
              <a:t>6</a:t>
            </a:fld>
            <a:endParaRPr lang="en-US"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11178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C43C74-BED7-4D03-9B40-583062AFAE70}" type="slidenum">
              <a:rPr lang="en-US" altLang="en-US"/>
              <a:pPr/>
              <a:t>7</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4569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B9495-C71A-417B-94B0-D2B8810AA4AC}" type="slidenum">
              <a:rPr lang="en-US" altLang="en-US"/>
              <a:pPr/>
              <a:t>10</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0961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C5DEC0-4905-45D5-8451-09E8C720FD4B}" type="slidenum">
              <a:rPr lang="en-US" altLang="en-US"/>
              <a:pPr/>
              <a:t>11</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8765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5FCB6-418A-43D4-A819-BD8CC9C741AB}" type="slidenum">
              <a:rPr lang="en-US" altLang="en-US"/>
              <a:pPr/>
              <a:t>12</a:t>
            </a:fld>
            <a:endParaRPr lang="en-US"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469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2530" name="Group 2"/>
          <p:cNvGrpSpPr>
            <a:grpSpLocks/>
          </p:cNvGrpSpPr>
          <p:nvPr/>
        </p:nvGrpSpPr>
        <p:grpSpPr bwMode="auto">
          <a:xfrm>
            <a:off x="0" y="0"/>
            <a:ext cx="9144000" cy="6858000"/>
            <a:chOff x="0" y="0"/>
            <a:chExt cx="5760" cy="4320"/>
          </a:xfrm>
        </p:grpSpPr>
        <p:sp>
          <p:nvSpPr>
            <p:cNvPr id="2253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sp>
          <p:nvSpPr>
            <p:cNvPr id="22532"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grpSp>
          <p:nvGrpSpPr>
            <p:cNvPr id="22533" name="Group 5"/>
            <p:cNvGrpSpPr>
              <a:grpSpLocks/>
            </p:cNvGrpSpPr>
            <p:nvPr/>
          </p:nvGrpSpPr>
          <p:grpSpPr bwMode="auto">
            <a:xfrm>
              <a:off x="0" y="672"/>
              <a:ext cx="1806" cy="1989"/>
              <a:chOff x="0" y="672"/>
              <a:chExt cx="1806" cy="1989"/>
            </a:xfrm>
          </p:grpSpPr>
          <p:sp>
            <p:nvSpPr>
              <p:cNvPr id="22534"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sp>
            <p:nvSpPr>
              <p:cNvPr id="22535"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sp>
            <p:nvSpPr>
              <p:cNvPr id="22536"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sp>
            <p:nvSpPr>
              <p:cNvPr id="22537"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sp>
            <p:nvSpPr>
              <p:cNvPr id="22538"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sp>
            <p:nvSpPr>
              <p:cNvPr id="22539"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sp>
            <p:nvSpPr>
              <p:cNvPr id="22540"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sp>
            <p:nvSpPr>
              <p:cNvPr id="22541"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sp>
            <p:nvSpPr>
              <p:cNvPr id="22542"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sp>
            <p:nvSpPr>
              <p:cNvPr id="22543"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grpSp>
      </p:grpSp>
      <p:sp>
        <p:nvSpPr>
          <p:cNvPr id="22544" name="Rectangle 16"/>
          <p:cNvSpPr>
            <a:spLocks noGrp="1" noChangeArrowheads="1"/>
          </p:cNvSpPr>
          <p:nvPr>
            <p:ph type="dt" sz="half" idx="2"/>
          </p:nvPr>
        </p:nvSpPr>
        <p:spPr>
          <a:xfrm>
            <a:off x="457200" y="6248400"/>
            <a:ext cx="2133600" cy="457200"/>
          </a:xfrm>
        </p:spPr>
        <p:txBody>
          <a:bodyPr/>
          <a:lstStyle>
            <a:lvl1pPr>
              <a:defRPr/>
            </a:lvl1pPr>
          </a:lstStyle>
          <a:p>
            <a:endParaRPr lang="en-US" altLang="en-US"/>
          </a:p>
        </p:txBody>
      </p:sp>
      <p:sp>
        <p:nvSpPr>
          <p:cNvPr id="22545" name="Rectangle 17"/>
          <p:cNvSpPr>
            <a:spLocks noGrp="1" noChangeArrowheads="1"/>
          </p:cNvSpPr>
          <p:nvPr>
            <p:ph type="ftr" sz="quarter" idx="3"/>
          </p:nvPr>
        </p:nvSpPr>
        <p:spPr/>
        <p:txBody>
          <a:bodyPr/>
          <a:lstStyle>
            <a:lvl1pPr>
              <a:defRPr/>
            </a:lvl1pPr>
          </a:lstStyle>
          <a:p>
            <a:endParaRPr lang="en-US" altLang="en-US"/>
          </a:p>
        </p:txBody>
      </p:sp>
      <p:sp>
        <p:nvSpPr>
          <p:cNvPr id="22546" name="Rectangle 18"/>
          <p:cNvSpPr>
            <a:spLocks noGrp="1" noChangeArrowheads="1"/>
          </p:cNvSpPr>
          <p:nvPr>
            <p:ph type="sldNum" sz="quarter" idx="4"/>
          </p:nvPr>
        </p:nvSpPr>
        <p:spPr/>
        <p:txBody>
          <a:bodyPr/>
          <a:lstStyle>
            <a:lvl1pPr>
              <a:defRPr/>
            </a:lvl1pPr>
          </a:lstStyle>
          <a:p>
            <a:fld id="{297CA5F0-F623-42EA-9E47-34901C82F5D7}" type="slidenum">
              <a:rPr lang="en-US" altLang="en-US"/>
              <a:pPr/>
              <a:t>‹#›</a:t>
            </a:fld>
            <a:endParaRPr lang="en-US" altLang="en-US"/>
          </a:p>
        </p:txBody>
      </p:sp>
      <p:sp>
        <p:nvSpPr>
          <p:cNvPr id="225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altLang="en-US" noProof="0"/>
              <a:t>Click to edit Master title style</a:t>
            </a:r>
          </a:p>
        </p:txBody>
      </p:sp>
      <p:sp>
        <p:nvSpPr>
          <p:cNvPr id="225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61827C92-DA20-422B-89BE-75A9901BEF6B}"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65399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33851F85-3BAD-4ED7-A153-1CA01D88B139}"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95790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F6BE14-2BA2-4F13-927A-36A03EBD5DF0}"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D81AE-55C5-478A-8D6C-AF6463B94F7F}" type="slidenum">
              <a:rPr lang="en-IN" smtClean="0"/>
              <a:t>‹#›</a:t>
            </a:fld>
            <a:endParaRPr lang="en-IN"/>
          </a:p>
        </p:txBody>
      </p:sp>
    </p:spTree>
    <p:extLst>
      <p:ext uri="{BB962C8B-B14F-4D97-AF65-F5344CB8AC3E}">
        <p14:creationId xmlns:p14="http://schemas.microsoft.com/office/powerpoint/2010/main" val="3096985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F6BE14-2BA2-4F13-927A-36A03EBD5DF0}"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D81AE-55C5-478A-8D6C-AF6463B94F7F}" type="slidenum">
              <a:rPr lang="en-IN" smtClean="0"/>
              <a:t>‹#›</a:t>
            </a:fld>
            <a:endParaRPr lang="en-IN"/>
          </a:p>
        </p:txBody>
      </p:sp>
    </p:spTree>
    <p:extLst>
      <p:ext uri="{BB962C8B-B14F-4D97-AF65-F5344CB8AC3E}">
        <p14:creationId xmlns:p14="http://schemas.microsoft.com/office/powerpoint/2010/main" val="3625030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6BE14-2BA2-4F13-927A-36A03EBD5DF0}"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D81AE-55C5-478A-8D6C-AF6463B94F7F}" type="slidenum">
              <a:rPr lang="en-IN" smtClean="0"/>
              <a:t>‹#›</a:t>
            </a:fld>
            <a:endParaRPr lang="en-IN"/>
          </a:p>
        </p:txBody>
      </p:sp>
    </p:spTree>
    <p:extLst>
      <p:ext uri="{BB962C8B-B14F-4D97-AF65-F5344CB8AC3E}">
        <p14:creationId xmlns:p14="http://schemas.microsoft.com/office/powerpoint/2010/main" val="35940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F6BE14-2BA2-4F13-927A-36A03EBD5DF0}"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D81AE-55C5-478A-8D6C-AF6463B94F7F}" type="slidenum">
              <a:rPr lang="en-IN" smtClean="0"/>
              <a:t>‹#›</a:t>
            </a:fld>
            <a:endParaRPr lang="en-IN"/>
          </a:p>
        </p:txBody>
      </p:sp>
    </p:spTree>
    <p:extLst>
      <p:ext uri="{BB962C8B-B14F-4D97-AF65-F5344CB8AC3E}">
        <p14:creationId xmlns:p14="http://schemas.microsoft.com/office/powerpoint/2010/main" val="900589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F6BE14-2BA2-4F13-927A-36A03EBD5DF0}" type="datetimeFigureOut">
              <a:rPr lang="en-IN" smtClean="0"/>
              <a:t>23-03-2021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8D81AE-55C5-478A-8D6C-AF6463B94F7F}" type="slidenum">
              <a:rPr lang="en-IN" smtClean="0"/>
              <a:t>‹#›</a:t>
            </a:fld>
            <a:endParaRPr lang="en-IN"/>
          </a:p>
        </p:txBody>
      </p:sp>
    </p:spTree>
    <p:extLst>
      <p:ext uri="{BB962C8B-B14F-4D97-AF65-F5344CB8AC3E}">
        <p14:creationId xmlns:p14="http://schemas.microsoft.com/office/powerpoint/2010/main" val="448305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F6BE14-2BA2-4F13-927A-36A03EBD5DF0}" type="datetimeFigureOut">
              <a:rPr lang="en-IN" smtClean="0"/>
              <a:t>23-03-2021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8D81AE-55C5-478A-8D6C-AF6463B94F7F}" type="slidenum">
              <a:rPr lang="en-IN" smtClean="0"/>
              <a:t>‹#›</a:t>
            </a:fld>
            <a:endParaRPr lang="en-IN"/>
          </a:p>
        </p:txBody>
      </p:sp>
    </p:spTree>
    <p:extLst>
      <p:ext uri="{BB962C8B-B14F-4D97-AF65-F5344CB8AC3E}">
        <p14:creationId xmlns:p14="http://schemas.microsoft.com/office/powerpoint/2010/main" val="44816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6BE14-2BA2-4F13-927A-36A03EBD5DF0}" type="datetimeFigureOut">
              <a:rPr lang="en-IN" smtClean="0"/>
              <a:t>23-03-2021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8D81AE-55C5-478A-8D6C-AF6463B94F7F}" type="slidenum">
              <a:rPr lang="en-IN" smtClean="0"/>
              <a:t>‹#›</a:t>
            </a:fld>
            <a:endParaRPr lang="en-IN"/>
          </a:p>
        </p:txBody>
      </p:sp>
    </p:spTree>
    <p:extLst>
      <p:ext uri="{BB962C8B-B14F-4D97-AF65-F5344CB8AC3E}">
        <p14:creationId xmlns:p14="http://schemas.microsoft.com/office/powerpoint/2010/main" val="2578470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6BE14-2BA2-4F13-927A-36A03EBD5DF0}"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D81AE-55C5-478A-8D6C-AF6463B94F7F}" type="slidenum">
              <a:rPr lang="en-IN" smtClean="0"/>
              <a:t>‹#›</a:t>
            </a:fld>
            <a:endParaRPr lang="en-IN"/>
          </a:p>
        </p:txBody>
      </p:sp>
    </p:spTree>
    <p:extLst>
      <p:ext uri="{BB962C8B-B14F-4D97-AF65-F5344CB8AC3E}">
        <p14:creationId xmlns:p14="http://schemas.microsoft.com/office/powerpoint/2010/main" val="423845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AD1B294A-8852-4C62-BCF6-E806CA490902}"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2620507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6BE14-2BA2-4F13-927A-36A03EBD5DF0}"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D81AE-55C5-478A-8D6C-AF6463B94F7F}" type="slidenum">
              <a:rPr lang="en-IN" smtClean="0"/>
              <a:t>‹#›</a:t>
            </a:fld>
            <a:endParaRPr lang="en-IN"/>
          </a:p>
        </p:txBody>
      </p:sp>
    </p:spTree>
    <p:extLst>
      <p:ext uri="{BB962C8B-B14F-4D97-AF65-F5344CB8AC3E}">
        <p14:creationId xmlns:p14="http://schemas.microsoft.com/office/powerpoint/2010/main" val="42191596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F6BE14-2BA2-4F13-927A-36A03EBD5DF0}"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D81AE-55C5-478A-8D6C-AF6463B94F7F}" type="slidenum">
              <a:rPr lang="en-IN" smtClean="0"/>
              <a:t>‹#›</a:t>
            </a:fld>
            <a:endParaRPr lang="en-IN"/>
          </a:p>
        </p:txBody>
      </p:sp>
    </p:spTree>
    <p:extLst>
      <p:ext uri="{BB962C8B-B14F-4D97-AF65-F5344CB8AC3E}">
        <p14:creationId xmlns:p14="http://schemas.microsoft.com/office/powerpoint/2010/main" val="1987229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F6BE14-2BA2-4F13-927A-36A03EBD5DF0}"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D81AE-55C5-478A-8D6C-AF6463B94F7F}" type="slidenum">
              <a:rPr lang="en-IN" smtClean="0"/>
              <a:t>‹#›</a:t>
            </a:fld>
            <a:endParaRPr lang="en-IN"/>
          </a:p>
        </p:txBody>
      </p:sp>
    </p:spTree>
    <p:extLst>
      <p:ext uri="{BB962C8B-B14F-4D97-AF65-F5344CB8AC3E}">
        <p14:creationId xmlns:p14="http://schemas.microsoft.com/office/powerpoint/2010/main" val="137539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9EC9B243-A333-4C1B-94E1-B98C0B2D6D55}"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74037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335AAD45-46EE-41E5-8446-9D3B3047B1D9}"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230429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037BEF0C-90DA-4280-B777-D3F5137B887C}" type="slidenum">
              <a:rPr lang="en-US" altLang="en-US"/>
              <a:pPr/>
              <a:t>‹#›</a:t>
            </a:fld>
            <a:endParaRPr lang="en-US" altLang="en-US"/>
          </a:p>
        </p:txBody>
      </p:sp>
      <p:sp>
        <p:nvSpPr>
          <p:cNvPr id="9" name="Date Placeholder 8"/>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59104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5DCDB007-9688-4AC6-B4E5-B4FD31BBBDD2}" type="slidenum">
              <a:rPr lang="en-US" altLang="en-US"/>
              <a:pPr/>
              <a:t>‹#›</a:t>
            </a:fld>
            <a:endParaRPr lang="en-US" altLang="en-US"/>
          </a:p>
        </p:txBody>
      </p:sp>
      <p:sp>
        <p:nvSpPr>
          <p:cNvPr id="5" name="Date Placeholder 4"/>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9787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1B875592-BEC3-46DF-B356-FB5717A6B8A7}" type="slidenum">
              <a:rPr lang="en-US" altLang="en-US"/>
              <a:pPr/>
              <a:t>‹#›</a:t>
            </a:fld>
            <a:endParaRPr lang="en-US" altLang="en-US"/>
          </a:p>
        </p:txBody>
      </p:sp>
      <p:sp>
        <p:nvSpPr>
          <p:cNvPr id="4" name="Date Placeholder 3"/>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128330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1EE7DF0E-3986-4944-A593-75D26A4A6BFD}"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107316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5B3AA522-4F73-4229-B35E-6F1EF50915BE}"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201747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endParaRPr lang="en-US" altLang="en-US"/>
          </a:p>
        </p:txBody>
      </p:sp>
      <p:sp>
        <p:nvSpPr>
          <p:cNvPr id="2150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14ACF1E6-F154-4189-86E1-4F10C311B0B1}" type="slidenum">
              <a:rPr lang="en-US" altLang="en-US"/>
              <a:pPr/>
              <a:t>‹#›</a:t>
            </a:fld>
            <a:endParaRPr lang="en-US" altLang="en-US"/>
          </a:p>
        </p:txBody>
      </p:sp>
      <p:grpSp>
        <p:nvGrpSpPr>
          <p:cNvPr id="21508" name="Group 4"/>
          <p:cNvGrpSpPr>
            <a:grpSpLocks/>
          </p:cNvGrpSpPr>
          <p:nvPr/>
        </p:nvGrpSpPr>
        <p:grpSpPr bwMode="auto">
          <a:xfrm>
            <a:off x="0" y="0"/>
            <a:ext cx="9144000" cy="546100"/>
            <a:chOff x="0" y="0"/>
            <a:chExt cx="5760" cy="344"/>
          </a:xfrm>
        </p:grpSpPr>
        <p:sp>
          <p:nvSpPr>
            <p:cNvPr id="2150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sp>
          <p:nvSpPr>
            <p:cNvPr id="2151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sp>
          <p:nvSpPr>
            <p:cNvPr id="21511"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1512"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1513"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sp>
          <p:nvSpPr>
            <p:cNvPr id="21514"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1515"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itchFamily="18" charset="0"/>
              </a:endParaRPr>
            </a:p>
          </p:txBody>
        </p:sp>
        <p:sp>
          <p:nvSpPr>
            <p:cNvPr id="21516"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sp>
          <p:nvSpPr>
            <p:cNvPr id="21517"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grpSp>
      <p:sp>
        <p:nvSpPr>
          <p:cNvPr id="21518"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1519"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52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cs typeface="Arial" charset="0"/>
        </a:defRPr>
      </a:lvl2pPr>
      <a:lvl3pPr algn="l" rtl="0" fontAlgn="base">
        <a:spcBef>
          <a:spcPct val="0"/>
        </a:spcBef>
        <a:spcAft>
          <a:spcPct val="0"/>
        </a:spcAft>
        <a:defRPr sz="4400">
          <a:solidFill>
            <a:schemeClr val="tx1"/>
          </a:solidFill>
          <a:latin typeface="Arial" charset="0"/>
          <a:cs typeface="Arial" charset="0"/>
        </a:defRPr>
      </a:lvl3pPr>
      <a:lvl4pPr algn="l" rtl="0" fontAlgn="base">
        <a:spcBef>
          <a:spcPct val="0"/>
        </a:spcBef>
        <a:spcAft>
          <a:spcPct val="0"/>
        </a:spcAft>
        <a:defRPr sz="4400">
          <a:solidFill>
            <a:schemeClr val="tx1"/>
          </a:solidFill>
          <a:latin typeface="Arial" charset="0"/>
          <a:cs typeface="Arial" charset="0"/>
        </a:defRPr>
      </a:lvl4pPr>
      <a:lvl5pPr algn="l" rtl="0" fontAlgn="base">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6BE14-2BA2-4F13-927A-36A03EBD5DF0}" type="datetimeFigureOut">
              <a:rPr lang="en-IN" smtClean="0"/>
              <a:t>23-03-2021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D81AE-55C5-478A-8D6C-AF6463B94F7F}" type="slidenum">
              <a:rPr lang="en-IN" smtClean="0"/>
              <a:t>‹#›</a:t>
            </a:fld>
            <a:endParaRPr lang="en-IN"/>
          </a:p>
        </p:txBody>
      </p:sp>
    </p:spTree>
    <p:extLst>
      <p:ext uri="{BB962C8B-B14F-4D97-AF65-F5344CB8AC3E}">
        <p14:creationId xmlns:p14="http://schemas.microsoft.com/office/powerpoint/2010/main" val="36529756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5000" y="1905000"/>
            <a:ext cx="6019800" cy="2209800"/>
          </a:xfrm>
        </p:spPr>
        <p:txBody>
          <a:bodyPr/>
          <a:lstStyle/>
          <a:p>
            <a:r>
              <a:rPr lang="en-US" altLang="en-US" dirty="0"/>
              <a:t>Spring Introduction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457200" y="457200"/>
            <a:ext cx="8305800" cy="6248400"/>
          </a:xfrm>
        </p:spPr>
        <p:txBody>
          <a:bodyPr/>
          <a:lstStyle/>
          <a:p>
            <a:pPr>
              <a:lnSpc>
                <a:spcPct val="150000"/>
              </a:lnSpc>
            </a:pPr>
            <a:r>
              <a:rPr lang="en-US" altLang="en-US" sz="2400" b="1" dirty="0"/>
              <a:t>The core container:</a:t>
            </a:r>
          </a:p>
          <a:p>
            <a:pPr>
              <a:lnSpc>
                <a:spcPct val="150000"/>
              </a:lnSpc>
              <a:buFont typeface="Wingdings" pitchFamily="2" charset="2"/>
              <a:buNone/>
            </a:pPr>
            <a:r>
              <a:rPr lang="en-US" altLang="en-US" sz="2400" dirty="0"/>
              <a:t>	The core container provides the essential functionality of the Spring framework. A primary component of the core container is the </a:t>
            </a:r>
            <a:r>
              <a:rPr lang="en-US" altLang="en-US" sz="2400" dirty="0" err="1"/>
              <a:t>BeanFactory</a:t>
            </a:r>
            <a:r>
              <a:rPr lang="en-US" altLang="en-US" sz="2400" dirty="0"/>
              <a:t>, an implementation of the Factory pattern. </a:t>
            </a:r>
          </a:p>
          <a:p>
            <a:pPr>
              <a:lnSpc>
                <a:spcPct val="150000"/>
              </a:lnSpc>
            </a:pPr>
            <a:r>
              <a:rPr lang="en-US" altLang="en-US" sz="2400" b="1" dirty="0"/>
              <a:t>Spring context:</a:t>
            </a:r>
          </a:p>
          <a:p>
            <a:pPr>
              <a:lnSpc>
                <a:spcPct val="150000"/>
              </a:lnSpc>
              <a:buFont typeface="Wingdings" pitchFamily="2" charset="2"/>
              <a:buNone/>
            </a:pPr>
            <a:r>
              <a:rPr lang="en-US" altLang="en-US" sz="2400" dirty="0"/>
              <a:t>	The Spring context is a configuration file that provides context information to the Spring framework. The Spring context includes enterprise services such as JNDI, EJB, e-mail, internalization, validation, and scheduling functionality. </a:t>
            </a:r>
          </a:p>
          <a:p>
            <a:pPr>
              <a:lnSpc>
                <a:spcPct val="150000"/>
              </a:lnSpc>
              <a:buFont typeface="Wingdings" pitchFamily="2" charset="2"/>
              <a:buNone/>
            </a:pPr>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457200" y="457200"/>
            <a:ext cx="8458200" cy="5867400"/>
          </a:xfrm>
        </p:spPr>
        <p:txBody>
          <a:bodyPr/>
          <a:lstStyle/>
          <a:p>
            <a:pPr>
              <a:lnSpc>
                <a:spcPct val="150000"/>
              </a:lnSpc>
            </a:pPr>
            <a:r>
              <a:rPr lang="en-US" altLang="en-US" sz="2400" b="1" dirty="0"/>
              <a:t>Spring AOP:</a:t>
            </a:r>
          </a:p>
          <a:p>
            <a:pPr>
              <a:lnSpc>
                <a:spcPct val="150000"/>
              </a:lnSpc>
              <a:buFont typeface="Wingdings" pitchFamily="2" charset="2"/>
              <a:buNone/>
            </a:pPr>
            <a:r>
              <a:rPr lang="en-US" altLang="en-US" sz="2400" dirty="0"/>
              <a:t>	The Spring AOP module integrates aspect-oriented programming functionality directly into the Spring framework, through its configuration management feature. The Spring AOP module provides transaction management services for objects in any Spring-based application.</a:t>
            </a:r>
          </a:p>
          <a:p>
            <a:pPr>
              <a:lnSpc>
                <a:spcPct val="150000"/>
              </a:lnSpc>
            </a:pPr>
            <a:r>
              <a:rPr lang="en-US" altLang="en-US" sz="2400" b="1" dirty="0"/>
              <a:t>Spring DAO:</a:t>
            </a:r>
          </a:p>
          <a:p>
            <a:pPr>
              <a:lnSpc>
                <a:spcPct val="150000"/>
              </a:lnSpc>
              <a:buFont typeface="Wingdings" pitchFamily="2" charset="2"/>
              <a:buNone/>
            </a:pPr>
            <a:r>
              <a:rPr lang="en-US" altLang="en-US" sz="2400" dirty="0"/>
              <a:t>	The Spring JDBC DAO abstraction layer offers a meaningful exception hierarchy for managing the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57200" y="533400"/>
            <a:ext cx="8229600" cy="6096000"/>
          </a:xfrm>
        </p:spPr>
        <p:txBody>
          <a:bodyPr/>
          <a:lstStyle/>
          <a:p>
            <a:pPr>
              <a:lnSpc>
                <a:spcPct val="150000"/>
              </a:lnSpc>
              <a:buFont typeface="Wingdings" pitchFamily="2" charset="2"/>
              <a:buNone/>
            </a:pPr>
            <a:r>
              <a:rPr lang="en-US" altLang="en-US" sz="2400" dirty="0"/>
              <a:t>	exception handling and error messages thrown by different database vendors. The exception hierarchy simplifies error handling and greatly reduces the amount of exception code you need to write, such as opening and closing connections. </a:t>
            </a:r>
          </a:p>
          <a:p>
            <a:pPr>
              <a:lnSpc>
                <a:spcPct val="150000"/>
              </a:lnSpc>
            </a:pPr>
            <a:r>
              <a:rPr lang="en-US" altLang="en-US" sz="2400" b="1" dirty="0"/>
              <a:t>Spring ORM:</a:t>
            </a:r>
          </a:p>
          <a:p>
            <a:pPr>
              <a:lnSpc>
                <a:spcPct val="150000"/>
              </a:lnSpc>
              <a:buFont typeface="Wingdings" pitchFamily="2" charset="2"/>
              <a:buNone/>
            </a:pPr>
            <a:r>
              <a:rPr lang="en-US" altLang="en-US" sz="2400" dirty="0"/>
              <a:t>	The Spring framework plugs into several ORM frameworks to provide its Object Relational tool, including JDO, Hibernate, and </a:t>
            </a:r>
            <a:r>
              <a:rPr lang="en-US" altLang="en-US" sz="2400" dirty="0" err="1"/>
              <a:t>iBatis</a:t>
            </a:r>
            <a:r>
              <a:rPr lang="en-US" altLang="en-US" sz="2400" dirty="0"/>
              <a:t> SQL Maps. </a:t>
            </a:r>
          </a:p>
          <a:p>
            <a:pPr>
              <a:lnSpc>
                <a:spcPct val="150000"/>
              </a:lnSpc>
              <a:buFont typeface="Wingdings" pitchFamily="2" charset="2"/>
              <a:buNone/>
            </a:pPr>
            <a:endParaRPr lang="en-US" altLang="en-US" sz="2400" dirty="0"/>
          </a:p>
          <a:p>
            <a:pPr>
              <a:lnSpc>
                <a:spcPct val="150000"/>
              </a:lnSpc>
              <a:buFont typeface="Wingdings" pitchFamily="2" charset="2"/>
              <a:buNone/>
            </a:pPr>
            <a:endParaRPr lang="en-US" altLang="en-US" sz="2400" dirty="0"/>
          </a:p>
          <a:p>
            <a:pPr>
              <a:lnSpc>
                <a:spcPct val="150000"/>
              </a:lnSpc>
              <a:buFont typeface="Wingdings" pitchFamily="2" charset="2"/>
              <a:buNone/>
            </a:pPr>
            <a:r>
              <a:rPr lang="en-US" altLang="en-US" sz="2400"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457200" y="533400"/>
            <a:ext cx="8229600" cy="6172200"/>
          </a:xfrm>
        </p:spPr>
        <p:txBody>
          <a:bodyPr/>
          <a:lstStyle/>
          <a:p>
            <a:pPr>
              <a:lnSpc>
                <a:spcPct val="150000"/>
              </a:lnSpc>
            </a:pPr>
            <a:r>
              <a:rPr lang="en-US" altLang="en-US" sz="2400" b="1" dirty="0"/>
              <a:t>Spring Web module:</a:t>
            </a:r>
          </a:p>
          <a:p>
            <a:pPr>
              <a:lnSpc>
                <a:spcPct val="150000"/>
              </a:lnSpc>
              <a:buFont typeface="Wingdings" pitchFamily="2" charset="2"/>
              <a:buNone/>
            </a:pPr>
            <a:r>
              <a:rPr lang="en-US" altLang="en-US" sz="2400" dirty="0"/>
              <a:t>	The Web context module builds on top of the application </a:t>
            </a:r>
          </a:p>
          <a:p>
            <a:pPr>
              <a:lnSpc>
                <a:spcPct val="150000"/>
              </a:lnSpc>
              <a:buFont typeface="Wingdings" pitchFamily="2" charset="2"/>
              <a:buNone/>
            </a:pPr>
            <a:r>
              <a:rPr lang="en-US" altLang="en-US" sz="2400" dirty="0"/>
              <a:t>	context module, providing contexts for Web-based applications. As a result, the Spring framework supports integration with Jakarta Struts. </a:t>
            </a:r>
          </a:p>
          <a:p>
            <a:pPr>
              <a:lnSpc>
                <a:spcPct val="150000"/>
              </a:lnSpc>
            </a:pPr>
            <a:r>
              <a:rPr lang="en-US" altLang="en-US" sz="2400" b="1" dirty="0"/>
              <a:t>Spring MVC framework:</a:t>
            </a:r>
          </a:p>
          <a:p>
            <a:pPr>
              <a:lnSpc>
                <a:spcPct val="150000"/>
              </a:lnSpc>
              <a:buFont typeface="Wingdings" pitchFamily="2" charset="2"/>
              <a:buNone/>
            </a:pPr>
            <a:r>
              <a:rPr lang="en-US" altLang="en-US" sz="2400" dirty="0"/>
              <a:t>    The Model-View-Controller (MVC) framework is a full-featured MVC implementation for building Web applications. The MVC framework accommodates numerous view technologies including JSP, Velocity, Tiles.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457200" y="609600"/>
            <a:ext cx="8686800" cy="6019800"/>
          </a:xfrm>
        </p:spPr>
        <p:txBody>
          <a:bodyPr/>
          <a:lstStyle/>
          <a:p>
            <a:pPr>
              <a:lnSpc>
                <a:spcPct val="80000"/>
              </a:lnSpc>
              <a:buFont typeface="Wingdings" pitchFamily="2" charset="2"/>
              <a:buNone/>
            </a:pPr>
            <a:r>
              <a:rPr lang="en-US" altLang="en-US" sz="2400" b="1" dirty="0"/>
              <a:t>Spring First example:</a:t>
            </a:r>
          </a:p>
          <a:p>
            <a:pPr>
              <a:lnSpc>
                <a:spcPct val="80000"/>
              </a:lnSpc>
              <a:buFont typeface="Wingdings" pitchFamily="2" charset="2"/>
              <a:buNone/>
            </a:pPr>
            <a:r>
              <a:rPr lang="en-US" altLang="en-US" sz="2400" u="sng" dirty="0"/>
              <a:t>SpringHelloWorld.java</a:t>
            </a:r>
          </a:p>
          <a:p>
            <a:pPr>
              <a:lnSpc>
                <a:spcPct val="80000"/>
              </a:lnSpc>
              <a:buFont typeface="Wingdings" pitchFamily="2" charset="2"/>
              <a:buNone/>
            </a:pPr>
            <a:r>
              <a:rPr lang="en-US" altLang="en-US" sz="2400" dirty="0"/>
              <a:t>package </a:t>
            </a:r>
            <a:r>
              <a:rPr lang="en-US" altLang="en-US" sz="2400" dirty="0" err="1"/>
              <a:t>com.sample</a:t>
            </a:r>
            <a:r>
              <a:rPr lang="en-US" altLang="en-US" sz="2400" dirty="0"/>
              <a:t>;</a:t>
            </a:r>
            <a:br>
              <a:rPr lang="en-US" altLang="en-US" sz="2400" dirty="0"/>
            </a:br>
            <a:r>
              <a:rPr lang="en-US" altLang="en-US" sz="2400" dirty="0"/>
              <a:t>public class </a:t>
            </a:r>
            <a:r>
              <a:rPr lang="en-US" altLang="en-US" sz="2400" dirty="0" err="1"/>
              <a:t>SpringHelloWorld</a:t>
            </a:r>
            <a:r>
              <a:rPr lang="en-US" altLang="en-US" sz="2400" dirty="0"/>
              <a:t> {</a:t>
            </a:r>
            <a:br>
              <a:rPr lang="en-US" altLang="en-US" sz="2400" dirty="0"/>
            </a:br>
            <a:r>
              <a:rPr lang="en-US" altLang="en-US" sz="2400" dirty="0"/>
              <a:t>public void </a:t>
            </a:r>
            <a:r>
              <a:rPr lang="en-US" altLang="en-US" sz="2400" dirty="0" err="1"/>
              <a:t>sayHello</a:t>
            </a:r>
            <a:r>
              <a:rPr lang="en-US" altLang="en-US" sz="2400" dirty="0"/>
              <a:t>(){</a:t>
            </a:r>
            <a:br>
              <a:rPr lang="en-US" altLang="en-US" sz="2400" dirty="0"/>
            </a:br>
            <a:r>
              <a:rPr lang="en-US" altLang="en-US" sz="2400" dirty="0" err="1"/>
              <a:t>System.out.println</a:t>
            </a:r>
            <a:r>
              <a:rPr lang="en-US" altLang="en-US" sz="2400" dirty="0"/>
              <a:t>("Hello Spring World");</a:t>
            </a:r>
            <a:br>
              <a:rPr lang="en-US" altLang="en-US" sz="2400" dirty="0"/>
            </a:br>
            <a:r>
              <a:rPr lang="en-US" altLang="en-US" sz="2400" dirty="0"/>
              <a:t>}} </a:t>
            </a:r>
          </a:p>
          <a:p>
            <a:pPr>
              <a:lnSpc>
                <a:spcPct val="80000"/>
              </a:lnSpc>
              <a:buFont typeface="Wingdings" pitchFamily="2" charset="2"/>
              <a:buNone/>
            </a:pPr>
            <a:r>
              <a:rPr lang="en-US" altLang="en-US" sz="2400" u="sng" dirty="0"/>
              <a:t>SpringHelloWorld.xml</a:t>
            </a:r>
          </a:p>
          <a:p>
            <a:pPr>
              <a:lnSpc>
                <a:spcPct val="80000"/>
              </a:lnSpc>
              <a:buFont typeface="Wingdings" pitchFamily="2" charset="2"/>
              <a:buNone/>
            </a:pPr>
            <a:r>
              <a:rPr lang="en-US" altLang="en-US" sz="2400" dirty="0"/>
              <a:t>&lt;?xml version="1.0" encoding="UTF-8"?&gt;</a:t>
            </a:r>
            <a:br>
              <a:rPr lang="en-US" altLang="en-US" sz="2400" dirty="0"/>
            </a:br>
            <a:r>
              <a:rPr lang="en-US" altLang="en-US" sz="2400" dirty="0"/>
              <a:t>&lt;beans </a:t>
            </a:r>
            <a:r>
              <a:rPr lang="en-US" altLang="en-US" sz="2400" dirty="0" err="1"/>
              <a:t>xmlns</a:t>
            </a:r>
            <a:r>
              <a:rPr lang="en-US" altLang="en-US" sz="2400" dirty="0"/>
              <a:t>="http://www.springframework.org/schema/beans"</a:t>
            </a:r>
            <a:br>
              <a:rPr lang="en-US" altLang="en-US" sz="2400" dirty="0"/>
            </a:br>
            <a:r>
              <a:rPr lang="en-US" altLang="en-US" sz="2400" dirty="0" err="1"/>
              <a:t>xmlns:xsi</a:t>
            </a:r>
            <a:r>
              <a:rPr lang="en-US" altLang="en-US" sz="2400" dirty="0"/>
              <a:t>="http://www.w3.org/2001/XMLSchema-instance" </a:t>
            </a:r>
            <a:r>
              <a:rPr lang="en-US" altLang="en-US" sz="2400" dirty="0" err="1"/>
              <a:t>xsi:schemaLocation</a:t>
            </a:r>
            <a:r>
              <a:rPr lang="en-US" altLang="en-US" sz="2400" dirty="0"/>
              <a:t>="http://www.springframework.org/schema/beans http://www.springframework.org/schema/beans/spring-beans-3.0.xsd"&gt;</a:t>
            </a:r>
            <a:br>
              <a:rPr lang="en-US" altLang="en-US" sz="2400" dirty="0"/>
            </a:br>
            <a:r>
              <a:rPr lang="en-US" altLang="en-US" sz="2400" dirty="0"/>
              <a:t>&lt;bean id="</a:t>
            </a:r>
            <a:r>
              <a:rPr lang="en-US" altLang="en-US" sz="2400" dirty="0" err="1"/>
              <a:t>SpringHelloWorldBean</a:t>
            </a:r>
            <a:r>
              <a:rPr lang="en-US" altLang="en-US" sz="2400" dirty="0"/>
              <a:t>"</a:t>
            </a:r>
            <a:br>
              <a:rPr lang="en-US" altLang="en-US" sz="2400" dirty="0"/>
            </a:br>
            <a:r>
              <a:rPr lang="en-US" altLang="en-US" sz="2400" dirty="0"/>
              <a:t>class=“</a:t>
            </a:r>
            <a:r>
              <a:rPr lang="en-US" altLang="en-US" sz="2400" dirty="0" err="1"/>
              <a:t>com.sample.SpringHelloWorld</a:t>
            </a:r>
            <a:r>
              <a:rPr lang="en-US" altLang="en-US" sz="2400" dirty="0"/>
              <a:t>" /&gt;</a:t>
            </a:r>
            <a:br>
              <a:rPr lang="en-US" altLang="en-US" sz="2400" dirty="0"/>
            </a:br>
            <a:r>
              <a:rPr lang="en-US" altLang="en-US" sz="2400" dirty="0"/>
              <a:t>&lt;/beans&gt;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457200" y="685800"/>
            <a:ext cx="8229600" cy="5181600"/>
          </a:xfrm>
        </p:spPr>
        <p:txBody>
          <a:bodyPr/>
          <a:lstStyle/>
          <a:p>
            <a:pPr marL="0" indent="0">
              <a:buNone/>
            </a:pPr>
            <a:r>
              <a:rPr lang="en-US" altLang="en-US" sz="2400" dirty="0"/>
              <a:t>package </a:t>
            </a:r>
            <a:r>
              <a:rPr lang="en-US" altLang="en-US" sz="2400" dirty="0" err="1"/>
              <a:t>com.client</a:t>
            </a:r>
            <a:r>
              <a:rPr lang="en-US" altLang="en-US" sz="2400" dirty="0"/>
              <a:t>;</a:t>
            </a:r>
            <a:br>
              <a:rPr lang="en-US" altLang="en-US" sz="2400" dirty="0"/>
            </a:br>
            <a:r>
              <a:rPr lang="en-IN" sz="2400" dirty="0">
                <a:solidFill>
                  <a:schemeClr val="tx1"/>
                </a:solidFill>
                <a:latin typeface="+mn-lt"/>
                <a:ea typeface="+mn-ea"/>
                <a:cs typeface="+mn-cs"/>
              </a:rPr>
              <a:t>import </a:t>
            </a:r>
            <a:r>
              <a:rPr lang="en-IN" sz="2400" dirty="0" err="1">
                <a:solidFill>
                  <a:schemeClr val="tx1"/>
                </a:solidFill>
                <a:latin typeface="+mn-lt"/>
                <a:ea typeface="+mn-ea"/>
                <a:cs typeface="+mn-cs"/>
              </a:rPr>
              <a:t>org.springframework.context.ApplicationContext</a:t>
            </a:r>
            <a:r>
              <a:rPr lang="en-IN" sz="2400" dirty="0">
                <a:solidFill>
                  <a:schemeClr val="tx1"/>
                </a:solidFill>
                <a:latin typeface="+mn-lt"/>
                <a:ea typeface="+mn-ea"/>
                <a:cs typeface="+mn-cs"/>
              </a:rPr>
              <a:t>;</a:t>
            </a:r>
          </a:p>
          <a:p>
            <a:pPr marL="0" indent="0">
              <a:buNone/>
            </a:pPr>
            <a:r>
              <a:rPr lang="en-IN" sz="2400" dirty="0">
                <a:solidFill>
                  <a:schemeClr val="tx1"/>
                </a:solidFill>
                <a:latin typeface="+mn-lt"/>
                <a:ea typeface="+mn-ea"/>
                <a:cs typeface="+mn-cs"/>
              </a:rPr>
              <a:t>import org.springframework.context.support.ClassPathXmlApplicationContext;</a:t>
            </a:r>
            <a:br>
              <a:rPr lang="en-US" altLang="en-US" sz="2400" dirty="0"/>
            </a:br>
            <a:r>
              <a:rPr lang="en-US" altLang="en-US" sz="2400" dirty="0"/>
              <a:t>public class </a:t>
            </a:r>
            <a:r>
              <a:rPr lang="en-US" altLang="en-US" sz="2400" dirty="0" err="1"/>
              <a:t>SpringHelloWorldClient</a:t>
            </a:r>
            <a:r>
              <a:rPr lang="en-US" altLang="en-US" sz="2400" dirty="0"/>
              <a:t> {</a:t>
            </a:r>
            <a:br>
              <a:rPr lang="en-US" altLang="en-US" sz="2400" dirty="0"/>
            </a:br>
            <a:r>
              <a:rPr lang="en-US" altLang="en-US" sz="2400" dirty="0"/>
              <a:t>public static void main(String[] </a:t>
            </a:r>
            <a:r>
              <a:rPr lang="en-US" altLang="en-US" sz="2400" dirty="0" err="1"/>
              <a:t>args</a:t>
            </a:r>
            <a:r>
              <a:rPr lang="en-US" altLang="en-US" sz="2400" dirty="0"/>
              <a:t>) {</a:t>
            </a:r>
            <a:br>
              <a:rPr lang="en-US" altLang="en-US" sz="2400" dirty="0"/>
            </a:br>
            <a:r>
              <a:rPr lang="fr-FR" sz="2400" dirty="0">
                <a:solidFill>
                  <a:schemeClr val="tx1"/>
                </a:solidFill>
                <a:latin typeface="+mn-lt"/>
                <a:ea typeface="+mn-ea"/>
                <a:cs typeface="+mn-cs"/>
              </a:rPr>
              <a:t> </a:t>
            </a:r>
            <a:r>
              <a:rPr lang="fr-FR" sz="2400" dirty="0" err="1">
                <a:solidFill>
                  <a:schemeClr val="tx1"/>
                </a:solidFill>
                <a:latin typeface="+mn-lt"/>
                <a:ea typeface="+mn-ea"/>
                <a:cs typeface="+mn-cs"/>
              </a:rPr>
              <a:t>ApplicationContext</a:t>
            </a:r>
            <a:r>
              <a:rPr lang="fr-FR" sz="2400" dirty="0">
                <a:solidFill>
                  <a:schemeClr val="tx1"/>
                </a:solidFill>
                <a:latin typeface="+mn-lt"/>
                <a:ea typeface="+mn-ea"/>
                <a:cs typeface="+mn-cs"/>
              </a:rPr>
              <a:t> </a:t>
            </a:r>
            <a:r>
              <a:rPr lang="fr-FR" sz="2400" dirty="0" err="1">
                <a:solidFill>
                  <a:schemeClr val="tx1"/>
                </a:solidFill>
                <a:latin typeface="+mn-lt"/>
                <a:ea typeface="+mn-ea"/>
                <a:cs typeface="+mn-cs"/>
              </a:rPr>
              <a:t>context</a:t>
            </a:r>
            <a:r>
              <a:rPr lang="fr-FR" sz="2400" dirty="0">
                <a:solidFill>
                  <a:schemeClr val="tx1"/>
                </a:solidFill>
                <a:latin typeface="+mn-lt"/>
                <a:ea typeface="+mn-ea"/>
                <a:cs typeface="+mn-cs"/>
              </a:rPr>
              <a:t> </a:t>
            </a:r>
            <a:r>
              <a:rPr lang="fr-FR" sz="2400" dirty="0">
                <a:solidFill>
                  <a:schemeClr val="tx1"/>
                </a:solidFill>
              </a:rPr>
              <a:t>= new </a:t>
            </a:r>
            <a:r>
              <a:rPr lang="fr-FR" sz="2400" dirty="0" err="1">
                <a:solidFill>
                  <a:schemeClr val="tx1"/>
                </a:solidFill>
              </a:rPr>
              <a:t>ClassPathXmlApplicationContext</a:t>
            </a:r>
            <a:r>
              <a:rPr lang="fr-FR" sz="2400" dirty="0">
                <a:solidFill>
                  <a:schemeClr val="tx1"/>
                </a:solidFill>
              </a:rPr>
              <a:t>("Beans.xml");</a:t>
            </a:r>
            <a:br>
              <a:rPr lang="en-US" altLang="en-US" sz="2400" dirty="0"/>
            </a:br>
            <a:r>
              <a:rPr lang="en-US" altLang="en-US" sz="2400" dirty="0" err="1"/>
              <a:t>SpringHelloWorld</a:t>
            </a:r>
            <a:r>
              <a:rPr lang="en-US" altLang="en-US" sz="2400" dirty="0"/>
              <a:t> </a:t>
            </a:r>
            <a:r>
              <a:rPr lang="en-US" altLang="en-US" sz="2400" dirty="0" err="1"/>
              <a:t>myBean</a:t>
            </a:r>
            <a:r>
              <a:rPr lang="en-US" altLang="en-US" sz="2400" dirty="0"/>
              <a:t> = (</a:t>
            </a:r>
            <a:r>
              <a:rPr lang="en-US" altLang="en-US" sz="2400" dirty="0" err="1"/>
              <a:t>SpringHelloWorld</a:t>
            </a:r>
            <a:r>
              <a:rPr lang="en-US" altLang="en-US" sz="2400" dirty="0"/>
              <a:t>) context</a:t>
            </a:r>
            <a:br>
              <a:rPr lang="en-US" altLang="en-US" sz="2400" dirty="0"/>
            </a:br>
            <a:r>
              <a:rPr lang="en-US" altLang="en-US" sz="2400" dirty="0"/>
              <a:t>.</a:t>
            </a:r>
            <a:r>
              <a:rPr lang="en-US" altLang="en-US" sz="2400" dirty="0" err="1"/>
              <a:t>getBean</a:t>
            </a:r>
            <a:r>
              <a:rPr lang="en-US" altLang="en-US" sz="2400" dirty="0"/>
              <a:t>("</a:t>
            </a:r>
            <a:r>
              <a:rPr lang="en-US" altLang="en-US" sz="2400" dirty="0" err="1"/>
              <a:t>SpringHelloWorldBean</a:t>
            </a:r>
            <a:r>
              <a:rPr lang="en-US" altLang="en-US" sz="2400" dirty="0"/>
              <a:t>");</a:t>
            </a:r>
            <a:br>
              <a:rPr lang="en-US" altLang="en-US" sz="2400" dirty="0"/>
            </a:br>
            <a:r>
              <a:rPr lang="en-US" altLang="en-US" sz="2400" dirty="0" err="1"/>
              <a:t>myBean.sayHello</a:t>
            </a:r>
            <a:r>
              <a:rPr lang="en-US" altLang="en-US" sz="2400" dirty="0"/>
              <a:t>();</a:t>
            </a:r>
            <a:br>
              <a:rPr lang="en-US" altLang="en-US" sz="2400" dirty="0"/>
            </a:br>
            <a:r>
              <a:rPr lang="en-US" altLang="en-US" sz="2400" dirty="0"/>
              <a:t>}</a:t>
            </a:r>
            <a:br>
              <a:rPr lang="en-US" altLang="en-US" sz="2400" dirty="0"/>
            </a:br>
            <a:r>
              <a:rPr lang="en-US" altLang="en-US" sz="24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705600"/>
          </a:xfrm>
        </p:spPr>
        <p:txBody>
          <a:bodyPr/>
          <a:lstStyle/>
          <a:p>
            <a:pPr marL="0" indent="0">
              <a:buNone/>
            </a:pPr>
            <a:r>
              <a:rPr lang="en-IN" sz="2800" b="1" dirty="0" err="1">
                <a:solidFill>
                  <a:schemeClr val="tx1"/>
                </a:solidFill>
                <a:latin typeface="+mn-lt"/>
                <a:ea typeface="+mn-ea"/>
                <a:cs typeface="+mn-cs"/>
              </a:rPr>
              <a:t>IoC</a:t>
            </a:r>
            <a:r>
              <a:rPr lang="en-IN" sz="2800" b="1" dirty="0">
                <a:solidFill>
                  <a:schemeClr val="tx1"/>
                </a:solidFill>
                <a:latin typeface="+mn-lt"/>
                <a:ea typeface="+mn-ea"/>
                <a:cs typeface="+mn-cs"/>
              </a:rPr>
              <a:t> Container</a:t>
            </a:r>
          </a:p>
          <a:p>
            <a:pPr marL="0" indent="0">
              <a:lnSpc>
                <a:spcPct val="150000"/>
              </a:lnSpc>
              <a:buNone/>
            </a:pPr>
            <a:r>
              <a:rPr lang="en-IN" sz="2400" dirty="0">
                <a:solidFill>
                  <a:schemeClr val="tx1"/>
                </a:solidFill>
                <a:latin typeface="+mn-lt"/>
                <a:ea typeface="+mn-ea"/>
                <a:cs typeface="+mn-cs"/>
              </a:rPr>
              <a:t>The </a:t>
            </a:r>
            <a:r>
              <a:rPr lang="en-IN" sz="2400" dirty="0" err="1">
                <a:solidFill>
                  <a:schemeClr val="tx1"/>
                </a:solidFill>
                <a:latin typeface="+mn-lt"/>
                <a:ea typeface="+mn-ea"/>
                <a:cs typeface="+mn-cs"/>
              </a:rPr>
              <a:t>IoC</a:t>
            </a:r>
            <a:r>
              <a:rPr lang="en-IN" sz="2400" dirty="0">
                <a:solidFill>
                  <a:schemeClr val="tx1"/>
                </a:solidFill>
                <a:latin typeface="+mn-lt"/>
                <a:ea typeface="+mn-ea"/>
                <a:cs typeface="+mn-cs"/>
              </a:rPr>
              <a:t> container is responsible to instantiate, configure and assemble the objects. The </a:t>
            </a:r>
            <a:r>
              <a:rPr lang="en-IN" sz="2400" dirty="0" err="1">
                <a:solidFill>
                  <a:schemeClr val="tx1"/>
                </a:solidFill>
                <a:latin typeface="+mn-lt"/>
                <a:ea typeface="+mn-ea"/>
                <a:cs typeface="+mn-cs"/>
              </a:rPr>
              <a:t>IoC</a:t>
            </a:r>
            <a:r>
              <a:rPr lang="en-IN" sz="2400" dirty="0">
                <a:solidFill>
                  <a:schemeClr val="tx1"/>
                </a:solidFill>
                <a:latin typeface="+mn-lt"/>
                <a:ea typeface="+mn-ea"/>
                <a:cs typeface="+mn-cs"/>
              </a:rPr>
              <a:t> container gets information from the XML file and works accordingly. The main tasks performed by </a:t>
            </a:r>
            <a:r>
              <a:rPr lang="en-IN" sz="2400" dirty="0" err="1">
                <a:solidFill>
                  <a:schemeClr val="tx1"/>
                </a:solidFill>
                <a:latin typeface="+mn-lt"/>
                <a:ea typeface="+mn-ea"/>
                <a:cs typeface="+mn-cs"/>
              </a:rPr>
              <a:t>IoC</a:t>
            </a:r>
            <a:r>
              <a:rPr lang="en-IN" sz="2400" dirty="0">
                <a:solidFill>
                  <a:schemeClr val="tx1"/>
                </a:solidFill>
                <a:latin typeface="+mn-lt"/>
                <a:ea typeface="+mn-ea"/>
                <a:cs typeface="+mn-cs"/>
              </a:rPr>
              <a:t> container are:</a:t>
            </a:r>
          </a:p>
          <a:p>
            <a:pPr>
              <a:lnSpc>
                <a:spcPct val="150000"/>
              </a:lnSpc>
            </a:pPr>
            <a:r>
              <a:rPr lang="en-IN" sz="2400" dirty="0">
                <a:solidFill>
                  <a:schemeClr val="tx1"/>
                </a:solidFill>
                <a:latin typeface="+mn-lt"/>
                <a:ea typeface="+mn-ea"/>
                <a:cs typeface="+mn-cs"/>
              </a:rPr>
              <a:t>to instantiate the application class</a:t>
            </a:r>
          </a:p>
          <a:p>
            <a:pPr>
              <a:lnSpc>
                <a:spcPct val="150000"/>
              </a:lnSpc>
            </a:pPr>
            <a:r>
              <a:rPr lang="en-IN" sz="2400" dirty="0">
                <a:solidFill>
                  <a:schemeClr val="tx1"/>
                </a:solidFill>
                <a:latin typeface="+mn-lt"/>
                <a:ea typeface="+mn-ea"/>
                <a:cs typeface="+mn-cs"/>
              </a:rPr>
              <a:t>to configure the object</a:t>
            </a:r>
          </a:p>
          <a:p>
            <a:pPr>
              <a:lnSpc>
                <a:spcPct val="150000"/>
              </a:lnSpc>
            </a:pPr>
            <a:r>
              <a:rPr lang="en-IN" sz="2400" dirty="0">
                <a:solidFill>
                  <a:schemeClr val="tx1"/>
                </a:solidFill>
                <a:latin typeface="+mn-lt"/>
                <a:ea typeface="+mn-ea"/>
                <a:cs typeface="+mn-cs"/>
              </a:rPr>
              <a:t>to assemble the dependencies between the objects</a:t>
            </a:r>
          </a:p>
          <a:p>
            <a:pPr marL="0" indent="0">
              <a:lnSpc>
                <a:spcPct val="150000"/>
              </a:lnSpc>
              <a:buNone/>
            </a:pPr>
            <a:r>
              <a:rPr lang="en-IN" sz="2400" dirty="0">
                <a:solidFill>
                  <a:schemeClr val="tx1"/>
                </a:solidFill>
                <a:latin typeface="+mn-lt"/>
                <a:ea typeface="+mn-ea"/>
                <a:cs typeface="+mn-cs"/>
              </a:rPr>
              <a:t>There are two types of </a:t>
            </a:r>
            <a:r>
              <a:rPr lang="en-IN" sz="2400" dirty="0" err="1">
                <a:solidFill>
                  <a:schemeClr val="tx1"/>
                </a:solidFill>
                <a:latin typeface="+mn-lt"/>
                <a:ea typeface="+mn-ea"/>
                <a:cs typeface="+mn-cs"/>
              </a:rPr>
              <a:t>IoC</a:t>
            </a:r>
            <a:r>
              <a:rPr lang="en-IN" sz="2400" dirty="0">
                <a:solidFill>
                  <a:schemeClr val="tx1"/>
                </a:solidFill>
                <a:latin typeface="+mn-lt"/>
                <a:ea typeface="+mn-ea"/>
                <a:cs typeface="+mn-cs"/>
              </a:rPr>
              <a:t> containers. They are: </a:t>
            </a:r>
          </a:p>
          <a:p>
            <a:pPr>
              <a:lnSpc>
                <a:spcPct val="150000"/>
              </a:lnSpc>
            </a:pPr>
            <a:r>
              <a:rPr lang="en-IN" sz="2400" b="1" dirty="0" err="1">
                <a:solidFill>
                  <a:schemeClr val="tx1"/>
                </a:solidFill>
                <a:latin typeface="+mn-lt"/>
                <a:ea typeface="+mn-ea"/>
                <a:cs typeface="+mn-cs"/>
              </a:rPr>
              <a:t>BeanFactory</a:t>
            </a:r>
            <a:endParaRPr lang="en-IN" sz="2400" dirty="0">
              <a:solidFill>
                <a:schemeClr val="tx1"/>
              </a:solidFill>
              <a:latin typeface="+mn-lt"/>
              <a:ea typeface="+mn-ea"/>
              <a:cs typeface="+mn-cs"/>
            </a:endParaRPr>
          </a:p>
          <a:p>
            <a:pPr>
              <a:lnSpc>
                <a:spcPct val="150000"/>
              </a:lnSpc>
            </a:pPr>
            <a:r>
              <a:rPr lang="en-IN" sz="2400" b="1" dirty="0" err="1">
                <a:solidFill>
                  <a:schemeClr val="tx1"/>
                </a:solidFill>
                <a:latin typeface="+mn-lt"/>
                <a:ea typeface="+mn-ea"/>
                <a:cs typeface="+mn-cs"/>
              </a:rPr>
              <a:t>ApplicationContext</a:t>
            </a:r>
            <a:endParaRPr lang="en-IN" sz="2400" dirty="0">
              <a:solidFill>
                <a:schemeClr val="tx1"/>
              </a:solidFill>
              <a:latin typeface="+mn-lt"/>
              <a:ea typeface="+mn-ea"/>
              <a:cs typeface="+mn-cs"/>
            </a:endParaRPr>
          </a:p>
          <a:p>
            <a:pPr marL="0" indent="0">
              <a:buNone/>
            </a:pPr>
            <a:endParaRPr lang="en-IN" dirty="0"/>
          </a:p>
        </p:txBody>
      </p:sp>
    </p:spTree>
    <p:extLst>
      <p:ext uri="{BB962C8B-B14F-4D97-AF65-F5344CB8AC3E}">
        <p14:creationId xmlns:p14="http://schemas.microsoft.com/office/powerpoint/2010/main" val="3981612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82000" cy="5867400"/>
          </a:xfrm>
        </p:spPr>
        <p:txBody>
          <a:bodyPr/>
          <a:lstStyle/>
          <a:p>
            <a:pPr marL="0" indent="0">
              <a:buNone/>
            </a:pPr>
            <a:r>
              <a:rPr lang="en-IN" sz="2400" b="1" dirty="0">
                <a:solidFill>
                  <a:schemeClr val="tx1"/>
                </a:solidFill>
              </a:rPr>
              <a:t>Difference between </a:t>
            </a:r>
            <a:r>
              <a:rPr lang="en-IN" sz="2400" b="1" dirty="0" err="1">
                <a:solidFill>
                  <a:schemeClr val="tx1"/>
                </a:solidFill>
              </a:rPr>
              <a:t>BeanFactory</a:t>
            </a:r>
            <a:r>
              <a:rPr lang="en-IN" sz="2400" b="1" dirty="0">
                <a:solidFill>
                  <a:schemeClr val="tx1"/>
                </a:solidFill>
              </a:rPr>
              <a:t> and the </a:t>
            </a:r>
            <a:r>
              <a:rPr lang="en-IN" sz="2400" b="1" dirty="0" err="1">
                <a:solidFill>
                  <a:schemeClr val="tx1"/>
                </a:solidFill>
              </a:rPr>
              <a:t>ApplicationContext</a:t>
            </a:r>
            <a:endParaRPr lang="en-IN" sz="2400" b="1" dirty="0">
              <a:solidFill>
                <a:schemeClr val="tx1"/>
              </a:solidFill>
            </a:endParaRPr>
          </a:p>
          <a:p>
            <a:pPr marL="0" indent="0">
              <a:lnSpc>
                <a:spcPct val="150000"/>
              </a:lnSpc>
              <a:buNone/>
            </a:pPr>
            <a:r>
              <a:rPr lang="en-IN" sz="2400" dirty="0">
                <a:solidFill>
                  <a:schemeClr val="tx1"/>
                </a:solidFill>
              </a:rPr>
              <a:t>The </a:t>
            </a:r>
            <a:r>
              <a:rPr lang="en-IN" sz="2400" dirty="0" err="1">
                <a:solidFill>
                  <a:schemeClr val="tx1"/>
                </a:solidFill>
              </a:rPr>
              <a:t>org.springframework.beans.factory.</a:t>
            </a:r>
            <a:r>
              <a:rPr lang="en-IN" sz="2400" b="1" dirty="0" err="1">
                <a:solidFill>
                  <a:schemeClr val="tx1"/>
                </a:solidFill>
              </a:rPr>
              <a:t>BeanFactory</a:t>
            </a:r>
            <a:r>
              <a:rPr lang="en-IN" sz="2400" dirty="0">
                <a:solidFill>
                  <a:schemeClr val="tx1"/>
                </a:solidFill>
              </a:rPr>
              <a:t> and the </a:t>
            </a:r>
            <a:r>
              <a:rPr lang="en-IN" sz="2400" dirty="0" err="1">
                <a:solidFill>
                  <a:schemeClr val="tx1"/>
                </a:solidFill>
              </a:rPr>
              <a:t>org.springframework.context.</a:t>
            </a:r>
            <a:r>
              <a:rPr lang="en-IN" sz="2400" b="1" dirty="0" err="1">
                <a:solidFill>
                  <a:schemeClr val="tx1"/>
                </a:solidFill>
              </a:rPr>
              <a:t>ApplicationContext</a:t>
            </a:r>
            <a:r>
              <a:rPr lang="en-IN" sz="2400" dirty="0">
                <a:solidFill>
                  <a:schemeClr val="tx1"/>
                </a:solidFill>
              </a:rPr>
              <a:t> interfaces acts as the </a:t>
            </a:r>
            <a:r>
              <a:rPr lang="en-IN" sz="2400" dirty="0" err="1">
                <a:solidFill>
                  <a:schemeClr val="tx1"/>
                </a:solidFill>
              </a:rPr>
              <a:t>IoC</a:t>
            </a:r>
            <a:r>
              <a:rPr lang="en-IN" sz="2400" dirty="0">
                <a:solidFill>
                  <a:schemeClr val="tx1"/>
                </a:solidFill>
              </a:rPr>
              <a:t> container. The </a:t>
            </a:r>
            <a:r>
              <a:rPr lang="en-IN" sz="2400" dirty="0" err="1">
                <a:solidFill>
                  <a:schemeClr val="tx1"/>
                </a:solidFill>
              </a:rPr>
              <a:t>ApplicationContext</a:t>
            </a:r>
            <a:r>
              <a:rPr lang="en-IN" sz="2400" dirty="0">
                <a:solidFill>
                  <a:schemeClr val="tx1"/>
                </a:solidFill>
              </a:rPr>
              <a:t> interface is built on top of the </a:t>
            </a:r>
            <a:r>
              <a:rPr lang="en-IN" sz="2400" dirty="0" err="1">
                <a:solidFill>
                  <a:schemeClr val="tx1"/>
                </a:solidFill>
              </a:rPr>
              <a:t>BeanFactory</a:t>
            </a:r>
            <a:r>
              <a:rPr lang="en-IN" sz="2400" dirty="0">
                <a:solidFill>
                  <a:schemeClr val="tx1"/>
                </a:solidFill>
              </a:rPr>
              <a:t> interface. It adds some extra functionality than </a:t>
            </a:r>
            <a:r>
              <a:rPr lang="en-IN" sz="2400" dirty="0" err="1">
                <a:solidFill>
                  <a:schemeClr val="tx1"/>
                </a:solidFill>
              </a:rPr>
              <a:t>BeanFactory</a:t>
            </a:r>
            <a:r>
              <a:rPr lang="en-IN" sz="2400" dirty="0">
                <a:solidFill>
                  <a:schemeClr val="tx1"/>
                </a:solidFill>
              </a:rPr>
              <a:t> such as simple integration with Spring's AOP, message resource handling (for I18N), event propagation, application layer specific context (e.g. </a:t>
            </a:r>
            <a:r>
              <a:rPr lang="en-IN" sz="2400" dirty="0" err="1">
                <a:solidFill>
                  <a:schemeClr val="tx1"/>
                </a:solidFill>
              </a:rPr>
              <a:t>WebApplicationContext</a:t>
            </a:r>
            <a:r>
              <a:rPr lang="en-IN" sz="2400" dirty="0">
                <a:solidFill>
                  <a:schemeClr val="tx1"/>
                </a:solidFill>
              </a:rPr>
              <a:t>) for web application. So it is better to use </a:t>
            </a:r>
            <a:r>
              <a:rPr lang="en-IN" sz="2400" dirty="0" err="1">
                <a:solidFill>
                  <a:schemeClr val="tx1"/>
                </a:solidFill>
              </a:rPr>
              <a:t>ApplicationContext</a:t>
            </a:r>
            <a:r>
              <a:rPr lang="en-IN" sz="2400" dirty="0">
                <a:solidFill>
                  <a:schemeClr val="tx1"/>
                </a:solidFill>
              </a:rPr>
              <a:t> than </a:t>
            </a:r>
            <a:r>
              <a:rPr lang="en-IN" sz="2400" dirty="0" err="1">
                <a:solidFill>
                  <a:schemeClr val="tx1"/>
                </a:solidFill>
              </a:rPr>
              <a:t>BeanFactory</a:t>
            </a:r>
            <a:r>
              <a:rPr lang="en-IN" sz="2400" dirty="0">
                <a:solidFill>
                  <a:schemeClr val="tx1"/>
                </a:solidFill>
              </a:rPr>
              <a:t>. </a:t>
            </a:r>
          </a:p>
          <a:p>
            <a:pPr marL="0" indent="0">
              <a:buNone/>
            </a:pPr>
            <a:endParaRPr lang="en-IN" sz="2400" dirty="0"/>
          </a:p>
        </p:txBody>
      </p:sp>
    </p:spTree>
    <p:extLst>
      <p:ext uri="{BB962C8B-B14F-4D97-AF65-F5344CB8AC3E}">
        <p14:creationId xmlns:p14="http://schemas.microsoft.com/office/powerpoint/2010/main" val="3346824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486400"/>
          </a:xfrm>
        </p:spPr>
        <p:txBody>
          <a:bodyPr/>
          <a:lstStyle/>
          <a:p>
            <a:pPr marL="0" indent="0">
              <a:buNone/>
            </a:pPr>
            <a:r>
              <a:rPr lang="en-IN" sz="2400" b="1" dirty="0">
                <a:solidFill>
                  <a:schemeClr val="tx1"/>
                </a:solidFill>
              </a:rPr>
              <a:t>Using </a:t>
            </a:r>
            <a:r>
              <a:rPr lang="en-IN" sz="2400" b="1" dirty="0" err="1">
                <a:solidFill>
                  <a:schemeClr val="tx1"/>
                </a:solidFill>
              </a:rPr>
              <a:t>BeanFactory</a:t>
            </a:r>
            <a:endParaRPr lang="en-IN" sz="2400" b="1" dirty="0">
              <a:solidFill>
                <a:schemeClr val="tx1"/>
              </a:solidFill>
            </a:endParaRPr>
          </a:p>
          <a:p>
            <a:pPr marL="0" indent="0">
              <a:buNone/>
            </a:pPr>
            <a:endParaRPr lang="en-IN" sz="2400" b="1" dirty="0">
              <a:solidFill>
                <a:schemeClr val="tx1"/>
              </a:solidFill>
            </a:endParaRPr>
          </a:p>
          <a:p>
            <a:pPr marL="0" indent="0">
              <a:buNone/>
            </a:pPr>
            <a:r>
              <a:rPr lang="en-IN" sz="2400" dirty="0">
                <a:solidFill>
                  <a:schemeClr val="tx1"/>
                </a:solidFill>
              </a:rPr>
              <a:t>The </a:t>
            </a:r>
            <a:r>
              <a:rPr lang="en-IN" sz="2400" dirty="0" err="1">
                <a:solidFill>
                  <a:schemeClr val="tx1"/>
                </a:solidFill>
              </a:rPr>
              <a:t>XmlBeanFactory</a:t>
            </a:r>
            <a:r>
              <a:rPr lang="en-IN" sz="2400" dirty="0">
                <a:solidFill>
                  <a:schemeClr val="tx1"/>
                </a:solidFill>
              </a:rPr>
              <a:t> is the implementation class for the </a:t>
            </a:r>
            <a:r>
              <a:rPr lang="en-IN" sz="2400" dirty="0" err="1">
                <a:solidFill>
                  <a:schemeClr val="tx1"/>
                </a:solidFill>
              </a:rPr>
              <a:t>BeanFactory</a:t>
            </a:r>
            <a:r>
              <a:rPr lang="en-IN" sz="2400" dirty="0">
                <a:solidFill>
                  <a:schemeClr val="tx1"/>
                </a:solidFill>
              </a:rPr>
              <a:t> interface. To use the </a:t>
            </a:r>
            <a:r>
              <a:rPr lang="en-IN" sz="2400" dirty="0" err="1">
                <a:solidFill>
                  <a:schemeClr val="tx1"/>
                </a:solidFill>
              </a:rPr>
              <a:t>BeanFactory</a:t>
            </a:r>
            <a:r>
              <a:rPr lang="en-IN" sz="2400" dirty="0">
                <a:solidFill>
                  <a:schemeClr val="tx1"/>
                </a:solidFill>
              </a:rPr>
              <a:t>, we need to create the instance of </a:t>
            </a:r>
            <a:r>
              <a:rPr lang="en-IN" sz="2400" dirty="0" err="1">
                <a:solidFill>
                  <a:schemeClr val="tx1"/>
                </a:solidFill>
              </a:rPr>
              <a:t>XmlBeanFactory</a:t>
            </a:r>
            <a:r>
              <a:rPr lang="en-IN" sz="2400" dirty="0">
                <a:solidFill>
                  <a:schemeClr val="tx1"/>
                </a:solidFill>
              </a:rPr>
              <a:t> class as given below:</a:t>
            </a:r>
          </a:p>
          <a:p>
            <a:pPr marL="0" indent="0">
              <a:buNone/>
            </a:pPr>
            <a:r>
              <a:rPr lang="en-IN" sz="2400" dirty="0">
                <a:solidFill>
                  <a:schemeClr val="tx1"/>
                </a:solidFill>
              </a:rPr>
              <a:t>Resource resource=new </a:t>
            </a:r>
            <a:r>
              <a:rPr lang="en-IN" sz="2400" dirty="0" err="1">
                <a:solidFill>
                  <a:schemeClr val="tx1"/>
                </a:solidFill>
              </a:rPr>
              <a:t>ClassPathResource</a:t>
            </a:r>
            <a:r>
              <a:rPr lang="en-IN" sz="2400" dirty="0">
                <a:solidFill>
                  <a:schemeClr val="tx1"/>
                </a:solidFill>
              </a:rPr>
              <a:t>("applicationContext.xml");  </a:t>
            </a:r>
          </a:p>
          <a:p>
            <a:pPr marL="0" indent="0">
              <a:buNone/>
            </a:pPr>
            <a:r>
              <a:rPr lang="en-IN" sz="2400" dirty="0" err="1">
                <a:solidFill>
                  <a:schemeClr val="tx1"/>
                </a:solidFill>
              </a:rPr>
              <a:t>BeanFactory</a:t>
            </a:r>
            <a:r>
              <a:rPr lang="en-IN" sz="2400" dirty="0">
                <a:solidFill>
                  <a:schemeClr val="tx1"/>
                </a:solidFill>
              </a:rPr>
              <a:t> factory=new </a:t>
            </a:r>
            <a:r>
              <a:rPr lang="en-IN" sz="2400" dirty="0" err="1">
                <a:solidFill>
                  <a:schemeClr val="tx1"/>
                </a:solidFill>
              </a:rPr>
              <a:t>XmlBeanFactory</a:t>
            </a:r>
            <a:r>
              <a:rPr lang="en-IN" sz="2400" dirty="0">
                <a:solidFill>
                  <a:schemeClr val="tx1"/>
                </a:solidFill>
              </a:rPr>
              <a:t>(resource);  </a:t>
            </a:r>
          </a:p>
          <a:p>
            <a:pPr marL="0" indent="0">
              <a:buNone/>
            </a:pPr>
            <a:endParaRPr lang="en-IN" sz="2400" dirty="0">
              <a:solidFill>
                <a:schemeClr val="tx1"/>
              </a:solidFill>
            </a:endParaRPr>
          </a:p>
          <a:p>
            <a:pPr marL="0" indent="0">
              <a:buNone/>
            </a:pPr>
            <a:r>
              <a:rPr lang="en-IN" sz="2400" dirty="0">
                <a:solidFill>
                  <a:schemeClr val="tx1"/>
                </a:solidFill>
              </a:rPr>
              <a:t>The constructor of </a:t>
            </a:r>
            <a:r>
              <a:rPr lang="en-IN" sz="2400" dirty="0" err="1">
                <a:solidFill>
                  <a:schemeClr val="tx1"/>
                </a:solidFill>
              </a:rPr>
              <a:t>XmlBeanFactory</a:t>
            </a:r>
            <a:r>
              <a:rPr lang="en-IN" sz="2400" dirty="0">
                <a:solidFill>
                  <a:schemeClr val="tx1"/>
                </a:solidFill>
              </a:rPr>
              <a:t> class receives the Resource object so we need to pass the resource object to create the object of </a:t>
            </a:r>
            <a:r>
              <a:rPr lang="en-IN" sz="2400" dirty="0" err="1">
                <a:solidFill>
                  <a:schemeClr val="tx1"/>
                </a:solidFill>
              </a:rPr>
              <a:t>BeanFactory</a:t>
            </a:r>
            <a:r>
              <a:rPr lang="en-IN" sz="2400" dirty="0">
                <a:solidFill>
                  <a:schemeClr val="tx1"/>
                </a:solidFill>
              </a:rPr>
              <a:t>.</a:t>
            </a:r>
          </a:p>
          <a:p>
            <a:pPr marL="0" indent="0">
              <a:buNone/>
            </a:pPr>
            <a:endParaRPr lang="en-IN" sz="2400" dirty="0"/>
          </a:p>
        </p:txBody>
      </p:sp>
    </p:spTree>
    <p:extLst>
      <p:ext uri="{BB962C8B-B14F-4D97-AF65-F5344CB8AC3E}">
        <p14:creationId xmlns:p14="http://schemas.microsoft.com/office/powerpoint/2010/main" val="3323943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410200"/>
          </a:xfrm>
        </p:spPr>
        <p:txBody>
          <a:bodyPr/>
          <a:lstStyle/>
          <a:p>
            <a:pPr marL="0" indent="0">
              <a:buNone/>
            </a:pPr>
            <a:r>
              <a:rPr lang="en-IN" sz="2400" b="1" dirty="0">
                <a:solidFill>
                  <a:schemeClr val="tx1"/>
                </a:solidFill>
              </a:rPr>
              <a:t>Using </a:t>
            </a:r>
            <a:r>
              <a:rPr lang="en-IN" sz="2400" b="1" dirty="0" err="1">
                <a:solidFill>
                  <a:schemeClr val="tx1"/>
                </a:solidFill>
              </a:rPr>
              <a:t>ApplicationContext</a:t>
            </a:r>
            <a:endParaRPr lang="en-IN" sz="2400" b="1" dirty="0">
              <a:solidFill>
                <a:schemeClr val="tx1"/>
              </a:solidFill>
            </a:endParaRPr>
          </a:p>
          <a:p>
            <a:pPr marL="0" indent="0">
              <a:buNone/>
            </a:pPr>
            <a:endParaRPr lang="en-IN" sz="2400" b="1" dirty="0">
              <a:solidFill>
                <a:schemeClr val="tx1"/>
              </a:solidFill>
            </a:endParaRPr>
          </a:p>
          <a:p>
            <a:pPr marL="0" indent="0">
              <a:buNone/>
            </a:pPr>
            <a:r>
              <a:rPr lang="en-IN" sz="2400" dirty="0">
                <a:solidFill>
                  <a:schemeClr val="tx1"/>
                </a:solidFill>
              </a:rPr>
              <a:t>The </a:t>
            </a:r>
            <a:r>
              <a:rPr lang="en-IN" sz="2400" dirty="0" err="1">
                <a:solidFill>
                  <a:schemeClr val="tx1"/>
                </a:solidFill>
              </a:rPr>
              <a:t>ClassPathXmlApplicationContext</a:t>
            </a:r>
            <a:r>
              <a:rPr lang="en-IN" sz="2400" dirty="0">
                <a:solidFill>
                  <a:schemeClr val="tx1"/>
                </a:solidFill>
              </a:rPr>
              <a:t> class is the implementation class of </a:t>
            </a:r>
            <a:r>
              <a:rPr lang="en-IN" sz="2400" dirty="0" err="1">
                <a:solidFill>
                  <a:schemeClr val="tx1"/>
                </a:solidFill>
              </a:rPr>
              <a:t>ApplicationContext</a:t>
            </a:r>
            <a:r>
              <a:rPr lang="en-IN" sz="2400" dirty="0">
                <a:solidFill>
                  <a:schemeClr val="tx1"/>
                </a:solidFill>
              </a:rPr>
              <a:t> interface. We need to instantiate the </a:t>
            </a:r>
            <a:r>
              <a:rPr lang="en-IN" sz="2400" dirty="0" err="1">
                <a:solidFill>
                  <a:schemeClr val="tx1"/>
                </a:solidFill>
              </a:rPr>
              <a:t>ClassPathXmlApplicationContext</a:t>
            </a:r>
            <a:r>
              <a:rPr lang="en-IN" sz="2400" dirty="0">
                <a:solidFill>
                  <a:schemeClr val="tx1"/>
                </a:solidFill>
              </a:rPr>
              <a:t> class to use the </a:t>
            </a:r>
            <a:r>
              <a:rPr lang="en-IN" sz="2400" dirty="0" err="1">
                <a:solidFill>
                  <a:schemeClr val="tx1"/>
                </a:solidFill>
              </a:rPr>
              <a:t>ApplicationContext</a:t>
            </a:r>
            <a:r>
              <a:rPr lang="en-IN" sz="2400" dirty="0">
                <a:solidFill>
                  <a:schemeClr val="tx1"/>
                </a:solidFill>
              </a:rPr>
              <a:t> as given below: </a:t>
            </a:r>
          </a:p>
          <a:p>
            <a:pPr marL="0" indent="0">
              <a:buNone/>
            </a:pPr>
            <a:r>
              <a:rPr lang="en-IN" sz="2400" dirty="0" err="1">
                <a:solidFill>
                  <a:schemeClr val="tx1"/>
                </a:solidFill>
              </a:rPr>
              <a:t>ApplicationContext</a:t>
            </a:r>
            <a:r>
              <a:rPr lang="en-IN" sz="2400" dirty="0">
                <a:solidFill>
                  <a:schemeClr val="tx1"/>
                </a:solidFill>
              </a:rPr>
              <a:t> context =   </a:t>
            </a:r>
          </a:p>
          <a:p>
            <a:pPr marL="0" indent="0">
              <a:buNone/>
            </a:pPr>
            <a:r>
              <a:rPr lang="en-IN" sz="2400" dirty="0">
                <a:solidFill>
                  <a:schemeClr val="tx1"/>
                </a:solidFill>
              </a:rPr>
              <a:t>    new </a:t>
            </a:r>
            <a:r>
              <a:rPr lang="en-IN" sz="2400" dirty="0" err="1">
                <a:solidFill>
                  <a:schemeClr val="tx1"/>
                </a:solidFill>
              </a:rPr>
              <a:t>ClassPathXmlApplicationContext</a:t>
            </a:r>
            <a:r>
              <a:rPr lang="en-IN" sz="2400" dirty="0">
                <a:solidFill>
                  <a:schemeClr val="tx1"/>
                </a:solidFill>
              </a:rPr>
              <a:t>("applicationContext.xml");  </a:t>
            </a:r>
          </a:p>
          <a:p>
            <a:pPr marL="0" indent="0">
              <a:buNone/>
            </a:pPr>
            <a:endParaRPr lang="en-IN" sz="2400" dirty="0">
              <a:solidFill>
                <a:schemeClr val="tx1"/>
              </a:solidFill>
            </a:endParaRPr>
          </a:p>
          <a:p>
            <a:pPr marL="0" indent="0">
              <a:buNone/>
            </a:pPr>
            <a:r>
              <a:rPr lang="en-IN" sz="2400" dirty="0">
                <a:solidFill>
                  <a:schemeClr val="tx1"/>
                </a:solidFill>
              </a:rPr>
              <a:t>The constructor of </a:t>
            </a:r>
            <a:r>
              <a:rPr lang="en-IN" sz="2400" dirty="0" err="1">
                <a:solidFill>
                  <a:schemeClr val="tx1"/>
                </a:solidFill>
              </a:rPr>
              <a:t>ClassPathXmlApplicationContext</a:t>
            </a:r>
            <a:r>
              <a:rPr lang="en-IN" sz="2400" dirty="0">
                <a:solidFill>
                  <a:schemeClr val="tx1"/>
                </a:solidFill>
              </a:rPr>
              <a:t> class receives string, so we can pass the name of the xml file to create the instance of </a:t>
            </a:r>
            <a:r>
              <a:rPr lang="en-IN" sz="2400" dirty="0" err="1">
                <a:solidFill>
                  <a:schemeClr val="tx1"/>
                </a:solidFill>
              </a:rPr>
              <a:t>ApplicationContext</a:t>
            </a:r>
            <a:r>
              <a:rPr lang="en-IN" sz="2400" dirty="0">
                <a:solidFill>
                  <a:schemeClr val="tx1"/>
                </a:solidFill>
              </a:rPr>
              <a:t>.</a:t>
            </a:r>
          </a:p>
          <a:p>
            <a:pPr marL="0" indent="0">
              <a:buNone/>
            </a:pPr>
            <a:endParaRPr lang="en-IN" sz="2400" dirty="0"/>
          </a:p>
        </p:txBody>
      </p:sp>
    </p:spTree>
    <p:extLst>
      <p:ext uri="{BB962C8B-B14F-4D97-AF65-F5344CB8AC3E}">
        <p14:creationId xmlns:p14="http://schemas.microsoft.com/office/powerpoint/2010/main" val="294572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57200" y="228600"/>
            <a:ext cx="8534400" cy="6629400"/>
          </a:xfrm>
        </p:spPr>
        <p:txBody>
          <a:bodyPr/>
          <a:lstStyle/>
          <a:p>
            <a:pPr>
              <a:buFont typeface="Wingdings" pitchFamily="2" charset="2"/>
              <a:buNone/>
            </a:pPr>
            <a:r>
              <a:rPr lang="en-US" altLang="en-US" sz="2800" b="1" dirty="0"/>
              <a:t>What is Spring?</a:t>
            </a:r>
          </a:p>
          <a:p>
            <a:pPr>
              <a:lnSpc>
                <a:spcPct val="150000"/>
              </a:lnSpc>
              <a:buFont typeface="Wingdings" pitchFamily="2" charset="2"/>
              <a:buChar char="§"/>
            </a:pPr>
            <a:r>
              <a:rPr lang="en-US" altLang="en-US" sz="2400" dirty="0"/>
              <a:t>Spring is an open source framework created to address the complexity of enterprise application development. </a:t>
            </a:r>
          </a:p>
          <a:p>
            <a:pPr>
              <a:lnSpc>
                <a:spcPct val="150000"/>
              </a:lnSpc>
              <a:buFont typeface="Wingdings" pitchFamily="2" charset="2"/>
              <a:buChar char="§"/>
            </a:pPr>
            <a:r>
              <a:rPr lang="en-IN" sz="2400" dirty="0">
                <a:solidFill>
                  <a:schemeClr val="tx1"/>
                </a:solidFill>
                <a:latin typeface="+mn-lt"/>
                <a:ea typeface="+mn-ea"/>
                <a:cs typeface="+mn-cs"/>
              </a:rPr>
              <a:t>It was developed by Rod Johnson in 2003. Spring framework makes the easy development of Java EE application. </a:t>
            </a:r>
            <a:endParaRPr lang="en-US" altLang="en-US" sz="2400" dirty="0"/>
          </a:p>
          <a:p>
            <a:pPr>
              <a:lnSpc>
                <a:spcPct val="150000"/>
              </a:lnSpc>
              <a:buFont typeface="Wingdings" pitchFamily="2" charset="2"/>
              <a:buChar char="§"/>
            </a:pPr>
            <a:r>
              <a:rPr lang="en-US" altLang="en-US" sz="2400" dirty="0"/>
              <a:t>One of the chief advantages of the Spring framework is its layered architecture.</a:t>
            </a:r>
          </a:p>
          <a:p>
            <a:pPr>
              <a:lnSpc>
                <a:spcPct val="150000"/>
              </a:lnSpc>
              <a:buFont typeface="Wingdings" pitchFamily="2" charset="2"/>
              <a:buChar char="§"/>
            </a:pPr>
            <a:r>
              <a:rPr lang="en-US" altLang="en-US" sz="2400" dirty="0"/>
              <a:t>It allows you to be selective about which of its components you use while also providing a cohesive framework for J2EE application development</a:t>
            </a:r>
            <a:r>
              <a:rPr lang="en-US" altLang="en-US" sz="2800" dirty="0"/>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IN" sz="2800" b="1" dirty="0"/>
              <a:t>Spring Beans</a:t>
            </a:r>
          </a:p>
        </p:txBody>
      </p:sp>
      <p:sp>
        <p:nvSpPr>
          <p:cNvPr id="3" name="Content Placeholder 2"/>
          <p:cNvSpPr>
            <a:spLocks noGrp="1"/>
          </p:cNvSpPr>
          <p:nvPr>
            <p:ph idx="1"/>
          </p:nvPr>
        </p:nvSpPr>
        <p:spPr>
          <a:xfrm>
            <a:off x="457200" y="1295400"/>
            <a:ext cx="8305800" cy="4800600"/>
          </a:xfrm>
        </p:spPr>
        <p:txBody>
          <a:bodyPr/>
          <a:lstStyle/>
          <a:p>
            <a:pPr>
              <a:lnSpc>
                <a:spcPct val="150000"/>
              </a:lnSpc>
            </a:pPr>
            <a:endParaRPr lang="en-IN" sz="2400" dirty="0"/>
          </a:p>
          <a:p>
            <a:pPr>
              <a:lnSpc>
                <a:spcPct val="150000"/>
              </a:lnSpc>
            </a:pPr>
            <a:r>
              <a:rPr lang="en-IN" sz="2400" dirty="0"/>
              <a:t>They are the objects that form the backbone of the user’s application.</a:t>
            </a:r>
          </a:p>
          <a:p>
            <a:pPr>
              <a:lnSpc>
                <a:spcPct val="150000"/>
              </a:lnSpc>
            </a:pPr>
            <a:r>
              <a:rPr lang="en-IN" sz="2400" dirty="0"/>
              <a:t>Beans are managed by the Spring </a:t>
            </a:r>
            <a:r>
              <a:rPr lang="en-IN" sz="2400" dirty="0" err="1"/>
              <a:t>IoC</a:t>
            </a:r>
            <a:r>
              <a:rPr lang="en-IN" sz="2400" dirty="0"/>
              <a:t> container.</a:t>
            </a:r>
          </a:p>
          <a:p>
            <a:pPr>
              <a:lnSpc>
                <a:spcPct val="150000"/>
              </a:lnSpc>
            </a:pPr>
            <a:r>
              <a:rPr lang="en-IN" sz="2400" dirty="0"/>
              <a:t>They are instantiated, configured, wired and managed by a Spring </a:t>
            </a:r>
            <a:r>
              <a:rPr lang="en-IN" sz="2400" dirty="0" err="1"/>
              <a:t>IoC</a:t>
            </a:r>
            <a:r>
              <a:rPr lang="en-IN" sz="2400" dirty="0"/>
              <a:t> container.</a:t>
            </a:r>
          </a:p>
          <a:p>
            <a:pPr>
              <a:lnSpc>
                <a:spcPct val="150000"/>
              </a:lnSpc>
            </a:pPr>
            <a:r>
              <a:rPr lang="en-IN" sz="2400" dirty="0"/>
              <a:t>Beans are created with the configuration metadata that the users supply to the container.</a:t>
            </a:r>
          </a:p>
          <a:p>
            <a:pPr>
              <a:lnSpc>
                <a:spcPct val="150000"/>
              </a:lnSpc>
            </a:pPr>
            <a:endParaRPr lang="en-IN" sz="2400" dirty="0"/>
          </a:p>
        </p:txBody>
      </p:sp>
      <p:pic>
        <p:nvPicPr>
          <p:cNvPr id="9218" name="Picture 2" descr="D:\be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5029200"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200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IN" sz="2800" b="1" dirty="0"/>
              <a:t>			Bean Life Cycle</a:t>
            </a:r>
          </a:p>
        </p:txBody>
      </p:sp>
      <p:pic>
        <p:nvPicPr>
          <p:cNvPr id="10242" name="Picture 2" descr="D:\beanLifeCyc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51911"/>
            <a:ext cx="8229600" cy="361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B644E-F112-443B-AD62-B826566A2311}"/>
              </a:ext>
            </a:extLst>
          </p:cNvPr>
          <p:cNvSpPr>
            <a:spLocks noGrp="1"/>
          </p:cNvSpPr>
          <p:nvPr>
            <p:ph idx="1"/>
          </p:nvPr>
        </p:nvSpPr>
        <p:spPr>
          <a:xfrm>
            <a:off x="457200" y="533400"/>
            <a:ext cx="8229600" cy="5715000"/>
          </a:xfrm>
        </p:spPr>
        <p:txBody>
          <a:bodyPr/>
          <a:lstStyle/>
          <a:p>
            <a:pPr marL="0" indent="0">
              <a:buNone/>
            </a:pPr>
            <a:r>
              <a:rPr lang="en-US" sz="2400" b="1" dirty="0"/>
              <a:t>Aware Interfaces</a:t>
            </a:r>
          </a:p>
          <a:p>
            <a:r>
              <a:rPr lang="en-US" sz="2400" dirty="0"/>
              <a:t>Spring provides several aware interfaces. These are used to access the Spring Framework infrastructure. The aware interfaces are largely used within the framework.</a:t>
            </a:r>
          </a:p>
          <a:p>
            <a:r>
              <a:rPr lang="en-US" sz="2400" b="1" dirty="0" err="1"/>
              <a:t>BeanFactoryAware</a:t>
            </a:r>
            <a:r>
              <a:rPr lang="en-US" sz="2400" dirty="0"/>
              <a:t>: Provides </a:t>
            </a:r>
            <a:r>
              <a:rPr lang="en-US" sz="2400" dirty="0" err="1"/>
              <a:t>setBeanFactory</a:t>
            </a:r>
            <a:r>
              <a:rPr lang="en-US" sz="2400" dirty="0"/>
              <a:t>(), a callback that supplies the owning factory to the bean instance.</a:t>
            </a:r>
          </a:p>
          <a:p>
            <a:pPr marL="0" indent="0">
              <a:buNone/>
            </a:pPr>
            <a:endParaRPr lang="en-US" sz="2400" dirty="0"/>
          </a:p>
          <a:p>
            <a:r>
              <a:rPr lang="en-US" sz="2400" b="1" dirty="0" err="1"/>
              <a:t>BeanNameAware</a:t>
            </a:r>
            <a:r>
              <a:rPr lang="en-US" sz="2400" dirty="0"/>
              <a:t>: </a:t>
            </a:r>
            <a:r>
              <a:rPr lang="en-US" sz="2400" dirty="0" err="1"/>
              <a:t>ThesetBeanName</a:t>
            </a:r>
            <a:r>
              <a:rPr lang="en-US" sz="2400" dirty="0"/>
              <a:t>() callback of this interface supplies the name of the bean.</a:t>
            </a:r>
          </a:p>
          <a:p>
            <a:endParaRPr lang="en-US" sz="2400" dirty="0"/>
          </a:p>
          <a:p>
            <a:r>
              <a:rPr lang="en-US" sz="2400" b="1" dirty="0" err="1"/>
              <a:t>ApplicationContextAware</a:t>
            </a:r>
            <a:r>
              <a:rPr lang="en-US" sz="2400" dirty="0"/>
              <a:t>: </a:t>
            </a:r>
            <a:r>
              <a:rPr lang="en-US" sz="2400" dirty="0" err="1"/>
              <a:t>ThesetApplicationContext</a:t>
            </a:r>
            <a:r>
              <a:rPr lang="en-US" sz="2400" dirty="0"/>
              <a:t>() method of this interface provides the </a:t>
            </a:r>
            <a:r>
              <a:rPr lang="en-US" sz="2400" dirty="0" err="1"/>
              <a:t>ApplicationContext</a:t>
            </a:r>
            <a:r>
              <a:rPr lang="en-US" sz="2400" dirty="0"/>
              <a:t> object of this bean.</a:t>
            </a:r>
            <a:endParaRPr lang="en-IN" sz="2400" dirty="0"/>
          </a:p>
        </p:txBody>
      </p:sp>
    </p:spTree>
    <p:extLst>
      <p:ext uri="{BB962C8B-B14F-4D97-AF65-F5344CB8AC3E}">
        <p14:creationId xmlns:p14="http://schemas.microsoft.com/office/powerpoint/2010/main" val="91347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2079C-8444-4656-B15F-B680960FDD22}"/>
              </a:ext>
            </a:extLst>
          </p:cNvPr>
          <p:cNvSpPr>
            <a:spLocks noGrp="1"/>
          </p:cNvSpPr>
          <p:nvPr>
            <p:ph idx="1"/>
          </p:nvPr>
        </p:nvSpPr>
        <p:spPr>
          <a:xfrm>
            <a:off x="457200" y="381000"/>
            <a:ext cx="8305800" cy="5791200"/>
          </a:xfrm>
        </p:spPr>
        <p:txBody>
          <a:bodyPr/>
          <a:lstStyle/>
          <a:p>
            <a:pPr marL="0" indent="0">
              <a:lnSpc>
                <a:spcPct val="150000"/>
              </a:lnSpc>
              <a:buNone/>
            </a:pPr>
            <a:r>
              <a:rPr lang="en-US" sz="2400" b="1" dirty="0"/>
              <a:t>Bean Post Processor</a:t>
            </a:r>
          </a:p>
          <a:p>
            <a:pPr marL="0" indent="0">
              <a:lnSpc>
                <a:spcPct val="150000"/>
              </a:lnSpc>
              <a:buNone/>
            </a:pPr>
            <a:r>
              <a:rPr lang="en-US" sz="2400" dirty="0"/>
              <a:t>Spring provides the </a:t>
            </a:r>
            <a:r>
              <a:rPr lang="en-US" sz="2400" b="1" dirty="0" err="1"/>
              <a:t>BeanPostProcessor</a:t>
            </a:r>
            <a:r>
              <a:rPr lang="en-US" sz="2400" dirty="0"/>
              <a:t> interface that gives you the means to tap into the Spring context lifecycle and interact with beans as they are processed.</a:t>
            </a:r>
          </a:p>
          <a:p>
            <a:pPr marL="0" indent="0">
              <a:lnSpc>
                <a:spcPct val="150000"/>
              </a:lnSpc>
              <a:buNone/>
            </a:pPr>
            <a:r>
              <a:rPr lang="en-US" sz="2400" b="1" dirty="0" err="1"/>
              <a:t>postProcessBeforeInitialization</a:t>
            </a:r>
            <a:r>
              <a:rPr lang="en-US" sz="2400" dirty="0"/>
              <a:t>: Spring calls this method after calling the methods of the aware interfaces and before any bean initialization callbacks, such as  </a:t>
            </a:r>
            <a:r>
              <a:rPr lang="en-US" sz="2400" dirty="0" err="1"/>
              <a:t>InitializingBean’s</a:t>
            </a:r>
            <a:r>
              <a:rPr lang="en-US" sz="2400" dirty="0"/>
              <a:t> </a:t>
            </a:r>
            <a:r>
              <a:rPr lang="en-US" sz="2400" dirty="0" err="1"/>
              <a:t>afterPropertiesSet</a:t>
            </a:r>
            <a:r>
              <a:rPr lang="en-US" sz="2400" dirty="0"/>
              <a:t> or a custom </a:t>
            </a:r>
            <a:r>
              <a:rPr lang="en-US" sz="2400" dirty="0" err="1"/>
              <a:t>init</a:t>
            </a:r>
            <a:r>
              <a:rPr lang="en-US" sz="2400" dirty="0"/>
              <a:t>-method.</a:t>
            </a:r>
          </a:p>
          <a:p>
            <a:pPr marL="0" indent="0">
              <a:lnSpc>
                <a:spcPct val="150000"/>
              </a:lnSpc>
              <a:buNone/>
            </a:pPr>
            <a:r>
              <a:rPr lang="en-US" sz="2400" b="1" dirty="0" err="1"/>
              <a:t>postProcessAfterInitialization</a:t>
            </a:r>
            <a:r>
              <a:rPr lang="en-US" sz="2400" dirty="0"/>
              <a:t>: Spring calls this method after any bean initialization callbacks.</a:t>
            </a:r>
          </a:p>
        </p:txBody>
      </p:sp>
    </p:spTree>
    <p:extLst>
      <p:ext uri="{BB962C8B-B14F-4D97-AF65-F5344CB8AC3E}">
        <p14:creationId xmlns:p14="http://schemas.microsoft.com/office/powerpoint/2010/main" val="365832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D97D0-516B-4A07-8AA4-8051E44DA727}"/>
              </a:ext>
            </a:extLst>
          </p:cNvPr>
          <p:cNvSpPr>
            <a:spLocks noGrp="1"/>
          </p:cNvSpPr>
          <p:nvPr>
            <p:ph idx="1"/>
          </p:nvPr>
        </p:nvSpPr>
        <p:spPr>
          <a:xfrm>
            <a:off x="457200" y="914400"/>
            <a:ext cx="8229600" cy="4953000"/>
          </a:xfrm>
        </p:spPr>
        <p:txBody>
          <a:bodyPr/>
          <a:lstStyle/>
          <a:p>
            <a:pPr marL="0" indent="0">
              <a:lnSpc>
                <a:spcPct val="150000"/>
              </a:lnSpc>
              <a:buNone/>
            </a:pPr>
            <a:r>
              <a:rPr lang="en-US" sz="2400" b="1" dirty="0" err="1"/>
              <a:t>InitializingBean</a:t>
            </a:r>
            <a:r>
              <a:rPr lang="en-US" sz="2400" dirty="0"/>
              <a:t> and </a:t>
            </a:r>
            <a:r>
              <a:rPr lang="en-US" sz="2400" b="1" dirty="0" err="1"/>
              <a:t>DisposableBean</a:t>
            </a:r>
            <a:endParaRPr lang="en-US" sz="2400" dirty="0"/>
          </a:p>
          <a:p>
            <a:pPr marL="0" indent="0">
              <a:lnSpc>
                <a:spcPct val="150000"/>
              </a:lnSpc>
              <a:buNone/>
            </a:pPr>
            <a:r>
              <a:rPr lang="en-US" sz="2400" b="1" dirty="0" err="1"/>
              <a:t>InitializingBean</a:t>
            </a:r>
            <a:r>
              <a:rPr lang="en-US" sz="2400" dirty="0"/>
              <a:t>: Declares the </a:t>
            </a:r>
            <a:r>
              <a:rPr lang="en-US" sz="2400" dirty="0" err="1"/>
              <a:t>afterPropertiesSet</a:t>
            </a:r>
            <a:r>
              <a:rPr lang="en-US" sz="2400" dirty="0"/>
              <a:t>() method which can be used to write the initialization logic. The container calls the method after properties are set.</a:t>
            </a:r>
          </a:p>
          <a:p>
            <a:pPr marL="0" indent="0">
              <a:lnSpc>
                <a:spcPct val="150000"/>
              </a:lnSpc>
              <a:buNone/>
            </a:pPr>
            <a:r>
              <a:rPr lang="en-US" sz="2400" b="1" dirty="0" err="1"/>
              <a:t>DisposableBean</a:t>
            </a:r>
            <a:r>
              <a:rPr lang="en-US" sz="2400" dirty="0"/>
              <a:t>: Declares the destroy() method which can be used to write any clean up code. The container calls this method during bean destruction in shutdown.</a:t>
            </a:r>
            <a:endParaRPr lang="en-IN" sz="2400" dirty="0"/>
          </a:p>
          <a:p>
            <a:pPr marL="0" indent="0">
              <a:lnSpc>
                <a:spcPct val="150000"/>
              </a:lnSpc>
              <a:buNone/>
            </a:pPr>
            <a:endParaRPr lang="en-IN" sz="2400" dirty="0"/>
          </a:p>
        </p:txBody>
      </p:sp>
    </p:spTree>
    <p:extLst>
      <p:ext uri="{BB962C8B-B14F-4D97-AF65-F5344CB8AC3E}">
        <p14:creationId xmlns:p14="http://schemas.microsoft.com/office/powerpoint/2010/main" val="779328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IN" sz="2800" b="1" dirty="0"/>
              <a:t>Spring IOC Container</a:t>
            </a:r>
            <a:endParaRPr lang="en-IN" sz="2800" dirty="0"/>
          </a:p>
        </p:txBody>
      </p:sp>
      <p:sp>
        <p:nvSpPr>
          <p:cNvPr id="3" name="Content Placeholder 2"/>
          <p:cNvSpPr>
            <a:spLocks noGrp="1"/>
          </p:cNvSpPr>
          <p:nvPr>
            <p:ph idx="1"/>
          </p:nvPr>
        </p:nvSpPr>
        <p:spPr>
          <a:xfrm>
            <a:off x="457200" y="1295400"/>
            <a:ext cx="8229600" cy="4572000"/>
          </a:xfrm>
        </p:spPr>
        <p:txBody>
          <a:bodyPr/>
          <a:lstStyle/>
          <a:p>
            <a:pPr marL="0" indent="0">
              <a:lnSpc>
                <a:spcPct val="150000"/>
              </a:lnSpc>
              <a:buNone/>
            </a:pPr>
            <a:r>
              <a:rPr lang="en-IN" sz="2400" dirty="0"/>
              <a:t>At the core of the Spring Framework, lies the Spring container. The container creates the object, wires them together, configures them and manages their complete life cycle. </a:t>
            </a:r>
          </a:p>
        </p:txBody>
      </p:sp>
      <p:pic>
        <p:nvPicPr>
          <p:cNvPr id="4" name="Picture 2" descr="D:\i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81400"/>
            <a:ext cx="3810000" cy="2906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736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990600"/>
            <a:ext cx="8229600" cy="4876800"/>
          </a:xfrm>
        </p:spPr>
        <p:txBody>
          <a:bodyPr/>
          <a:lstStyle/>
          <a:p>
            <a:pPr marL="0" indent="0">
              <a:lnSpc>
                <a:spcPct val="150000"/>
              </a:lnSpc>
              <a:buNone/>
            </a:pPr>
            <a:r>
              <a:rPr lang="en-IN" sz="2400" dirty="0"/>
              <a:t>The Spring container makes use of Dependency Injection to manage the components that make up an application. The container receives instructions for which objects to instantiate, configure, and assemble by reading the configuration metadata provided. This metadata can be provided either by XML, Java annotations or Java code.</a:t>
            </a:r>
          </a:p>
          <a:p>
            <a:pPr marL="0" indent="0">
              <a:lnSpc>
                <a:spcPct val="150000"/>
              </a:lnSpc>
              <a:buNone/>
            </a:pPr>
            <a:endParaRPr lang="en-IN" sz="2400" dirty="0"/>
          </a:p>
        </p:txBody>
      </p:sp>
    </p:spTree>
    <p:extLst>
      <p:ext uri="{BB962C8B-B14F-4D97-AF65-F5344CB8AC3E}">
        <p14:creationId xmlns:p14="http://schemas.microsoft.com/office/powerpoint/2010/main" val="3887667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96200" cy="838200"/>
          </a:xfrm>
        </p:spPr>
        <p:txBody>
          <a:bodyPr/>
          <a:lstStyle/>
          <a:p>
            <a:br>
              <a:rPr lang="en-IN" sz="2800" b="1" dirty="0">
                <a:solidFill>
                  <a:schemeClr val="tx1"/>
                </a:solidFill>
              </a:rPr>
            </a:br>
            <a:r>
              <a:rPr lang="en-IN" sz="2800" b="1" dirty="0">
                <a:solidFill>
                  <a:schemeClr val="tx1"/>
                </a:solidFill>
              </a:rPr>
              <a:t>Dependency Injection in Spring</a:t>
            </a:r>
            <a:br>
              <a:rPr lang="en-IN" dirty="0">
                <a:solidFill>
                  <a:schemeClr val="tx1"/>
                </a:solidFill>
              </a:rPr>
            </a:br>
            <a:endParaRPr lang="en-IN" dirty="0"/>
          </a:p>
        </p:txBody>
      </p:sp>
      <p:sp>
        <p:nvSpPr>
          <p:cNvPr id="3" name="Content Placeholder 2"/>
          <p:cNvSpPr>
            <a:spLocks noGrp="1"/>
          </p:cNvSpPr>
          <p:nvPr>
            <p:ph idx="1"/>
          </p:nvPr>
        </p:nvSpPr>
        <p:spPr>
          <a:xfrm>
            <a:off x="457200" y="1295400"/>
            <a:ext cx="8534400" cy="5334000"/>
          </a:xfrm>
        </p:spPr>
        <p:txBody>
          <a:bodyPr/>
          <a:lstStyle/>
          <a:p>
            <a:pPr marL="0" indent="0">
              <a:lnSpc>
                <a:spcPct val="150000"/>
              </a:lnSpc>
              <a:buNone/>
            </a:pPr>
            <a:r>
              <a:rPr lang="en-IN" sz="2400" dirty="0"/>
              <a:t>DI  is a design pattern that removes the dependency from the code. That is, the Spring Framework provides the dependencies of the class itself so that it can be easy to manage and test the application. </a:t>
            </a:r>
          </a:p>
          <a:p>
            <a:pPr marL="0" indent="0">
              <a:lnSpc>
                <a:spcPct val="150000"/>
              </a:lnSpc>
              <a:buNone/>
            </a:pPr>
            <a:endParaRPr lang="en-IN"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090" y="3962400"/>
            <a:ext cx="3867150" cy="205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519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953000"/>
          </a:xfrm>
        </p:spPr>
        <p:txBody>
          <a:bodyPr/>
          <a:lstStyle/>
          <a:p>
            <a:pPr marL="0" indent="0">
              <a:lnSpc>
                <a:spcPct val="150000"/>
              </a:lnSpc>
              <a:buNone/>
            </a:pPr>
            <a:r>
              <a:rPr lang="en-IN" sz="2400" dirty="0"/>
              <a:t>In Dependency Injection, you do not have to create your objects but have to describe how they should be created. You don’t connect your components and services together in the code directly, but describe which services are needed by which components in the configuration file. The </a:t>
            </a:r>
            <a:r>
              <a:rPr lang="en-IN" sz="2400" dirty="0" err="1"/>
              <a:t>IoC</a:t>
            </a:r>
            <a:r>
              <a:rPr lang="en-IN" sz="2400" dirty="0"/>
              <a:t> container will wire them up together.</a:t>
            </a:r>
          </a:p>
          <a:p>
            <a:pPr marL="0" indent="0">
              <a:buNone/>
            </a:pPr>
            <a:endParaRPr lang="en-IN" dirty="0"/>
          </a:p>
        </p:txBody>
      </p:sp>
    </p:spTree>
    <p:extLst>
      <p:ext uri="{BB962C8B-B14F-4D97-AF65-F5344CB8AC3E}">
        <p14:creationId xmlns:p14="http://schemas.microsoft.com/office/powerpoint/2010/main" val="1840274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6096000"/>
          </a:xfrm>
        </p:spPr>
        <p:txBody>
          <a:bodyPr/>
          <a:lstStyle/>
          <a:p>
            <a:pPr marL="0" indent="0">
              <a:buNone/>
            </a:pPr>
            <a:r>
              <a:rPr lang="en-US" altLang="en-US" sz="2800" b="1" dirty="0"/>
              <a:t>Dependency Injection and IOC</a:t>
            </a:r>
          </a:p>
          <a:p>
            <a:pPr>
              <a:lnSpc>
                <a:spcPct val="150000"/>
              </a:lnSpc>
            </a:pPr>
            <a:r>
              <a:rPr lang="en-IN" sz="2400" dirty="0"/>
              <a:t>Dependency injection is a pattern through which to implement </a:t>
            </a:r>
            <a:r>
              <a:rPr lang="en-IN" sz="2400" dirty="0" err="1"/>
              <a:t>IoC</a:t>
            </a:r>
            <a:r>
              <a:rPr lang="en-IN" sz="2400" dirty="0"/>
              <a:t>, where the control being inverted is the setting of object’s dependencies.</a:t>
            </a:r>
          </a:p>
          <a:p>
            <a:pPr>
              <a:lnSpc>
                <a:spcPct val="150000"/>
              </a:lnSpc>
            </a:pPr>
            <a:r>
              <a:rPr lang="en-IN" sz="2400" dirty="0"/>
              <a:t>Inversion of Control is a principle in software engineering by which the control of objects or portions of a program is transferred to a container or framework. Inversion of Control can be achieved through various mechanisms such as: Strategy design pattern, Service Locator pattern, Factory pattern, and Dependency Injection.</a:t>
            </a:r>
          </a:p>
        </p:txBody>
      </p:sp>
    </p:spTree>
    <p:extLst>
      <p:ext uri="{BB962C8B-B14F-4D97-AF65-F5344CB8AC3E}">
        <p14:creationId xmlns:p14="http://schemas.microsoft.com/office/powerpoint/2010/main" val="195340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533400" y="685800"/>
            <a:ext cx="8534400" cy="5943600"/>
          </a:xfrm>
        </p:spPr>
        <p:txBody>
          <a:bodyPr/>
          <a:lstStyle/>
          <a:p>
            <a:pPr>
              <a:lnSpc>
                <a:spcPct val="80000"/>
              </a:lnSpc>
              <a:buFont typeface="Wingdings" pitchFamily="2" charset="2"/>
              <a:buNone/>
            </a:pPr>
            <a:r>
              <a:rPr lang="en-US" altLang="en-US" sz="2800" b="1" dirty="0"/>
              <a:t>Features of Spring</a:t>
            </a:r>
          </a:p>
          <a:p>
            <a:pPr>
              <a:lnSpc>
                <a:spcPct val="80000"/>
              </a:lnSpc>
              <a:buFont typeface="Wingdings" pitchFamily="2" charset="2"/>
              <a:buNone/>
            </a:pPr>
            <a:endParaRPr lang="en-US" altLang="en-US" sz="2800" b="1" dirty="0"/>
          </a:p>
          <a:p>
            <a:pPr>
              <a:lnSpc>
                <a:spcPct val="80000"/>
              </a:lnSpc>
            </a:pPr>
            <a:r>
              <a:rPr lang="en-US" altLang="en-US" sz="2400" b="1" dirty="0"/>
              <a:t>Lightweight</a:t>
            </a:r>
          </a:p>
          <a:p>
            <a:pPr marL="0" indent="0">
              <a:lnSpc>
                <a:spcPct val="150000"/>
              </a:lnSpc>
              <a:buNone/>
            </a:pPr>
            <a:r>
              <a:rPr lang="en-IN" sz="2400" dirty="0">
                <a:solidFill>
                  <a:schemeClr val="tx1"/>
                </a:solidFill>
                <a:latin typeface="+mn-lt"/>
                <a:ea typeface="+mn-ea"/>
                <a:cs typeface="+mn-cs"/>
              </a:rPr>
              <a:t>Spring is a </a:t>
            </a:r>
            <a:r>
              <a:rPr lang="en-IN" sz="2400" i="1" dirty="0">
                <a:solidFill>
                  <a:schemeClr val="tx1"/>
                </a:solidFill>
                <a:latin typeface="+mn-lt"/>
                <a:ea typeface="+mn-ea"/>
                <a:cs typeface="+mn-cs"/>
              </a:rPr>
              <a:t>lightweight</a:t>
            </a:r>
            <a:r>
              <a:rPr lang="en-IN" sz="2400" dirty="0">
                <a:solidFill>
                  <a:schemeClr val="tx1"/>
                </a:solidFill>
                <a:latin typeface="+mn-lt"/>
                <a:ea typeface="+mn-ea"/>
                <a:cs typeface="+mn-cs"/>
              </a:rPr>
              <a:t> framework. It can be thought of as a </a:t>
            </a:r>
            <a:r>
              <a:rPr lang="en-IN" sz="2400" i="1" dirty="0">
                <a:solidFill>
                  <a:schemeClr val="tx1"/>
                </a:solidFill>
                <a:latin typeface="+mn-lt"/>
                <a:ea typeface="+mn-ea"/>
                <a:cs typeface="+mn-cs"/>
              </a:rPr>
              <a:t>framework of frameworks</a:t>
            </a:r>
            <a:r>
              <a:rPr lang="en-IN" sz="2400" dirty="0">
                <a:solidFill>
                  <a:schemeClr val="tx1"/>
                </a:solidFill>
                <a:latin typeface="+mn-lt"/>
                <a:ea typeface="+mn-ea"/>
                <a:cs typeface="+mn-cs"/>
              </a:rPr>
              <a:t> because it provides support to various frameworks such as Struts, Hibernate, EJB, JSF etc. It </a:t>
            </a:r>
            <a:r>
              <a:rPr lang="en-US" altLang="en-US" sz="2400" dirty="0"/>
              <a:t>is lightweight when it comes to size and transparency. </a:t>
            </a:r>
          </a:p>
          <a:p>
            <a:pPr marL="0" indent="0">
              <a:lnSpc>
                <a:spcPct val="150000"/>
              </a:lnSpc>
              <a:buNone/>
            </a:pPr>
            <a:r>
              <a:rPr lang="en-IN" sz="2400" dirty="0">
                <a:solidFill>
                  <a:schemeClr val="tx1"/>
                </a:solidFill>
                <a:latin typeface="+mn-lt"/>
                <a:ea typeface="+mn-ea"/>
                <a:cs typeface="+mn-cs"/>
              </a:rPr>
              <a:t>Spring framework is lightweight because of its POJO implementation. The Spring Framework doesn't force the programmer to inherit any class or implement any interface. That is why it is said non-invasive.</a:t>
            </a:r>
            <a:endParaRPr lang="en-US" altLang="en-US" sz="2400" dirty="0"/>
          </a:p>
          <a:p>
            <a:pPr>
              <a:lnSpc>
                <a:spcPct val="80000"/>
              </a:lnSpc>
              <a:buFont typeface="Wingdings" pitchFamily="2" charset="2"/>
              <a:buChar char="§"/>
            </a:pPr>
            <a:endParaRPr lang="en-US" altLang="en-US" sz="24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57200"/>
            <a:ext cx="8229600" cy="762000"/>
          </a:xfrm>
        </p:spPr>
        <p:txBody>
          <a:bodyPr/>
          <a:lstStyle/>
          <a:p>
            <a:r>
              <a:rPr lang="en-US" altLang="en-US" sz="2800" b="1" dirty="0"/>
              <a:t>Types of Dependency Injection</a:t>
            </a:r>
          </a:p>
        </p:txBody>
      </p:sp>
      <p:sp>
        <p:nvSpPr>
          <p:cNvPr id="29699" name="Rectangle 3"/>
          <p:cNvSpPr>
            <a:spLocks noGrp="1" noChangeArrowheads="1"/>
          </p:cNvSpPr>
          <p:nvPr>
            <p:ph type="body" idx="1"/>
          </p:nvPr>
        </p:nvSpPr>
        <p:spPr>
          <a:xfrm>
            <a:off x="457200" y="1143000"/>
            <a:ext cx="8458200" cy="5410200"/>
          </a:xfrm>
        </p:spPr>
        <p:txBody>
          <a:bodyPr/>
          <a:lstStyle/>
          <a:p>
            <a:pPr marL="0" indent="0">
              <a:buNone/>
            </a:pPr>
            <a:endParaRPr lang="en-IN" sz="2400" dirty="0"/>
          </a:p>
          <a:p>
            <a:pPr marL="0" indent="0">
              <a:buNone/>
            </a:pPr>
            <a:r>
              <a:rPr lang="en-IN" sz="2400" dirty="0"/>
              <a:t>In Spring, dependencies can be injected in two ways:</a:t>
            </a:r>
          </a:p>
          <a:p>
            <a:r>
              <a:rPr lang="en-IN" sz="2400" dirty="0"/>
              <a:t>By constructor</a:t>
            </a:r>
          </a:p>
          <a:p>
            <a:r>
              <a:rPr lang="en-IN" sz="2400" dirty="0"/>
              <a:t>By setter method</a:t>
            </a:r>
          </a:p>
          <a:p>
            <a:pPr marL="0" indent="0">
              <a:buNone/>
            </a:pPr>
            <a:endParaRPr lang="en-IN" sz="2400" dirty="0"/>
          </a:p>
          <a:p>
            <a:pPr marL="0" indent="0">
              <a:buNone/>
            </a:pPr>
            <a:r>
              <a:rPr lang="en-IN" sz="2400" b="1" dirty="0"/>
              <a:t>By Constructor</a:t>
            </a:r>
            <a:endParaRPr lang="en-IN" sz="2400" dirty="0"/>
          </a:p>
          <a:p>
            <a:pPr marL="0" indent="0">
              <a:buNone/>
            </a:pPr>
            <a:r>
              <a:rPr lang="en-IN" sz="2400" dirty="0"/>
              <a:t>The </a:t>
            </a:r>
            <a:r>
              <a:rPr lang="en-IN" sz="2400" b="1" dirty="0"/>
              <a:t>&lt;constructor-</a:t>
            </a:r>
            <a:r>
              <a:rPr lang="en-IN" sz="2400" b="1" dirty="0" err="1"/>
              <a:t>arg</a:t>
            </a:r>
            <a:r>
              <a:rPr lang="en-IN" sz="2400" b="1" dirty="0"/>
              <a:t>&gt;</a:t>
            </a:r>
            <a:r>
              <a:rPr lang="en-IN" sz="2400" dirty="0"/>
              <a:t> </a:t>
            </a:r>
            <a:r>
              <a:rPr lang="en-IN" sz="2400" dirty="0" err="1"/>
              <a:t>subelement</a:t>
            </a:r>
            <a:r>
              <a:rPr lang="en-IN" sz="2400" dirty="0"/>
              <a:t> of </a:t>
            </a:r>
            <a:r>
              <a:rPr lang="en-IN" sz="2400" b="1" dirty="0"/>
              <a:t>&lt;bean&gt;</a:t>
            </a:r>
            <a:r>
              <a:rPr lang="en-IN" sz="2400" dirty="0"/>
              <a:t> is used for constructor injection. </a:t>
            </a:r>
            <a:r>
              <a:rPr lang="en-IN" sz="2400" dirty="0" err="1"/>
              <a:t>e.g</a:t>
            </a:r>
            <a:r>
              <a:rPr lang="en-IN" sz="2400" dirty="0"/>
              <a:t>:</a:t>
            </a:r>
          </a:p>
          <a:p>
            <a:pPr marL="0" indent="0">
              <a:buNone/>
            </a:pPr>
            <a:r>
              <a:rPr lang="en-IN" sz="2400" b="1" dirty="0"/>
              <a:t>&lt;constructor-</a:t>
            </a:r>
            <a:r>
              <a:rPr lang="en-IN" sz="2400" b="1" dirty="0" err="1"/>
              <a:t>arg</a:t>
            </a:r>
            <a:r>
              <a:rPr lang="en-IN" sz="2400" b="1" dirty="0"/>
              <a:t> value=“10” type=“</a:t>
            </a:r>
            <a:r>
              <a:rPr lang="en-IN" sz="2400" b="1" dirty="0" err="1"/>
              <a:t>int</a:t>
            </a:r>
            <a:r>
              <a:rPr lang="en-IN" sz="2400" b="1" dirty="0"/>
              <a:t>”/&gt;</a:t>
            </a:r>
          </a:p>
          <a:p>
            <a:pPr marL="0" indent="0">
              <a:buNone/>
            </a:pPr>
            <a:r>
              <a:rPr lang="en-IN" sz="2400" dirty="0"/>
              <a:t>By default when the Spring container loads the bean, it instantiates the bean with the default constructor. But you can also define a constructor argument in bean definition, using an argument constructor.</a:t>
            </a:r>
            <a:endParaRPr lang="en-US" altLang="en-US" sz="2400" dirty="0"/>
          </a:p>
          <a:p>
            <a:pPr marL="0" indent="0">
              <a:lnSpc>
                <a:spcPct val="150000"/>
              </a:lnSpc>
              <a:buNone/>
            </a:pPr>
            <a:r>
              <a:rPr lang="en-US" altLang="en-US" sz="2400"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410200"/>
          </a:xfrm>
        </p:spPr>
        <p:txBody>
          <a:bodyPr/>
          <a:lstStyle/>
          <a:p>
            <a:pPr marL="0" indent="0">
              <a:buNone/>
            </a:pPr>
            <a:r>
              <a:rPr lang="en-IN" sz="2800" b="1" dirty="0"/>
              <a:t>By setter method</a:t>
            </a:r>
          </a:p>
          <a:p>
            <a:pPr marL="0" indent="0">
              <a:buNone/>
            </a:pPr>
            <a:endParaRPr lang="en-IN" sz="2800" b="1" dirty="0"/>
          </a:p>
          <a:p>
            <a:pPr marL="0" indent="0">
              <a:lnSpc>
                <a:spcPct val="150000"/>
              </a:lnSpc>
              <a:buNone/>
            </a:pPr>
            <a:r>
              <a:rPr lang="en-IN" sz="2400" dirty="0"/>
              <a:t>The </a:t>
            </a:r>
            <a:r>
              <a:rPr lang="en-IN" sz="2400" b="1" dirty="0"/>
              <a:t>&lt;property&gt;</a:t>
            </a:r>
            <a:r>
              <a:rPr lang="en-IN" sz="2400" dirty="0"/>
              <a:t> </a:t>
            </a:r>
            <a:r>
              <a:rPr lang="en-IN" sz="2400" dirty="0" err="1"/>
              <a:t>subelement</a:t>
            </a:r>
            <a:r>
              <a:rPr lang="en-IN" sz="2400" dirty="0"/>
              <a:t> of </a:t>
            </a:r>
            <a:r>
              <a:rPr lang="en-IN" sz="2400" b="1" dirty="0"/>
              <a:t>&lt;bean&gt;</a:t>
            </a:r>
            <a:r>
              <a:rPr lang="en-IN" sz="2400" dirty="0"/>
              <a:t> is used for setter injection. </a:t>
            </a:r>
            <a:r>
              <a:rPr lang="en-IN" sz="2400" dirty="0" err="1"/>
              <a:t>e.g</a:t>
            </a:r>
            <a:r>
              <a:rPr lang="en-IN" sz="2400" dirty="0"/>
              <a:t>:</a:t>
            </a:r>
          </a:p>
          <a:p>
            <a:pPr marL="0" indent="0">
              <a:lnSpc>
                <a:spcPct val="150000"/>
              </a:lnSpc>
              <a:buNone/>
            </a:pPr>
            <a:r>
              <a:rPr lang="en-IN" sz="2400" b="1" dirty="0"/>
              <a:t>&lt;property name=“id” value=“101”/&gt;</a:t>
            </a:r>
          </a:p>
          <a:p>
            <a:pPr marL="0" indent="0">
              <a:lnSpc>
                <a:spcPct val="150000"/>
              </a:lnSpc>
              <a:buNone/>
            </a:pPr>
            <a:r>
              <a:rPr lang="en-IN" sz="2400" dirty="0"/>
              <a:t>Setter-based Dependency Injection is accomplished by the container calling setter methods on your beans after invoking a no-argument constructor.</a:t>
            </a:r>
          </a:p>
        </p:txBody>
      </p:sp>
    </p:spTree>
    <p:extLst>
      <p:ext uri="{BB962C8B-B14F-4D97-AF65-F5344CB8AC3E}">
        <p14:creationId xmlns:p14="http://schemas.microsoft.com/office/powerpoint/2010/main" val="3628977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457200"/>
            <a:ext cx="8229600" cy="762000"/>
          </a:xfrm>
        </p:spPr>
        <p:txBody>
          <a:bodyPr/>
          <a:lstStyle/>
          <a:p>
            <a:r>
              <a:rPr lang="en-US" altLang="en-US" sz="2800" b="1" dirty="0"/>
              <a:t>Traditional Approach of Dependency</a:t>
            </a:r>
          </a:p>
        </p:txBody>
      </p:sp>
      <p:sp>
        <p:nvSpPr>
          <p:cNvPr id="41987" name="Rectangle 3"/>
          <p:cNvSpPr>
            <a:spLocks noGrp="1" noChangeArrowheads="1"/>
          </p:cNvSpPr>
          <p:nvPr>
            <p:ph type="body" idx="1"/>
          </p:nvPr>
        </p:nvSpPr>
        <p:spPr>
          <a:xfrm>
            <a:off x="457200" y="1371600"/>
            <a:ext cx="8229600" cy="5029200"/>
          </a:xfrm>
        </p:spPr>
        <p:txBody>
          <a:bodyPr/>
          <a:lstStyle/>
          <a:p>
            <a:pPr>
              <a:lnSpc>
                <a:spcPct val="80000"/>
              </a:lnSpc>
              <a:buFont typeface="Wingdings" pitchFamily="2" charset="2"/>
              <a:buNone/>
            </a:pPr>
            <a:r>
              <a:rPr lang="en-US" altLang="en-US" sz="2400" b="1" dirty="0"/>
              <a:t>QuizMaster.java</a:t>
            </a:r>
          </a:p>
          <a:p>
            <a:pPr>
              <a:lnSpc>
                <a:spcPct val="80000"/>
              </a:lnSpc>
              <a:buFont typeface="Wingdings" pitchFamily="2" charset="2"/>
              <a:buNone/>
            </a:pPr>
            <a:r>
              <a:rPr lang="en-US" altLang="en-US" sz="2400" dirty="0"/>
              <a:t>package </a:t>
            </a:r>
            <a:r>
              <a:rPr lang="en-US" altLang="en-US" sz="2400" dirty="0" err="1"/>
              <a:t>com.ioc</a:t>
            </a:r>
            <a:r>
              <a:rPr lang="en-US" altLang="en-US" sz="2400" dirty="0"/>
              <a:t>; </a:t>
            </a:r>
          </a:p>
          <a:p>
            <a:pPr>
              <a:lnSpc>
                <a:spcPct val="80000"/>
              </a:lnSpc>
              <a:buFont typeface="Wingdings" pitchFamily="2" charset="2"/>
              <a:buNone/>
            </a:pPr>
            <a:r>
              <a:rPr lang="en-US" altLang="en-US" sz="2400" dirty="0"/>
              <a:t>public interface </a:t>
            </a:r>
            <a:r>
              <a:rPr lang="en-US" altLang="en-US" sz="2400" dirty="0" err="1"/>
              <a:t>QuizMaster</a:t>
            </a:r>
            <a:r>
              <a:rPr lang="en-US" altLang="en-US" sz="2400" dirty="0"/>
              <a:t> { </a:t>
            </a:r>
          </a:p>
          <a:p>
            <a:pPr>
              <a:lnSpc>
                <a:spcPct val="80000"/>
              </a:lnSpc>
              <a:buFont typeface="Wingdings" pitchFamily="2" charset="2"/>
              <a:buNone/>
            </a:pPr>
            <a:r>
              <a:rPr lang="en-US" altLang="en-US" sz="2400" dirty="0"/>
              <a:t>public String </a:t>
            </a:r>
            <a:r>
              <a:rPr lang="en-US" altLang="en-US" sz="2400" dirty="0" err="1"/>
              <a:t>popQuestion</a:t>
            </a:r>
            <a:r>
              <a:rPr lang="en-US" altLang="en-US" sz="2400" dirty="0"/>
              <a:t>(); </a:t>
            </a:r>
          </a:p>
          <a:p>
            <a:pPr>
              <a:lnSpc>
                <a:spcPct val="80000"/>
              </a:lnSpc>
              <a:buFont typeface="Wingdings" pitchFamily="2" charset="2"/>
              <a:buNone/>
            </a:pPr>
            <a:r>
              <a:rPr lang="en-US" altLang="en-US" sz="2400" dirty="0"/>
              <a:t>}</a:t>
            </a:r>
          </a:p>
          <a:p>
            <a:pPr>
              <a:lnSpc>
                <a:spcPct val="80000"/>
              </a:lnSpc>
              <a:buFont typeface="Wingdings" pitchFamily="2" charset="2"/>
              <a:buNone/>
            </a:pPr>
            <a:r>
              <a:rPr lang="en-US" altLang="en-US" sz="2400" b="1" dirty="0"/>
              <a:t>StrutsQuizMaster.java </a:t>
            </a:r>
          </a:p>
          <a:p>
            <a:pPr>
              <a:lnSpc>
                <a:spcPct val="80000"/>
              </a:lnSpc>
              <a:buFont typeface="Wingdings" pitchFamily="2" charset="2"/>
              <a:buNone/>
            </a:pPr>
            <a:r>
              <a:rPr lang="en-US" altLang="en-US" sz="2400" dirty="0"/>
              <a:t>package </a:t>
            </a:r>
            <a:r>
              <a:rPr lang="en-US" altLang="en-US" sz="2400" dirty="0" err="1"/>
              <a:t>com.ioc</a:t>
            </a:r>
            <a:r>
              <a:rPr lang="en-US" altLang="en-US" sz="2400" dirty="0"/>
              <a:t>; </a:t>
            </a:r>
          </a:p>
          <a:p>
            <a:pPr>
              <a:lnSpc>
                <a:spcPct val="80000"/>
              </a:lnSpc>
              <a:buFont typeface="Wingdings" pitchFamily="2" charset="2"/>
              <a:buNone/>
            </a:pPr>
            <a:r>
              <a:rPr lang="en-US" altLang="en-US" sz="2400" dirty="0"/>
              <a:t>public class </a:t>
            </a:r>
            <a:r>
              <a:rPr lang="en-US" altLang="en-US" sz="2400" dirty="0" err="1"/>
              <a:t>StrutsQuizMaster</a:t>
            </a:r>
            <a:r>
              <a:rPr lang="en-US" altLang="en-US" sz="2400" dirty="0"/>
              <a:t> implements </a:t>
            </a:r>
            <a:r>
              <a:rPr lang="en-US" altLang="en-US" sz="2400" dirty="0" err="1"/>
              <a:t>QuizMaster</a:t>
            </a:r>
            <a:r>
              <a:rPr lang="en-US" altLang="en-US" sz="2400" dirty="0"/>
              <a:t> { </a:t>
            </a:r>
          </a:p>
          <a:p>
            <a:pPr>
              <a:lnSpc>
                <a:spcPct val="80000"/>
              </a:lnSpc>
              <a:buFont typeface="Wingdings" pitchFamily="2" charset="2"/>
              <a:buNone/>
            </a:pPr>
            <a:r>
              <a:rPr lang="en-US" altLang="en-US" sz="2400" dirty="0"/>
              <a:t>public String </a:t>
            </a:r>
            <a:r>
              <a:rPr lang="en-US" altLang="en-US" sz="2400" dirty="0" err="1"/>
              <a:t>popQuestion</a:t>
            </a:r>
            <a:r>
              <a:rPr lang="en-US" altLang="en-US" sz="2400" dirty="0"/>
              <a:t>() { </a:t>
            </a:r>
          </a:p>
          <a:p>
            <a:pPr>
              <a:lnSpc>
                <a:spcPct val="80000"/>
              </a:lnSpc>
              <a:buFont typeface="Wingdings" pitchFamily="2" charset="2"/>
              <a:buNone/>
            </a:pPr>
            <a:r>
              <a:rPr lang="en-US" altLang="en-US" sz="2400" dirty="0"/>
              <a:t>return "Are you new to Struts?"; </a:t>
            </a:r>
          </a:p>
          <a:p>
            <a:pPr>
              <a:lnSpc>
                <a:spcPct val="80000"/>
              </a:lnSpc>
              <a:buFont typeface="Wingdings" pitchFamily="2" charset="2"/>
              <a:buNone/>
            </a:pPr>
            <a:r>
              <a:rPr lang="en-US" altLang="en-US" sz="2400" dirty="0"/>
              <a:t>}} </a:t>
            </a:r>
          </a:p>
          <a:p>
            <a:pPr>
              <a:lnSpc>
                <a:spcPct val="80000"/>
              </a:lnSpc>
              <a:buFont typeface="Wingdings" pitchFamily="2" charset="2"/>
              <a:buNone/>
            </a:pPr>
            <a:endParaRPr lang="en-US"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609600"/>
            <a:ext cx="8229600" cy="5257800"/>
          </a:xfrm>
        </p:spPr>
        <p:txBody>
          <a:bodyPr/>
          <a:lstStyle/>
          <a:p>
            <a:pPr>
              <a:lnSpc>
                <a:spcPct val="80000"/>
              </a:lnSpc>
              <a:buFont typeface="Wingdings" pitchFamily="2" charset="2"/>
              <a:buNone/>
            </a:pPr>
            <a:r>
              <a:rPr lang="en-US" altLang="en-US" sz="2400" b="1" dirty="0"/>
              <a:t>SpringQuizMaster.java </a:t>
            </a:r>
          </a:p>
          <a:p>
            <a:pPr>
              <a:lnSpc>
                <a:spcPct val="80000"/>
              </a:lnSpc>
              <a:buFont typeface="Wingdings" pitchFamily="2" charset="2"/>
              <a:buNone/>
            </a:pPr>
            <a:r>
              <a:rPr lang="en-US" altLang="en-US" sz="2400" dirty="0"/>
              <a:t>package </a:t>
            </a:r>
            <a:r>
              <a:rPr lang="en-US" altLang="en-US" sz="2400" dirty="0" err="1"/>
              <a:t>com.ioc</a:t>
            </a:r>
            <a:r>
              <a:rPr lang="en-US" altLang="en-US" sz="2400" dirty="0"/>
              <a:t>; </a:t>
            </a:r>
          </a:p>
          <a:p>
            <a:pPr>
              <a:lnSpc>
                <a:spcPct val="80000"/>
              </a:lnSpc>
              <a:buFont typeface="Wingdings" pitchFamily="2" charset="2"/>
              <a:buNone/>
            </a:pPr>
            <a:r>
              <a:rPr lang="en-US" altLang="en-US" sz="2400" dirty="0"/>
              <a:t>public class </a:t>
            </a:r>
            <a:r>
              <a:rPr lang="en-US" altLang="en-US" sz="2400" dirty="0" err="1"/>
              <a:t>SpringQuizMaster</a:t>
            </a:r>
            <a:r>
              <a:rPr lang="en-US" altLang="en-US" sz="2400" dirty="0"/>
              <a:t> implements </a:t>
            </a:r>
            <a:r>
              <a:rPr lang="en-US" altLang="en-US" sz="2400" dirty="0" err="1"/>
              <a:t>QuizMaster</a:t>
            </a:r>
            <a:r>
              <a:rPr lang="en-US" altLang="en-US" sz="2400" dirty="0"/>
              <a:t> { </a:t>
            </a:r>
          </a:p>
          <a:p>
            <a:pPr>
              <a:lnSpc>
                <a:spcPct val="80000"/>
              </a:lnSpc>
              <a:buFont typeface="Wingdings" pitchFamily="2" charset="2"/>
              <a:buNone/>
            </a:pPr>
            <a:r>
              <a:rPr lang="en-US" altLang="en-US" sz="2400" dirty="0"/>
              <a:t>public String </a:t>
            </a:r>
            <a:r>
              <a:rPr lang="en-US" altLang="en-US" sz="2400" dirty="0" err="1"/>
              <a:t>popQuestion</a:t>
            </a:r>
            <a:r>
              <a:rPr lang="en-US" altLang="en-US" sz="2400" dirty="0"/>
              <a:t>() { </a:t>
            </a:r>
          </a:p>
          <a:p>
            <a:pPr>
              <a:lnSpc>
                <a:spcPct val="80000"/>
              </a:lnSpc>
              <a:buFont typeface="Wingdings" pitchFamily="2" charset="2"/>
              <a:buNone/>
            </a:pPr>
            <a:r>
              <a:rPr lang="en-US" altLang="en-US" sz="2400" dirty="0"/>
              <a:t>return "Are you new to Spring?"; </a:t>
            </a:r>
          </a:p>
          <a:p>
            <a:pPr>
              <a:lnSpc>
                <a:spcPct val="80000"/>
              </a:lnSpc>
              <a:buFont typeface="Wingdings" pitchFamily="2" charset="2"/>
              <a:buNone/>
            </a:pPr>
            <a:r>
              <a:rPr lang="en-US" altLang="en-US" sz="2400" dirty="0"/>
              <a:t>}}</a:t>
            </a:r>
          </a:p>
          <a:p>
            <a:pPr>
              <a:lnSpc>
                <a:spcPct val="80000"/>
              </a:lnSpc>
              <a:buFont typeface="Wingdings" pitchFamily="2" charset="2"/>
              <a:buNone/>
            </a:pPr>
            <a:r>
              <a:rPr lang="en-US" altLang="en-US" sz="2400" b="1" dirty="0"/>
              <a:t>QuizMasterService.java</a:t>
            </a:r>
            <a:r>
              <a:rPr lang="en-US" altLang="en-US" sz="2400" dirty="0"/>
              <a:t> </a:t>
            </a:r>
          </a:p>
          <a:p>
            <a:pPr>
              <a:lnSpc>
                <a:spcPct val="80000"/>
              </a:lnSpc>
              <a:buFont typeface="Wingdings" pitchFamily="2" charset="2"/>
              <a:buNone/>
            </a:pPr>
            <a:r>
              <a:rPr lang="en-US" altLang="en-US" sz="2400" dirty="0"/>
              <a:t>package </a:t>
            </a:r>
            <a:r>
              <a:rPr lang="en-US" altLang="en-US" sz="2400" dirty="0" err="1"/>
              <a:t>com.ioc</a:t>
            </a:r>
            <a:r>
              <a:rPr lang="en-US" altLang="en-US" sz="2400" dirty="0"/>
              <a:t>; </a:t>
            </a:r>
          </a:p>
          <a:p>
            <a:pPr>
              <a:lnSpc>
                <a:spcPct val="80000"/>
              </a:lnSpc>
              <a:buFont typeface="Wingdings" pitchFamily="2" charset="2"/>
              <a:buNone/>
            </a:pPr>
            <a:r>
              <a:rPr lang="en-US" altLang="en-US" sz="2400" dirty="0"/>
              <a:t>public class </a:t>
            </a:r>
            <a:r>
              <a:rPr lang="en-US" altLang="en-US" sz="2400" dirty="0" err="1"/>
              <a:t>QuizMasterService</a:t>
            </a:r>
            <a:r>
              <a:rPr lang="en-US" altLang="en-US" sz="2400" dirty="0"/>
              <a:t> { </a:t>
            </a:r>
          </a:p>
          <a:p>
            <a:pPr>
              <a:lnSpc>
                <a:spcPct val="80000"/>
              </a:lnSpc>
              <a:buFont typeface="Wingdings" pitchFamily="2" charset="2"/>
              <a:buNone/>
            </a:pPr>
            <a:r>
              <a:rPr lang="en-US" altLang="en-US" sz="2400" dirty="0"/>
              <a:t>private </a:t>
            </a:r>
            <a:r>
              <a:rPr lang="en-US" altLang="en-US" sz="2400" dirty="0" err="1"/>
              <a:t>QuizMaster</a:t>
            </a:r>
            <a:r>
              <a:rPr lang="en-US" altLang="en-US" sz="2400" dirty="0"/>
              <a:t> </a:t>
            </a:r>
            <a:r>
              <a:rPr lang="en-US" altLang="en-US" sz="2400" dirty="0" err="1"/>
              <a:t>quizMaster</a:t>
            </a:r>
            <a:r>
              <a:rPr lang="en-US" altLang="en-US" sz="2400" dirty="0"/>
              <a:t> = new </a:t>
            </a:r>
            <a:r>
              <a:rPr lang="en-US" altLang="en-US" sz="2400" dirty="0" err="1"/>
              <a:t>SpringQuizMaster</a:t>
            </a:r>
            <a:r>
              <a:rPr lang="en-US" altLang="en-US" sz="2400" dirty="0"/>
              <a:t>(); </a:t>
            </a:r>
          </a:p>
          <a:p>
            <a:pPr>
              <a:lnSpc>
                <a:spcPct val="80000"/>
              </a:lnSpc>
              <a:buFont typeface="Wingdings" pitchFamily="2" charset="2"/>
              <a:buNone/>
            </a:pPr>
            <a:r>
              <a:rPr lang="en-US" altLang="en-US" sz="2400" dirty="0"/>
              <a:t>public void </a:t>
            </a:r>
            <a:r>
              <a:rPr lang="en-US" altLang="en-US" sz="2400" dirty="0" err="1"/>
              <a:t>askQuestion</a:t>
            </a:r>
            <a:r>
              <a:rPr lang="en-US" altLang="en-US" sz="2400" dirty="0"/>
              <a:t>() </a:t>
            </a:r>
          </a:p>
          <a:p>
            <a:pPr>
              <a:lnSpc>
                <a:spcPct val="80000"/>
              </a:lnSpc>
              <a:buFont typeface="Wingdings" pitchFamily="2" charset="2"/>
              <a:buNone/>
            </a:pPr>
            <a:r>
              <a:rPr lang="en-US" altLang="en-US" sz="2400" dirty="0"/>
              <a:t>{ </a:t>
            </a:r>
          </a:p>
          <a:p>
            <a:pPr>
              <a:lnSpc>
                <a:spcPct val="80000"/>
              </a:lnSpc>
              <a:buFont typeface="Wingdings" pitchFamily="2" charset="2"/>
              <a:buNone/>
            </a:pPr>
            <a:r>
              <a:rPr lang="en-US" altLang="en-US" sz="2400" dirty="0" err="1"/>
              <a:t>System.out.println</a:t>
            </a:r>
            <a:r>
              <a:rPr lang="en-US" altLang="en-US" sz="2400" dirty="0"/>
              <a:t>(</a:t>
            </a:r>
            <a:r>
              <a:rPr lang="en-US" altLang="en-US" sz="2400" dirty="0" err="1"/>
              <a:t>quizMaster.popQuestion</a:t>
            </a:r>
            <a:r>
              <a:rPr lang="en-US" altLang="en-US" sz="2400" dirty="0"/>
              <a:t>()); </a:t>
            </a:r>
          </a:p>
          <a:p>
            <a:pPr>
              <a:lnSpc>
                <a:spcPct val="80000"/>
              </a:lnSpc>
              <a:buFont typeface="Wingdings" pitchFamily="2" charset="2"/>
              <a:buNone/>
            </a:pPr>
            <a:r>
              <a:rPr lang="en-US" altLang="en-US" sz="2400"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457200" y="762000"/>
            <a:ext cx="8229600" cy="5105400"/>
          </a:xfrm>
        </p:spPr>
        <p:txBody>
          <a:bodyPr/>
          <a:lstStyle/>
          <a:p>
            <a:pPr>
              <a:lnSpc>
                <a:spcPct val="90000"/>
              </a:lnSpc>
              <a:buFont typeface="Wingdings" pitchFamily="2" charset="2"/>
              <a:buNone/>
            </a:pPr>
            <a:endParaRPr lang="en-US" altLang="en-US" sz="2400" b="1" dirty="0"/>
          </a:p>
          <a:p>
            <a:pPr>
              <a:lnSpc>
                <a:spcPct val="90000"/>
              </a:lnSpc>
              <a:buFont typeface="Wingdings" pitchFamily="2" charset="2"/>
              <a:buNone/>
            </a:pPr>
            <a:r>
              <a:rPr lang="en-US" altLang="en-US" sz="2400" b="1" dirty="0"/>
              <a:t>QuizProgram.java</a:t>
            </a:r>
          </a:p>
          <a:p>
            <a:pPr>
              <a:lnSpc>
                <a:spcPct val="90000"/>
              </a:lnSpc>
              <a:buFont typeface="Wingdings" pitchFamily="2" charset="2"/>
              <a:buNone/>
            </a:pPr>
            <a:r>
              <a:rPr lang="en-US" altLang="en-US" sz="2400" b="1" dirty="0"/>
              <a:t> </a:t>
            </a:r>
            <a:r>
              <a:rPr lang="en-US" altLang="en-US" sz="2400" dirty="0"/>
              <a:t>package </a:t>
            </a:r>
            <a:r>
              <a:rPr lang="en-US" altLang="en-US" sz="2400" dirty="0" err="1"/>
              <a:t>com.ioc</a:t>
            </a:r>
            <a:r>
              <a:rPr lang="en-US" altLang="en-US" sz="2400" dirty="0"/>
              <a:t>; </a:t>
            </a:r>
          </a:p>
          <a:p>
            <a:pPr>
              <a:lnSpc>
                <a:spcPct val="90000"/>
              </a:lnSpc>
              <a:buFont typeface="Wingdings" pitchFamily="2" charset="2"/>
              <a:buNone/>
            </a:pPr>
            <a:r>
              <a:rPr lang="en-US" altLang="en-US" sz="2400" dirty="0"/>
              <a:t>public class </a:t>
            </a:r>
            <a:r>
              <a:rPr lang="en-US" altLang="en-US" sz="2400" dirty="0" err="1"/>
              <a:t>QuizProgram</a:t>
            </a:r>
            <a:r>
              <a:rPr lang="en-US" altLang="en-US" sz="2400" dirty="0"/>
              <a:t> { </a:t>
            </a:r>
          </a:p>
          <a:p>
            <a:pPr>
              <a:lnSpc>
                <a:spcPct val="90000"/>
              </a:lnSpc>
              <a:buFont typeface="Wingdings" pitchFamily="2" charset="2"/>
              <a:buNone/>
            </a:pPr>
            <a:r>
              <a:rPr lang="en-US" altLang="en-US" sz="2400" dirty="0"/>
              <a:t>public static void main(String[] </a:t>
            </a:r>
            <a:r>
              <a:rPr lang="en-US" altLang="en-US" sz="2400" dirty="0" err="1"/>
              <a:t>args</a:t>
            </a:r>
            <a:r>
              <a:rPr lang="en-US" altLang="en-US" sz="2400" dirty="0"/>
              <a:t>) { </a:t>
            </a:r>
          </a:p>
          <a:p>
            <a:pPr>
              <a:lnSpc>
                <a:spcPct val="90000"/>
              </a:lnSpc>
              <a:buFont typeface="Wingdings" pitchFamily="2" charset="2"/>
              <a:buNone/>
            </a:pPr>
            <a:r>
              <a:rPr lang="en-US" altLang="en-US" sz="2400" dirty="0" err="1"/>
              <a:t>QuizMasterService</a:t>
            </a:r>
            <a:r>
              <a:rPr lang="en-US" altLang="en-US" sz="2400" dirty="0"/>
              <a:t> </a:t>
            </a:r>
            <a:r>
              <a:rPr lang="en-US" altLang="en-US" sz="2400" dirty="0" err="1"/>
              <a:t>quizMasterService</a:t>
            </a:r>
            <a:r>
              <a:rPr lang="en-US" altLang="en-US" sz="2400" dirty="0"/>
              <a:t> = new </a:t>
            </a:r>
            <a:r>
              <a:rPr lang="en-US" altLang="en-US" sz="2400" dirty="0" err="1"/>
              <a:t>QuizMasterService</a:t>
            </a:r>
            <a:r>
              <a:rPr lang="en-US" altLang="en-US" sz="2400" dirty="0"/>
              <a:t>(); </a:t>
            </a:r>
          </a:p>
          <a:p>
            <a:pPr>
              <a:lnSpc>
                <a:spcPct val="90000"/>
              </a:lnSpc>
              <a:buFont typeface="Wingdings" pitchFamily="2" charset="2"/>
              <a:buNone/>
            </a:pPr>
            <a:r>
              <a:rPr lang="en-US" altLang="en-US" sz="2400" dirty="0" err="1"/>
              <a:t>quizMasterService.askQuestion</a:t>
            </a:r>
            <a:r>
              <a:rPr lang="en-US" altLang="en-US" sz="2400" dirty="0"/>
              <a:t>(); </a:t>
            </a:r>
          </a:p>
          <a:p>
            <a:pPr>
              <a:lnSpc>
                <a:spcPct val="90000"/>
              </a:lnSpc>
              <a:buFont typeface="Wingdings" pitchFamily="2" charset="2"/>
              <a:buNone/>
            </a:pPr>
            <a:r>
              <a:rPr lang="en-US" altLang="en-US" sz="2400" dirty="0"/>
              <a:t>} </a:t>
            </a:r>
          </a:p>
          <a:p>
            <a:pPr>
              <a:lnSpc>
                <a:spcPct val="90000"/>
              </a:lnSpc>
              <a:buFont typeface="Wingdings" pitchFamily="2" charset="2"/>
              <a:buNone/>
            </a:pPr>
            <a:r>
              <a:rPr lang="en-US" altLang="en-US" sz="2400"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457200" y="685800"/>
            <a:ext cx="8229600" cy="5181600"/>
          </a:xfrm>
        </p:spPr>
        <p:txBody>
          <a:bodyPr/>
          <a:lstStyle/>
          <a:p>
            <a:pPr>
              <a:lnSpc>
                <a:spcPct val="90000"/>
              </a:lnSpc>
              <a:buFont typeface="Wingdings" pitchFamily="2" charset="2"/>
              <a:buNone/>
            </a:pPr>
            <a:r>
              <a:rPr lang="en-US" altLang="en-US" sz="2400" b="1" dirty="0"/>
              <a:t>Dependency in IOC</a:t>
            </a:r>
          </a:p>
          <a:p>
            <a:pPr>
              <a:lnSpc>
                <a:spcPct val="90000"/>
              </a:lnSpc>
              <a:buFont typeface="Wingdings" pitchFamily="2" charset="2"/>
              <a:buNone/>
            </a:pPr>
            <a:endParaRPr lang="en-US" altLang="en-US" sz="2400" b="1" dirty="0"/>
          </a:p>
          <a:p>
            <a:pPr>
              <a:lnSpc>
                <a:spcPct val="90000"/>
              </a:lnSpc>
              <a:buFont typeface="Wingdings" pitchFamily="2" charset="2"/>
              <a:buNone/>
            </a:pPr>
            <a:r>
              <a:rPr lang="en-US" altLang="en-US" sz="2400" b="1" dirty="0"/>
              <a:t>QuizMasterService.java </a:t>
            </a:r>
          </a:p>
          <a:p>
            <a:pPr>
              <a:lnSpc>
                <a:spcPct val="90000"/>
              </a:lnSpc>
              <a:buFont typeface="Wingdings" pitchFamily="2" charset="2"/>
              <a:buNone/>
            </a:pPr>
            <a:r>
              <a:rPr lang="en-US" altLang="en-US" sz="2400" dirty="0"/>
              <a:t>package </a:t>
            </a:r>
            <a:r>
              <a:rPr lang="en-US" altLang="en-US" sz="2400" dirty="0" err="1"/>
              <a:t>com.ioc</a:t>
            </a:r>
            <a:r>
              <a:rPr lang="en-US" altLang="en-US" sz="2400" dirty="0"/>
              <a:t>; </a:t>
            </a:r>
          </a:p>
          <a:p>
            <a:pPr>
              <a:lnSpc>
                <a:spcPct val="90000"/>
              </a:lnSpc>
              <a:buFont typeface="Wingdings" pitchFamily="2" charset="2"/>
              <a:buNone/>
            </a:pPr>
            <a:r>
              <a:rPr lang="en-US" altLang="en-US" sz="2400" dirty="0"/>
              <a:t>public class </a:t>
            </a:r>
            <a:r>
              <a:rPr lang="en-US" altLang="en-US" sz="2400" dirty="0" err="1"/>
              <a:t>QuizMasterService</a:t>
            </a:r>
            <a:r>
              <a:rPr lang="en-US" altLang="en-US" sz="2400" dirty="0"/>
              <a:t> { </a:t>
            </a:r>
          </a:p>
          <a:p>
            <a:pPr>
              <a:lnSpc>
                <a:spcPct val="90000"/>
              </a:lnSpc>
              <a:buFont typeface="Wingdings" pitchFamily="2" charset="2"/>
              <a:buNone/>
            </a:pPr>
            <a:r>
              <a:rPr lang="en-US" altLang="en-US" sz="2400" dirty="0"/>
              <a:t>private </a:t>
            </a:r>
            <a:r>
              <a:rPr lang="en-US" altLang="en-US" sz="2400" dirty="0" err="1"/>
              <a:t>QuizMaster</a:t>
            </a:r>
            <a:r>
              <a:rPr lang="en-US" altLang="en-US" sz="2400" dirty="0"/>
              <a:t> </a:t>
            </a:r>
            <a:r>
              <a:rPr lang="en-US" altLang="en-US" sz="2400" dirty="0" err="1"/>
              <a:t>quizMaster</a:t>
            </a:r>
            <a:r>
              <a:rPr lang="en-US" altLang="en-US" sz="2400" dirty="0"/>
              <a:t>; </a:t>
            </a:r>
          </a:p>
          <a:p>
            <a:pPr>
              <a:lnSpc>
                <a:spcPct val="90000"/>
              </a:lnSpc>
              <a:buFont typeface="Wingdings" pitchFamily="2" charset="2"/>
              <a:buNone/>
            </a:pPr>
            <a:r>
              <a:rPr lang="en-US" altLang="en-US" sz="2400" dirty="0"/>
              <a:t>public void </a:t>
            </a:r>
            <a:r>
              <a:rPr lang="en-US" altLang="en-US" sz="2400" dirty="0" err="1"/>
              <a:t>setQuizMaster</a:t>
            </a:r>
            <a:r>
              <a:rPr lang="en-US" altLang="en-US" sz="2400" dirty="0"/>
              <a:t>(</a:t>
            </a:r>
            <a:r>
              <a:rPr lang="en-US" altLang="en-US" sz="2400" dirty="0" err="1"/>
              <a:t>QuizMaster</a:t>
            </a:r>
            <a:r>
              <a:rPr lang="en-US" altLang="en-US" sz="2400" dirty="0"/>
              <a:t> </a:t>
            </a:r>
            <a:r>
              <a:rPr lang="en-US" altLang="en-US" sz="2400" dirty="0" err="1"/>
              <a:t>quizMaster</a:t>
            </a:r>
            <a:r>
              <a:rPr lang="en-US" altLang="en-US" sz="2400" dirty="0"/>
              <a:t>) { </a:t>
            </a:r>
          </a:p>
          <a:p>
            <a:pPr>
              <a:lnSpc>
                <a:spcPct val="90000"/>
              </a:lnSpc>
              <a:buFont typeface="Wingdings" pitchFamily="2" charset="2"/>
              <a:buNone/>
            </a:pPr>
            <a:r>
              <a:rPr lang="en-US" altLang="en-US" sz="2400" dirty="0" err="1"/>
              <a:t>this.quizMaster</a:t>
            </a:r>
            <a:r>
              <a:rPr lang="en-US" altLang="en-US" sz="2400" dirty="0"/>
              <a:t> = </a:t>
            </a:r>
            <a:r>
              <a:rPr lang="en-US" altLang="en-US" sz="2400" dirty="0" err="1"/>
              <a:t>quizMaster</a:t>
            </a:r>
            <a:r>
              <a:rPr lang="en-US" altLang="en-US" sz="2400" dirty="0"/>
              <a:t>; </a:t>
            </a:r>
          </a:p>
          <a:p>
            <a:pPr>
              <a:lnSpc>
                <a:spcPct val="90000"/>
              </a:lnSpc>
              <a:buFont typeface="Wingdings" pitchFamily="2" charset="2"/>
              <a:buNone/>
            </a:pPr>
            <a:r>
              <a:rPr lang="en-US" altLang="en-US" sz="2400" dirty="0"/>
              <a:t> } </a:t>
            </a:r>
          </a:p>
          <a:p>
            <a:pPr>
              <a:lnSpc>
                <a:spcPct val="90000"/>
              </a:lnSpc>
              <a:buFont typeface="Wingdings" pitchFamily="2" charset="2"/>
              <a:buNone/>
            </a:pPr>
            <a:r>
              <a:rPr lang="en-US" altLang="en-US" sz="2400" dirty="0"/>
              <a:t>public void </a:t>
            </a:r>
            <a:r>
              <a:rPr lang="en-US" altLang="en-US" sz="2400" dirty="0" err="1"/>
              <a:t>askQuestion</a:t>
            </a:r>
            <a:r>
              <a:rPr lang="en-US" altLang="en-US" sz="2400" dirty="0"/>
              <a:t>() </a:t>
            </a:r>
          </a:p>
          <a:p>
            <a:pPr>
              <a:lnSpc>
                <a:spcPct val="90000"/>
              </a:lnSpc>
              <a:buFont typeface="Wingdings" pitchFamily="2" charset="2"/>
              <a:buNone/>
            </a:pPr>
            <a:r>
              <a:rPr lang="en-US" altLang="en-US" sz="2400" dirty="0"/>
              <a:t>{ </a:t>
            </a:r>
          </a:p>
          <a:p>
            <a:pPr>
              <a:lnSpc>
                <a:spcPct val="90000"/>
              </a:lnSpc>
              <a:buFont typeface="Wingdings" pitchFamily="2" charset="2"/>
              <a:buNone/>
            </a:pPr>
            <a:r>
              <a:rPr lang="en-US" altLang="en-US" sz="2400" dirty="0" err="1"/>
              <a:t>System.out.println</a:t>
            </a:r>
            <a:r>
              <a:rPr lang="en-US" altLang="en-US" sz="2400" dirty="0"/>
              <a:t>(</a:t>
            </a:r>
            <a:r>
              <a:rPr lang="en-US" altLang="en-US" sz="2400" dirty="0" err="1"/>
              <a:t>quizMaster.popQuestion</a:t>
            </a:r>
            <a:r>
              <a:rPr lang="en-US" altLang="en-US" sz="2400" dirty="0"/>
              <a:t>()); </a:t>
            </a:r>
          </a:p>
          <a:p>
            <a:pPr>
              <a:lnSpc>
                <a:spcPct val="90000"/>
              </a:lnSpc>
              <a:buFont typeface="Wingdings" pitchFamily="2" charset="2"/>
              <a:buNone/>
            </a:pPr>
            <a:r>
              <a:rPr lang="en-US" altLang="en-US" sz="2400" dirty="0"/>
              <a:t>} </a:t>
            </a:r>
          </a:p>
          <a:p>
            <a:pPr>
              <a:lnSpc>
                <a:spcPct val="90000"/>
              </a:lnSpc>
              <a:buFont typeface="Wingdings" pitchFamily="2" charset="2"/>
              <a:buNone/>
            </a:pPr>
            <a:r>
              <a:rPr lang="en-US" altLang="en-US" sz="2400" dirty="0"/>
              <a:t>}</a:t>
            </a:r>
          </a:p>
          <a:p>
            <a:pPr>
              <a:lnSpc>
                <a:spcPct val="90000"/>
              </a:lnSpc>
              <a:buFont typeface="Wingdings" pitchFamily="2" charset="2"/>
              <a:buNone/>
            </a:pPr>
            <a:endParaRPr lang="en-US"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457200" y="533400"/>
            <a:ext cx="8229600" cy="5334000"/>
          </a:xfrm>
        </p:spPr>
        <p:txBody>
          <a:bodyPr/>
          <a:lstStyle/>
          <a:p>
            <a:pPr>
              <a:lnSpc>
                <a:spcPct val="80000"/>
              </a:lnSpc>
              <a:buFont typeface="Wingdings" pitchFamily="2" charset="2"/>
              <a:buNone/>
            </a:pPr>
            <a:r>
              <a:rPr lang="en-US" altLang="en-US" sz="2400" dirty="0"/>
              <a:t>xml would be,</a:t>
            </a:r>
          </a:p>
          <a:p>
            <a:pPr>
              <a:lnSpc>
                <a:spcPct val="80000"/>
              </a:lnSpc>
              <a:buFont typeface="Wingdings" pitchFamily="2" charset="2"/>
              <a:buNone/>
            </a:pPr>
            <a:endParaRPr lang="en-US" altLang="en-US" sz="2400" dirty="0"/>
          </a:p>
          <a:p>
            <a:pPr>
              <a:lnSpc>
                <a:spcPct val="80000"/>
              </a:lnSpc>
              <a:buFont typeface="Wingdings" pitchFamily="2" charset="2"/>
              <a:buNone/>
            </a:pPr>
            <a:r>
              <a:rPr lang="en-US" altLang="en-US" sz="2400" dirty="0"/>
              <a:t>&lt;bean id="</a:t>
            </a:r>
            <a:r>
              <a:rPr lang="en-US" altLang="en-US" sz="2400" dirty="0" err="1"/>
              <a:t>springQuizMaster</a:t>
            </a:r>
            <a:r>
              <a:rPr lang="en-US" altLang="en-US" sz="2400" dirty="0"/>
              <a:t>" class="</a:t>
            </a:r>
            <a:r>
              <a:rPr lang="en-US" altLang="en-US" sz="2400" dirty="0" err="1"/>
              <a:t>com.ioc.SpringQuizMaster</a:t>
            </a:r>
            <a:r>
              <a:rPr lang="en-US" altLang="en-US" sz="2400" dirty="0"/>
              <a:t>"&gt;&lt;/bean&gt; </a:t>
            </a:r>
          </a:p>
          <a:p>
            <a:pPr>
              <a:lnSpc>
                <a:spcPct val="80000"/>
              </a:lnSpc>
              <a:buFont typeface="Wingdings" pitchFamily="2" charset="2"/>
              <a:buNone/>
            </a:pPr>
            <a:r>
              <a:rPr lang="en-US" altLang="en-US" sz="2400" dirty="0"/>
              <a:t>    </a:t>
            </a:r>
          </a:p>
          <a:p>
            <a:pPr>
              <a:lnSpc>
                <a:spcPct val="80000"/>
              </a:lnSpc>
              <a:buFont typeface="Wingdings" pitchFamily="2" charset="2"/>
              <a:buNone/>
            </a:pPr>
            <a:r>
              <a:rPr lang="en-US" altLang="en-US" sz="2400" dirty="0"/>
              <a:t>&lt;bean id="</a:t>
            </a:r>
            <a:r>
              <a:rPr lang="en-US" altLang="en-US" sz="2400" dirty="0" err="1"/>
              <a:t>strutsQuizMaster</a:t>
            </a:r>
            <a:r>
              <a:rPr lang="en-US" altLang="en-US" sz="2400" dirty="0"/>
              <a:t>" class="</a:t>
            </a:r>
            <a:r>
              <a:rPr lang="en-US" altLang="en-US" sz="2400" dirty="0" err="1"/>
              <a:t>com.ioc.StrutsQuizMaster</a:t>
            </a:r>
            <a:r>
              <a:rPr lang="en-US" altLang="en-US" sz="2400" dirty="0"/>
              <a:t>"&gt;&lt;/bean&gt; </a:t>
            </a:r>
          </a:p>
          <a:p>
            <a:pPr>
              <a:lnSpc>
                <a:spcPct val="80000"/>
              </a:lnSpc>
              <a:buFont typeface="Wingdings" pitchFamily="2" charset="2"/>
              <a:buNone/>
            </a:pPr>
            <a:r>
              <a:rPr lang="en-US" altLang="en-US" sz="2400" dirty="0"/>
              <a:t>    </a:t>
            </a:r>
          </a:p>
          <a:p>
            <a:pPr>
              <a:lnSpc>
                <a:spcPct val="80000"/>
              </a:lnSpc>
              <a:buFont typeface="Wingdings" pitchFamily="2" charset="2"/>
              <a:buNone/>
            </a:pPr>
            <a:r>
              <a:rPr lang="en-US" altLang="en-US" sz="2400" dirty="0"/>
              <a:t>&lt;bean id="</a:t>
            </a:r>
            <a:r>
              <a:rPr lang="en-US" altLang="en-US" sz="2400" dirty="0" err="1"/>
              <a:t>quizMasterService</a:t>
            </a:r>
            <a:r>
              <a:rPr lang="en-US" altLang="en-US" sz="2400" dirty="0"/>
              <a:t>" class="</a:t>
            </a:r>
            <a:r>
              <a:rPr lang="en-US" altLang="en-US" sz="2400" dirty="0" err="1"/>
              <a:t>com.ioc.QuizMasterService</a:t>
            </a:r>
            <a:r>
              <a:rPr lang="en-US" altLang="en-US" sz="2400" dirty="0"/>
              <a:t>"&gt; </a:t>
            </a:r>
          </a:p>
          <a:p>
            <a:pPr>
              <a:lnSpc>
                <a:spcPct val="80000"/>
              </a:lnSpc>
              <a:buFont typeface="Wingdings" pitchFamily="2" charset="2"/>
              <a:buNone/>
            </a:pPr>
            <a:r>
              <a:rPr lang="en-US" altLang="en-US" sz="2400" dirty="0"/>
              <a:t>        </a:t>
            </a:r>
          </a:p>
          <a:p>
            <a:pPr>
              <a:lnSpc>
                <a:spcPct val="80000"/>
              </a:lnSpc>
              <a:buFont typeface="Wingdings" pitchFamily="2" charset="2"/>
              <a:buNone/>
            </a:pPr>
            <a:r>
              <a:rPr lang="en-US" altLang="en-US" sz="2400" dirty="0"/>
              <a:t>&lt;property name="</a:t>
            </a:r>
            <a:r>
              <a:rPr lang="en-US" altLang="en-US" sz="2400" dirty="0" err="1"/>
              <a:t>quizMaster</a:t>
            </a:r>
            <a:r>
              <a:rPr lang="en-US" altLang="en-US" sz="2400" dirty="0"/>
              <a:t>"&gt; </a:t>
            </a:r>
          </a:p>
          <a:p>
            <a:pPr>
              <a:lnSpc>
                <a:spcPct val="80000"/>
              </a:lnSpc>
              <a:buFont typeface="Wingdings" pitchFamily="2" charset="2"/>
              <a:buNone/>
            </a:pPr>
            <a:r>
              <a:rPr lang="en-US" altLang="en-US" sz="2400" dirty="0"/>
              <a:t>&lt;ref local="</a:t>
            </a:r>
            <a:r>
              <a:rPr lang="en-US" altLang="en-US" sz="2400" dirty="0" err="1"/>
              <a:t>springQuizMaster</a:t>
            </a:r>
            <a:r>
              <a:rPr lang="en-US" altLang="en-US" sz="2400" dirty="0"/>
              <a:t>"/&gt; </a:t>
            </a:r>
          </a:p>
          <a:p>
            <a:pPr>
              <a:lnSpc>
                <a:spcPct val="80000"/>
              </a:lnSpc>
              <a:buFont typeface="Wingdings" pitchFamily="2" charset="2"/>
              <a:buNone/>
            </a:pPr>
            <a:r>
              <a:rPr lang="en-US" altLang="en-US" sz="2400" dirty="0"/>
              <a:t>&lt;/property&gt; </a:t>
            </a:r>
          </a:p>
          <a:p>
            <a:pPr>
              <a:lnSpc>
                <a:spcPct val="80000"/>
              </a:lnSpc>
              <a:buFont typeface="Wingdings" pitchFamily="2" charset="2"/>
              <a:buNone/>
            </a:pPr>
            <a:r>
              <a:rPr lang="en-US" altLang="en-US" sz="2400" dirty="0"/>
              <a:t>    &lt;/bean&gt; </a:t>
            </a:r>
          </a:p>
          <a:p>
            <a:pPr>
              <a:lnSpc>
                <a:spcPct val="80000"/>
              </a:lnSpc>
              <a:buFont typeface="Wingdings" pitchFamily="2" charset="2"/>
              <a:buNone/>
            </a:pPr>
            <a:r>
              <a:rPr lang="en-US" altLang="en-US" sz="2400" dirty="0"/>
              <a:t>&lt;/beans&gt;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457200"/>
            <a:ext cx="8229600" cy="762000"/>
          </a:xfrm>
        </p:spPr>
        <p:txBody>
          <a:bodyPr/>
          <a:lstStyle/>
          <a:p>
            <a:pPr>
              <a:buFont typeface="Wingdings" pitchFamily="2" charset="2"/>
              <a:buNone/>
            </a:pPr>
            <a:r>
              <a:rPr lang="en-US" altLang="en-US" sz="2800" b="1" dirty="0"/>
              <a:t>Benefits of IOC</a:t>
            </a:r>
          </a:p>
        </p:txBody>
      </p:sp>
      <p:sp>
        <p:nvSpPr>
          <p:cNvPr id="47107" name="Rectangle 3"/>
          <p:cNvSpPr>
            <a:spLocks noGrp="1" noChangeArrowheads="1"/>
          </p:cNvSpPr>
          <p:nvPr>
            <p:ph type="body" idx="1"/>
          </p:nvPr>
        </p:nvSpPr>
        <p:spPr>
          <a:xfrm>
            <a:off x="457200" y="1295400"/>
            <a:ext cx="8229600" cy="4572000"/>
          </a:xfrm>
        </p:spPr>
        <p:txBody>
          <a:bodyPr/>
          <a:lstStyle/>
          <a:p>
            <a:pPr>
              <a:lnSpc>
                <a:spcPct val="150000"/>
              </a:lnSpc>
              <a:buSzTx/>
              <a:buFont typeface="Wingdings" pitchFamily="2" charset="2"/>
              <a:buChar char="§"/>
            </a:pPr>
            <a:r>
              <a:rPr lang="en-US" altLang="en-US" sz="2400" dirty="0"/>
              <a:t>Minimizes the amount of code in your application. With IOC containers you do not care about how services are created and how you get references to the ones you need. </a:t>
            </a:r>
          </a:p>
          <a:p>
            <a:pPr>
              <a:lnSpc>
                <a:spcPct val="150000"/>
              </a:lnSpc>
              <a:buSzTx/>
              <a:buFont typeface="Wingdings" pitchFamily="2" charset="2"/>
              <a:buChar char="§"/>
            </a:pPr>
            <a:r>
              <a:rPr lang="en-US" altLang="en-US" sz="2400" dirty="0"/>
              <a:t>Make your application more testable by not requiring any singletons or JNDI lookup mechanisms in your unit test cases. IOC containers make unit testing and switching implementations very easy by manually allowing you to inject your own objects into the object under test.</a:t>
            </a:r>
          </a:p>
          <a:p>
            <a:pPr>
              <a:lnSpc>
                <a:spcPct val="150000"/>
              </a:lnSpc>
              <a:buSzTx/>
              <a:buFont typeface="Wingdings" pitchFamily="2" charset="2"/>
              <a:buChar char="§"/>
            </a:pPr>
            <a:endParaRPr lang="en-US"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57200" y="762000"/>
            <a:ext cx="8229600" cy="5105400"/>
          </a:xfrm>
        </p:spPr>
        <p:txBody>
          <a:bodyPr/>
          <a:lstStyle/>
          <a:p>
            <a:pPr>
              <a:lnSpc>
                <a:spcPct val="150000"/>
              </a:lnSpc>
              <a:buFont typeface="Wingdings" pitchFamily="2" charset="2"/>
              <a:buChar char="§"/>
            </a:pPr>
            <a:r>
              <a:rPr lang="en-US" altLang="en-US" sz="2400" dirty="0"/>
              <a:t>Loose coupling is promoted with minimal effort and least intrusive mechanism. 	</a:t>
            </a:r>
          </a:p>
          <a:p>
            <a:pPr>
              <a:lnSpc>
                <a:spcPct val="150000"/>
              </a:lnSpc>
              <a:buFont typeface="Wingdings" pitchFamily="2" charset="2"/>
              <a:buChar char="§"/>
            </a:pPr>
            <a:r>
              <a:rPr lang="en-US" altLang="en-US" sz="2400" dirty="0"/>
              <a:t>In IOC the dependency is injected into requesting piece of code. </a:t>
            </a:r>
          </a:p>
          <a:p>
            <a:pPr>
              <a:lnSpc>
                <a:spcPct val="150000"/>
              </a:lnSpc>
              <a:buFont typeface="Wingdings" pitchFamily="2" charset="2"/>
              <a:buChar char="§"/>
            </a:pPr>
            <a:r>
              <a:rPr lang="en-US" altLang="en-US" sz="2400" dirty="0"/>
              <a:t>IOC containers support eager instantiation and lazy loading of services. Containers also provide support for instantiation of managed objects, life cycles management, and dependency resolution between managed objects etc.</a:t>
            </a:r>
          </a:p>
          <a:p>
            <a:pPr>
              <a:lnSpc>
                <a:spcPct val="150000"/>
              </a:lnSpc>
              <a:buFont typeface="Wingdings" pitchFamily="2" charset="2"/>
              <a:buChar char="§"/>
            </a:pPr>
            <a:endParaRPr lang="en-US"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IN" sz="2800" b="1" dirty="0"/>
              <a:t>		Spring </a:t>
            </a:r>
            <a:r>
              <a:rPr lang="en-IN" sz="2800" b="1" dirty="0" err="1"/>
              <a:t>Autowiring</a:t>
            </a:r>
            <a:endParaRPr lang="en-IN" sz="2800" b="1" dirty="0"/>
          </a:p>
        </p:txBody>
      </p:sp>
      <p:sp>
        <p:nvSpPr>
          <p:cNvPr id="3" name="Content Placeholder 2"/>
          <p:cNvSpPr>
            <a:spLocks noGrp="1"/>
          </p:cNvSpPr>
          <p:nvPr>
            <p:ph idx="1"/>
          </p:nvPr>
        </p:nvSpPr>
        <p:spPr>
          <a:xfrm>
            <a:off x="457200" y="1447800"/>
            <a:ext cx="8229600" cy="4419600"/>
          </a:xfrm>
        </p:spPr>
        <p:txBody>
          <a:bodyPr/>
          <a:lstStyle/>
          <a:p>
            <a:pPr marL="0" indent="0">
              <a:lnSpc>
                <a:spcPct val="150000"/>
              </a:lnSpc>
              <a:buNone/>
            </a:pPr>
            <a:r>
              <a:rPr lang="en-IN" sz="2400" dirty="0"/>
              <a:t>We declare beans using the &lt;bean&gt; element and inject &lt;bean&gt; using &lt;constructor-</a:t>
            </a:r>
            <a:r>
              <a:rPr lang="en-IN" sz="2400" dirty="0" err="1"/>
              <a:t>arg</a:t>
            </a:r>
            <a:r>
              <a:rPr lang="en-IN" sz="2400" dirty="0"/>
              <a:t>&gt; and &lt;property&gt; elements in XML configuration file.</a:t>
            </a:r>
          </a:p>
          <a:p>
            <a:pPr marL="0" indent="0">
              <a:lnSpc>
                <a:spcPct val="150000"/>
              </a:lnSpc>
              <a:buNone/>
            </a:pPr>
            <a:r>
              <a:rPr lang="en-IN" sz="2400" dirty="0"/>
              <a:t>The Spring container can </a:t>
            </a:r>
            <a:r>
              <a:rPr lang="en-IN" sz="2400" b="1" dirty="0" err="1"/>
              <a:t>autowire</a:t>
            </a:r>
            <a:r>
              <a:rPr lang="en-IN" sz="2400" dirty="0"/>
              <a:t> relationships between collaborating beans without using &lt;constructor-</a:t>
            </a:r>
            <a:r>
              <a:rPr lang="en-IN" sz="2400" dirty="0" err="1"/>
              <a:t>arg</a:t>
            </a:r>
            <a:r>
              <a:rPr lang="en-IN" sz="2400" dirty="0"/>
              <a:t>&gt; and &lt;property&gt; elements, which helps cut down on the amount of XML configuration you write for a big Spring-based application.</a:t>
            </a:r>
          </a:p>
          <a:p>
            <a:pPr marL="0" indent="0">
              <a:lnSpc>
                <a:spcPct val="150000"/>
              </a:lnSpc>
              <a:buNone/>
            </a:pPr>
            <a:endParaRPr lang="en-IN" sz="2400" dirty="0"/>
          </a:p>
        </p:txBody>
      </p:sp>
    </p:spTree>
    <p:extLst>
      <p:ext uri="{BB962C8B-B14F-4D97-AF65-F5344CB8AC3E}">
        <p14:creationId xmlns:p14="http://schemas.microsoft.com/office/powerpoint/2010/main" val="260242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82000" cy="5715000"/>
          </a:xfrm>
        </p:spPr>
        <p:txBody>
          <a:bodyPr/>
          <a:lstStyle/>
          <a:p>
            <a:r>
              <a:rPr lang="en-IN" sz="2400" b="1" dirty="0"/>
              <a:t>Predefined Templates</a:t>
            </a:r>
          </a:p>
          <a:p>
            <a:pPr marL="0" indent="0">
              <a:buNone/>
            </a:pPr>
            <a:r>
              <a:rPr lang="en-IN" sz="2400" dirty="0"/>
              <a:t>Spring framework provides templates for JDBC, Hibernate, JPA technologies. So there is no need to write too much code. It hides the basic steps of these technologies</a:t>
            </a:r>
            <a:r>
              <a:rPr lang="en-IN" sz="2400" dirty="0">
                <a:solidFill>
                  <a:schemeClr val="tx1"/>
                </a:solidFill>
              </a:rPr>
              <a:t>.</a:t>
            </a:r>
          </a:p>
          <a:p>
            <a:pPr marL="0" indent="0">
              <a:buNone/>
            </a:pPr>
            <a:endParaRPr lang="en-IN" sz="2400" dirty="0">
              <a:solidFill>
                <a:schemeClr val="tx1"/>
              </a:solidFill>
            </a:endParaRPr>
          </a:p>
          <a:p>
            <a:r>
              <a:rPr lang="en-IN" sz="2400" b="1" dirty="0">
                <a:solidFill>
                  <a:schemeClr val="tx1"/>
                </a:solidFill>
              </a:rPr>
              <a:t>Loose Coupling</a:t>
            </a:r>
          </a:p>
          <a:p>
            <a:pPr marL="0" indent="0">
              <a:buNone/>
            </a:pPr>
            <a:r>
              <a:rPr lang="en-IN" sz="2400" dirty="0">
                <a:solidFill>
                  <a:schemeClr val="tx1"/>
                </a:solidFill>
              </a:rPr>
              <a:t>The Spring applications are loosely coupled because of dependency injection.</a:t>
            </a:r>
          </a:p>
          <a:p>
            <a:pPr marL="0" indent="0">
              <a:buNone/>
            </a:pPr>
            <a:endParaRPr lang="en-IN" sz="2400" dirty="0">
              <a:solidFill>
                <a:schemeClr val="tx1"/>
              </a:solidFill>
            </a:endParaRPr>
          </a:p>
          <a:p>
            <a:r>
              <a:rPr lang="en-IN" sz="2400" b="1" dirty="0">
                <a:solidFill>
                  <a:schemeClr val="tx1"/>
                </a:solidFill>
              </a:rPr>
              <a:t>Easy to test</a:t>
            </a:r>
          </a:p>
          <a:p>
            <a:pPr marL="0" indent="0">
              <a:buNone/>
            </a:pPr>
            <a:r>
              <a:rPr lang="en-IN" sz="2400" dirty="0">
                <a:solidFill>
                  <a:schemeClr val="tx1"/>
                </a:solidFill>
              </a:rPr>
              <a:t>The Dependency Injection makes easier to test the application. The EJB or Struts application require server to run the application but Spring framework doesn't require server.</a:t>
            </a:r>
          </a:p>
          <a:p>
            <a:pPr marL="0" indent="0">
              <a:buNone/>
            </a:pPr>
            <a:endParaRPr lang="en-IN" sz="2400" dirty="0">
              <a:solidFill>
                <a:schemeClr val="tx1"/>
              </a:solidFill>
            </a:endParaRPr>
          </a:p>
          <a:p>
            <a:pPr marL="0" indent="0">
              <a:buNone/>
            </a:pPr>
            <a:endParaRPr lang="en-IN" sz="2400" dirty="0"/>
          </a:p>
        </p:txBody>
      </p:sp>
    </p:spTree>
    <p:extLst>
      <p:ext uri="{BB962C8B-B14F-4D97-AF65-F5344CB8AC3E}">
        <p14:creationId xmlns:p14="http://schemas.microsoft.com/office/powerpoint/2010/main" val="4160132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lstStyle/>
          <a:p>
            <a:r>
              <a:rPr lang="en-IN" sz="2800" b="1" dirty="0" err="1"/>
              <a:t>Autowiring</a:t>
            </a:r>
            <a:r>
              <a:rPr lang="en-IN" sz="2800" b="1" dirty="0"/>
              <a:t> Modes</a:t>
            </a:r>
          </a:p>
        </p:txBody>
      </p:sp>
      <p:sp>
        <p:nvSpPr>
          <p:cNvPr id="3" name="Content Placeholder 2"/>
          <p:cNvSpPr>
            <a:spLocks noGrp="1"/>
          </p:cNvSpPr>
          <p:nvPr>
            <p:ph idx="1"/>
          </p:nvPr>
        </p:nvSpPr>
        <p:spPr>
          <a:xfrm>
            <a:off x="457200" y="1371600"/>
            <a:ext cx="8382000" cy="4800600"/>
          </a:xfrm>
        </p:spPr>
        <p:txBody>
          <a:bodyPr/>
          <a:lstStyle/>
          <a:p>
            <a:pPr marL="0" indent="0">
              <a:lnSpc>
                <a:spcPct val="150000"/>
              </a:lnSpc>
              <a:buNone/>
            </a:pPr>
            <a:r>
              <a:rPr lang="en-IN" sz="2400" b="1" dirty="0"/>
              <a:t>no</a:t>
            </a:r>
            <a:r>
              <a:rPr lang="en-IN" sz="2400" dirty="0"/>
              <a:t> - This is default setting which means no </a:t>
            </a:r>
            <a:r>
              <a:rPr lang="en-IN" sz="2400" dirty="0" err="1"/>
              <a:t>autowiring</a:t>
            </a:r>
            <a:r>
              <a:rPr lang="en-IN" sz="2400" dirty="0"/>
              <a:t> and you should use explicit bean reference for wiring. You have nothing to do special for this wiring. </a:t>
            </a:r>
          </a:p>
          <a:p>
            <a:pPr marL="0" indent="0">
              <a:lnSpc>
                <a:spcPct val="150000"/>
              </a:lnSpc>
              <a:buNone/>
            </a:pPr>
            <a:r>
              <a:rPr lang="en-IN" sz="2400" b="1" dirty="0" err="1"/>
              <a:t>byName</a:t>
            </a:r>
            <a:r>
              <a:rPr lang="en-IN" sz="2400" dirty="0"/>
              <a:t> - </a:t>
            </a:r>
            <a:r>
              <a:rPr lang="en-IN" sz="2400" dirty="0" err="1"/>
              <a:t>Autowiring</a:t>
            </a:r>
            <a:r>
              <a:rPr lang="en-IN" sz="2400" dirty="0"/>
              <a:t> by property name. Spring container looks at the properties of the beans on which </a:t>
            </a:r>
            <a:r>
              <a:rPr lang="en-IN" sz="2400" i="1" dirty="0" err="1"/>
              <a:t>autowire</a:t>
            </a:r>
            <a:r>
              <a:rPr lang="en-IN" sz="2400" dirty="0"/>
              <a:t> attribute is set to </a:t>
            </a:r>
            <a:r>
              <a:rPr lang="en-IN" sz="2400" i="1" dirty="0" err="1"/>
              <a:t>byName</a:t>
            </a:r>
            <a:r>
              <a:rPr lang="en-IN" sz="2400" dirty="0"/>
              <a:t> in the XML configuration file. It then tries to match and wire its properties with the beans defined by the same names in the configuration file.</a:t>
            </a:r>
          </a:p>
        </p:txBody>
      </p:sp>
    </p:spTree>
    <p:extLst>
      <p:ext uri="{BB962C8B-B14F-4D97-AF65-F5344CB8AC3E}">
        <p14:creationId xmlns:p14="http://schemas.microsoft.com/office/powerpoint/2010/main" val="528353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82000" cy="5181600"/>
          </a:xfrm>
        </p:spPr>
        <p:txBody>
          <a:bodyPr/>
          <a:lstStyle/>
          <a:p>
            <a:pPr marL="0" indent="0">
              <a:lnSpc>
                <a:spcPct val="150000"/>
              </a:lnSpc>
              <a:buNone/>
            </a:pPr>
            <a:r>
              <a:rPr lang="en-IN" sz="2400" b="1" dirty="0" err="1"/>
              <a:t>byType</a:t>
            </a:r>
            <a:r>
              <a:rPr lang="en-IN" dirty="0"/>
              <a:t> - </a:t>
            </a:r>
            <a:r>
              <a:rPr lang="en-IN" sz="2400" dirty="0" err="1"/>
              <a:t>Autowiring</a:t>
            </a:r>
            <a:r>
              <a:rPr lang="en-IN" sz="2400" dirty="0"/>
              <a:t> by property datatype. Spring container looks at the properties of the beans on which </a:t>
            </a:r>
            <a:r>
              <a:rPr lang="en-IN" sz="2400" i="1" dirty="0" err="1"/>
              <a:t>autowire</a:t>
            </a:r>
            <a:r>
              <a:rPr lang="en-IN" sz="2400" dirty="0"/>
              <a:t> attribute is set to </a:t>
            </a:r>
            <a:r>
              <a:rPr lang="en-IN" sz="2400" i="1" dirty="0" err="1"/>
              <a:t>byType</a:t>
            </a:r>
            <a:r>
              <a:rPr lang="en-IN" sz="2400" dirty="0"/>
              <a:t> in the XML configuration file. It then tries to match and wire a property if its </a:t>
            </a:r>
            <a:r>
              <a:rPr lang="en-IN" sz="2400" b="1" dirty="0"/>
              <a:t>type</a:t>
            </a:r>
            <a:r>
              <a:rPr lang="en-IN" sz="2400" dirty="0"/>
              <a:t> matches with exactly one of the beans name in configuration file. If more than one such beans exists, a fatal exception is thrown.</a:t>
            </a:r>
          </a:p>
          <a:p>
            <a:pPr marL="0" indent="0">
              <a:lnSpc>
                <a:spcPct val="150000"/>
              </a:lnSpc>
              <a:buNone/>
            </a:pPr>
            <a:r>
              <a:rPr lang="en-IN" sz="2400" b="1" dirty="0"/>
              <a:t>constructor</a:t>
            </a:r>
            <a:r>
              <a:rPr lang="en-IN" sz="2400" dirty="0"/>
              <a:t> - Similar to </a:t>
            </a:r>
            <a:r>
              <a:rPr lang="en-IN" sz="2400" dirty="0" err="1"/>
              <a:t>byType</a:t>
            </a:r>
            <a:r>
              <a:rPr lang="en-IN" sz="2400" dirty="0"/>
              <a:t>, but type applies to constructor arguments. </a:t>
            </a:r>
          </a:p>
        </p:txBody>
      </p:sp>
    </p:spTree>
    <p:extLst>
      <p:ext uri="{BB962C8B-B14F-4D97-AF65-F5344CB8AC3E}">
        <p14:creationId xmlns:p14="http://schemas.microsoft.com/office/powerpoint/2010/main" val="1487422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txBody>
          <a:bodyPr/>
          <a:lstStyle/>
          <a:p>
            <a:pPr marL="0" indent="0">
              <a:lnSpc>
                <a:spcPct val="150000"/>
              </a:lnSpc>
              <a:buNone/>
            </a:pPr>
            <a:r>
              <a:rPr lang="en-IN" sz="2400" dirty="0"/>
              <a:t>If there is not exactly one bean of the constructor argument type in the container, a fatal error is raised.</a:t>
            </a:r>
          </a:p>
          <a:p>
            <a:pPr marL="0" indent="0">
              <a:lnSpc>
                <a:spcPct val="150000"/>
              </a:lnSpc>
              <a:buNone/>
            </a:pPr>
            <a:r>
              <a:rPr lang="en-IN" sz="2400" b="1" dirty="0"/>
              <a:t>Limitations with </a:t>
            </a:r>
            <a:r>
              <a:rPr lang="en-IN" sz="2400" b="1" dirty="0" err="1"/>
              <a:t>Autowiring</a:t>
            </a:r>
            <a:endParaRPr lang="en-IN" sz="2400" b="1" dirty="0"/>
          </a:p>
          <a:p>
            <a:pPr>
              <a:lnSpc>
                <a:spcPct val="150000"/>
              </a:lnSpc>
            </a:pPr>
            <a:r>
              <a:rPr lang="en-IN" sz="2400" b="1" dirty="0"/>
              <a:t>Overriding possibility</a:t>
            </a:r>
            <a:endParaRPr lang="en-IN" sz="2400" dirty="0"/>
          </a:p>
          <a:p>
            <a:pPr marL="0" indent="0">
              <a:lnSpc>
                <a:spcPct val="150000"/>
              </a:lnSpc>
              <a:buNone/>
            </a:pPr>
            <a:r>
              <a:rPr lang="en-IN" sz="2400" dirty="0"/>
              <a:t>You can still specify dependencies using &lt;constructor-</a:t>
            </a:r>
            <a:r>
              <a:rPr lang="en-IN" sz="2400" dirty="0" err="1"/>
              <a:t>arg</a:t>
            </a:r>
            <a:r>
              <a:rPr lang="en-IN" sz="2400" dirty="0"/>
              <a:t>&gt; and &lt;property&gt; settings which will always override </a:t>
            </a:r>
            <a:r>
              <a:rPr lang="en-IN" sz="2400" dirty="0" err="1"/>
              <a:t>autowiring</a:t>
            </a:r>
            <a:r>
              <a:rPr lang="en-IN" sz="2400" dirty="0"/>
              <a:t>.</a:t>
            </a:r>
          </a:p>
          <a:p>
            <a:pPr>
              <a:lnSpc>
                <a:spcPct val="150000"/>
              </a:lnSpc>
            </a:pPr>
            <a:r>
              <a:rPr lang="en-IN" sz="2400" b="1" dirty="0"/>
              <a:t>Primitive data types</a:t>
            </a:r>
            <a:endParaRPr lang="en-IN" sz="2400" dirty="0"/>
          </a:p>
          <a:p>
            <a:pPr marL="0" indent="0">
              <a:lnSpc>
                <a:spcPct val="150000"/>
              </a:lnSpc>
              <a:buNone/>
            </a:pPr>
            <a:r>
              <a:rPr lang="en-IN" sz="2400" dirty="0"/>
              <a:t>You cannot </a:t>
            </a:r>
            <a:r>
              <a:rPr lang="en-IN" sz="2400" dirty="0" err="1"/>
              <a:t>autowire</a:t>
            </a:r>
            <a:r>
              <a:rPr lang="en-IN" sz="2400" dirty="0"/>
              <a:t> so-called simple properties such as primitives and Strings.</a:t>
            </a:r>
          </a:p>
          <a:p>
            <a:pPr marL="0" indent="0">
              <a:lnSpc>
                <a:spcPct val="150000"/>
              </a:lnSpc>
              <a:buNone/>
            </a:pPr>
            <a:endParaRPr lang="en-IN" sz="2400" dirty="0"/>
          </a:p>
          <a:p>
            <a:pPr marL="0" indent="0">
              <a:lnSpc>
                <a:spcPct val="150000"/>
              </a:lnSpc>
              <a:buNone/>
            </a:pPr>
            <a:endParaRPr lang="en-IN" sz="2400" dirty="0"/>
          </a:p>
          <a:p>
            <a:pPr marL="0" indent="0">
              <a:lnSpc>
                <a:spcPct val="150000"/>
              </a:lnSpc>
              <a:buNone/>
            </a:pPr>
            <a:endParaRPr lang="en-IN" sz="2400" dirty="0"/>
          </a:p>
          <a:p>
            <a:pPr marL="0" indent="0">
              <a:lnSpc>
                <a:spcPct val="150000"/>
              </a:lnSpc>
              <a:buNone/>
            </a:pPr>
            <a:endParaRPr lang="en-IN" dirty="0"/>
          </a:p>
        </p:txBody>
      </p:sp>
    </p:spTree>
    <p:extLst>
      <p:ext uri="{BB962C8B-B14F-4D97-AF65-F5344CB8AC3E}">
        <p14:creationId xmlns:p14="http://schemas.microsoft.com/office/powerpoint/2010/main" val="3558024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1386-F6C4-440F-B16F-5901C9AC49D6}"/>
              </a:ext>
            </a:extLst>
          </p:cNvPr>
          <p:cNvSpPr>
            <a:spLocks noGrp="1"/>
          </p:cNvSpPr>
          <p:nvPr>
            <p:ph type="title"/>
          </p:nvPr>
        </p:nvSpPr>
        <p:spPr>
          <a:xfrm>
            <a:off x="457200" y="457200"/>
            <a:ext cx="8229600" cy="990600"/>
          </a:xfrm>
        </p:spPr>
        <p:txBody>
          <a:bodyPr/>
          <a:lstStyle/>
          <a:p>
            <a:r>
              <a:rPr lang="en-US" sz="2800" b="1" dirty="0"/>
              <a:t>Java Based Configuration</a:t>
            </a:r>
            <a:endParaRPr lang="en-IN" sz="2800" b="1" dirty="0"/>
          </a:p>
        </p:txBody>
      </p:sp>
      <p:sp>
        <p:nvSpPr>
          <p:cNvPr id="3" name="Content Placeholder 2">
            <a:extLst>
              <a:ext uri="{FF2B5EF4-FFF2-40B4-BE49-F238E27FC236}">
                <a16:creationId xmlns:a16="http://schemas.microsoft.com/office/drawing/2014/main" id="{61CBA4BF-ECF8-48A7-A4D9-E30429434A5D}"/>
              </a:ext>
            </a:extLst>
          </p:cNvPr>
          <p:cNvSpPr>
            <a:spLocks noGrp="1"/>
          </p:cNvSpPr>
          <p:nvPr>
            <p:ph idx="1"/>
          </p:nvPr>
        </p:nvSpPr>
        <p:spPr>
          <a:xfrm>
            <a:off x="457200" y="1447800"/>
            <a:ext cx="8229600" cy="5257800"/>
          </a:xfrm>
        </p:spPr>
        <p:txBody>
          <a:bodyPr/>
          <a:lstStyle/>
          <a:p>
            <a:pPr>
              <a:lnSpc>
                <a:spcPct val="150000"/>
              </a:lnSpc>
            </a:pPr>
            <a:r>
              <a:rPr lang="en-US" sz="2400" dirty="0"/>
              <a:t>Spring allows a developer to manage bean dependencies by using XML-based configuration.</a:t>
            </a:r>
          </a:p>
          <a:p>
            <a:pPr>
              <a:lnSpc>
                <a:spcPct val="150000"/>
              </a:lnSpc>
            </a:pPr>
            <a:r>
              <a:rPr lang="en-US" sz="2400" dirty="0"/>
              <a:t>There is an alternative way to define beans and their dependencies. This method is a Java-based configuration.</a:t>
            </a:r>
          </a:p>
          <a:p>
            <a:pPr>
              <a:lnSpc>
                <a:spcPct val="150000"/>
              </a:lnSpc>
            </a:pPr>
            <a:r>
              <a:rPr lang="en-US" sz="2400" dirty="0"/>
              <a:t>Unlike the XML approach, Java-based configuration allows you to manage bean components programmatically. That’s why Spring annotations were introduced.</a:t>
            </a:r>
            <a:endParaRPr lang="en-IN" sz="2400" dirty="0"/>
          </a:p>
        </p:txBody>
      </p:sp>
    </p:spTree>
    <p:extLst>
      <p:ext uri="{BB962C8B-B14F-4D97-AF65-F5344CB8AC3E}">
        <p14:creationId xmlns:p14="http://schemas.microsoft.com/office/powerpoint/2010/main" val="232692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7F88A-9678-4159-8375-4FD6F47D7B72}"/>
              </a:ext>
            </a:extLst>
          </p:cNvPr>
          <p:cNvSpPr>
            <a:spLocks noGrp="1"/>
          </p:cNvSpPr>
          <p:nvPr>
            <p:ph idx="1"/>
          </p:nvPr>
        </p:nvSpPr>
        <p:spPr>
          <a:xfrm>
            <a:off x="457200" y="533400"/>
            <a:ext cx="8229600" cy="6019800"/>
          </a:xfrm>
        </p:spPr>
        <p:txBody>
          <a:bodyPr/>
          <a:lstStyle/>
          <a:p>
            <a:pPr marL="0" indent="0">
              <a:lnSpc>
                <a:spcPct val="150000"/>
              </a:lnSpc>
              <a:buNone/>
            </a:pPr>
            <a:r>
              <a:rPr lang="en-US" sz="2400" b="1" dirty="0"/>
              <a:t>Spring Annotations</a:t>
            </a:r>
          </a:p>
          <a:p>
            <a:pPr marL="0" indent="0">
              <a:lnSpc>
                <a:spcPct val="150000"/>
              </a:lnSpc>
              <a:buNone/>
            </a:pPr>
            <a:r>
              <a:rPr lang="en-US" sz="2400" b="1" dirty="0"/>
              <a:t>@Configuration</a:t>
            </a:r>
            <a:r>
              <a:rPr lang="en-US" sz="2400" dirty="0"/>
              <a:t> Used to indicate that a class declares one or more @Bean methods. These classes are processed by the Spring container to generate bean definitions and service requests for those beans at runtime.</a:t>
            </a:r>
          </a:p>
          <a:p>
            <a:pPr marL="0" indent="0">
              <a:lnSpc>
                <a:spcPct val="150000"/>
              </a:lnSpc>
              <a:buNone/>
            </a:pPr>
            <a:r>
              <a:rPr lang="en-US" sz="2400" b="1" dirty="0"/>
              <a:t>@Bean</a:t>
            </a:r>
            <a:r>
              <a:rPr lang="en-US" sz="2400" dirty="0"/>
              <a:t>: Indicates that a method produces a bean to be managed by the Spring container. This is one of the most used and important spring annotation. @Bean annotation also can be used with parameters like name, </a:t>
            </a:r>
            <a:r>
              <a:rPr lang="en-US" sz="2400" dirty="0" err="1"/>
              <a:t>initMethod</a:t>
            </a:r>
            <a:r>
              <a:rPr lang="en-US" sz="2400" dirty="0"/>
              <a:t> and </a:t>
            </a:r>
            <a:r>
              <a:rPr lang="en-US" sz="2400" dirty="0" err="1"/>
              <a:t>destroyMethod</a:t>
            </a:r>
            <a:r>
              <a:rPr lang="en-US" sz="2400" dirty="0"/>
              <a:t>.</a:t>
            </a:r>
            <a:endParaRPr lang="en-IN" sz="2400" dirty="0"/>
          </a:p>
        </p:txBody>
      </p:sp>
    </p:spTree>
    <p:extLst>
      <p:ext uri="{BB962C8B-B14F-4D97-AF65-F5344CB8AC3E}">
        <p14:creationId xmlns:p14="http://schemas.microsoft.com/office/powerpoint/2010/main" val="1732343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3B569E-00FF-46E2-AA41-17D330B28483}"/>
              </a:ext>
            </a:extLst>
          </p:cNvPr>
          <p:cNvSpPr>
            <a:spLocks noGrp="1"/>
          </p:cNvSpPr>
          <p:nvPr>
            <p:ph idx="1"/>
          </p:nvPr>
        </p:nvSpPr>
        <p:spPr>
          <a:xfrm>
            <a:off x="304800" y="685800"/>
            <a:ext cx="8382000" cy="5181600"/>
          </a:xfrm>
        </p:spPr>
        <p:txBody>
          <a:bodyPr/>
          <a:lstStyle/>
          <a:p>
            <a:pPr marL="0" indent="0">
              <a:lnSpc>
                <a:spcPct val="150000"/>
              </a:lnSpc>
              <a:buNone/>
            </a:pPr>
            <a:r>
              <a:rPr lang="en-US" sz="2400" dirty="0"/>
              <a:t>name – allows you give name for bean</a:t>
            </a:r>
          </a:p>
          <a:p>
            <a:pPr marL="0" indent="0">
              <a:lnSpc>
                <a:spcPct val="150000"/>
              </a:lnSpc>
              <a:buNone/>
            </a:pPr>
            <a:r>
              <a:rPr lang="en-US" sz="2400" dirty="0" err="1"/>
              <a:t>initMethod</a:t>
            </a:r>
            <a:r>
              <a:rPr lang="en-US" sz="2400" dirty="0"/>
              <a:t> – allows you to choose method which will be invoked on context register</a:t>
            </a:r>
          </a:p>
          <a:p>
            <a:pPr marL="0" indent="0">
              <a:lnSpc>
                <a:spcPct val="150000"/>
              </a:lnSpc>
              <a:buNone/>
            </a:pPr>
            <a:r>
              <a:rPr lang="en-US" sz="2400" dirty="0" err="1"/>
              <a:t>destroyMethod</a:t>
            </a:r>
            <a:r>
              <a:rPr lang="en-US" sz="2400" dirty="0"/>
              <a:t> – allows you to choose method which will be invoked on context shutdown.</a:t>
            </a:r>
          </a:p>
          <a:p>
            <a:pPr marL="0" indent="0">
              <a:lnSpc>
                <a:spcPct val="150000"/>
              </a:lnSpc>
              <a:buNone/>
            </a:pPr>
            <a:r>
              <a:rPr lang="en-US" sz="2400" b="1" dirty="0"/>
              <a:t>@PreDestroy </a:t>
            </a:r>
            <a:r>
              <a:rPr lang="en-US" sz="2400" dirty="0"/>
              <a:t>and </a:t>
            </a:r>
            <a:r>
              <a:rPr lang="en-US" sz="2400" b="1" dirty="0"/>
              <a:t>@PostConstruct </a:t>
            </a:r>
            <a:r>
              <a:rPr lang="en-US" sz="2400" dirty="0"/>
              <a:t>are alternative way for bean </a:t>
            </a:r>
            <a:r>
              <a:rPr lang="en-US" sz="2400" dirty="0" err="1"/>
              <a:t>initMethod</a:t>
            </a:r>
            <a:r>
              <a:rPr lang="en-US" sz="2400" dirty="0"/>
              <a:t> and </a:t>
            </a:r>
            <a:r>
              <a:rPr lang="en-US" sz="2400" dirty="0" err="1"/>
              <a:t>destroyMethod</a:t>
            </a:r>
            <a:r>
              <a:rPr lang="en-US" sz="2400" dirty="0"/>
              <a:t>. It can be used when the bean class is defined by us. </a:t>
            </a:r>
            <a:endParaRPr lang="en-IN" sz="2400" dirty="0"/>
          </a:p>
        </p:txBody>
      </p:sp>
    </p:spTree>
    <p:extLst>
      <p:ext uri="{BB962C8B-B14F-4D97-AF65-F5344CB8AC3E}">
        <p14:creationId xmlns:p14="http://schemas.microsoft.com/office/powerpoint/2010/main" val="1586377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181600"/>
          </a:xfrm>
        </p:spPr>
        <p:txBody>
          <a:bodyPr/>
          <a:lstStyle/>
          <a:p>
            <a:pPr marL="0" indent="0">
              <a:lnSpc>
                <a:spcPct val="150000"/>
              </a:lnSpc>
              <a:buNone/>
            </a:pPr>
            <a:r>
              <a:rPr lang="en-US" sz="2400" b="1" dirty="0"/>
              <a:t>@ComponentScan </a:t>
            </a:r>
            <a:r>
              <a:rPr lang="en-US" sz="2400" dirty="0"/>
              <a:t>Configures component scanning directives for use with @Configuration classes. Here we can specify the base packages to scan for spring components.</a:t>
            </a:r>
          </a:p>
          <a:p>
            <a:pPr marL="0" indent="0">
              <a:lnSpc>
                <a:spcPct val="150000"/>
              </a:lnSpc>
              <a:buNone/>
            </a:pPr>
            <a:r>
              <a:rPr lang="en-US" sz="2400" b="1" dirty="0"/>
              <a:t>@Component</a:t>
            </a:r>
            <a:r>
              <a:rPr lang="en-US" sz="2400" dirty="0"/>
              <a:t> Indicates that an annotated class is a “component”. Such classes are considered as candidates for auto-detection when using annotation-based configuration and </a:t>
            </a:r>
            <a:r>
              <a:rPr lang="en-US" sz="2400" dirty="0" err="1"/>
              <a:t>classpath</a:t>
            </a:r>
            <a:r>
              <a:rPr lang="en-US" sz="2400" dirty="0"/>
              <a:t> scanning.</a:t>
            </a:r>
            <a:endParaRPr lang="en-IN" sz="2400" dirty="0"/>
          </a:p>
        </p:txBody>
      </p:sp>
    </p:spTree>
    <p:extLst>
      <p:ext uri="{BB962C8B-B14F-4D97-AF65-F5344CB8AC3E}">
        <p14:creationId xmlns:p14="http://schemas.microsoft.com/office/powerpoint/2010/main" val="3585736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67D97-E3D8-445E-8E61-74BEF140D4AF}"/>
              </a:ext>
            </a:extLst>
          </p:cNvPr>
          <p:cNvSpPr>
            <a:spLocks noGrp="1"/>
          </p:cNvSpPr>
          <p:nvPr>
            <p:ph idx="1"/>
          </p:nvPr>
        </p:nvSpPr>
        <p:spPr>
          <a:xfrm>
            <a:off x="304800" y="381000"/>
            <a:ext cx="8382000" cy="6248400"/>
          </a:xfrm>
        </p:spPr>
        <p:txBody>
          <a:bodyPr/>
          <a:lstStyle/>
          <a:p>
            <a:pPr marL="0" indent="0">
              <a:lnSpc>
                <a:spcPct val="150000"/>
              </a:lnSpc>
              <a:buNone/>
            </a:pPr>
            <a:r>
              <a:rPr lang="en-US" sz="2400" b="1" dirty="0"/>
              <a:t>@Service </a:t>
            </a:r>
            <a:r>
              <a:rPr lang="en-US" sz="2400" dirty="0"/>
              <a:t>Indicates that an annotated class is a “Service”. This annotation serves as a specialization of @Component, allowing for implementation classes to be autodetected through </a:t>
            </a:r>
            <a:r>
              <a:rPr lang="en-US" sz="2400" dirty="0" err="1"/>
              <a:t>classpath</a:t>
            </a:r>
            <a:r>
              <a:rPr lang="en-US" sz="2400" dirty="0"/>
              <a:t> scanning.</a:t>
            </a:r>
          </a:p>
          <a:p>
            <a:pPr marL="0" indent="0">
              <a:lnSpc>
                <a:spcPct val="150000"/>
              </a:lnSpc>
              <a:buNone/>
            </a:pPr>
            <a:r>
              <a:rPr lang="en-US" sz="2400" b="1" dirty="0"/>
              <a:t>@Repository</a:t>
            </a:r>
            <a:r>
              <a:rPr lang="en-US" sz="2400" dirty="0"/>
              <a:t> Indicates that an annotated class is a “Repository”. This annotation serves as a specialization of @Component and advisable to use with DAO classes.</a:t>
            </a:r>
          </a:p>
          <a:p>
            <a:pPr marL="0" indent="0">
              <a:lnSpc>
                <a:spcPct val="150000"/>
              </a:lnSpc>
              <a:buNone/>
            </a:pPr>
            <a:r>
              <a:rPr lang="en-US" sz="2400" b="1" dirty="0"/>
              <a:t>@Autowired </a:t>
            </a:r>
            <a:r>
              <a:rPr lang="en-US" sz="2400" dirty="0"/>
              <a:t>is used for automatic injection of beans.</a:t>
            </a:r>
          </a:p>
          <a:p>
            <a:pPr marL="0" indent="0">
              <a:lnSpc>
                <a:spcPct val="150000"/>
              </a:lnSpc>
              <a:buNone/>
            </a:pPr>
            <a:r>
              <a:rPr lang="en-US" sz="2400" b="1" dirty="0"/>
              <a:t>@Qualifier </a:t>
            </a:r>
            <a:r>
              <a:rPr lang="en-US" sz="2400" dirty="0"/>
              <a:t>annotation is used in conjunction with </a:t>
            </a:r>
            <a:r>
              <a:rPr lang="en-US" sz="2400" dirty="0" err="1"/>
              <a:t>Autowired</a:t>
            </a:r>
            <a:r>
              <a:rPr lang="en-US" sz="2400" dirty="0"/>
              <a:t> to avoid confusion when we have two of more bean configured for same type.</a:t>
            </a:r>
            <a:endParaRPr lang="en-IN" sz="2400" dirty="0"/>
          </a:p>
        </p:txBody>
      </p:sp>
    </p:spTree>
    <p:extLst>
      <p:ext uri="{BB962C8B-B14F-4D97-AF65-F5344CB8AC3E}">
        <p14:creationId xmlns:p14="http://schemas.microsoft.com/office/powerpoint/2010/main" val="2541959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1DC6-A814-4F3B-8A11-3673960FF217}"/>
              </a:ext>
            </a:extLst>
          </p:cNvPr>
          <p:cNvSpPr>
            <a:spLocks noGrp="1"/>
          </p:cNvSpPr>
          <p:nvPr>
            <p:ph type="title"/>
          </p:nvPr>
        </p:nvSpPr>
        <p:spPr>
          <a:xfrm>
            <a:off x="457200" y="457200"/>
            <a:ext cx="8229600" cy="914400"/>
          </a:xfrm>
        </p:spPr>
        <p:txBody>
          <a:bodyPr/>
          <a:lstStyle/>
          <a:p>
            <a:r>
              <a:rPr lang="en-IN" sz="2800" b="1" dirty="0"/>
              <a:t>Spring i18n – </a:t>
            </a:r>
            <a:r>
              <a:rPr lang="en-IN" sz="2800" b="1" dirty="0" err="1"/>
              <a:t>ResourceBundleMessageSource</a:t>
            </a:r>
            <a:endParaRPr lang="en-IN" sz="2800" b="1" dirty="0"/>
          </a:p>
        </p:txBody>
      </p:sp>
      <p:sp>
        <p:nvSpPr>
          <p:cNvPr id="3" name="Content Placeholder 2">
            <a:extLst>
              <a:ext uri="{FF2B5EF4-FFF2-40B4-BE49-F238E27FC236}">
                <a16:creationId xmlns:a16="http://schemas.microsoft.com/office/drawing/2014/main" id="{6ED9CB24-E036-4B99-9CC9-62C164DDF738}"/>
              </a:ext>
            </a:extLst>
          </p:cNvPr>
          <p:cNvSpPr>
            <a:spLocks noGrp="1"/>
          </p:cNvSpPr>
          <p:nvPr>
            <p:ph idx="1"/>
          </p:nvPr>
        </p:nvSpPr>
        <p:spPr>
          <a:xfrm>
            <a:off x="533400" y="1371600"/>
            <a:ext cx="8153400" cy="5029200"/>
          </a:xfrm>
        </p:spPr>
        <p:txBody>
          <a:bodyPr/>
          <a:lstStyle/>
          <a:p>
            <a:pPr>
              <a:lnSpc>
                <a:spcPct val="150000"/>
              </a:lnSpc>
            </a:pPr>
            <a:r>
              <a:rPr lang="en-US" sz="2400" dirty="0"/>
              <a:t>For an application to support internationalization (i18n), it requires the capability of resolving text messages for different locales. </a:t>
            </a:r>
          </a:p>
          <a:p>
            <a:pPr>
              <a:lnSpc>
                <a:spcPct val="150000"/>
              </a:lnSpc>
            </a:pPr>
            <a:r>
              <a:rPr lang="en-US" sz="2400" dirty="0"/>
              <a:t>Spring’s application context is able to resolve text messages for a target locale by their keys. Typically, the messages for one locale should be stored in separate properties file. This properties file is called a resource bundle.</a:t>
            </a:r>
          </a:p>
        </p:txBody>
      </p:sp>
    </p:spTree>
    <p:extLst>
      <p:ext uri="{BB962C8B-B14F-4D97-AF65-F5344CB8AC3E}">
        <p14:creationId xmlns:p14="http://schemas.microsoft.com/office/powerpoint/2010/main" val="1546877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5F709-95AE-4DD9-B673-94810ED0BF54}"/>
              </a:ext>
            </a:extLst>
          </p:cNvPr>
          <p:cNvSpPr>
            <a:spLocks noGrp="1"/>
          </p:cNvSpPr>
          <p:nvPr>
            <p:ph idx="1"/>
          </p:nvPr>
        </p:nvSpPr>
        <p:spPr>
          <a:xfrm>
            <a:off x="533400" y="609600"/>
            <a:ext cx="8305800" cy="5257800"/>
          </a:xfrm>
        </p:spPr>
        <p:txBody>
          <a:bodyPr/>
          <a:lstStyle/>
          <a:p>
            <a:pPr>
              <a:lnSpc>
                <a:spcPct val="150000"/>
              </a:lnSpc>
            </a:pPr>
            <a:r>
              <a:rPr lang="en-US" sz="2400" dirty="0" err="1"/>
              <a:t>MessageSource</a:t>
            </a:r>
            <a:r>
              <a:rPr lang="en-US" sz="2400" dirty="0"/>
              <a:t> is an interface that defines several methods for resolving messages. The </a:t>
            </a:r>
            <a:r>
              <a:rPr lang="en-US" sz="2400" dirty="0" err="1"/>
              <a:t>ApplicationContext</a:t>
            </a:r>
            <a:r>
              <a:rPr lang="en-US" sz="2400" dirty="0"/>
              <a:t> interface extends this interface so that all application contexts are able to resolve text messages.</a:t>
            </a:r>
            <a:endParaRPr lang="en-IN" sz="2400" dirty="0"/>
          </a:p>
          <a:p>
            <a:pPr>
              <a:lnSpc>
                <a:spcPct val="150000"/>
              </a:lnSpc>
            </a:pPr>
            <a:r>
              <a:rPr lang="en-US" sz="2400" dirty="0"/>
              <a:t>An application context delegates the message resolution to a bean with the exact name </a:t>
            </a:r>
            <a:r>
              <a:rPr lang="en-US" sz="2400" dirty="0" err="1"/>
              <a:t>messageSource</a:t>
            </a:r>
            <a:r>
              <a:rPr lang="en-US" sz="2400" dirty="0"/>
              <a:t>. </a:t>
            </a:r>
          </a:p>
          <a:p>
            <a:pPr>
              <a:lnSpc>
                <a:spcPct val="150000"/>
              </a:lnSpc>
            </a:pPr>
            <a:r>
              <a:rPr lang="en-US" sz="2400" dirty="0" err="1"/>
              <a:t>ResourceBundleMessageSource</a:t>
            </a:r>
            <a:r>
              <a:rPr lang="en-US" sz="2400" dirty="0"/>
              <a:t> is the most common </a:t>
            </a:r>
            <a:r>
              <a:rPr lang="en-US" sz="2400" dirty="0" err="1"/>
              <a:t>MessageSource</a:t>
            </a:r>
            <a:r>
              <a:rPr lang="en-US" sz="2400" dirty="0"/>
              <a:t> implementation that resolves messages from resource bundles for different locales.</a:t>
            </a:r>
            <a:endParaRPr lang="en-IN" sz="2400" dirty="0"/>
          </a:p>
        </p:txBody>
      </p:sp>
    </p:spTree>
    <p:extLst>
      <p:ext uri="{BB962C8B-B14F-4D97-AF65-F5344CB8AC3E}">
        <p14:creationId xmlns:p14="http://schemas.microsoft.com/office/powerpoint/2010/main" val="332140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57200" y="381000"/>
            <a:ext cx="8229600" cy="5486400"/>
          </a:xfrm>
        </p:spPr>
        <p:txBody>
          <a:bodyPr/>
          <a:lstStyle/>
          <a:p>
            <a:pPr marL="0" indent="0">
              <a:lnSpc>
                <a:spcPct val="150000"/>
              </a:lnSpc>
              <a:buNone/>
            </a:pPr>
            <a:endParaRPr lang="en-US" altLang="en-US" sz="2400" dirty="0"/>
          </a:p>
          <a:p>
            <a:pPr>
              <a:lnSpc>
                <a:spcPct val="150000"/>
              </a:lnSpc>
            </a:pPr>
            <a:r>
              <a:rPr lang="en-US" altLang="en-US" sz="2400" b="1" dirty="0"/>
              <a:t>Aspect oriented (AOP):</a:t>
            </a:r>
          </a:p>
          <a:p>
            <a:pPr>
              <a:lnSpc>
                <a:spcPct val="150000"/>
              </a:lnSpc>
              <a:buFont typeface="Wingdings" pitchFamily="2" charset="2"/>
              <a:buNone/>
            </a:pPr>
            <a:r>
              <a:rPr lang="en-US" altLang="en-US" sz="2400" dirty="0"/>
              <a:t>	Spring supports Aspect oriented programming and enables cohesive development by separating application business logic from system services.</a:t>
            </a:r>
          </a:p>
          <a:p>
            <a:pPr>
              <a:lnSpc>
                <a:spcPct val="150000"/>
              </a:lnSpc>
            </a:pPr>
            <a:r>
              <a:rPr lang="en-US" altLang="en-US" sz="2400" b="1" dirty="0"/>
              <a:t>Container:</a:t>
            </a:r>
          </a:p>
          <a:p>
            <a:pPr>
              <a:lnSpc>
                <a:spcPct val="150000"/>
              </a:lnSpc>
              <a:buNone/>
            </a:pPr>
            <a:r>
              <a:rPr lang="en-US" altLang="en-US" sz="2400" dirty="0"/>
              <a:t>	Spring container manages the life cycle and configuration of application objects.</a:t>
            </a:r>
          </a:p>
          <a:p>
            <a:pPr>
              <a:lnSpc>
                <a:spcPct val="150000"/>
              </a:lnSpc>
              <a:buFont typeface="Wingdings" pitchFamily="2" charset="2"/>
              <a:buNone/>
            </a:pPr>
            <a:endParaRPr lang="en-US" altLang="en-US" sz="2400" dirty="0"/>
          </a:p>
          <a:p>
            <a:pPr>
              <a:lnSpc>
                <a:spcPct val="150000"/>
              </a:lnSpc>
              <a:buFont typeface="Wingdings" pitchFamily="2" charset="2"/>
              <a:buNone/>
            </a:pPr>
            <a:endParaRPr lang="en-US" altLang="en-US" sz="2400" dirty="0"/>
          </a:p>
          <a:p>
            <a:pPr>
              <a:lnSpc>
                <a:spcPct val="150000"/>
              </a:lnSpc>
              <a:buFont typeface="Wingdings" pitchFamily="2" charset="2"/>
              <a:buChar char="§"/>
            </a:pPr>
            <a:endParaRPr lang="en-US" altLang="en-US" sz="2400" dirty="0"/>
          </a:p>
          <a:p>
            <a:pPr>
              <a:lnSpc>
                <a:spcPct val="150000"/>
              </a:lnSpc>
              <a:buFont typeface="Wingdings" pitchFamily="2" charset="2"/>
              <a:buNone/>
            </a:pPr>
            <a:endParaRPr lang="en-US" alt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20" y="228600"/>
            <a:ext cx="8229600" cy="1066800"/>
          </a:xfrm>
        </p:spPr>
        <p:txBody>
          <a:bodyPr/>
          <a:lstStyle/>
          <a:p>
            <a:r>
              <a:rPr lang="en-IN" sz="2800" b="1" dirty="0"/>
              <a:t>			Spring AOP</a:t>
            </a:r>
          </a:p>
        </p:txBody>
      </p:sp>
      <p:sp>
        <p:nvSpPr>
          <p:cNvPr id="3" name="Content Placeholder 2"/>
          <p:cNvSpPr>
            <a:spLocks noGrp="1"/>
          </p:cNvSpPr>
          <p:nvPr>
            <p:ph idx="1"/>
          </p:nvPr>
        </p:nvSpPr>
        <p:spPr>
          <a:xfrm>
            <a:off x="533400" y="1143000"/>
            <a:ext cx="8153400" cy="5486400"/>
          </a:xfrm>
        </p:spPr>
        <p:txBody>
          <a:bodyPr/>
          <a:lstStyle/>
          <a:p>
            <a:pPr marL="0" indent="0">
              <a:lnSpc>
                <a:spcPct val="150000"/>
              </a:lnSpc>
              <a:buNone/>
            </a:pPr>
            <a:r>
              <a:rPr lang="en-US" sz="2400" b="0" i="0" dirty="0">
                <a:solidFill>
                  <a:srgbClr val="1D1F20"/>
                </a:solidFill>
                <a:effectLst/>
              </a:rPr>
              <a:t>Most of the enterprise applications have some common crosscutting concerns that are applicable to different types of Objects and modules. Some of the common crosscutting concerns are logging, transaction management, data validation, etc.</a:t>
            </a:r>
          </a:p>
          <a:p>
            <a:pPr marL="0" indent="0">
              <a:lnSpc>
                <a:spcPct val="150000"/>
              </a:lnSpc>
              <a:buNone/>
            </a:pPr>
            <a:r>
              <a:rPr lang="en-US" sz="2400" b="0" i="0" dirty="0">
                <a:solidFill>
                  <a:srgbClr val="1D1F20"/>
                </a:solidFill>
                <a:effectLst/>
              </a:rPr>
              <a:t>In Object Oriented Programming, modularity of application is achieved by classes whereas in Aspect Oriented Programming application modularity is achieved by Aspects and they are configured to cut across different classes.</a:t>
            </a:r>
            <a:endParaRPr lang="en-IN" sz="2400" dirty="0"/>
          </a:p>
          <a:p>
            <a:pPr marL="0" indent="0">
              <a:buNone/>
            </a:pPr>
            <a:endParaRPr lang="en-IN" sz="2400" dirty="0"/>
          </a:p>
        </p:txBody>
      </p:sp>
    </p:spTree>
    <p:extLst>
      <p:ext uri="{BB962C8B-B14F-4D97-AF65-F5344CB8AC3E}">
        <p14:creationId xmlns:p14="http://schemas.microsoft.com/office/powerpoint/2010/main" val="3870580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F516B-2FAC-4466-87AF-82152991483B}"/>
              </a:ext>
            </a:extLst>
          </p:cNvPr>
          <p:cNvSpPr>
            <a:spLocks noGrp="1"/>
          </p:cNvSpPr>
          <p:nvPr>
            <p:ph idx="1"/>
          </p:nvPr>
        </p:nvSpPr>
        <p:spPr>
          <a:xfrm>
            <a:off x="381000" y="381000"/>
            <a:ext cx="8458200" cy="6324600"/>
          </a:xfrm>
        </p:spPr>
        <p:txBody>
          <a:bodyPr/>
          <a:lstStyle/>
          <a:p>
            <a:pPr marL="0" indent="0">
              <a:lnSpc>
                <a:spcPct val="150000"/>
              </a:lnSpc>
              <a:buNone/>
            </a:pPr>
            <a:r>
              <a:rPr lang="en-US" sz="2400" b="1" dirty="0"/>
              <a:t>AOP Core Concepts</a:t>
            </a:r>
          </a:p>
          <a:p>
            <a:pPr marL="0" indent="0">
              <a:lnSpc>
                <a:spcPct val="150000"/>
              </a:lnSpc>
              <a:buNone/>
            </a:pPr>
            <a:r>
              <a:rPr lang="en-US" sz="2400" dirty="0">
                <a:solidFill>
                  <a:srgbClr val="1D1F20"/>
                </a:solidFill>
              </a:rPr>
              <a:t>Aspect: An aspect is a class that implements enterprise application concerns that cut across multiple classes, such as transaction management. Aspects can be a normal class configured through Spring XML configuration or we can use Spring AspectJ integration to define a class as Aspect using </a:t>
            </a:r>
          </a:p>
          <a:p>
            <a:pPr marL="0" indent="0">
              <a:lnSpc>
                <a:spcPct val="150000"/>
              </a:lnSpc>
              <a:buNone/>
            </a:pPr>
            <a:r>
              <a:rPr lang="en-IN" sz="2400" dirty="0">
                <a:solidFill>
                  <a:srgbClr val="1D1F20"/>
                </a:solidFill>
              </a:rPr>
              <a:t>@Aspect annotation.</a:t>
            </a:r>
          </a:p>
          <a:p>
            <a:pPr marL="0" indent="0">
              <a:lnSpc>
                <a:spcPct val="150000"/>
              </a:lnSpc>
              <a:buNone/>
            </a:pPr>
            <a:r>
              <a:rPr lang="en-IN" sz="2400" dirty="0" err="1">
                <a:solidFill>
                  <a:srgbClr val="1D1F20"/>
                </a:solidFill>
              </a:rPr>
              <a:t>JoinPoint</a:t>
            </a:r>
            <a:r>
              <a:rPr lang="en-IN" sz="2400" dirty="0">
                <a:solidFill>
                  <a:srgbClr val="1D1F20"/>
                </a:solidFill>
              </a:rPr>
              <a:t> </a:t>
            </a:r>
            <a:r>
              <a:rPr lang="en-US" sz="2400" dirty="0">
                <a:solidFill>
                  <a:srgbClr val="1D1F20"/>
                </a:solidFill>
              </a:rPr>
              <a:t>A join point is a specific point in the application such as method execution, exception handling, changing object variable values, etc. In Spring AOP a join point is always </a:t>
            </a:r>
            <a:r>
              <a:rPr lang="en-IN" sz="2400" dirty="0">
                <a:solidFill>
                  <a:srgbClr val="1D1F20"/>
                </a:solidFill>
              </a:rPr>
              <a:t>represents a method execution.</a:t>
            </a:r>
            <a:endParaRPr lang="en-US" sz="2400" dirty="0">
              <a:solidFill>
                <a:srgbClr val="1D1F20"/>
              </a:solidFill>
            </a:endParaRPr>
          </a:p>
        </p:txBody>
      </p:sp>
    </p:spTree>
    <p:extLst>
      <p:ext uri="{BB962C8B-B14F-4D97-AF65-F5344CB8AC3E}">
        <p14:creationId xmlns:p14="http://schemas.microsoft.com/office/powerpoint/2010/main" val="41958195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E77DB-9632-47D9-8019-BE2E0BC5599C}"/>
              </a:ext>
            </a:extLst>
          </p:cNvPr>
          <p:cNvSpPr>
            <a:spLocks noGrp="1"/>
          </p:cNvSpPr>
          <p:nvPr>
            <p:ph idx="1"/>
          </p:nvPr>
        </p:nvSpPr>
        <p:spPr>
          <a:xfrm>
            <a:off x="228600" y="914400"/>
            <a:ext cx="8458200" cy="4953000"/>
          </a:xfrm>
        </p:spPr>
        <p:txBody>
          <a:bodyPr/>
          <a:lstStyle/>
          <a:p>
            <a:pPr>
              <a:lnSpc>
                <a:spcPct val="150000"/>
              </a:lnSpc>
            </a:pPr>
            <a:r>
              <a:rPr lang="en-US" sz="2400" b="1" i="0" dirty="0">
                <a:solidFill>
                  <a:srgbClr val="37474F"/>
                </a:solidFill>
                <a:effectLst/>
                <a:latin typeface="Roboto"/>
              </a:rPr>
              <a:t>Advice</a:t>
            </a:r>
            <a:r>
              <a:rPr lang="en-US" sz="2400" b="0" i="0" dirty="0">
                <a:solidFill>
                  <a:srgbClr val="37474F"/>
                </a:solidFill>
                <a:effectLst/>
                <a:latin typeface="Roboto"/>
              </a:rPr>
              <a:t>: Advices are actions taken for a particular join point. In terms of programming, they are methods that get executed when a certain join point with matching pointcut is reached in the application. </a:t>
            </a:r>
          </a:p>
          <a:p>
            <a:pPr>
              <a:lnSpc>
                <a:spcPct val="150000"/>
              </a:lnSpc>
            </a:pPr>
            <a:r>
              <a:rPr lang="en-US" sz="2400" b="1" i="0" dirty="0">
                <a:solidFill>
                  <a:srgbClr val="212121"/>
                </a:solidFill>
                <a:effectLst/>
              </a:rPr>
              <a:t>Pointcut</a:t>
            </a:r>
            <a:r>
              <a:rPr lang="en-US" sz="2400" b="0" i="0" dirty="0">
                <a:solidFill>
                  <a:srgbClr val="212121"/>
                </a:solidFill>
                <a:effectLst/>
              </a:rPr>
              <a:t> is a predicate or expression that matches join points.</a:t>
            </a:r>
          </a:p>
          <a:p>
            <a:pPr>
              <a:lnSpc>
                <a:spcPct val="150000"/>
              </a:lnSpc>
            </a:pPr>
            <a:r>
              <a:rPr lang="en-US" sz="2400" b="0" i="0" dirty="0">
                <a:solidFill>
                  <a:srgbClr val="212121"/>
                </a:solidFill>
                <a:effectLst/>
              </a:rPr>
              <a:t>Spring uses the AspectJ pointcut expression language by default.</a:t>
            </a:r>
          </a:p>
          <a:p>
            <a:pPr>
              <a:lnSpc>
                <a:spcPct val="150000"/>
              </a:lnSpc>
            </a:pPr>
            <a:endParaRPr lang="en-US" sz="2400" b="0" i="0" dirty="0">
              <a:solidFill>
                <a:srgbClr val="212121"/>
              </a:solidFill>
              <a:effectLst/>
            </a:endParaRPr>
          </a:p>
          <a:p>
            <a:pPr>
              <a:lnSpc>
                <a:spcPct val="150000"/>
              </a:lnSpc>
            </a:pPr>
            <a:endParaRPr lang="en-IN" sz="2400" dirty="0"/>
          </a:p>
        </p:txBody>
      </p:sp>
    </p:spTree>
    <p:extLst>
      <p:ext uri="{BB962C8B-B14F-4D97-AF65-F5344CB8AC3E}">
        <p14:creationId xmlns:p14="http://schemas.microsoft.com/office/powerpoint/2010/main" val="2723295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181600"/>
          </a:xfrm>
        </p:spPr>
        <p:txBody>
          <a:bodyPr/>
          <a:lstStyle/>
          <a:p>
            <a:pPr marL="0" indent="0">
              <a:buNone/>
            </a:pPr>
            <a:r>
              <a:rPr lang="en-IN" sz="2400" dirty="0"/>
              <a:t>A </a:t>
            </a:r>
            <a:r>
              <a:rPr lang="en-IN" sz="2400" b="1" dirty="0"/>
              <a:t>cross-cutting concern</a:t>
            </a:r>
            <a:r>
              <a:rPr lang="en-IN" sz="2400" dirty="0"/>
              <a:t> is a concern that affects the whole application and is centralized in one location in code like transaction management, authentication, logging, security etc. Spring AOP hijacks the executing method, and adds extra functionality before or after the method execution.</a:t>
            </a:r>
          </a:p>
          <a:p>
            <a:pPr marL="0" indent="0">
              <a:buNone/>
            </a:pPr>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174134"/>
            <a:ext cx="5715000" cy="3232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041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g AOP">
            <a:extLst>
              <a:ext uri="{FF2B5EF4-FFF2-40B4-BE49-F238E27FC236}">
                <a16:creationId xmlns:a16="http://schemas.microsoft.com/office/drawing/2014/main" id="{74FF6BEC-3245-4E58-AB00-2D48DF4FDD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882247"/>
            <a:ext cx="6172200" cy="560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819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AF5B-6AA4-4015-B88A-A56F88C67A71}"/>
              </a:ext>
            </a:extLst>
          </p:cNvPr>
          <p:cNvSpPr>
            <a:spLocks noGrp="1"/>
          </p:cNvSpPr>
          <p:nvPr>
            <p:ph type="title"/>
          </p:nvPr>
        </p:nvSpPr>
        <p:spPr>
          <a:xfrm>
            <a:off x="457200" y="457200"/>
            <a:ext cx="8229600" cy="838200"/>
          </a:xfrm>
        </p:spPr>
        <p:txBody>
          <a:bodyPr/>
          <a:lstStyle/>
          <a:p>
            <a:br>
              <a:rPr lang="en-IN" b="1" i="0" dirty="0">
                <a:solidFill>
                  <a:srgbClr val="212121"/>
                </a:solidFill>
                <a:effectLst/>
                <a:latin typeface="-apple-system"/>
              </a:rPr>
            </a:br>
            <a:r>
              <a:rPr lang="en-IN" b="1" i="0" dirty="0">
                <a:solidFill>
                  <a:srgbClr val="212121"/>
                </a:solidFill>
                <a:effectLst/>
                <a:latin typeface="-apple-system"/>
              </a:rPr>
              <a:t>Types of AOP Advices</a:t>
            </a:r>
            <a:br>
              <a:rPr lang="en-IN" b="1" i="0" dirty="0">
                <a:solidFill>
                  <a:srgbClr val="212121"/>
                </a:solidFill>
                <a:effectLst/>
                <a:latin typeface="-apple-system"/>
              </a:rPr>
            </a:br>
            <a:endParaRPr lang="en-IN" dirty="0"/>
          </a:p>
        </p:txBody>
      </p:sp>
      <p:sp>
        <p:nvSpPr>
          <p:cNvPr id="3" name="Content Placeholder 2">
            <a:extLst>
              <a:ext uri="{FF2B5EF4-FFF2-40B4-BE49-F238E27FC236}">
                <a16:creationId xmlns:a16="http://schemas.microsoft.com/office/drawing/2014/main" id="{5204D948-A61C-4C55-8EE3-5ECBCA86389B}"/>
              </a:ext>
            </a:extLst>
          </p:cNvPr>
          <p:cNvSpPr>
            <a:spLocks noGrp="1"/>
          </p:cNvSpPr>
          <p:nvPr>
            <p:ph idx="1"/>
          </p:nvPr>
        </p:nvSpPr>
        <p:spPr>
          <a:xfrm>
            <a:off x="457200" y="1447800"/>
            <a:ext cx="8229600" cy="4800600"/>
          </a:xfrm>
        </p:spPr>
        <p:txBody>
          <a:bodyPr/>
          <a:lstStyle/>
          <a:p>
            <a:pPr algn="l">
              <a:lnSpc>
                <a:spcPct val="150000"/>
              </a:lnSpc>
              <a:buFont typeface="+mj-lt"/>
              <a:buAutoNum type="arabicPeriod"/>
            </a:pPr>
            <a:r>
              <a:rPr lang="en-US" sz="2400" b="1" i="0" dirty="0">
                <a:solidFill>
                  <a:srgbClr val="212121"/>
                </a:solidFill>
                <a:effectLst/>
              </a:rPr>
              <a:t>Before advice</a:t>
            </a:r>
            <a:r>
              <a:rPr lang="en-US" sz="2400" b="0" i="0" dirty="0">
                <a:solidFill>
                  <a:srgbClr val="212121"/>
                </a:solidFill>
                <a:effectLst/>
              </a:rPr>
              <a:t>: Advice that executes before a join point, but which does not have the ability to prevent execution flow proceeding to the join point (unless it throws an exception).</a:t>
            </a:r>
          </a:p>
          <a:p>
            <a:pPr algn="l">
              <a:lnSpc>
                <a:spcPct val="150000"/>
              </a:lnSpc>
              <a:buFont typeface="+mj-lt"/>
              <a:buAutoNum type="arabicPeriod"/>
            </a:pPr>
            <a:r>
              <a:rPr lang="en-US" sz="2400" b="1" i="0" dirty="0">
                <a:solidFill>
                  <a:srgbClr val="212121"/>
                </a:solidFill>
                <a:effectLst/>
              </a:rPr>
              <a:t>After returning advice</a:t>
            </a:r>
            <a:r>
              <a:rPr lang="en-US" sz="2400" b="0" i="0" dirty="0">
                <a:solidFill>
                  <a:srgbClr val="212121"/>
                </a:solidFill>
                <a:effectLst/>
              </a:rPr>
              <a:t>: Advice to be executed after a join point completes normally: for example, if a method returns without throwing an exception.</a:t>
            </a:r>
          </a:p>
          <a:p>
            <a:pPr algn="l">
              <a:lnSpc>
                <a:spcPct val="150000"/>
              </a:lnSpc>
              <a:buFont typeface="+mj-lt"/>
              <a:buAutoNum type="arabicPeriod"/>
            </a:pPr>
            <a:r>
              <a:rPr lang="en-US" sz="2400" b="1" i="0" dirty="0">
                <a:solidFill>
                  <a:srgbClr val="212121"/>
                </a:solidFill>
                <a:effectLst/>
              </a:rPr>
              <a:t>After throwing advice</a:t>
            </a:r>
            <a:r>
              <a:rPr lang="en-US" sz="2400" b="0" i="0" dirty="0">
                <a:solidFill>
                  <a:srgbClr val="212121"/>
                </a:solidFill>
                <a:effectLst/>
              </a:rPr>
              <a:t>: Advice to be executed if a method exits by throwing an exception.</a:t>
            </a:r>
          </a:p>
          <a:p>
            <a:pPr marL="0" indent="0">
              <a:lnSpc>
                <a:spcPct val="150000"/>
              </a:lnSpc>
              <a:buNone/>
            </a:pPr>
            <a:endParaRPr lang="en-IN" sz="2400" dirty="0"/>
          </a:p>
        </p:txBody>
      </p:sp>
    </p:spTree>
    <p:extLst>
      <p:ext uri="{BB962C8B-B14F-4D97-AF65-F5344CB8AC3E}">
        <p14:creationId xmlns:p14="http://schemas.microsoft.com/office/powerpoint/2010/main" val="2041610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A3A66-B6F1-4214-9B03-EDE423B17624}"/>
              </a:ext>
            </a:extLst>
          </p:cNvPr>
          <p:cNvSpPr>
            <a:spLocks noGrp="1"/>
          </p:cNvSpPr>
          <p:nvPr>
            <p:ph idx="1"/>
          </p:nvPr>
        </p:nvSpPr>
        <p:spPr>
          <a:xfrm>
            <a:off x="304800" y="685800"/>
            <a:ext cx="8382000" cy="5181600"/>
          </a:xfrm>
        </p:spPr>
        <p:txBody>
          <a:bodyPr/>
          <a:lstStyle/>
          <a:p>
            <a:pPr marL="0" indent="0">
              <a:lnSpc>
                <a:spcPct val="150000"/>
              </a:lnSpc>
              <a:buNone/>
            </a:pPr>
            <a:r>
              <a:rPr lang="en-US" sz="2400" b="1" i="0" dirty="0">
                <a:solidFill>
                  <a:srgbClr val="212121"/>
                </a:solidFill>
                <a:effectLst/>
              </a:rPr>
              <a:t>4. After advice</a:t>
            </a:r>
            <a:r>
              <a:rPr lang="en-US" sz="2400" b="0" i="0" dirty="0">
                <a:solidFill>
                  <a:srgbClr val="212121"/>
                </a:solidFill>
                <a:effectLst/>
              </a:rPr>
              <a:t>: Advice to be executed regardless of the means by which a join point exits (normal or exceptional return).</a:t>
            </a:r>
          </a:p>
          <a:p>
            <a:pPr marL="0" indent="0">
              <a:lnSpc>
                <a:spcPct val="150000"/>
              </a:lnSpc>
              <a:buNone/>
            </a:pPr>
            <a:r>
              <a:rPr lang="en-US" sz="2400" b="1" i="0" dirty="0">
                <a:solidFill>
                  <a:srgbClr val="212121"/>
                </a:solidFill>
                <a:effectLst/>
              </a:rPr>
              <a:t>5. Around advice:</a:t>
            </a:r>
            <a:r>
              <a:rPr lang="en-US" sz="2400" b="0" i="0" dirty="0">
                <a:solidFill>
                  <a:srgbClr val="212121"/>
                </a:solidFill>
                <a:effectLst/>
              </a:rPr>
              <a:t> Advice that surrounds a join point such as a method invocation. This is the most powerful kind of advice. Around advice can perform custom behavior before and after the method invocation. </a:t>
            </a:r>
            <a:endParaRPr lang="en-IN" sz="2400" dirty="0"/>
          </a:p>
        </p:txBody>
      </p:sp>
    </p:spTree>
    <p:extLst>
      <p:ext uri="{BB962C8B-B14F-4D97-AF65-F5344CB8AC3E}">
        <p14:creationId xmlns:p14="http://schemas.microsoft.com/office/powerpoint/2010/main" val="1847659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D475-4CA6-40A2-9402-04C0174C4991}"/>
              </a:ext>
            </a:extLst>
          </p:cNvPr>
          <p:cNvSpPr>
            <a:spLocks noGrp="1"/>
          </p:cNvSpPr>
          <p:nvPr>
            <p:ph type="title"/>
          </p:nvPr>
        </p:nvSpPr>
        <p:spPr>
          <a:xfrm>
            <a:off x="457200" y="457200"/>
            <a:ext cx="8229600" cy="1066800"/>
          </a:xfrm>
        </p:spPr>
        <p:txBody>
          <a:bodyPr/>
          <a:lstStyle/>
          <a:p>
            <a:r>
              <a:rPr lang="en-US" dirty="0"/>
              <a:t>Spring JDBC</a:t>
            </a:r>
            <a:endParaRPr lang="en-IN" dirty="0"/>
          </a:p>
        </p:txBody>
      </p:sp>
      <p:sp>
        <p:nvSpPr>
          <p:cNvPr id="6" name="Content Placeholder 5">
            <a:extLst>
              <a:ext uri="{FF2B5EF4-FFF2-40B4-BE49-F238E27FC236}">
                <a16:creationId xmlns:a16="http://schemas.microsoft.com/office/drawing/2014/main" id="{30DB08EF-C460-43D6-B31B-278B69B771F2}"/>
              </a:ext>
            </a:extLst>
          </p:cNvPr>
          <p:cNvSpPr>
            <a:spLocks noGrp="1"/>
          </p:cNvSpPr>
          <p:nvPr>
            <p:ph idx="1"/>
          </p:nvPr>
        </p:nvSpPr>
        <p:spPr>
          <a:xfrm>
            <a:off x="457200" y="1295400"/>
            <a:ext cx="8229600" cy="5029200"/>
          </a:xfrm>
        </p:spPr>
        <p:txBody>
          <a:bodyPr/>
          <a:lstStyle/>
          <a:p>
            <a:pPr marL="0" indent="0">
              <a:lnSpc>
                <a:spcPct val="150000"/>
              </a:lnSpc>
              <a:buNone/>
            </a:pPr>
            <a:r>
              <a:rPr lang="en-US" sz="2400" dirty="0"/>
              <a:t> Spring framework provides excellent integration with JDBC API and provides </a:t>
            </a:r>
            <a:r>
              <a:rPr lang="en-US" sz="2400" dirty="0" err="1"/>
              <a:t>JdbcTemplate</a:t>
            </a:r>
            <a:r>
              <a:rPr lang="en-US" sz="2400" dirty="0"/>
              <a:t> utility class that we can use to avoid boiler-plate code from our database operations logic such opening/closing Connection, </a:t>
            </a:r>
            <a:r>
              <a:rPr lang="en-US" sz="2400" dirty="0" err="1"/>
              <a:t>ResultSet</a:t>
            </a:r>
            <a:r>
              <a:rPr lang="en-US" sz="2400" dirty="0"/>
              <a:t>, </a:t>
            </a:r>
            <a:r>
              <a:rPr lang="en-US" sz="2400" dirty="0" err="1"/>
              <a:t>PreparedStatement</a:t>
            </a:r>
            <a:r>
              <a:rPr lang="en-US" sz="2400" dirty="0"/>
              <a:t> etc.</a:t>
            </a:r>
          </a:p>
          <a:p>
            <a:pPr marL="0" indent="0" algn="l">
              <a:lnSpc>
                <a:spcPct val="150000"/>
              </a:lnSpc>
              <a:buNone/>
            </a:pPr>
            <a:r>
              <a:rPr lang="en-US" sz="2400" b="0" i="0" dirty="0">
                <a:solidFill>
                  <a:srgbClr val="000000"/>
                </a:solidFill>
                <a:effectLst/>
              </a:rPr>
              <a:t>All the classes in Spring JDBC are divided into four separate packages:</a:t>
            </a:r>
          </a:p>
          <a:p>
            <a:pPr algn="l">
              <a:lnSpc>
                <a:spcPct val="150000"/>
              </a:lnSpc>
              <a:buFont typeface="Arial" panose="020B0604020202020204" pitchFamily="34" charset="0"/>
              <a:buChar char="•"/>
            </a:pPr>
            <a:r>
              <a:rPr lang="en-US" sz="2400" b="1" i="1" dirty="0">
                <a:solidFill>
                  <a:srgbClr val="000000"/>
                </a:solidFill>
                <a:effectLst/>
              </a:rPr>
              <a:t>core</a:t>
            </a:r>
            <a:r>
              <a:rPr lang="en-US" sz="2400" b="0" i="0" dirty="0">
                <a:solidFill>
                  <a:srgbClr val="000000"/>
                </a:solidFill>
                <a:effectLst/>
              </a:rPr>
              <a:t> — the core functionality of JDBC. Some of the important classes under this package</a:t>
            </a:r>
            <a:endParaRPr lang="en-IN" sz="2400" dirty="0"/>
          </a:p>
        </p:txBody>
      </p:sp>
    </p:spTree>
    <p:extLst>
      <p:ext uri="{BB962C8B-B14F-4D97-AF65-F5344CB8AC3E}">
        <p14:creationId xmlns:p14="http://schemas.microsoft.com/office/powerpoint/2010/main" val="1881946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9EB38-E8D9-41A1-8171-1CE9A6E1E2ED}"/>
              </a:ext>
            </a:extLst>
          </p:cNvPr>
          <p:cNvSpPr>
            <a:spLocks noGrp="1"/>
          </p:cNvSpPr>
          <p:nvPr>
            <p:ph idx="1"/>
          </p:nvPr>
        </p:nvSpPr>
        <p:spPr>
          <a:xfrm>
            <a:off x="228600" y="609600"/>
            <a:ext cx="8458200" cy="6248400"/>
          </a:xfrm>
        </p:spPr>
        <p:txBody>
          <a:bodyPr/>
          <a:lstStyle/>
          <a:p>
            <a:pPr marL="0" indent="0" algn="l">
              <a:lnSpc>
                <a:spcPct val="150000"/>
              </a:lnSpc>
              <a:buNone/>
            </a:pPr>
            <a:r>
              <a:rPr lang="en-US" sz="2400" b="0" i="0" dirty="0">
                <a:solidFill>
                  <a:srgbClr val="000000"/>
                </a:solidFill>
                <a:effectLst/>
              </a:rPr>
              <a:t>include </a:t>
            </a:r>
            <a:r>
              <a:rPr lang="en-US" sz="2400" b="0" i="1" dirty="0" err="1">
                <a:solidFill>
                  <a:srgbClr val="000000"/>
                </a:solidFill>
                <a:effectLst/>
              </a:rPr>
              <a:t>JdbcTemplate</a:t>
            </a:r>
            <a:r>
              <a:rPr lang="en-US" sz="2400" b="0" i="0" dirty="0">
                <a:solidFill>
                  <a:srgbClr val="000000"/>
                </a:solidFill>
                <a:effectLst/>
              </a:rPr>
              <a:t>,</a:t>
            </a:r>
            <a:r>
              <a:rPr lang="en-US" sz="2400" b="0" i="1" dirty="0">
                <a:solidFill>
                  <a:srgbClr val="000000"/>
                </a:solidFill>
                <a:effectLst/>
              </a:rPr>
              <a:t> </a:t>
            </a:r>
            <a:r>
              <a:rPr lang="en-US" sz="2400" b="0" i="1" dirty="0" err="1">
                <a:solidFill>
                  <a:srgbClr val="000000"/>
                </a:solidFill>
                <a:effectLst/>
              </a:rPr>
              <a:t>SimpleJdbcInsert</a:t>
            </a:r>
            <a:r>
              <a:rPr lang="en-US" sz="2400" b="0" i="0" dirty="0">
                <a:solidFill>
                  <a:srgbClr val="000000"/>
                </a:solidFill>
                <a:effectLst/>
              </a:rPr>
              <a:t>, </a:t>
            </a:r>
            <a:r>
              <a:rPr lang="en-US" sz="2400" b="0" i="1" dirty="0" err="1">
                <a:solidFill>
                  <a:srgbClr val="000000"/>
                </a:solidFill>
                <a:effectLst/>
              </a:rPr>
              <a:t>SimpleJdbcCall</a:t>
            </a:r>
            <a:r>
              <a:rPr lang="en-US" sz="2400" b="0" i="0" dirty="0">
                <a:solidFill>
                  <a:srgbClr val="000000"/>
                </a:solidFill>
                <a:effectLst/>
              </a:rPr>
              <a:t> and </a:t>
            </a:r>
            <a:r>
              <a:rPr lang="en-US" sz="2400" b="0" i="1" dirty="0" err="1">
                <a:solidFill>
                  <a:srgbClr val="000000"/>
                </a:solidFill>
                <a:effectLst/>
              </a:rPr>
              <a:t>NamedParameterJdbcTemplate</a:t>
            </a:r>
            <a:r>
              <a:rPr lang="en-US" sz="2400" b="0" i="0" dirty="0">
                <a:solidFill>
                  <a:srgbClr val="000000"/>
                </a:solidFill>
                <a:effectLst/>
              </a:rPr>
              <a:t>.</a:t>
            </a:r>
          </a:p>
          <a:p>
            <a:pPr algn="l">
              <a:lnSpc>
                <a:spcPct val="150000"/>
              </a:lnSpc>
              <a:buFont typeface="Arial" panose="020B0604020202020204" pitchFamily="34" charset="0"/>
              <a:buChar char="•"/>
            </a:pPr>
            <a:r>
              <a:rPr lang="en-US" sz="2400" b="1" i="1" dirty="0" err="1">
                <a:solidFill>
                  <a:srgbClr val="000000"/>
                </a:solidFill>
                <a:effectLst/>
              </a:rPr>
              <a:t>datasource</a:t>
            </a:r>
            <a:r>
              <a:rPr lang="en-US" sz="2400" b="0" i="0" dirty="0">
                <a:solidFill>
                  <a:srgbClr val="000000"/>
                </a:solidFill>
                <a:effectLst/>
              </a:rPr>
              <a:t> — utility classes to access a data source. It also has various data source implementations for testing</a:t>
            </a:r>
            <a:endParaRPr lang="en-US" sz="2400" dirty="0"/>
          </a:p>
          <a:p>
            <a:pPr marL="0" indent="0">
              <a:lnSpc>
                <a:spcPct val="150000"/>
              </a:lnSpc>
              <a:buNone/>
            </a:pPr>
            <a:r>
              <a:rPr lang="en-IN" sz="2400" dirty="0"/>
              <a:t>     </a:t>
            </a:r>
            <a:r>
              <a:rPr lang="en-US" sz="2400" b="0" i="0" dirty="0">
                <a:solidFill>
                  <a:srgbClr val="000000"/>
                </a:solidFill>
                <a:effectLst/>
              </a:rPr>
              <a:t>JDBC code outside the Jakarta EE container.</a:t>
            </a:r>
          </a:p>
          <a:p>
            <a:pPr algn="l">
              <a:lnSpc>
                <a:spcPct val="150000"/>
              </a:lnSpc>
              <a:buFont typeface="Arial" panose="020B0604020202020204" pitchFamily="34" charset="0"/>
              <a:buChar char="•"/>
            </a:pPr>
            <a:r>
              <a:rPr lang="en-US" sz="2400" b="1" i="1" dirty="0">
                <a:solidFill>
                  <a:srgbClr val="000000"/>
                </a:solidFill>
                <a:effectLst/>
              </a:rPr>
              <a:t>object</a:t>
            </a:r>
            <a:r>
              <a:rPr lang="en-US" sz="2400" b="0" i="0" dirty="0">
                <a:solidFill>
                  <a:srgbClr val="000000"/>
                </a:solidFill>
                <a:effectLst/>
              </a:rPr>
              <a:t> — DB access in an object-oriented manner. It allows running queries and returning the results as a business object. It also maps the query results between the columns and properties of business objects.</a:t>
            </a:r>
          </a:p>
          <a:p>
            <a:pPr marL="0" indent="0">
              <a:lnSpc>
                <a:spcPct val="150000"/>
              </a:lnSpc>
              <a:buNone/>
            </a:pPr>
            <a:endParaRPr lang="en-IN" sz="2400" dirty="0"/>
          </a:p>
        </p:txBody>
      </p:sp>
    </p:spTree>
    <p:extLst>
      <p:ext uri="{BB962C8B-B14F-4D97-AF65-F5344CB8AC3E}">
        <p14:creationId xmlns:p14="http://schemas.microsoft.com/office/powerpoint/2010/main" val="866908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D946-24EF-4CAA-A8F2-D4F5ECA46618}"/>
              </a:ext>
            </a:extLst>
          </p:cNvPr>
          <p:cNvSpPr>
            <a:spLocks noGrp="1"/>
          </p:cNvSpPr>
          <p:nvPr>
            <p:ph idx="1"/>
          </p:nvPr>
        </p:nvSpPr>
        <p:spPr>
          <a:xfrm>
            <a:off x="457200" y="533400"/>
            <a:ext cx="8458200" cy="5867400"/>
          </a:xfrm>
        </p:spPr>
        <p:txBody>
          <a:bodyPr/>
          <a:lstStyle/>
          <a:p>
            <a:pPr>
              <a:lnSpc>
                <a:spcPct val="150000"/>
              </a:lnSpc>
              <a:buFont typeface="Arial" panose="020B0604020202020204" pitchFamily="34" charset="0"/>
              <a:buChar char="•"/>
            </a:pPr>
            <a:r>
              <a:rPr lang="en-US" sz="2400" b="1" i="1" dirty="0">
                <a:solidFill>
                  <a:srgbClr val="000000"/>
                </a:solidFill>
                <a:effectLst/>
              </a:rPr>
              <a:t>support</a:t>
            </a:r>
            <a:r>
              <a:rPr lang="en-US" sz="2400" b="0" i="0" dirty="0">
                <a:solidFill>
                  <a:srgbClr val="000000"/>
                </a:solidFill>
                <a:effectLst/>
              </a:rPr>
              <a:t> — support classes for classes under </a:t>
            </a:r>
            <a:r>
              <a:rPr lang="en-US" sz="2400" b="0" i="1" dirty="0">
                <a:solidFill>
                  <a:srgbClr val="000000"/>
                </a:solidFill>
                <a:effectLst/>
              </a:rPr>
              <a:t>core</a:t>
            </a:r>
            <a:r>
              <a:rPr lang="en-US" sz="2400" b="0" i="0" dirty="0">
                <a:solidFill>
                  <a:srgbClr val="000000"/>
                </a:solidFill>
                <a:effectLst/>
              </a:rPr>
              <a:t> and </a:t>
            </a:r>
            <a:r>
              <a:rPr lang="en-US" sz="2400" b="0" i="1" dirty="0">
                <a:solidFill>
                  <a:srgbClr val="000000"/>
                </a:solidFill>
                <a:effectLst/>
              </a:rPr>
              <a:t>object</a:t>
            </a:r>
            <a:r>
              <a:rPr lang="en-US" sz="2400" b="0" i="0" dirty="0">
                <a:solidFill>
                  <a:srgbClr val="000000"/>
                </a:solidFill>
                <a:effectLst/>
              </a:rPr>
              <a:t> packages, e.g., provides the </a:t>
            </a:r>
            <a:r>
              <a:rPr lang="en-US" sz="2400" b="0" i="1" dirty="0" err="1">
                <a:solidFill>
                  <a:srgbClr val="000000"/>
                </a:solidFill>
                <a:effectLst/>
              </a:rPr>
              <a:t>SQLException</a:t>
            </a:r>
            <a:r>
              <a:rPr lang="en-US" sz="2400" b="0" i="0" dirty="0">
                <a:solidFill>
                  <a:srgbClr val="000000"/>
                </a:solidFill>
                <a:effectLst/>
              </a:rPr>
              <a:t> translation functionality.</a:t>
            </a:r>
          </a:p>
          <a:p>
            <a:pPr marL="0" indent="0">
              <a:lnSpc>
                <a:spcPct val="150000"/>
              </a:lnSpc>
              <a:buNone/>
            </a:pPr>
            <a:r>
              <a:rPr lang="en-IN" sz="2400" b="1" dirty="0"/>
              <a:t>  </a:t>
            </a:r>
            <a:r>
              <a:rPr lang="en-IN" sz="2400" b="1" dirty="0" err="1"/>
              <a:t>JdbcTemplate</a:t>
            </a:r>
            <a:r>
              <a:rPr lang="en-IN" sz="2400" b="1" dirty="0"/>
              <a:t> Class</a:t>
            </a:r>
          </a:p>
          <a:p>
            <a:pPr marL="0" indent="0">
              <a:lnSpc>
                <a:spcPct val="150000"/>
              </a:lnSpc>
              <a:buNone/>
            </a:pPr>
            <a:r>
              <a:rPr lang="en-US" sz="2400" dirty="0">
                <a:solidFill>
                  <a:srgbClr val="000000"/>
                </a:solidFill>
              </a:rPr>
              <a:t>    </a:t>
            </a:r>
            <a:r>
              <a:rPr lang="en-US" sz="2400" b="0" i="0" dirty="0">
                <a:solidFill>
                  <a:srgbClr val="000000"/>
                </a:solidFill>
                <a:effectLst/>
              </a:rPr>
              <a:t>The JDBC template is the main API through which we’ll     access most of the functionality that we're interested in:</a:t>
            </a:r>
          </a:p>
          <a:p>
            <a:pPr>
              <a:lnSpc>
                <a:spcPct val="150000"/>
              </a:lnSpc>
              <a:buFont typeface="Arial" panose="020B0604020202020204" pitchFamily="34" charset="0"/>
              <a:buChar char="•"/>
            </a:pPr>
            <a:r>
              <a:rPr lang="en-US" sz="2400" b="0" i="0" dirty="0">
                <a:solidFill>
                  <a:srgbClr val="000000"/>
                </a:solidFill>
                <a:effectLst/>
              </a:rPr>
              <a:t>creation and closing of connections</a:t>
            </a:r>
          </a:p>
          <a:p>
            <a:pPr>
              <a:lnSpc>
                <a:spcPct val="150000"/>
              </a:lnSpc>
              <a:buFont typeface="Arial" panose="020B0604020202020204" pitchFamily="34" charset="0"/>
              <a:buChar char="•"/>
            </a:pPr>
            <a:r>
              <a:rPr lang="en-US" sz="2400" b="0" i="0" dirty="0">
                <a:solidFill>
                  <a:srgbClr val="000000"/>
                </a:solidFill>
                <a:effectLst/>
              </a:rPr>
              <a:t>running statements and stored procedure calls</a:t>
            </a:r>
          </a:p>
          <a:p>
            <a:pPr>
              <a:lnSpc>
                <a:spcPct val="150000"/>
              </a:lnSpc>
              <a:buFont typeface="Arial" panose="020B0604020202020204" pitchFamily="34" charset="0"/>
              <a:buChar char="•"/>
            </a:pPr>
            <a:r>
              <a:rPr lang="en-US" sz="2400" b="0" i="0" dirty="0">
                <a:solidFill>
                  <a:srgbClr val="000000"/>
                </a:solidFill>
                <a:effectLst/>
              </a:rPr>
              <a:t>iterating over the </a:t>
            </a:r>
            <a:r>
              <a:rPr lang="en-US" sz="2400" b="0" i="1" dirty="0" err="1">
                <a:solidFill>
                  <a:srgbClr val="000000"/>
                </a:solidFill>
                <a:effectLst/>
              </a:rPr>
              <a:t>ResultSet</a:t>
            </a:r>
            <a:r>
              <a:rPr lang="en-US" sz="2400" b="0" i="1" dirty="0">
                <a:solidFill>
                  <a:srgbClr val="000000"/>
                </a:solidFill>
                <a:effectLst/>
              </a:rPr>
              <a:t> </a:t>
            </a:r>
            <a:r>
              <a:rPr lang="en-US" sz="2400" b="0" i="0" dirty="0">
                <a:solidFill>
                  <a:srgbClr val="000000"/>
                </a:solidFill>
                <a:effectLst/>
              </a:rPr>
              <a:t>and returning results</a:t>
            </a:r>
          </a:p>
          <a:p>
            <a:pPr marL="0" indent="0">
              <a:lnSpc>
                <a:spcPct val="150000"/>
              </a:lnSpc>
              <a:buNone/>
            </a:pPr>
            <a:endParaRPr lang="en-US" sz="2400" dirty="0">
              <a:solidFill>
                <a:srgbClr val="000000"/>
              </a:solidFill>
            </a:endParaRPr>
          </a:p>
          <a:p>
            <a:pPr>
              <a:lnSpc>
                <a:spcPct val="150000"/>
              </a:lnSpc>
              <a:buFont typeface="Arial" panose="020B0604020202020204" pitchFamily="34" charset="0"/>
              <a:buChar char="•"/>
            </a:pPr>
            <a:endParaRPr lang="en-US" sz="2400" b="0" i="0" dirty="0">
              <a:solidFill>
                <a:srgbClr val="000000"/>
              </a:solidFill>
              <a:effectLst/>
            </a:endParaRPr>
          </a:p>
          <a:p>
            <a:pPr>
              <a:lnSpc>
                <a:spcPct val="150000"/>
              </a:lnSpc>
            </a:pPr>
            <a:endParaRPr lang="en-IN" sz="2400" dirty="0"/>
          </a:p>
        </p:txBody>
      </p:sp>
    </p:spTree>
    <p:extLst>
      <p:ext uri="{BB962C8B-B14F-4D97-AF65-F5344CB8AC3E}">
        <p14:creationId xmlns:p14="http://schemas.microsoft.com/office/powerpoint/2010/main" val="282984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533400"/>
            <a:ext cx="8305800" cy="5867400"/>
          </a:xfrm>
        </p:spPr>
        <p:txBody>
          <a:bodyPr/>
          <a:lstStyle/>
          <a:p>
            <a:pPr>
              <a:lnSpc>
                <a:spcPct val="150000"/>
              </a:lnSpc>
            </a:pPr>
            <a:r>
              <a:rPr lang="en-US" altLang="en-US" sz="2400" b="1" dirty="0"/>
              <a:t>MVC Framework:</a:t>
            </a:r>
          </a:p>
          <a:p>
            <a:pPr>
              <a:lnSpc>
                <a:spcPct val="150000"/>
              </a:lnSpc>
              <a:buFont typeface="Wingdings" pitchFamily="2" charset="2"/>
              <a:buNone/>
            </a:pPr>
            <a:r>
              <a:rPr lang="en-US" altLang="en-US" sz="2400" dirty="0"/>
              <a:t>	Spring comes with MVC web application framework, built on core Spring functionality. This framework accommodates multiple view technologies like JSP, Velocity, Tiles etc.</a:t>
            </a:r>
          </a:p>
          <a:p>
            <a:pPr>
              <a:lnSpc>
                <a:spcPct val="150000"/>
              </a:lnSpc>
            </a:pPr>
            <a:r>
              <a:rPr lang="en-US" altLang="en-US" sz="2400" b="1" dirty="0"/>
              <a:t>Transaction Management:</a:t>
            </a:r>
          </a:p>
          <a:p>
            <a:pPr>
              <a:lnSpc>
                <a:spcPct val="150000"/>
              </a:lnSpc>
              <a:buNone/>
            </a:pPr>
            <a:r>
              <a:rPr lang="en-US" altLang="en-US" sz="2400" dirty="0"/>
              <a:t>	Spring framework provides a generic abstraction layer for transaction management. Spring's transaction support is not tied to J2EE environments and it can be also used in container less environments.</a:t>
            </a:r>
          </a:p>
          <a:p>
            <a:pPr>
              <a:lnSpc>
                <a:spcPct val="150000"/>
              </a:lnSpc>
              <a:buFont typeface="Wingdings" pitchFamily="2" charset="2"/>
              <a:buNone/>
            </a:pPr>
            <a:endParaRPr lang="en-US" altLang="en-US" sz="2400" b="1" dirty="0"/>
          </a:p>
          <a:p>
            <a:pPr marL="0" indent="0">
              <a:lnSpc>
                <a:spcPct val="150000"/>
              </a:lnSpc>
              <a:buNone/>
            </a:pPr>
            <a:endParaRPr lang="en-US" altLang="en-US" sz="24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D0986-6551-45DE-B6E2-DC5A1A88A00A}"/>
              </a:ext>
            </a:extLst>
          </p:cNvPr>
          <p:cNvSpPr>
            <a:spLocks noGrp="1"/>
          </p:cNvSpPr>
          <p:nvPr>
            <p:ph idx="1"/>
          </p:nvPr>
        </p:nvSpPr>
        <p:spPr>
          <a:xfrm>
            <a:off x="381000" y="381000"/>
            <a:ext cx="8305800" cy="6248400"/>
          </a:xfrm>
        </p:spPr>
        <p:txBody>
          <a:bodyPr/>
          <a:lstStyle/>
          <a:p>
            <a:pPr>
              <a:lnSpc>
                <a:spcPct val="150000"/>
              </a:lnSpc>
            </a:pPr>
            <a:r>
              <a:rPr lang="en-US" sz="2400" dirty="0"/>
              <a:t>The </a:t>
            </a:r>
            <a:r>
              <a:rPr lang="en-US" sz="2400" dirty="0" err="1"/>
              <a:t>JDBCTemplate</a:t>
            </a:r>
            <a:r>
              <a:rPr lang="en-US" sz="2400" dirty="0"/>
              <a:t> class executes SQL queries, updates statements, stores procedure calls, performs iteration over </a:t>
            </a:r>
            <a:r>
              <a:rPr lang="en-US" sz="2400" dirty="0" err="1"/>
              <a:t>ResultSets</a:t>
            </a:r>
            <a:r>
              <a:rPr lang="en-US" sz="2400" dirty="0"/>
              <a:t>, and extracts returned parameter values.</a:t>
            </a:r>
          </a:p>
          <a:p>
            <a:pPr>
              <a:lnSpc>
                <a:spcPct val="150000"/>
              </a:lnSpc>
            </a:pPr>
            <a:r>
              <a:rPr lang="en-US" sz="2400" dirty="0"/>
              <a:t>It also catches JDBC exceptions and translates them to the generic, more informative, exception hierarchy defined in the </a:t>
            </a:r>
            <a:r>
              <a:rPr lang="en-US" sz="2400" dirty="0" err="1"/>
              <a:t>org.springframework.dao</a:t>
            </a:r>
            <a:r>
              <a:rPr lang="en-US" sz="2400" dirty="0"/>
              <a:t> package.</a:t>
            </a:r>
          </a:p>
          <a:p>
            <a:pPr>
              <a:lnSpc>
                <a:spcPct val="150000"/>
              </a:lnSpc>
            </a:pPr>
            <a:r>
              <a:rPr lang="en-US" sz="2400" b="0" i="0" dirty="0">
                <a:solidFill>
                  <a:srgbClr val="000000"/>
                </a:solidFill>
                <a:effectLst/>
                <a:latin typeface="Arial" panose="020B0604020202020204" pitchFamily="34" charset="0"/>
              </a:rPr>
              <a:t>Instances of the </a:t>
            </a:r>
            <a:r>
              <a:rPr lang="en-US" sz="2400" b="0" i="1" dirty="0" err="1">
                <a:solidFill>
                  <a:srgbClr val="000000"/>
                </a:solidFill>
                <a:effectLst/>
                <a:latin typeface="Arial" panose="020B0604020202020204" pitchFamily="34" charset="0"/>
              </a:rPr>
              <a:t>JdbcTemplate</a:t>
            </a:r>
            <a:r>
              <a:rPr lang="en-US" sz="2400" b="0" i="0" dirty="0">
                <a:solidFill>
                  <a:srgbClr val="000000"/>
                </a:solidFill>
                <a:effectLst/>
                <a:latin typeface="Arial" panose="020B0604020202020204" pitchFamily="34" charset="0"/>
              </a:rPr>
              <a:t> class are </a:t>
            </a:r>
            <a:r>
              <a:rPr lang="en-US" sz="2400" b="0" i="1" dirty="0" err="1">
                <a:solidFill>
                  <a:srgbClr val="000000"/>
                </a:solidFill>
                <a:effectLst/>
                <a:latin typeface="Arial" panose="020B0604020202020204" pitchFamily="34" charset="0"/>
              </a:rPr>
              <a:t>threadsafe</a:t>
            </a:r>
            <a:r>
              <a:rPr lang="en-US" sz="2400" b="0" i="0" dirty="0">
                <a:solidFill>
                  <a:srgbClr val="000000"/>
                </a:solidFill>
                <a:effectLst/>
                <a:latin typeface="Arial" panose="020B0604020202020204" pitchFamily="34" charset="0"/>
              </a:rPr>
              <a:t> once configured. So you can configure a single instance of a </a:t>
            </a:r>
            <a:r>
              <a:rPr lang="en-US" sz="2400" b="0" i="1" dirty="0" err="1">
                <a:solidFill>
                  <a:srgbClr val="000000"/>
                </a:solidFill>
                <a:effectLst/>
                <a:latin typeface="Arial" panose="020B0604020202020204" pitchFamily="34" charset="0"/>
              </a:rPr>
              <a:t>JdbcTemplate</a:t>
            </a:r>
            <a:r>
              <a:rPr lang="en-US" sz="2400" b="0" i="0" dirty="0">
                <a:solidFill>
                  <a:srgbClr val="000000"/>
                </a:solidFill>
                <a:effectLst/>
                <a:latin typeface="Arial" panose="020B0604020202020204" pitchFamily="34" charset="0"/>
              </a:rPr>
              <a:t> and then safely inject this shared reference into multiple DAOs.</a:t>
            </a:r>
          </a:p>
          <a:p>
            <a:pPr marL="0" indent="0">
              <a:lnSpc>
                <a:spcPct val="150000"/>
              </a:lnSpc>
              <a:buNone/>
            </a:pPr>
            <a:endParaRPr lang="en-US" sz="2400" dirty="0"/>
          </a:p>
          <a:p>
            <a:pPr>
              <a:lnSpc>
                <a:spcPct val="150000"/>
              </a:lnSpc>
            </a:pPr>
            <a:endParaRPr lang="en-IN" sz="2400" dirty="0"/>
          </a:p>
        </p:txBody>
      </p:sp>
    </p:spTree>
    <p:extLst>
      <p:ext uri="{BB962C8B-B14F-4D97-AF65-F5344CB8AC3E}">
        <p14:creationId xmlns:p14="http://schemas.microsoft.com/office/powerpoint/2010/main" val="36345400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AC4CA-2F9F-4D16-99AE-C694B9E9CE09}"/>
              </a:ext>
            </a:extLst>
          </p:cNvPr>
          <p:cNvSpPr>
            <a:spLocks noGrp="1"/>
          </p:cNvSpPr>
          <p:nvPr>
            <p:ph idx="1"/>
          </p:nvPr>
        </p:nvSpPr>
        <p:spPr>
          <a:xfrm>
            <a:off x="304800" y="533400"/>
            <a:ext cx="8382000" cy="6248400"/>
          </a:xfrm>
        </p:spPr>
        <p:txBody>
          <a:bodyPr/>
          <a:lstStyle/>
          <a:p>
            <a:pPr marL="0" indent="0">
              <a:lnSpc>
                <a:spcPct val="150000"/>
              </a:lnSpc>
              <a:buNone/>
            </a:pPr>
            <a:r>
              <a:rPr lang="en-IN" sz="2400" dirty="0">
                <a:solidFill>
                  <a:srgbClr val="000000"/>
                </a:solidFill>
                <a:latin typeface="Arial" panose="020B0604020202020204" pitchFamily="34" charset="0"/>
              </a:rPr>
              <a:t> </a:t>
            </a:r>
            <a:r>
              <a:rPr lang="en-IN" sz="2400" b="1" dirty="0">
                <a:solidFill>
                  <a:srgbClr val="000000"/>
                </a:solidFill>
                <a:latin typeface="Arial" panose="020B0604020202020204" pitchFamily="34" charset="0"/>
              </a:rPr>
              <a:t>Executing SQL Statements</a:t>
            </a:r>
          </a:p>
          <a:p>
            <a:pPr marL="0" indent="0">
              <a:lnSpc>
                <a:spcPct val="150000"/>
              </a:lnSpc>
              <a:buNone/>
            </a:pPr>
            <a:r>
              <a:rPr lang="en-IN" sz="2400" b="1" dirty="0">
                <a:solidFill>
                  <a:srgbClr val="000000"/>
                </a:solidFill>
                <a:latin typeface="Arial" panose="020B0604020202020204" pitchFamily="34" charset="0"/>
              </a:rPr>
              <a:t>    Querying for an Integer</a:t>
            </a:r>
          </a:p>
          <a:p>
            <a:pPr marL="0" indent="0">
              <a:lnSpc>
                <a:spcPct val="150000"/>
              </a:lnSpc>
              <a:buNone/>
            </a:pPr>
            <a:r>
              <a:rPr lang="en-IN" sz="2400" b="1" dirty="0">
                <a:solidFill>
                  <a:srgbClr val="000000"/>
                </a:solidFill>
                <a:latin typeface="Arial" panose="020B0604020202020204" pitchFamily="34" charset="0"/>
              </a:rPr>
              <a:t>    </a:t>
            </a:r>
            <a:r>
              <a:rPr lang="en-IN" sz="2400" dirty="0">
                <a:solidFill>
                  <a:srgbClr val="000000"/>
                </a:solidFill>
                <a:latin typeface="Arial" panose="020B0604020202020204" pitchFamily="34" charset="0"/>
              </a:rPr>
              <a:t>String </a:t>
            </a:r>
            <a:r>
              <a:rPr lang="en-IN" sz="2400" dirty="0" err="1">
                <a:solidFill>
                  <a:srgbClr val="000000"/>
                </a:solidFill>
                <a:latin typeface="Arial" panose="020B0604020202020204" pitchFamily="34" charset="0"/>
              </a:rPr>
              <a:t>sql</a:t>
            </a:r>
            <a:r>
              <a:rPr lang="en-IN" sz="2400" dirty="0">
                <a:solidFill>
                  <a:srgbClr val="000000"/>
                </a:solidFill>
                <a:latin typeface="Arial" panose="020B0604020202020204" pitchFamily="34" charset="0"/>
              </a:rPr>
              <a:t>=select count(*) from person;</a:t>
            </a:r>
          </a:p>
          <a:p>
            <a:pPr marL="0" indent="0">
              <a:lnSpc>
                <a:spcPct val="150000"/>
              </a:lnSpc>
              <a:buNone/>
            </a:pPr>
            <a:r>
              <a:rPr lang="en-IN" sz="2400" dirty="0">
                <a:solidFill>
                  <a:srgbClr val="000000"/>
                </a:solidFill>
                <a:latin typeface="Arial" panose="020B0604020202020204" pitchFamily="34" charset="0"/>
              </a:rPr>
              <a:t>    int </a:t>
            </a:r>
            <a:r>
              <a:rPr lang="en-IN" sz="2400" dirty="0" err="1">
                <a:solidFill>
                  <a:srgbClr val="000000"/>
                </a:solidFill>
                <a:latin typeface="Arial" panose="020B0604020202020204" pitchFamily="34" charset="0"/>
              </a:rPr>
              <a:t>rowCount</a:t>
            </a:r>
            <a:r>
              <a:rPr lang="en-IN" sz="2400" dirty="0">
                <a:solidFill>
                  <a:srgbClr val="000000"/>
                </a:solidFill>
                <a:latin typeface="Arial" panose="020B0604020202020204" pitchFamily="34" charset="0"/>
              </a:rPr>
              <a:t>=</a:t>
            </a:r>
            <a:r>
              <a:rPr lang="en-IN" sz="2400" dirty="0" err="1">
                <a:solidFill>
                  <a:srgbClr val="000000"/>
                </a:solidFill>
                <a:latin typeface="Arial" panose="020B0604020202020204" pitchFamily="34" charset="0"/>
              </a:rPr>
              <a:t>jdbcTemplate.queryForInt</a:t>
            </a:r>
            <a:r>
              <a:rPr lang="en-IN" sz="2400" dirty="0">
                <a:solidFill>
                  <a:srgbClr val="000000"/>
                </a:solidFill>
                <a:latin typeface="Arial" panose="020B0604020202020204" pitchFamily="34" charset="0"/>
              </a:rPr>
              <a:t>(</a:t>
            </a:r>
            <a:r>
              <a:rPr lang="en-IN" sz="2400" dirty="0" err="1">
                <a:solidFill>
                  <a:srgbClr val="000000"/>
                </a:solidFill>
                <a:latin typeface="Arial" panose="020B0604020202020204" pitchFamily="34" charset="0"/>
              </a:rPr>
              <a:t>sql</a:t>
            </a:r>
            <a:r>
              <a:rPr lang="en-IN" sz="2400" dirty="0">
                <a:solidFill>
                  <a:srgbClr val="000000"/>
                </a:solidFill>
                <a:latin typeface="Arial" panose="020B0604020202020204" pitchFamily="34" charset="0"/>
              </a:rPr>
              <a:t>);</a:t>
            </a:r>
            <a:endParaRPr lang="en-US" sz="2400" b="1" i="0" dirty="0">
              <a:solidFill>
                <a:srgbClr val="000000"/>
              </a:solidFill>
              <a:effectLst/>
              <a:latin typeface="Arial" panose="020B0604020202020204" pitchFamily="34" charset="0"/>
            </a:endParaRPr>
          </a:p>
          <a:p>
            <a:pPr marL="0" indent="0">
              <a:lnSpc>
                <a:spcPct val="150000"/>
              </a:lnSpc>
              <a:buNone/>
            </a:pPr>
            <a:r>
              <a:rPr lang="en-US" sz="2400" b="1" i="0" dirty="0">
                <a:solidFill>
                  <a:srgbClr val="000000"/>
                </a:solidFill>
                <a:effectLst/>
                <a:latin typeface="Arial" panose="020B0604020202020204" pitchFamily="34" charset="0"/>
              </a:rPr>
              <a:t>    A simple query using a bind variable</a:t>
            </a:r>
          </a:p>
          <a:p>
            <a:pPr marL="0" indent="0">
              <a:lnSpc>
                <a:spcPct val="150000"/>
              </a:lnSpc>
              <a:buNone/>
            </a:pPr>
            <a:r>
              <a:rPr lang="en-IN" sz="2400" dirty="0">
                <a:solidFill>
                  <a:srgbClr val="000000"/>
                </a:solidFill>
                <a:latin typeface="Arial" panose="020B0604020202020204" pitchFamily="34" charset="0"/>
              </a:rPr>
              <a:t>    String </a:t>
            </a:r>
            <a:r>
              <a:rPr lang="en-IN" sz="2400" dirty="0" err="1">
                <a:solidFill>
                  <a:srgbClr val="000000"/>
                </a:solidFill>
                <a:latin typeface="Arial" panose="020B0604020202020204" pitchFamily="34" charset="0"/>
              </a:rPr>
              <a:t>sql</a:t>
            </a:r>
            <a:r>
              <a:rPr lang="en-IN" sz="2400" dirty="0">
                <a:solidFill>
                  <a:srgbClr val="000000"/>
                </a:solidFill>
                <a:latin typeface="Arial" panose="020B0604020202020204" pitchFamily="34" charset="0"/>
              </a:rPr>
              <a:t>=select age from person where id=?;</a:t>
            </a:r>
          </a:p>
          <a:p>
            <a:pPr marL="0" indent="0">
              <a:lnSpc>
                <a:spcPct val="150000"/>
              </a:lnSpc>
              <a:buNone/>
            </a:pPr>
            <a:r>
              <a:rPr lang="en-IN" sz="2400" dirty="0">
                <a:solidFill>
                  <a:srgbClr val="000000"/>
                </a:solidFill>
                <a:latin typeface="Arial" panose="020B0604020202020204" pitchFamily="34" charset="0"/>
              </a:rPr>
              <a:t>    int age=</a:t>
            </a:r>
            <a:r>
              <a:rPr lang="en-IN" sz="2400" dirty="0" err="1">
                <a:solidFill>
                  <a:srgbClr val="000000"/>
                </a:solidFill>
                <a:latin typeface="Arial" panose="020B0604020202020204" pitchFamily="34" charset="0"/>
              </a:rPr>
              <a:t>jdbcTemplate.queryForInt</a:t>
            </a:r>
            <a:r>
              <a:rPr lang="en-IN" sz="2400" dirty="0">
                <a:solidFill>
                  <a:srgbClr val="000000"/>
                </a:solidFill>
                <a:latin typeface="Arial" panose="020B0604020202020204" pitchFamily="34" charset="0"/>
              </a:rPr>
              <a:t>(</a:t>
            </a:r>
            <a:r>
              <a:rPr lang="en-IN" sz="2400" dirty="0" err="1">
                <a:solidFill>
                  <a:srgbClr val="000000"/>
                </a:solidFill>
                <a:latin typeface="Arial" panose="020B0604020202020204" pitchFamily="34" charset="0"/>
              </a:rPr>
              <a:t>sql,new</a:t>
            </a:r>
            <a:r>
              <a:rPr lang="en-IN" sz="2400" dirty="0">
                <a:solidFill>
                  <a:srgbClr val="000000"/>
                </a:solidFill>
                <a:latin typeface="Arial" panose="020B0604020202020204" pitchFamily="34" charset="0"/>
              </a:rPr>
              <a:t> Object[]{10});</a:t>
            </a:r>
          </a:p>
          <a:p>
            <a:pPr marL="0" indent="0">
              <a:lnSpc>
                <a:spcPct val="150000"/>
              </a:lnSpc>
              <a:buNone/>
            </a:pPr>
            <a:r>
              <a:rPr lang="en-IN" sz="2400" b="1" dirty="0">
                <a:solidFill>
                  <a:srgbClr val="000000"/>
                </a:solidFill>
                <a:latin typeface="Arial" panose="020B0604020202020204" pitchFamily="34" charset="0"/>
              </a:rPr>
              <a:t>   Querying for String</a:t>
            </a:r>
          </a:p>
          <a:p>
            <a:pPr marL="0" indent="0">
              <a:lnSpc>
                <a:spcPct val="150000"/>
              </a:lnSpc>
              <a:buNone/>
            </a:pPr>
            <a:r>
              <a:rPr lang="en-IN" sz="2400" b="1" dirty="0">
                <a:solidFill>
                  <a:srgbClr val="000000"/>
                </a:solidFill>
                <a:latin typeface="Arial" panose="020B0604020202020204" pitchFamily="34" charset="0"/>
              </a:rPr>
              <a:t>    </a:t>
            </a:r>
            <a:r>
              <a:rPr lang="en-IN" sz="2400" dirty="0">
                <a:solidFill>
                  <a:srgbClr val="000000"/>
                </a:solidFill>
                <a:latin typeface="Arial" panose="020B0604020202020204" pitchFamily="34" charset="0"/>
              </a:rPr>
              <a:t>String </a:t>
            </a:r>
            <a:r>
              <a:rPr lang="en-IN" sz="2400" dirty="0" err="1">
                <a:solidFill>
                  <a:srgbClr val="000000"/>
                </a:solidFill>
                <a:latin typeface="Arial" panose="020B0604020202020204" pitchFamily="34" charset="0"/>
              </a:rPr>
              <a:t>sql</a:t>
            </a:r>
            <a:r>
              <a:rPr lang="en-IN" sz="2400" dirty="0">
                <a:solidFill>
                  <a:srgbClr val="000000"/>
                </a:solidFill>
                <a:latin typeface="Arial" panose="020B0604020202020204" pitchFamily="34" charset="0"/>
              </a:rPr>
              <a:t>=select name from person where id=?;</a:t>
            </a:r>
          </a:p>
          <a:p>
            <a:pPr marL="0" indent="0">
              <a:lnSpc>
                <a:spcPct val="150000"/>
              </a:lnSpc>
              <a:buNone/>
            </a:pPr>
            <a:r>
              <a:rPr lang="en-IN" sz="2400" dirty="0">
                <a:solidFill>
                  <a:srgbClr val="000000"/>
                </a:solidFill>
                <a:latin typeface="Arial" panose="020B0604020202020204" pitchFamily="34" charset="0"/>
              </a:rPr>
              <a:t>    </a:t>
            </a:r>
          </a:p>
          <a:p>
            <a:pPr marL="0" indent="0">
              <a:lnSpc>
                <a:spcPct val="150000"/>
              </a:lnSpc>
              <a:buNone/>
            </a:pPr>
            <a:endParaRPr lang="en-IN" sz="2400"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10219301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50282-4CDB-4C14-B91D-0487A13C9989}"/>
              </a:ext>
            </a:extLst>
          </p:cNvPr>
          <p:cNvSpPr>
            <a:spLocks noGrp="1"/>
          </p:cNvSpPr>
          <p:nvPr>
            <p:ph idx="1"/>
          </p:nvPr>
        </p:nvSpPr>
        <p:spPr>
          <a:xfrm>
            <a:off x="457200" y="533400"/>
            <a:ext cx="8229600" cy="5334000"/>
          </a:xfrm>
        </p:spPr>
        <p:txBody>
          <a:bodyPr/>
          <a:lstStyle/>
          <a:p>
            <a:pPr marL="0" indent="0">
              <a:lnSpc>
                <a:spcPct val="150000"/>
              </a:lnSpc>
              <a:buNone/>
            </a:pPr>
            <a:r>
              <a:rPr lang="en-IN" sz="2400" dirty="0"/>
              <a:t>String name=</a:t>
            </a:r>
            <a:r>
              <a:rPr lang="en-IN" sz="2400" dirty="0" err="1"/>
              <a:t>jdbcTemplate.queryForInt</a:t>
            </a:r>
            <a:r>
              <a:rPr lang="en-IN" sz="2400" dirty="0"/>
              <a:t>(</a:t>
            </a:r>
            <a:r>
              <a:rPr lang="en-IN" sz="2400" dirty="0" err="1"/>
              <a:t>sql,new</a:t>
            </a:r>
            <a:r>
              <a:rPr lang="en-IN" sz="2400" dirty="0"/>
              <a:t>       Object[]{10},</a:t>
            </a:r>
            <a:r>
              <a:rPr lang="en-IN" sz="2400" dirty="0" err="1"/>
              <a:t>String.class</a:t>
            </a:r>
            <a:r>
              <a:rPr lang="en-IN" sz="2400" dirty="0"/>
              <a:t>);</a:t>
            </a:r>
          </a:p>
          <a:p>
            <a:pPr marL="0" indent="0">
              <a:buNone/>
            </a:pPr>
            <a:r>
              <a:rPr lang="en-US" sz="2400" b="1" dirty="0"/>
              <a:t>Inserting into database</a:t>
            </a:r>
          </a:p>
          <a:p>
            <a:pPr marL="0" indent="0">
              <a:buNone/>
            </a:pPr>
            <a:r>
              <a:rPr lang="en-IN" sz="2400" dirty="0">
                <a:solidFill>
                  <a:srgbClr val="000000"/>
                </a:solidFill>
                <a:latin typeface="Arial" panose="020B0604020202020204" pitchFamily="34" charset="0"/>
              </a:rPr>
              <a:t>String </a:t>
            </a:r>
            <a:r>
              <a:rPr lang="en-IN" sz="2400" dirty="0" err="1">
                <a:solidFill>
                  <a:srgbClr val="000000"/>
                </a:solidFill>
                <a:latin typeface="Arial" panose="020B0604020202020204" pitchFamily="34" charset="0"/>
              </a:rPr>
              <a:t>sql</a:t>
            </a:r>
            <a:r>
              <a:rPr lang="en-IN" sz="2400" dirty="0">
                <a:solidFill>
                  <a:srgbClr val="000000"/>
                </a:solidFill>
                <a:latin typeface="Arial" panose="020B0604020202020204" pitchFamily="34" charset="0"/>
              </a:rPr>
              <a:t>=insert into from person(</a:t>
            </a:r>
            <a:r>
              <a:rPr lang="en-IN" sz="2400" dirty="0" err="1">
                <a:solidFill>
                  <a:srgbClr val="000000"/>
                </a:solidFill>
                <a:latin typeface="Arial" panose="020B0604020202020204" pitchFamily="34" charset="0"/>
              </a:rPr>
              <a:t>name,age</a:t>
            </a:r>
            <a:r>
              <a:rPr lang="en-IN" sz="2400" dirty="0">
                <a:solidFill>
                  <a:srgbClr val="000000"/>
                </a:solidFill>
                <a:latin typeface="Arial" panose="020B0604020202020204" pitchFamily="34" charset="0"/>
              </a:rPr>
              <a:t>) values(?,?);</a:t>
            </a:r>
          </a:p>
          <a:p>
            <a:pPr marL="0" indent="0">
              <a:buNone/>
            </a:pPr>
            <a:r>
              <a:rPr lang="en-IN" sz="2400" dirty="0">
                <a:solidFill>
                  <a:srgbClr val="000000"/>
                </a:solidFill>
                <a:latin typeface="Arial" panose="020B0604020202020204" pitchFamily="34" charset="0"/>
              </a:rPr>
              <a:t>    int age=</a:t>
            </a:r>
            <a:r>
              <a:rPr lang="en-IN" sz="2400" dirty="0" err="1">
                <a:solidFill>
                  <a:srgbClr val="000000"/>
                </a:solidFill>
                <a:latin typeface="Arial" panose="020B0604020202020204" pitchFamily="34" charset="0"/>
              </a:rPr>
              <a:t>jdbcTemplate.update</a:t>
            </a:r>
            <a:r>
              <a:rPr lang="en-IN" sz="2400" dirty="0">
                <a:solidFill>
                  <a:srgbClr val="000000"/>
                </a:solidFill>
                <a:latin typeface="Arial" panose="020B0604020202020204" pitchFamily="34" charset="0"/>
              </a:rPr>
              <a:t>(</a:t>
            </a:r>
            <a:r>
              <a:rPr lang="en-IN" sz="2400" dirty="0" err="1">
                <a:solidFill>
                  <a:srgbClr val="000000"/>
                </a:solidFill>
                <a:latin typeface="Arial" panose="020B0604020202020204" pitchFamily="34" charset="0"/>
              </a:rPr>
              <a:t>sql,new</a:t>
            </a:r>
            <a:r>
              <a:rPr lang="en-IN" sz="2400" dirty="0">
                <a:solidFill>
                  <a:srgbClr val="000000"/>
                </a:solidFill>
                <a:latin typeface="Arial" panose="020B0604020202020204" pitchFamily="34" charset="0"/>
              </a:rPr>
              <a:t> Object[]{“sai”,10});</a:t>
            </a:r>
          </a:p>
          <a:p>
            <a:pPr marL="0" indent="0">
              <a:lnSpc>
                <a:spcPct val="150000"/>
              </a:lnSpc>
              <a:buNone/>
            </a:pPr>
            <a:r>
              <a:rPr lang="en-IN" sz="2400" b="1" dirty="0" err="1"/>
              <a:t>SimpleJdbcClass</a:t>
            </a:r>
            <a:endParaRPr lang="en-IN" sz="2400" b="1" dirty="0"/>
          </a:p>
          <a:p>
            <a:pPr marL="0" indent="0">
              <a:lnSpc>
                <a:spcPct val="150000"/>
              </a:lnSpc>
              <a:buNone/>
            </a:pPr>
            <a:r>
              <a:rPr lang="en-US" sz="2400" b="0" i="1" dirty="0" err="1">
                <a:effectLst/>
              </a:rPr>
              <a:t>SimpleJdbc</a:t>
            </a:r>
            <a:r>
              <a:rPr lang="en-US" sz="2400" b="0" i="1" dirty="0">
                <a:effectLst/>
              </a:rPr>
              <a:t> </a:t>
            </a:r>
            <a:r>
              <a:rPr lang="en-US" sz="2400" b="0" i="0" dirty="0">
                <a:effectLst/>
              </a:rPr>
              <a:t>classes provide an easy way to configure and run SQL statements. These classes use database metadata to build basic queries. </a:t>
            </a:r>
            <a:r>
              <a:rPr lang="en-US" sz="2400" b="0" i="1" dirty="0" err="1">
                <a:effectLst/>
              </a:rPr>
              <a:t>SimpleJdbcInsert</a:t>
            </a:r>
            <a:r>
              <a:rPr lang="en-US" sz="2400" b="0" i="0" dirty="0">
                <a:effectLst/>
              </a:rPr>
              <a:t> and </a:t>
            </a:r>
            <a:r>
              <a:rPr lang="en-US" sz="2400" b="0" i="1" dirty="0" err="1">
                <a:effectLst/>
              </a:rPr>
              <a:t>SimpleJdbcCall</a:t>
            </a:r>
            <a:r>
              <a:rPr lang="en-US" sz="2400" b="0" i="1" dirty="0">
                <a:effectLst/>
              </a:rPr>
              <a:t> </a:t>
            </a:r>
            <a:r>
              <a:rPr lang="en-US" sz="2400" b="0" i="0" dirty="0">
                <a:effectLst/>
              </a:rPr>
              <a:t>classes provide an</a:t>
            </a:r>
            <a:endParaRPr lang="en-IN" sz="2400" b="0" i="0" dirty="0">
              <a:effectLst/>
            </a:endParaRPr>
          </a:p>
        </p:txBody>
      </p:sp>
    </p:spTree>
    <p:extLst>
      <p:ext uri="{BB962C8B-B14F-4D97-AF65-F5344CB8AC3E}">
        <p14:creationId xmlns:p14="http://schemas.microsoft.com/office/powerpoint/2010/main" val="28112880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446B6-5235-42D6-A046-CD249D1C089D}"/>
              </a:ext>
            </a:extLst>
          </p:cNvPr>
          <p:cNvSpPr>
            <a:spLocks noGrp="1"/>
          </p:cNvSpPr>
          <p:nvPr>
            <p:ph idx="1"/>
          </p:nvPr>
        </p:nvSpPr>
        <p:spPr>
          <a:xfrm>
            <a:off x="304800" y="533400"/>
            <a:ext cx="8382000" cy="5867400"/>
          </a:xfrm>
        </p:spPr>
        <p:txBody>
          <a:bodyPr/>
          <a:lstStyle/>
          <a:p>
            <a:pPr marL="0" indent="0">
              <a:lnSpc>
                <a:spcPct val="150000"/>
              </a:lnSpc>
              <a:buNone/>
            </a:pPr>
            <a:r>
              <a:rPr lang="en-US" sz="2400" b="0" i="0" dirty="0">
                <a:effectLst/>
              </a:rPr>
              <a:t>easier way to run insert and stored procedure calls.</a:t>
            </a:r>
          </a:p>
          <a:p>
            <a:pPr marL="0" indent="0">
              <a:lnSpc>
                <a:spcPct val="150000"/>
              </a:lnSpc>
              <a:buNone/>
            </a:pPr>
            <a:r>
              <a:rPr lang="en-IN" sz="2400" b="1" i="0" dirty="0">
                <a:effectLst/>
              </a:rPr>
              <a:t>public</a:t>
            </a:r>
            <a:r>
              <a:rPr lang="en-IN" sz="2400" b="0" i="0" dirty="0">
                <a:effectLst/>
              </a:rPr>
              <a:t> </a:t>
            </a:r>
            <a:r>
              <a:rPr lang="en-IN" sz="2400" b="1" i="0" dirty="0">
                <a:effectLst/>
              </a:rPr>
              <a:t>int</a:t>
            </a:r>
            <a:r>
              <a:rPr lang="en-IN" sz="2400" b="0" i="0" dirty="0">
                <a:effectLst/>
              </a:rPr>
              <a:t> </a:t>
            </a:r>
            <a:r>
              <a:rPr lang="en-IN" sz="2400" b="1" i="0" dirty="0" err="1">
                <a:effectLst/>
              </a:rPr>
              <a:t>addEmplyee</a:t>
            </a:r>
            <a:r>
              <a:rPr lang="en-IN" sz="2400" b="0" i="0" dirty="0">
                <a:effectLst/>
              </a:rPr>
              <a:t>(Employee emp) </a:t>
            </a:r>
          </a:p>
          <a:p>
            <a:pPr marL="0" indent="0">
              <a:lnSpc>
                <a:spcPct val="150000"/>
              </a:lnSpc>
              <a:buNone/>
            </a:pPr>
            <a:r>
              <a:rPr lang="en-IN" sz="2400" b="0" i="0" dirty="0">
                <a:effectLst/>
              </a:rPr>
              <a:t>{ Map&lt;String, Object&gt; parameters = </a:t>
            </a:r>
            <a:r>
              <a:rPr lang="en-IN" sz="2400" b="1" i="0" dirty="0">
                <a:effectLst/>
              </a:rPr>
              <a:t>new</a:t>
            </a:r>
            <a:r>
              <a:rPr lang="en-IN" sz="2400" b="0" i="0" dirty="0">
                <a:effectLst/>
              </a:rPr>
              <a:t> HashMap&lt;String, Object&gt;(); </a:t>
            </a:r>
          </a:p>
          <a:p>
            <a:pPr marL="0" indent="0">
              <a:lnSpc>
                <a:spcPct val="150000"/>
              </a:lnSpc>
              <a:buNone/>
            </a:pPr>
            <a:r>
              <a:rPr lang="en-IN" sz="2400" b="0" i="0" dirty="0" err="1">
                <a:effectLst/>
              </a:rPr>
              <a:t>parameters.put</a:t>
            </a:r>
            <a:r>
              <a:rPr lang="en-IN" sz="2400" b="0" i="0" dirty="0">
                <a:effectLst/>
              </a:rPr>
              <a:t>("ID", </a:t>
            </a:r>
            <a:r>
              <a:rPr lang="en-IN" sz="2400" b="0" i="0" dirty="0" err="1">
                <a:effectLst/>
              </a:rPr>
              <a:t>emp.getId</a:t>
            </a:r>
            <a:r>
              <a:rPr lang="en-IN" sz="2400" b="0" i="0" dirty="0">
                <a:effectLst/>
              </a:rPr>
              <a:t>()); </a:t>
            </a:r>
            <a:r>
              <a:rPr lang="en-IN" sz="2400" b="0" i="0" dirty="0" err="1">
                <a:effectLst/>
              </a:rPr>
              <a:t>parameters.put</a:t>
            </a:r>
            <a:r>
              <a:rPr lang="en-IN" sz="2400" b="0" i="0" dirty="0">
                <a:effectLst/>
              </a:rPr>
              <a:t>("FIRST_NAME", </a:t>
            </a:r>
            <a:r>
              <a:rPr lang="en-IN" sz="2400" b="0" i="0" dirty="0" err="1">
                <a:effectLst/>
              </a:rPr>
              <a:t>emp.getFirstName</a:t>
            </a:r>
            <a:r>
              <a:rPr lang="en-IN" sz="2400" b="0" i="0" dirty="0">
                <a:effectLst/>
              </a:rPr>
              <a:t>()); </a:t>
            </a:r>
            <a:r>
              <a:rPr lang="en-IN" sz="2400" b="0" i="0" dirty="0" err="1">
                <a:effectLst/>
              </a:rPr>
              <a:t>parameters.put</a:t>
            </a:r>
            <a:r>
              <a:rPr lang="en-IN" sz="2400" b="0" i="0" dirty="0">
                <a:effectLst/>
              </a:rPr>
              <a:t>("LAST_NAME", </a:t>
            </a:r>
            <a:r>
              <a:rPr lang="en-IN" sz="2400" b="0" i="0" dirty="0" err="1">
                <a:effectLst/>
              </a:rPr>
              <a:t>emp.getLastName</a:t>
            </a:r>
            <a:r>
              <a:rPr lang="en-IN" sz="2400" b="0" i="0" dirty="0">
                <a:effectLst/>
              </a:rPr>
              <a:t>()); </a:t>
            </a:r>
            <a:r>
              <a:rPr lang="en-IN" sz="2400" b="0" i="0" dirty="0" err="1">
                <a:effectLst/>
              </a:rPr>
              <a:t>parameters.put</a:t>
            </a:r>
            <a:r>
              <a:rPr lang="en-IN" sz="2400" b="0" i="0" dirty="0">
                <a:effectLst/>
              </a:rPr>
              <a:t>("ADDRESS", </a:t>
            </a:r>
            <a:r>
              <a:rPr lang="en-IN" sz="2400" b="0" i="0" dirty="0" err="1">
                <a:effectLst/>
              </a:rPr>
              <a:t>emp.getAddress</a:t>
            </a:r>
            <a:r>
              <a:rPr lang="en-IN" sz="2400" b="0" i="0" dirty="0">
                <a:effectLst/>
              </a:rPr>
              <a:t>()); </a:t>
            </a:r>
          </a:p>
          <a:p>
            <a:pPr marL="0" indent="0">
              <a:lnSpc>
                <a:spcPct val="150000"/>
              </a:lnSpc>
              <a:buNone/>
            </a:pPr>
            <a:r>
              <a:rPr lang="en-IN" sz="2400" b="1" i="0" dirty="0">
                <a:effectLst/>
              </a:rPr>
              <a:t>return</a:t>
            </a:r>
            <a:r>
              <a:rPr lang="en-IN" sz="2400" b="0" i="0" dirty="0">
                <a:effectLst/>
              </a:rPr>
              <a:t> </a:t>
            </a:r>
            <a:r>
              <a:rPr lang="en-IN" sz="2400" b="0" i="0" dirty="0" err="1">
                <a:effectLst/>
              </a:rPr>
              <a:t>simpleJdbcInsert.execute</a:t>
            </a:r>
            <a:r>
              <a:rPr lang="en-IN" sz="2400" b="0" i="0" dirty="0">
                <a:effectLst/>
              </a:rPr>
              <a:t>(parameters); }</a:t>
            </a:r>
            <a:endParaRPr lang="en-IN" sz="2400" dirty="0"/>
          </a:p>
          <a:p>
            <a:pPr marL="0" indent="0">
              <a:buNone/>
            </a:pPr>
            <a:endParaRPr lang="en-IN" sz="2400" dirty="0"/>
          </a:p>
        </p:txBody>
      </p:sp>
    </p:spTree>
    <p:extLst>
      <p:ext uri="{BB962C8B-B14F-4D97-AF65-F5344CB8AC3E}">
        <p14:creationId xmlns:p14="http://schemas.microsoft.com/office/powerpoint/2010/main" val="2725275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IN" sz="2800" b="1" dirty="0"/>
              <a:t>			Spring MVC</a:t>
            </a:r>
          </a:p>
        </p:txBody>
      </p:sp>
      <p:sp>
        <p:nvSpPr>
          <p:cNvPr id="3" name="Content Placeholder 2"/>
          <p:cNvSpPr>
            <a:spLocks noGrp="1"/>
          </p:cNvSpPr>
          <p:nvPr>
            <p:ph idx="1"/>
          </p:nvPr>
        </p:nvSpPr>
        <p:spPr>
          <a:xfrm>
            <a:off x="381000" y="1447800"/>
            <a:ext cx="8229600" cy="4419600"/>
          </a:xfrm>
        </p:spPr>
        <p:txBody>
          <a:bodyPr/>
          <a:lstStyle/>
          <a:p>
            <a:pPr marL="0" indent="0">
              <a:lnSpc>
                <a:spcPct val="150000"/>
              </a:lnSpc>
              <a:buNone/>
            </a:pPr>
            <a:r>
              <a:rPr lang="en-IN" sz="2400" dirty="0"/>
              <a:t>Spring MVC helps in building flexible and loosely coupled web applications. The </a:t>
            </a:r>
            <a:r>
              <a:rPr lang="en-IN" sz="2400" i="1" dirty="0"/>
              <a:t>Model-View-Controller</a:t>
            </a:r>
            <a:r>
              <a:rPr lang="en-IN" sz="2400" dirty="0"/>
              <a:t> design pattern helps in separating the business logic, presentation logic and navigation logic. It provides an elegant solution to use MVC in Spring Framework with the help of </a:t>
            </a:r>
            <a:r>
              <a:rPr lang="en-IN" sz="2400" dirty="0" err="1"/>
              <a:t>DispatcherServlet</a:t>
            </a:r>
            <a:r>
              <a:rPr lang="en-IN" sz="2400" dirty="0"/>
              <a:t>.</a:t>
            </a:r>
          </a:p>
        </p:txBody>
      </p:sp>
    </p:spTree>
    <p:extLst>
      <p:ext uri="{BB962C8B-B14F-4D97-AF65-F5344CB8AC3E}">
        <p14:creationId xmlns:p14="http://schemas.microsoft.com/office/powerpoint/2010/main" val="74865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mv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1" y="838200"/>
            <a:ext cx="793101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946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105400"/>
          </a:xfrm>
        </p:spPr>
        <p:txBody>
          <a:bodyPr/>
          <a:lstStyle/>
          <a:p>
            <a:pPr marL="0" indent="0">
              <a:lnSpc>
                <a:spcPct val="150000"/>
              </a:lnSpc>
              <a:buNone/>
            </a:pPr>
            <a:r>
              <a:rPr lang="en-IN" sz="2400" dirty="0"/>
              <a:t>When a request is sent to the Spring MVC Framework, the following takes place.</a:t>
            </a:r>
          </a:p>
          <a:p>
            <a:pPr>
              <a:lnSpc>
                <a:spcPct val="150000"/>
              </a:lnSpc>
            </a:pPr>
            <a:r>
              <a:rPr lang="en-IN" sz="2400" dirty="0"/>
              <a:t>A request is received by </a:t>
            </a:r>
            <a:r>
              <a:rPr lang="en-IN" sz="2400" dirty="0" err="1"/>
              <a:t>DispatcherServlet</a:t>
            </a:r>
            <a:r>
              <a:rPr lang="en-IN" sz="2400" dirty="0"/>
              <a:t>.</a:t>
            </a:r>
          </a:p>
          <a:p>
            <a:pPr>
              <a:lnSpc>
                <a:spcPct val="150000"/>
              </a:lnSpc>
            </a:pPr>
            <a:r>
              <a:rPr lang="en-IN" sz="2400" dirty="0"/>
              <a:t>The </a:t>
            </a:r>
            <a:r>
              <a:rPr lang="en-IN" sz="2400" dirty="0" err="1"/>
              <a:t>DispatcherServlet</a:t>
            </a:r>
            <a:r>
              <a:rPr lang="en-IN" sz="2400" dirty="0"/>
              <a:t> communicates with </a:t>
            </a:r>
            <a:r>
              <a:rPr lang="en-IN" sz="2400" dirty="0" err="1"/>
              <a:t>HandlerMapping</a:t>
            </a:r>
            <a:r>
              <a:rPr lang="en-IN" sz="2400" dirty="0"/>
              <a:t> and calls the Controller associated with the request.</a:t>
            </a:r>
          </a:p>
          <a:p>
            <a:pPr>
              <a:lnSpc>
                <a:spcPct val="150000"/>
              </a:lnSpc>
            </a:pPr>
            <a:r>
              <a:rPr lang="en-IN" sz="2400" dirty="0"/>
              <a:t>The request is processed by the Controller by calling the appropriate service methods and a </a:t>
            </a:r>
            <a:r>
              <a:rPr lang="en-IN" sz="2400" dirty="0" err="1"/>
              <a:t>ModelAndView</a:t>
            </a:r>
            <a:r>
              <a:rPr lang="en-IN" sz="2400" dirty="0"/>
              <a:t> object to the </a:t>
            </a:r>
            <a:r>
              <a:rPr lang="en-IN" sz="2400" dirty="0" err="1"/>
              <a:t>DispatcherServlet</a:t>
            </a:r>
            <a:r>
              <a:rPr lang="en-IN" sz="2400" dirty="0"/>
              <a:t> is returned. </a:t>
            </a:r>
          </a:p>
        </p:txBody>
      </p:sp>
    </p:spTree>
    <p:extLst>
      <p:ext uri="{BB962C8B-B14F-4D97-AF65-F5344CB8AC3E}">
        <p14:creationId xmlns:p14="http://schemas.microsoft.com/office/powerpoint/2010/main" val="1589179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105400"/>
          </a:xfrm>
        </p:spPr>
        <p:txBody>
          <a:bodyPr/>
          <a:lstStyle/>
          <a:p>
            <a:pPr>
              <a:lnSpc>
                <a:spcPct val="150000"/>
              </a:lnSpc>
            </a:pPr>
            <a:r>
              <a:rPr lang="en-IN" sz="2400" dirty="0"/>
              <a:t>Now the model object </a:t>
            </a:r>
            <a:r>
              <a:rPr lang="en-IN" sz="2400" dirty="0" err="1"/>
              <a:t>DispatcherServlet</a:t>
            </a:r>
            <a:r>
              <a:rPr lang="en-IN" sz="2400" dirty="0"/>
              <a:t> is passed to </a:t>
            </a:r>
            <a:r>
              <a:rPr lang="en-IN" sz="2400" i="1" dirty="0"/>
              <a:t>View</a:t>
            </a:r>
            <a:r>
              <a:rPr lang="en-IN" sz="2400" dirty="0"/>
              <a:t> to render the result.</a:t>
            </a:r>
          </a:p>
          <a:p>
            <a:pPr>
              <a:lnSpc>
                <a:spcPct val="150000"/>
              </a:lnSpc>
            </a:pPr>
            <a:r>
              <a:rPr lang="en-IN" sz="2400" dirty="0"/>
              <a:t>With the help of the model data, the View renders the result back to the user.</a:t>
            </a:r>
          </a:p>
          <a:p>
            <a:pPr>
              <a:lnSpc>
                <a:spcPct val="150000"/>
              </a:lnSpc>
            </a:pPr>
            <a:r>
              <a:rPr lang="en-IN" sz="2400" dirty="0"/>
              <a:t>The view name is sent to a </a:t>
            </a:r>
            <a:r>
              <a:rPr lang="en-IN" sz="2400" dirty="0" err="1"/>
              <a:t>ViewResolver</a:t>
            </a:r>
            <a:r>
              <a:rPr lang="en-IN" sz="2400" dirty="0"/>
              <a:t> by the </a:t>
            </a:r>
            <a:r>
              <a:rPr lang="en-IN" sz="2400" dirty="0" err="1"/>
              <a:t>DispatcherServlet</a:t>
            </a:r>
            <a:r>
              <a:rPr lang="en-IN" sz="2400" dirty="0"/>
              <a:t> to find the actual View to invoke.</a:t>
            </a:r>
          </a:p>
          <a:p>
            <a:pPr marL="0" indent="0">
              <a:buNone/>
            </a:pPr>
            <a:endParaRPr lang="en-IN" dirty="0"/>
          </a:p>
        </p:txBody>
      </p:sp>
    </p:spTree>
    <p:extLst>
      <p:ext uri="{BB962C8B-B14F-4D97-AF65-F5344CB8AC3E}">
        <p14:creationId xmlns:p14="http://schemas.microsoft.com/office/powerpoint/2010/main" val="427546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57200" y="762000"/>
            <a:ext cx="8382000" cy="5715000"/>
          </a:xfrm>
        </p:spPr>
        <p:txBody>
          <a:bodyPr/>
          <a:lstStyle/>
          <a:p>
            <a:pPr>
              <a:lnSpc>
                <a:spcPct val="150000"/>
              </a:lnSpc>
            </a:pPr>
            <a:r>
              <a:rPr lang="en-US" altLang="en-US" sz="2400" b="1" dirty="0"/>
              <a:t>JDBC Exception Handling: </a:t>
            </a:r>
          </a:p>
          <a:p>
            <a:pPr>
              <a:lnSpc>
                <a:spcPct val="150000"/>
              </a:lnSpc>
              <a:buFont typeface="Wingdings" pitchFamily="2" charset="2"/>
              <a:buNone/>
            </a:pPr>
            <a:r>
              <a:rPr lang="en-US" altLang="en-US" sz="2400" dirty="0"/>
              <a:t>     The JDBC abstraction layer of the Spring offers a meaningful exception hierarchy, which simplifies the error handling strategy. Spring provides best Integration services with Hibernate, JDO and </a:t>
            </a:r>
            <a:r>
              <a:rPr lang="en-US" altLang="en-US" sz="2400" dirty="0" err="1"/>
              <a:t>iBATIS</a:t>
            </a:r>
            <a:r>
              <a:rPr lang="en-US" altLang="en-US" sz="2400" dirty="0"/>
              <a:t>.</a:t>
            </a:r>
          </a:p>
          <a:p>
            <a:r>
              <a:rPr lang="en-IN" sz="2400" b="1" dirty="0">
                <a:solidFill>
                  <a:schemeClr val="tx1"/>
                </a:solidFill>
              </a:rPr>
              <a:t>Fast Development</a:t>
            </a:r>
          </a:p>
          <a:p>
            <a:pPr marL="0" indent="0">
              <a:lnSpc>
                <a:spcPct val="150000"/>
              </a:lnSpc>
              <a:buNone/>
            </a:pPr>
            <a:r>
              <a:rPr lang="en-IN" sz="2400" dirty="0"/>
              <a:t>    </a:t>
            </a:r>
            <a:r>
              <a:rPr lang="en-IN" sz="2400" dirty="0">
                <a:solidFill>
                  <a:schemeClr val="tx1"/>
                </a:solidFill>
              </a:rPr>
              <a:t>The Dependency Injection feature of Spring Framework          and its support to various frameworks makes the easy    development of Java EE application.</a:t>
            </a:r>
          </a:p>
          <a:p>
            <a:pPr>
              <a:lnSpc>
                <a:spcPct val="150000"/>
              </a:lnSpc>
              <a:buFont typeface="Wingdings" pitchFamily="2" charset="2"/>
              <a:buNone/>
            </a:pP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IN" sz="2800" b="1" dirty="0"/>
              <a:t>			Spring Modules</a:t>
            </a:r>
          </a:p>
        </p:txBody>
      </p:sp>
      <p:sp>
        <p:nvSpPr>
          <p:cNvPr id="3" name="Content Placeholder 2"/>
          <p:cNvSpPr>
            <a:spLocks noGrp="1"/>
          </p:cNvSpPr>
          <p:nvPr>
            <p:ph idx="1"/>
          </p:nvPr>
        </p:nvSpPr>
        <p:spPr>
          <a:xfrm>
            <a:off x="457200" y="1371600"/>
            <a:ext cx="8229600" cy="4495800"/>
          </a:xfrm>
        </p:spPr>
        <p:txBody>
          <a:bodyPr/>
          <a:lstStyle/>
          <a:p>
            <a:pPr marL="0" indent="0">
              <a:buNone/>
            </a:pPr>
            <a:endParaRPr lang="en-IN" sz="2400" dirty="0">
              <a:solidFill>
                <a:schemeClr val="tx1"/>
              </a:solidFill>
              <a:latin typeface="+mn-lt"/>
              <a:ea typeface="+mn-ea"/>
              <a:cs typeface="+mn-cs"/>
            </a:endParaRPr>
          </a:p>
          <a:p>
            <a:pPr marL="0" indent="0">
              <a:buNone/>
            </a:pPr>
            <a:r>
              <a:rPr lang="en-IN" sz="2400" dirty="0">
                <a:solidFill>
                  <a:schemeClr val="tx1"/>
                </a:solidFill>
                <a:latin typeface="+mn-lt"/>
                <a:ea typeface="+mn-ea"/>
                <a:cs typeface="+mn-cs"/>
              </a:rPr>
              <a:t>The Spring framework comprises of many modules such as core, beans, context, expression language, AOP, Aspects, Instrumentation, JDBC, ORM, OXM, JMS, Transaction, Web, Servlet, Struts etc. These modules are grouped into Test, Core Container, AOP, Aspects, Instrumentation, Data Access / Integration, Web MVC etc.</a:t>
            </a:r>
          </a:p>
          <a:p>
            <a:endParaRPr lang="en-IN" dirty="0"/>
          </a:p>
        </p:txBody>
      </p:sp>
    </p:spTree>
    <p:extLst>
      <p:ext uri="{BB962C8B-B14F-4D97-AF65-F5344CB8AC3E}">
        <p14:creationId xmlns:p14="http://schemas.microsoft.com/office/powerpoint/2010/main" val="212205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1" y="838199"/>
            <a:ext cx="5193344" cy="5683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770594"/>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1347</TotalTime>
  <Words>4285</Words>
  <Application>Microsoft Office PowerPoint</Application>
  <PresentationFormat>On-screen Show (4:3)</PresentationFormat>
  <Paragraphs>326</Paragraphs>
  <Slides>67</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67</vt:i4>
      </vt:variant>
    </vt:vector>
  </HeadingPairs>
  <TitlesOfParts>
    <vt:vector size="76" baseType="lpstr">
      <vt:lpstr>-apple-system</vt:lpstr>
      <vt:lpstr>Arial</vt:lpstr>
      <vt:lpstr>Arial Black</vt:lpstr>
      <vt:lpstr>Calibri</vt:lpstr>
      <vt:lpstr>Roboto</vt:lpstr>
      <vt:lpstr>Times New Roman</vt:lpstr>
      <vt:lpstr>Wingdings</vt:lpstr>
      <vt:lpstr>Pixel</vt:lpstr>
      <vt:lpstr>Custom Design</vt:lpstr>
      <vt:lpstr>Spring Introduction</vt:lpstr>
      <vt:lpstr>PowerPoint Presentation</vt:lpstr>
      <vt:lpstr>PowerPoint Presentation</vt:lpstr>
      <vt:lpstr>PowerPoint Presentation</vt:lpstr>
      <vt:lpstr>PowerPoint Presentation</vt:lpstr>
      <vt:lpstr>PowerPoint Presentation</vt:lpstr>
      <vt:lpstr>PowerPoint Presentation</vt:lpstr>
      <vt:lpstr>   Spring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Beans</vt:lpstr>
      <vt:lpstr>   Bean Life Cycle</vt:lpstr>
      <vt:lpstr>PowerPoint Presentation</vt:lpstr>
      <vt:lpstr>PowerPoint Presentation</vt:lpstr>
      <vt:lpstr>PowerPoint Presentation</vt:lpstr>
      <vt:lpstr>Spring IOC Container</vt:lpstr>
      <vt:lpstr>PowerPoint Presentation</vt:lpstr>
      <vt:lpstr> Dependency Injection in Spring </vt:lpstr>
      <vt:lpstr>PowerPoint Presentation</vt:lpstr>
      <vt:lpstr>PowerPoint Presentation</vt:lpstr>
      <vt:lpstr>Types of Dependency Injection</vt:lpstr>
      <vt:lpstr>PowerPoint Presentation</vt:lpstr>
      <vt:lpstr>Traditional Approach of Dependency</vt:lpstr>
      <vt:lpstr>PowerPoint Presentation</vt:lpstr>
      <vt:lpstr>PowerPoint Presentation</vt:lpstr>
      <vt:lpstr>PowerPoint Presentation</vt:lpstr>
      <vt:lpstr>PowerPoint Presentation</vt:lpstr>
      <vt:lpstr>Benefits of IOC</vt:lpstr>
      <vt:lpstr>PowerPoint Presentation</vt:lpstr>
      <vt:lpstr>  Spring Autowiring</vt:lpstr>
      <vt:lpstr>Autowiring Modes</vt:lpstr>
      <vt:lpstr>PowerPoint Presentation</vt:lpstr>
      <vt:lpstr>PowerPoint Presentation</vt:lpstr>
      <vt:lpstr>Java Based Configuration</vt:lpstr>
      <vt:lpstr>PowerPoint Presentation</vt:lpstr>
      <vt:lpstr>PowerPoint Presentation</vt:lpstr>
      <vt:lpstr>PowerPoint Presentation</vt:lpstr>
      <vt:lpstr>PowerPoint Presentation</vt:lpstr>
      <vt:lpstr>Spring i18n – ResourceBundleMessageSource</vt:lpstr>
      <vt:lpstr>PowerPoint Presentation</vt:lpstr>
      <vt:lpstr>   Spring AOP</vt:lpstr>
      <vt:lpstr>PowerPoint Presentation</vt:lpstr>
      <vt:lpstr>PowerPoint Presentation</vt:lpstr>
      <vt:lpstr>PowerPoint Presentation</vt:lpstr>
      <vt:lpstr>PowerPoint Presentation</vt:lpstr>
      <vt:lpstr> Types of AOP Advices </vt:lpstr>
      <vt:lpstr>PowerPoint Presentation</vt:lpstr>
      <vt:lpstr>Spring JDBC</vt:lpstr>
      <vt:lpstr>PowerPoint Presentation</vt:lpstr>
      <vt:lpstr>PowerPoint Presentation</vt:lpstr>
      <vt:lpstr>PowerPoint Presentation</vt:lpstr>
      <vt:lpstr>PowerPoint Presentation</vt:lpstr>
      <vt:lpstr>PowerPoint Presentation</vt:lpstr>
      <vt:lpstr>PowerPoint Presentation</vt:lpstr>
      <vt:lpstr>   Spring MVC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3.0</dc:title>
  <dc:creator>parvathy</dc:creator>
  <cp:lastModifiedBy>Parvathy</cp:lastModifiedBy>
  <cp:revision>243</cp:revision>
  <dcterms:created xsi:type="dcterms:W3CDTF">2013-03-24T13:38:02Z</dcterms:created>
  <dcterms:modified xsi:type="dcterms:W3CDTF">2021-03-23T12:42:00Z</dcterms:modified>
</cp:coreProperties>
</file>