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0" r:id="rId1"/>
  </p:sldMasterIdLst>
  <p:notesMasterIdLst>
    <p:notesMasterId r:id="rId21"/>
  </p:notesMasterIdLst>
  <p:sldIdLst>
    <p:sldId id="257" r:id="rId2"/>
    <p:sldId id="278" r:id="rId3"/>
    <p:sldId id="279" r:id="rId4"/>
    <p:sldId id="284" r:id="rId5"/>
    <p:sldId id="280" r:id="rId6"/>
    <p:sldId id="281" r:id="rId7"/>
    <p:sldId id="282" r:id="rId8"/>
    <p:sldId id="283" r:id="rId9"/>
    <p:sldId id="285"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5FA65A-DD0E-4E05-ADF2-C54ED8C9D891}"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5B9B2-065B-4B40-B97B-CB7A24CADFEA}" type="slidenum">
              <a:rPr lang="en-US" smtClean="0"/>
              <a:t>‹#›</a:t>
            </a:fld>
            <a:endParaRPr lang="en-US"/>
          </a:p>
        </p:txBody>
      </p:sp>
    </p:spTree>
    <p:extLst>
      <p:ext uri="{BB962C8B-B14F-4D97-AF65-F5344CB8AC3E}">
        <p14:creationId xmlns:p14="http://schemas.microsoft.com/office/powerpoint/2010/main" val="251265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ABB0-A87C-4BE1-9088-118F30333C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F6D7B-F99C-4A4C-82A6-4E05BC2EA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160D4-1542-4762-B9C6-D1B01D6CEDE6}"/>
              </a:ext>
            </a:extLst>
          </p:cNvPr>
          <p:cNvSpPr>
            <a:spLocks noGrp="1"/>
          </p:cNvSpPr>
          <p:nvPr>
            <p:ph type="dt" sz="half" idx="10"/>
          </p:nvPr>
        </p:nvSpPr>
        <p:spPr/>
        <p:txBody>
          <a:bodyPr/>
          <a:lstStyle/>
          <a:p>
            <a:fld id="{9184DA70-C731-4C70-880D-CCD4705E623C}" type="datetime1">
              <a:rPr lang="en-US" smtClean="0"/>
              <a:t>6/30/2020</a:t>
            </a:fld>
            <a:endParaRPr lang="en-US" dirty="0"/>
          </a:p>
        </p:txBody>
      </p:sp>
      <p:sp>
        <p:nvSpPr>
          <p:cNvPr id="5" name="Footer Placeholder 4">
            <a:extLst>
              <a:ext uri="{FF2B5EF4-FFF2-40B4-BE49-F238E27FC236}">
                <a16:creationId xmlns:a16="http://schemas.microsoft.com/office/drawing/2014/main" id="{1C820E94-9439-49CB-A4DB-0399BB459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3256B5-E63E-4686-9761-E497E5BF051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486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08E37-6C6F-4894-A598-646846F0F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71E8E2-26A3-40AC-A30D-B9A457B776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AD458-D37F-411A-99F4-ED3AD4EB8177}"/>
              </a:ext>
            </a:extLst>
          </p:cNvPr>
          <p:cNvSpPr>
            <a:spLocks noGrp="1"/>
          </p:cNvSpPr>
          <p:nvPr>
            <p:ph type="dt" sz="half" idx="10"/>
          </p:nvPr>
        </p:nvSpPr>
        <p:spPr/>
        <p:txBody>
          <a:bodyPr/>
          <a:lstStyle/>
          <a:p>
            <a:fld id="{B612A279-0833-481D-8C56-F67FD0AC6C50}" type="datetime1">
              <a:rPr lang="en-US" smtClean="0"/>
              <a:t>6/30/2020</a:t>
            </a:fld>
            <a:endParaRPr lang="en-US" dirty="0"/>
          </a:p>
        </p:txBody>
      </p:sp>
      <p:sp>
        <p:nvSpPr>
          <p:cNvPr id="5" name="Footer Placeholder 4">
            <a:extLst>
              <a:ext uri="{FF2B5EF4-FFF2-40B4-BE49-F238E27FC236}">
                <a16:creationId xmlns:a16="http://schemas.microsoft.com/office/drawing/2014/main" id="{05577191-1F16-4345-A79A-4440E38EB9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B0E38D-EE01-49BD-8863-27C77B07DFA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421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50702-CAE9-426B-9681-0FCF1B899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8349CB-5336-4F8E-B632-527D542C35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13B76-DF32-4C77-9A80-D691ABEC171E}"/>
              </a:ext>
            </a:extLst>
          </p:cNvPr>
          <p:cNvSpPr>
            <a:spLocks noGrp="1"/>
          </p:cNvSpPr>
          <p:nvPr>
            <p:ph type="dt" sz="half" idx="10"/>
          </p:nvPr>
        </p:nvSpPr>
        <p:spPr/>
        <p:txBody>
          <a:bodyPr/>
          <a:lstStyle/>
          <a:p>
            <a:fld id="{6587DA83-5663-4C9C-B9AA-0B40A3DAFF81}" type="datetime1">
              <a:rPr lang="en-US" smtClean="0"/>
              <a:t>6/30/2020</a:t>
            </a:fld>
            <a:endParaRPr lang="en-US" dirty="0"/>
          </a:p>
        </p:txBody>
      </p:sp>
      <p:sp>
        <p:nvSpPr>
          <p:cNvPr id="5" name="Footer Placeholder 4">
            <a:extLst>
              <a:ext uri="{FF2B5EF4-FFF2-40B4-BE49-F238E27FC236}">
                <a16:creationId xmlns:a16="http://schemas.microsoft.com/office/drawing/2014/main" id="{EB5290A1-7F72-4BDF-904B-0A00A12841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FD4045-320C-46F1-84BE-A3E0FEB5C5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4431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9C13D-D167-4FE2-8D68-4EED6D3F1D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49F15C-2B50-48F4-AC2D-59AE56751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A883D-A3D5-4553-ADE8-0D99A460C5A7}"/>
              </a:ext>
            </a:extLst>
          </p:cNvPr>
          <p:cNvSpPr>
            <a:spLocks noGrp="1"/>
          </p:cNvSpPr>
          <p:nvPr>
            <p:ph type="dt" sz="half" idx="10"/>
          </p:nvPr>
        </p:nvSpPr>
        <p:spPr/>
        <p:txBody>
          <a:bodyPr/>
          <a:lstStyle/>
          <a:p>
            <a:fld id="{4BE1D723-8F53-4F53-90B0-1982A396982E}" type="datetime1">
              <a:rPr lang="en-US" smtClean="0"/>
              <a:t>6/30/2020</a:t>
            </a:fld>
            <a:endParaRPr lang="en-US" dirty="0"/>
          </a:p>
        </p:txBody>
      </p:sp>
      <p:sp>
        <p:nvSpPr>
          <p:cNvPr id="5" name="Footer Placeholder 4">
            <a:extLst>
              <a:ext uri="{FF2B5EF4-FFF2-40B4-BE49-F238E27FC236}">
                <a16:creationId xmlns:a16="http://schemas.microsoft.com/office/drawing/2014/main" id="{6C89F652-3FE6-4984-AE7B-BA0B44777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323E22-E1F6-411D-96F4-30FA9F7AE3A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2126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7235-8979-480B-B96C-4D4622CD3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49609-7BFA-4BB6-B3C0-C31C25B07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7A2BB2-27CA-4D38-BF08-A8373AB7146D}"/>
              </a:ext>
            </a:extLst>
          </p:cNvPr>
          <p:cNvSpPr>
            <a:spLocks noGrp="1"/>
          </p:cNvSpPr>
          <p:nvPr>
            <p:ph type="dt" sz="half" idx="10"/>
          </p:nvPr>
        </p:nvSpPr>
        <p:spPr/>
        <p:txBody>
          <a:bodyPr/>
          <a:lstStyle/>
          <a:p>
            <a:fld id="{97669AF7-7BEB-44E4-9852-375E34362B5B}" type="datetime1">
              <a:rPr lang="en-US" smtClean="0"/>
              <a:t>6/30/2020</a:t>
            </a:fld>
            <a:endParaRPr lang="en-US" dirty="0"/>
          </a:p>
        </p:txBody>
      </p:sp>
      <p:sp>
        <p:nvSpPr>
          <p:cNvPr id="5" name="Footer Placeholder 4">
            <a:extLst>
              <a:ext uri="{FF2B5EF4-FFF2-40B4-BE49-F238E27FC236}">
                <a16:creationId xmlns:a16="http://schemas.microsoft.com/office/drawing/2014/main" id="{FCB59F3C-F9F2-4545-A083-F185DF2B91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DD8FDD-2179-4444-88E5-E4195DB68B4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90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1DB3-3B4D-48FF-8D17-46552AFBC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20450-F9E9-4F84-B8C2-7484D4E0E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EB262-33B1-4546-8390-467A8C7C4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A701-3349-434F-B69C-B13870B0C4C6}"/>
              </a:ext>
            </a:extLst>
          </p:cNvPr>
          <p:cNvSpPr>
            <a:spLocks noGrp="1"/>
          </p:cNvSpPr>
          <p:nvPr>
            <p:ph type="dt" sz="half" idx="10"/>
          </p:nvPr>
        </p:nvSpPr>
        <p:spPr/>
        <p:txBody>
          <a:bodyPr/>
          <a:lstStyle/>
          <a:p>
            <a:fld id="{BAAAC38D-0552-4C82-B593-E6124DFADBE2}" type="datetime1">
              <a:rPr lang="en-US" smtClean="0"/>
              <a:t>6/30/2020</a:t>
            </a:fld>
            <a:endParaRPr lang="en-US" dirty="0"/>
          </a:p>
        </p:txBody>
      </p:sp>
      <p:sp>
        <p:nvSpPr>
          <p:cNvPr id="6" name="Footer Placeholder 5">
            <a:extLst>
              <a:ext uri="{FF2B5EF4-FFF2-40B4-BE49-F238E27FC236}">
                <a16:creationId xmlns:a16="http://schemas.microsoft.com/office/drawing/2014/main" id="{AB6B42FD-2633-409E-AD28-D444C5E83D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75CCA0-5B7A-4CCA-A868-E7CB98E5A8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169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ED93A-1750-4096-9621-42FD707A2D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EFE977-2BC8-45B5-9609-5AB98019B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EDA06-95C0-40B7-A468-B605A16DC5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6A9B69-2A03-4903-9686-0F9C61DF9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98701-D82D-41AB-851A-D71B64C2D8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9C1CA3-4DF3-43B0-BE50-0E88A2E78A27}"/>
              </a:ext>
            </a:extLst>
          </p:cNvPr>
          <p:cNvSpPr>
            <a:spLocks noGrp="1"/>
          </p:cNvSpPr>
          <p:nvPr>
            <p:ph type="dt" sz="half" idx="10"/>
          </p:nvPr>
        </p:nvSpPr>
        <p:spPr/>
        <p:txBody>
          <a:bodyPr/>
          <a:lstStyle/>
          <a:p>
            <a:fld id="{D9DF0F1C-5577-4ACB-BB62-DF8F3C494C7E}" type="datetime1">
              <a:rPr lang="en-US" smtClean="0"/>
              <a:t>6/30/2020</a:t>
            </a:fld>
            <a:endParaRPr lang="en-US" dirty="0"/>
          </a:p>
        </p:txBody>
      </p:sp>
      <p:sp>
        <p:nvSpPr>
          <p:cNvPr id="8" name="Footer Placeholder 7">
            <a:extLst>
              <a:ext uri="{FF2B5EF4-FFF2-40B4-BE49-F238E27FC236}">
                <a16:creationId xmlns:a16="http://schemas.microsoft.com/office/drawing/2014/main" id="{67D79E13-17A5-44C2-9ACF-45BDA468C0A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5AF758E-02DE-4DE4-B42D-60155D787F1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9915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9970-B27C-4932-B65E-291B2CEAD0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EE06E-4B0F-445F-9492-39B51EC3715F}"/>
              </a:ext>
            </a:extLst>
          </p:cNvPr>
          <p:cNvSpPr>
            <a:spLocks noGrp="1"/>
          </p:cNvSpPr>
          <p:nvPr>
            <p:ph type="dt" sz="half" idx="10"/>
          </p:nvPr>
        </p:nvSpPr>
        <p:spPr/>
        <p:txBody>
          <a:bodyPr/>
          <a:lstStyle/>
          <a:p>
            <a:fld id="{1775B394-D9F9-4F0C-B15D-605F45CB9E9F}" type="datetime1">
              <a:rPr lang="en-US" smtClean="0"/>
              <a:t>6/30/2020</a:t>
            </a:fld>
            <a:endParaRPr lang="en-US" dirty="0"/>
          </a:p>
        </p:txBody>
      </p:sp>
      <p:sp>
        <p:nvSpPr>
          <p:cNvPr id="4" name="Footer Placeholder 3">
            <a:extLst>
              <a:ext uri="{FF2B5EF4-FFF2-40B4-BE49-F238E27FC236}">
                <a16:creationId xmlns:a16="http://schemas.microsoft.com/office/drawing/2014/main" id="{732B5A71-C930-4AB0-99E6-47A52DF354E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05D427-9B26-4793-9062-FA2B1AC2A1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3946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9B7A4A-3FF1-4490-969A-1181BC21BF2C}"/>
              </a:ext>
            </a:extLst>
          </p:cNvPr>
          <p:cNvSpPr>
            <a:spLocks noGrp="1"/>
          </p:cNvSpPr>
          <p:nvPr>
            <p:ph type="dt" sz="half" idx="10"/>
          </p:nvPr>
        </p:nvSpPr>
        <p:spPr/>
        <p:txBody>
          <a:bodyPr/>
          <a:lstStyle/>
          <a:p>
            <a:fld id="{39667345-2558-425A-8533-9BFDBCE15005}" type="datetime1">
              <a:rPr lang="en-US" smtClean="0"/>
              <a:t>6/30/2020</a:t>
            </a:fld>
            <a:endParaRPr lang="en-US" dirty="0"/>
          </a:p>
        </p:txBody>
      </p:sp>
      <p:sp>
        <p:nvSpPr>
          <p:cNvPr id="3" name="Footer Placeholder 2">
            <a:extLst>
              <a:ext uri="{FF2B5EF4-FFF2-40B4-BE49-F238E27FC236}">
                <a16:creationId xmlns:a16="http://schemas.microsoft.com/office/drawing/2014/main" id="{E13F1105-9C3C-48C4-B19E-3FEDF13B60D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A4E64C-1431-48A5-A21A-507C4A6438D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2404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4CEF-3E04-4D75-B52E-0C7A1F303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AC901-5A9B-4E4E-9DC8-FDCCC2283D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35E97-4E28-4BD5-B443-A3447D128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93126-B3D7-4FE5-B7BB-84678F4653F0}"/>
              </a:ext>
            </a:extLst>
          </p:cNvPr>
          <p:cNvSpPr>
            <a:spLocks noGrp="1"/>
          </p:cNvSpPr>
          <p:nvPr>
            <p:ph type="dt" sz="half" idx="10"/>
          </p:nvPr>
        </p:nvSpPr>
        <p:spPr/>
        <p:txBody>
          <a:bodyPr/>
          <a:lstStyle/>
          <a:p>
            <a:fld id="{92BEA474-078D-4E9B-9B14-09A87B19DC46}" type="datetime1">
              <a:rPr lang="en-US" smtClean="0"/>
              <a:t>6/30/2020</a:t>
            </a:fld>
            <a:endParaRPr lang="en-US" dirty="0"/>
          </a:p>
        </p:txBody>
      </p:sp>
      <p:sp>
        <p:nvSpPr>
          <p:cNvPr id="6" name="Footer Placeholder 5">
            <a:extLst>
              <a:ext uri="{FF2B5EF4-FFF2-40B4-BE49-F238E27FC236}">
                <a16:creationId xmlns:a16="http://schemas.microsoft.com/office/drawing/2014/main" id="{6E150DBB-3E05-4B9E-902D-8A75F18D34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2BAC07C-4867-40C8-9DB5-69720B9EA2C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725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B696-251F-4A18-AA6D-8475915C0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55A41C-2AD3-4E64-8B26-B6A9A1027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3D7EF7-2782-41FE-8D80-DB6D0A02B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F0ADA-0B9D-45A7-A18C-5B49F25B36FF}"/>
              </a:ext>
            </a:extLst>
          </p:cNvPr>
          <p:cNvSpPr>
            <a:spLocks noGrp="1"/>
          </p:cNvSpPr>
          <p:nvPr>
            <p:ph type="dt" sz="half" idx="10"/>
          </p:nvPr>
        </p:nvSpPr>
        <p:spPr/>
        <p:txBody>
          <a:bodyPr/>
          <a:lstStyle/>
          <a:p>
            <a:fld id="{4907D986-8816-4272-A432-0437A28A9828}" type="datetime1">
              <a:rPr lang="en-US" smtClean="0"/>
              <a:t>6/30/2020</a:t>
            </a:fld>
            <a:endParaRPr lang="en-US" dirty="0"/>
          </a:p>
        </p:txBody>
      </p:sp>
      <p:sp>
        <p:nvSpPr>
          <p:cNvPr id="6" name="Footer Placeholder 5">
            <a:extLst>
              <a:ext uri="{FF2B5EF4-FFF2-40B4-BE49-F238E27FC236}">
                <a16:creationId xmlns:a16="http://schemas.microsoft.com/office/drawing/2014/main" id="{90476218-D108-4F59-800B-94AD70E6392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B42A1148-9D56-4499-877F-DEF837314B7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294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7E069A-210F-449C-98A1-A3A9EE26F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198BA7-D880-4080-BC20-FEAB339B6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75550-80EF-4986-A373-A0364514A8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6/30/2020</a:t>
            </a:fld>
            <a:endParaRPr lang="en-US" dirty="0"/>
          </a:p>
        </p:txBody>
      </p:sp>
      <p:sp>
        <p:nvSpPr>
          <p:cNvPr id="5" name="Footer Placeholder 4">
            <a:extLst>
              <a:ext uri="{FF2B5EF4-FFF2-40B4-BE49-F238E27FC236}">
                <a16:creationId xmlns:a16="http://schemas.microsoft.com/office/drawing/2014/main" id="{A45137C7-21C9-4AF5-81DF-D144242A9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15B10E0-A922-4EE2-B19E-B527C6E1D4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60410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sdolezel/black-frida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4202410"/>
          </a:xfrm>
        </p:spPr>
        <p:txBody>
          <a:bodyPr>
            <a:normAutofit/>
          </a:bodyPr>
          <a:lstStyle/>
          <a:p>
            <a:pPr algn="ctr" rtl="0">
              <a:spcBef>
                <a:spcPts val="0"/>
              </a:spcBef>
              <a:spcAft>
                <a:spcPts val="0"/>
              </a:spcAft>
            </a:pP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br>
              <a:rPr lang="en-US" sz="1800" b="1" i="0" u="none" strike="noStrike" dirty="0">
                <a:solidFill>
                  <a:srgbClr val="000000"/>
                </a:solidFill>
                <a:effectLst/>
                <a:latin typeface="Times New Roman" panose="02020603050405020304" pitchFamily="18" charset="0"/>
                <a:cs typeface="Times New Roman" panose="02020603050405020304" pitchFamily="18" charset="0"/>
              </a:rPr>
            </a:br>
            <a:r>
              <a:rPr lang="en-US" sz="2400" b="1" i="0" u="none" strike="noStrike" dirty="0">
                <a:solidFill>
                  <a:srgbClr val="000000"/>
                </a:solidFill>
                <a:effectLst/>
                <a:latin typeface="Times New Roman" panose="02020603050405020304" pitchFamily="18" charset="0"/>
                <a:cs typeface="Times New Roman" panose="02020603050405020304" pitchFamily="18" charset="0"/>
              </a:rPr>
              <a:t>BLACK FRIDAY SALES ANALYSIS</a:t>
            </a: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2400" b="0" i="0" u="none" strike="noStrike" dirty="0">
                <a:solidFill>
                  <a:srgbClr val="000000"/>
                </a:solidFill>
                <a:effectLst/>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br>
              <a:rPr lang="en-US" sz="1600" i="0" u="none" strike="noStrike" dirty="0">
                <a:solidFill>
                  <a:srgbClr val="000000"/>
                </a:solidFill>
                <a:latin typeface="Times New Roman" panose="02020603050405020304" pitchFamily="18" charset="0"/>
                <a:cs typeface="Times New Roman" panose="02020603050405020304" pitchFamily="18" charset="0"/>
              </a:rPr>
            </a:br>
            <a:r>
              <a:rPr lang="en-US" sz="1600" i="0" u="none" strike="noStrike" dirty="0">
                <a:solidFill>
                  <a:srgbClr val="000000"/>
                </a:solidFill>
                <a:latin typeface="Times New Roman" panose="02020603050405020304" pitchFamily="18" charset="0"/>
                <a:cs typeface="Times New Roman" panose="02020603050405020304" pitchFamily="18" charset="0"/>
              </a:rPr>
              <a:t>				</a:t>
            </a:r>
            <a:endParaRPr lang="en-US" sz="8000" b="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116413"/>
            <a:ext cx="6269347" cy="1021498"/>
          </a:xfrm>
        </p:spPr>
        <p:txBody>
          <a:bodyPr>
            <a:normAutofit lnSpcReduction="10000"/>
          </a:bodyPr>
          <a:lstStyle/>
          <a:p>
            <a:r>
              <a:rPr lang="en-US" sz="2400" b="1" u="none" strike="noStrike" dirty="0">
                <a:solidFill>
                  <a:srgbClr val="000000"/>
                </a:solidFill>
                <a:latin typeface="Times New Roman" panose="02020603050405020304" pitchFamily="18" charset="0"/>
                <a:cs typeface="Times New Roman" panose="02020603050405020304" pitchFamily="18" charset="0"/>
              </a:rPr>
              <a:t>										Parveen A</a:t>
            </a:r>
            <a:br>
              <a:rPr lang="en-US" sz="2400" b="1" u="none" strike="noStrike" dirty="0">
                <a:solidFill>
                  <a:srgbClr val="000000"/>
                </a:solidFill>
                <a:latin typeface="Times New Roman" panose="02020603050405020304" pitchFamily="18" charset="0"/>
                <a:cs typeface="Times New Roman" panose="02020603050405020304" pitchFamily="18" charset="0"/>
              </a:rPr>
            </a:br>
            <a:r>
              <a:rPr lang="en-US" sz="2400" b="1" u="none" strike="noStrike" dirty="0">
                <a:solidFill>
                  <a:srgbClr val="000000"/>
                </a:solidFill>
                <a:latin typeface="Times New Roman" panose="02020603050405020304" pitchFamily="18" charset="0"/>
                <a:cs typeface="Times New Roman" panose="02020603050405020304" pitchFamily="18" charset="0"/>
              </a:rPr>
              <a:t>				</a:t>
            </a:r>
            <a:r>
              <a:rPr lang="en-US" sz="2400" b="1" u="none" strike="noStrike">
                <a:solidFill>
                  <a:srgbClr val="000000"/>
                </a:solidFill>
                <a:latin typeface="Times New Roman" panose="02020603050405020304" pitchFamily="18" charset="0"/>
                <a:cs typeface="Times New Roman" panose="02020603050405020304" pitchFamily="18" charset="0"/>
              </a:rPr>
              <a:t>	</a:t>
            </a:r>
            <a:endParaRPr lang="en-US" sz="2400" b="1"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1030" name="Picture 6" descr="A picture containing table&#10;&#10;Description automatically generated">
            <a:extLst>
              <a:ext uri="{FF2B5EF4-FFF2-40B4-BE49-F238E27FC236}">
                <a16:creationId xmlns:a16="http://schemas.microsoft.com/office/drawing/2014/main" id="{9473183D-8976-4F69-B39C-EE2F7C405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39097"/>
            <a:ext cx="4160662" cy="74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71638"/>
            <a:ext cx="10820400" cy="780113"/>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Shop By No. of Stay in Current City</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6" name="Picture 5">
            <a:extLst>
              <a:ext uri="{FF2B5EF4-FFF2-40B4-BE49-F238E27FC236}">
                <a16:creationId xmlns:a16="http://schemas.microsoft.com/office/drawing/2014/main" id="{22187824-E2A2-4130-BC40-145BDD5C7957}"/>
              </a:ext>
            </a:extLst>
          </p:cNvPr>
          <p:cNvPicPr/>
          <p:nvPr/>
        </p:nvPicPr>
        <p:blipFill>
          <a:blip r:embed="rId2"/>
          <a:stretch>
            <a:fillRect/>
          </a:stretch>
        </p:blipFill>
        <p:spPr>
          <a:xfrm>
            <a:off x="852638" y="2176395"/>
            <a:ext cx="4576010" cy="3917232"/>
          </a:xfrm>
          <a:prstGeom prst="rect">
            <a:avLst/>
          </a:prstGeom>
        </p:spPr>
      </p:pic>
      <p:pic>
        <p:nvPicPr>
          <p:cNvPr id="9" name="Picture 8">
            <a:extLst>
              <a:ext uri="{FF2B5EF4-FFF2-40B4-BE49-F238E27FC236}">
                <a16:creationId xmlns:a16="http://schemas.microsoft.com/office/drawing/2014/main" id="{E562017D-D10F-4CD5-B8C9-A4A5108AEC14}"/>
              </a:ext>
            </a:extLst>
          </p:cNvPr>
          <p:cNvPicPr/>
          <p:nvPr/>
        </p:nvPicPr>
        <p:blipFill>
          <a:blip r:embed="rId3"/>
          <a:stretch>
            <a:fillRect/>
          </a:stretch>
        </p:blipFill>
        <p:spPr>
          <a:xfrm>
            <a:off x="5495624" y="2218263"/>
            <a:ext cx="5943600" cy="3833495"/>
          </a:xfrm>
          <a:prstGeom prst="rect">
            <a:avLst/>
          </a:prstGeom>
        </p:spPr>
      </p:pic>
      <p:sp>
        <p:nvSpPr>
          <p:cNvPr id="4" name="TextBox 3">
            <a:extLst>
              <a:ext uri="{FF2B5EF4-FFF2-40B4-BE49-F238E27FC236}">
                <a16:creationId xmlns:a16="http://schemas.microsoft.com/office/drawing/2014/main" id="{C570EE9C-47F8-4107-A294-61E41CA4E84C}"/>
              </a:ext>
            </a:extLst>
          </p:cNvPr>
          <p:cNvSpPr txBox="1"/>
          <p:nvPr/>
        </p:nvSpPr>
        <p:spPr>
          <a:xfrm>
            <a:off x="1386038" y="1482572"/>
            <a:ext cx="3099335" cy="80021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Shop By City</a:t>
            </a:r>
            <a:r>
              <a:rPr lang="en-US" sz="2800" dirty="0"/>
              <a:t>	</a:t>
            </a:r>
            <a:r>
              <a:rPr lang="en-US" dirty="0"/>
              <a:t>	</a:t>
            </a:r>
          </a:p>
        </p:txBody>
      </p:sp>
    </p:spTree>
    <p:extLst>
      <p:ext uri="{BB962C8B-B14F-4D97-AF65-F5344CB8AC3E}">
        <p14:creationId xmlns:p14="http://schemas.microsoft.com/office/powerpoint/2010/main" val="1963619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452387"/>
            <a:ext cx="10820400" cy="799364"/>
          </a:xfrm>
        </p:spPr>
        <p:txBody>
          <a:bodyPr>
            <a:noAutofit/>
          </a:bodyPr>
          <a:lstStyle/>
          <a:p>
            <a:r>
              <a:rPr lang="en-US" sz="3200" b="1" dirty="0">
                <a:latin typeface="Times New Roman" panose="02020603050405020304" pitchFamily="18" charset="0"/>
                <a:cs typeface="Times New Roman" panose="02020603050405020304" pitchFamily="18" charset="0"/>
              </a:rPr>
              <a:t>Which cities spend the most? Whether their number of years of stay matters on their spending?</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6" name="Picture 5">
            <a:extLst>
              <a:ext uri="{FF2B5EF4-FFF2-40B4-BE49-F238E27FC236}">
                <a16:creationId xmlns:a16="http://schemas.microsoft.com/office/drawing/2014/main" id="{975E9C18-5478-4FCE-A783-70D5F2032FC1}"/>
              </a:ext>
            </a:extLst>
          </p:cNvPr>
          <p:cNvPicPr/>
          <p:nvPr/>
        </p:nvPicPr>
        <p:blipFill>
          <a:blip r:embed="rId2"/>
          <a:stretch>
            <a:fillRect/>
          </a:stretch>
        </p:blipFill>
        <p:spPr>
          <a:xfrm>
            <a:off x="4924125" y="2260132"/>
            <a:ext cx="5943600" cy="3833495"/>
          </a:xfrm>
          <a:prstGeom prst="rect">
            <a:avLst/>
          </a:prstGeom>
        </p:spPr>
      </p:pic>
      <p:sp>
        <p:nvSpPr>
          <p:cNvPr id="5" name="TextBox 4">
            <a:extLst>
              <a:ext uri="{FF2B5EF4-FFF2-40B4-BE49-F238E27FC236}">
                <a16:creationId xmlns:a16="http://schemas.microsoft.com/office/drawing/2014/main" id="{7E3B29DF-ED98-4FA1-9F37-9DAB08FF8ACA}"/>
              </a:ext>
            </a:extLst>
          </p:cNvPr>
          <p:cNvSpPr txBox="1"/>
          <p:nvPr/>
        </p:nvSpPr>
        <p:spPr>
          <a:xfrm>
            <a:off x="1068405" y="1992429"/>
            <a:ext cx="3080084" cy="2744982"/>
          </a:xfrm>
          <a:prstGeom prst="rect">
            <a:avLst/>
          </a:prstGeom>
          <a:noFill/>
        </p:spPr>
        <p:txBody>
          <a:bodyPr wrap="square" rtlCol="0">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Since our model needs to be trained on the purchase amount of the data set we are interested to know which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yields the highest revenue during the Black Friday sales. The bar chart lists the top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Product_IDs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which account for highest revenue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2746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Machine Learning Models- Linear Regression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Once the near zero variance variables are removed,  we create a random sample from the  data. This sample is created since the data set is huge. Its size may cause trouble while building ML models. The sample size 10% of the data. Once the sample is selected, the next step in building the model can be performed.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Cross Validation of the Sample data:</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Training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Includes 80% of the sampled data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Test data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Remaining 20% of the sampled data</a:t>
            </a:r>
          </a:p>
          <a:p>
            <a:pPr marL="0" marR="0" indent="0">
              <a:lnSpc>
                <a:spcPct val="107000"/>
              </a:lnSpc>
              <a:spcBef>
                <a:spcPts val="0"/>
              </a:spcBef>
              <a:spcAft>
                <a:spcPts val="8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Building Linear Regression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LM model on the training data we get the below coefficients for the predictor variables. We have used the  root mean squared error (RMSE) metric for evaluating the model when compared to the Mean Absolute Error, since RMSE punishes large errors.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4464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518868" y="1933881"/>
            <a:ext cx="5943600" cy="3833495"/>
          </a:xfrm>
          <a:prstGeom prst="rect">
            <a:avLst/>
          </a:prstGeom>
        </p:spPr>
      </p:pic>
    </p:spTree>
    <p:extLst>
      <p:ext uri="{BB962C8B-B14F-4D97-AF65-F5344CB8AC3E}">
        <p14:creationId xmlns:p14="http://schemas.microsoft.com/office/powerpoint/2010/main" val="178445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Summary Statistics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6" name="Picture 5">
            <a:extLst>
              <a:ext uri="{FF2B5EF4-FFF2-40B4-BE49-F238E27FC236}">
                <a16:creationId xmlns:a16="http://schemas.microsoft.com/office/drawing/2014/main" id="{E36BBFC3-E5CE-4E50-B0F6-5E6EED85EE37}"/>
              </a:ext>
            </a:extLst>
          </p:cNvPr>
          <p:cNvPicPr/>
          <p:nvPr/>
        </p:nvPicPr>
        <p:blipFill>
          <a:blip r:embed="rId2"/>
          <a:stretch>
            <a:fillRect/>
          </a:stretch>
        </p:blipFill>
        <p:spPr>
          <a:xfrm>
            <a:off x="3763479" y="1232174"/>
            <a:ext cx="5409398" cy="5236909"/>
          </a:xfrm>
          <a:prstGeom prst="rect">
            <a:avLst/>
          </a:prstGeom>
        </p:spPr>
      </p:pic>
    </p:spTree>
    <p:extLst>
      <p:ext uri="{BB962C8B-B14F-4D97-AF65-F5344CB8AC3E}">
        <p14:creationId xmlns:p14="http://schemas.microsoft.com/office/powerpoint/2010/main" val="850183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Values of LM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the training model on the test data we get the below list of Actual and Predicted purchase values.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15</a:t>
            </a:fld>
            <a:endParaRPr lang="en-US" dirty="0"/>
          </a:p>
        </p:txBody>
      </p:sp>
      <p:pic>
        <p:nvPicPr>
          <p:cNvPr id="7" name="Picture 6">
            <a:extLst>
              <a:ext uri="{FF2B5EF4-FFF2-40B4-BE49-F238E27FC236}">
                <a16:creationId xmlns:a16="http://schemas.microsoft.com/office/drawing/2014/main" id="{52376569-23AD-419A-8718-AC98CDECC292}"/>
              </a:ext>
            </a:extLst>
          </p:cNvPr>
          <p:cNvPicPr/>
          <p:nvPr/>
        </p:nvPicPr>
        <p:blipFill>
          <a:blip r:embed="rId2">
            <a:extLst>
              <a:ext uri="{28A0092B-C50C-407E-A947-70E740481C1C}">
                <a14:useLocalDpi xmlns:a14="http://schemas.microsoft.com/office/drawing/2010/main" val="0"/>
              </a:ext>
            </a:extLst>
          </a:blip>
          <a:stretch>
            <a:fillRect/>
          </a:stretch>
        </p:blipFill>
        <p:spPr>
          <a:xfrm>
            <a:off x="1424539" y="2556899"/>
            <a:ext cx="3552825" cy="1724025"/>
          </a:xfrm>
          <a:prstGeom prst="rect">
            <a:avLst/>
          </a:prstGeom>
        </p:spPr>
      </p:pic>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557189"/>
            <a:ext cx="4572000"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LM Model :</a:t>
            </a:r>
            <a:endPar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result$Actual</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 - </a:t>
            </a:r>
            <a:r>
              <a:rPr kumimoji="0" lang="en-US" altLang="en-US" sz="1000" b="0" i="0" u="none" strike="noStrike" cap="none" normalizeH="0" baseline="0" dirty="0" err="1">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result$Predicted</a:t>
            </a: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4695.367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3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Building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Content Placeholder 8">
            <a:extLst>
              <a:ext uri="{FF2B5EF4-FFF2-40B4-BE49-F238E27FC236}">
                <a16:creationId xmlns:a16="http://schemas.microsoft.com/office/drawing/2014/main" id="{71849D68-2D18-4509-9C84-551663E3898A}"/>
              </a:ext>
            </a:extLst>
          </p:cNvPr>
          <p:cNvPicPr>
            <a:picLocks noGrp="1"/>
          </p:cNvPicPr>
          <p:nvPr>
            <p:ph idx="1"/>
          </p:nvPr>
        </p:nvPicPr>
        <p:blipFill>
          <a:blip r:embed="rId2"/>
          <a:stretch>
            <a:fillRect/>
          </a:stretch>
        </p:blipFill>
        <p:spPr>
          <a:xfrm>
            <a:off x="2425553" y="1482725"/>
            <a:ext cx="7340893" cy="4735513"/>
          </a:xfrm>
          <a:prstGeom prst="rect">
            <a:avLst/>
          </a:prstGeom>
        </p:spPr>
      </p:pic>
    </p:spTree>
    <p:extLst>
      <p:ext uri="{BB962C8B-B14F-4D97-AF65-F5344CB8AC3E}">
        <p14:creationId xmlns:p14="http://schemas.microsoft.com/office/powerpoint/2010/main" val="2305618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4F8976-B96C-4952-86EA-19343E221360}"/>
              </a:ext>
            </a:extLst>
          </p:cNvPr>
          <p:cNvSpPr>
            <a:spLocks noGrp="1"/>
          </p:cNvSpPr>
          <p:nvPr>
            <p:ph type="title"/>
          </p:nvPr>
        </p:nvSpPr>
        <p:spPr>
          <a:xfrm>
            <a:off x="1097280" y="286604"/>
            <a:ext cx="10058400" cy="1089810"/>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Prediction Made by Decision Tree Model</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11" name="Rectangle 4">
            <a:extLst>
              <a:ext uri="{FF2B5EF4-FFF2-40B4-BE49-F238E27FC236}">
                <a16:creationId xmlns:a16="http://schemas.microsoft.com/office/drawing/2014/main" id="{EB008541-6AE8-4321-BCE7-FD8F605751E1}"/>
              </a:ext>
            </a:extLst>
          </p:cNvPr>
          <p:cNvSpPr>
            <a:spLocks noChangeArrowheads="1"/>
          </p:cNvSpPr>
          <p:nvPr/>
        </p:nvSpPr>
        <p:spPr bwMode="auto">
          <a:xfrm>
            <a:off x="1424539" y="4680299"/>
            <a:ext cx="45720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Content Placeholder 9">
            <a:extLst>
              <a:ext uri="{FF2B5EF4-FFF2-40B4-BE49-F238E27FC236}">
                <a16:creationId xmlns:a16="http://schemas.microsoft.com/office/drawing/2014/main" id="{382B7916-E740-43A2-8F7B-DDFF6FE2CCB1}"/>
              </a:ext>
            </a:extLst>
          </p:cNvPr>
          <p:cNvPicPr>
            <a:picLocks noGrp="1"/>
          </p:cNvPicPr>
          <p:nvPr>
            <p:ph idx="1"/>
          </p:nvPr>
        </p:nvPicPr>
        <p:blipFill>
          <a:blip r:embed="rId2"/>
          <a:stretch>
            <a:fillRect/>
          </a:stretch>
        </p:blipFill>
        <p:spPr>
          <a:xfrm>
            <a:off x="1424539" y="2694806"/>
            <a:ext cx="1666875" cy="1171575"/>
          </a:xfrm>
          <a:prstGeom prst="rect">
            <a:avLst/>
          </a:prstGeom>
        </p:spPr>
      </p:pic>
      <p:sp>
        <p:nvSpPr>
          <p:cNvPr id="4" name="TextBox 3">
            <a:extLst>
              <a:ext uri="{FF2B5EF4-FFF2-40B4-BE49-F238E27FC236}">
                <a16:creationId xmlns:a16="http://schemas.microsoft.com/office/drawing/2014/main" id="{6FEB421F-19DD-43ED-BC45-454A968971AB}"/>
              </a:ext>
            </a:extLst>
          </p:cNvPr>
          <p:cNvSpPr txBox="1"/>
          <p:nvPr/>
        </p:nvSpPr>
        <p:spPr>
          <a:xfrm>
            <a:off x="943276" y="1597794"/>
            <a:ext cx="6535553"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When we apply decision tree on the test data we get the below list of actual and predicted purchase amounts: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Rectangle 1">
            <a:extLst>
              <a:ext uri="{FF2B5EF4-FFF2-40B4-BE49-F238E27FC236}">
                <a16:creationId xmlns:a16="http://schemas.microsoft.com/office/drawing/2014/main" id="{7F1041AE-71D0-4B23-BF3D-CA93BBF1FCB1}"/>
              </a:ext>
            </a:extLst>
          </p:cNvPr>
          <p:cNvSpPr>
            <a:spLocks noChangeArrowheads="1"/>
          </p:cNvSpPr>
          <p:nvPr/>
        </p:nvSpPr>
        <p:spPr bwMode="auto">
          <a:xfrm>
            <a:off x="943276" y="4693052"/>
            <a:ext cx="4020331"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RMSE of Decision Tree Model:</a:t>
            </a:r>
            <a:endParaRPr kumimoji="0" lang="en-US" altLang="en-US" sz="8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FF"/>
                </a:solidFill>
                <a:effectLst/>
                <a:latin typeface="Lucida Console" panose="020B0609040504020204" pitchFamily="49" charset="0"/>
                <a:ea typeface="Times New Roman" panose="02020603050405020304" pitchFamily="18" charset="0"/>
                <a:cs typeface="Courier New" panose="02070309020205020404" pitchFamily="49" charset="0"/>
              </a:rPr>
              <a:t>sqrt(mean((result2$Actual - result2$Predicted)^2))</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000" dirty="0">
              <a:solidFill>
                <a:srgbClr val="0000FF"/>
              </a:solidFill>
              <a:latin typeface="Lucida Console" panose="020B0609040504020204" pitchFamily="49" charset="0"/>
              <a:ea typeface="Times New Roman" panose="02020603050405020304" pitchFamily="18" charset="0"/>
              <a:cs typeface="Courier New" panose="02070309020205020404" pitchFamily="49"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000" b="0"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[1] </a:t>
            </a:r>
            <a:r>
              <a:rPr kumimoji="0" lang="en-US" altLang="en-US" sz="1000" b="1" i="0" u="none" strike="noStrike" cap="none" normalizeH="0" baseline="0" dirty="0">
                <a:ln>
                  <a:noFill/>
                </a:ln>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3103.864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43622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C8ED2BD2-ACF3-4106-9047-DCD2BF6606F3}"/>
              </a:ext>
            </a:extLst>
          </p:cNvPr>
          <p:cNvSpPr txBox="1"/>
          <p:nvPr/>
        </p:nvSpPr>
        <p:spPr>
          <a:xfrm>
            <a:off x="1087655" y="1690688"/>
            <a:ext cx="8268101" cy="2585323"/>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From the above plots observed on the predictor variables, we were able to derive various associations and the inferences and are easily observed. Also the most import part od ML is designing the algorithm to yield the most suitable training model with highest accuracy rate and least RMSE error possible. So from our analysis, among the above two model’s decision tree model is computationally intensive when compared to the LM model based on the RMSE error. Feature engineering and model architecture can further improve the  performance of our model, but lots of experimentation is needed to figure out the best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37226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49F80C-6456-4D7E-BEB3-85A8F206EA4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References</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1343A5-A868-4391-BC50-2C6DD34AF98B}"/>
              </a:ext>
            </a:extLst>
          </p:cNvPr>
          <p:cNvSpPr txBox="1"/>
          <p:nvPr/>
        </p:nvSpPr>
        <p:spPr>
          <a:xfrm>
            <a:off x="760396" y="1232034"/>
            <a:ext cx="8386010" cy="369332"/>
          </a:xfrm>
          <a:prstGeom prst="rect">
            <a:avLst/>
          </a:prstGeom>
          <a:noFill/>
        </p:spPr>
        <p:txBody>
          <a:bodyPr wrap="square">
            <a:spAutoFit/>
          </a:bodyPr>
          <a:lstStyle/>
          <a:p>
            <a:r>
              <a:rPr lang="en-US" dirty="0">
                <a:hlinkClick r:id="rId2"/>
              </a:rPr>
              <a:t>https://www.kaggle.com/sdolezel/black-friday</a:t>
            </a:r>
            <a:endParaRPr lang="en-US" dirty="0"/>
          </a:p>
        </p:txBody>
      </p:sp>
    </p:spTree>
    <p:extLst>
      <p:ext uri="{BB962C8B-B14F-4D97-AF65-F5344CB8AC3E}">
        <p14:creationId xmlns:p14="http://schemas.microsoft.com/office/powerpoint/2010/main" val="4269417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Introduction</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This report will explore the likely amount of purchase by customers during Black Friday Sale. We have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extracted the data set from Kaggle website. The</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variable of interest in this report is the purchase amount between period 2005 and 2013. The data also contains demographic information on customers that shopped at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Limited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for the previous years. This demographic information includes age, gender, occupation, city category, stay in current city and marital status. It also contains information on the products purchased, such as their ID and different product category information. Using this information, we have built various machine learning models that will predict the purchase amount based on the customer’s demographics and the categories of the products. In the end, </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ABC Private </a:t>
            </a:r>
            <a:r>
              <a:rPr lang="en-US" sz="1800" i="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L</a:t>
            </a:r>
            <a:r>
              <a:rPr lang="en-US" sz="18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imited</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will have information that they can use to offer customers products that will be appropriate for them.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827355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marL="0" marR="0" algn="ctr">
              <a:lnSpc>
                <a:spcPct val="107000"/>
              </a:lnSpc>
              <a:spcBef>
                <a:spcPts val="0"/>
              </a:spcBef>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Summary Statistics of the Black Friday Data Set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indent="0">
              <a:lnSpc>
                <a:spcPct val="107000"/>
              </a:lnSpc>
              <a:spcBef>
                <a:spcPts val="0"/>
              </a:spcBef>
              <a:spcAft>
                <a:spcPts val="800"/>
              </a:spcAft>
              <a:buNone/>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3</a:t>
            </a:fld>
            <a:endParaRPr lang="en-US" dirty="0"/>
          </a:p>
        </p:txBody>
      </p:sp>
      <p:graphicFrame>
        <p:nvGraphicFramePr>
          <p:cNvPr id="6" name="Table 5">
            <a:extLst>
              <a:ext uri="{FF2B5EF4-FFF2-40B4-BE49-F238E27FC236}">
                <a16:creationId xmlns:a16="http://schemas.microsoft.com/office/drawing/2014/main" id="{3FFC156D-7603-4BBA-B614-DA655E6B8A5D}"/>
              </a:ext>
            </a:extLst>
          </p:cNvPr>
          <p:cNvGraphicFramePr>
            <a:graphicFrameLocks noGrp="1"/>
          </p:cNvGraphicFramePr>
          <p:nvPr>
            <p:extLst>
              <p:ext uri="{D42A27DB-BD31-4B8C-83A1-F6EECF244321}">
                <p14:modId xmlns:p14="http://schemas.microsoft.com/office/powerpoint/2010/main" val="681134433"/>
              </p:ext>
            </p:extLst>
          </p:nvPr>
        </p:nvGraphicFramePr>
        <p:xfrm>
          <a:off x="2897204" y="1848051"/>
          <a:ext cx="5837652" cy="4020721"/>
        </p:xfrm>
        <a:graphic>
          <a:graphicData uri="http://schemas.openxmlformats.org/drawingml/2006/table">
            <a:tbl>
              <a:tblPr firstRow="1" firstCol="1" bandRow="1">
                <a:tableStyleId>{5C22544A-7EE6-4342-B048-85BDC9FD1C3A}</a:tableStyleId>
              </a:tblPr>
              <a:tblGrid>
                <a:gridCol w="1218391">
                  <a:extLst>
                    <a:ext uri="{9D8B030D-6E8A-4147-A177-3AD203B41FA5}">
                      <a16:colId xmlns:a16="http://schemas.microsoft.com/office/drawing/2014/main" val="1968504914"/>
                    </a:ext>
                  </a:extLst>
                </a:gridCol>
                <a:gridCol w="1429366">
                  <a:extLst>
                    <a:ext uri="{9D8B030D-6E8A-4147-A177-3AD203B41FA5}">
                      <a16:colId xmlns:a16="http://schemas.microsoft.com/office/drawing/2014/main" val="615105973"/>
                    </a:ext>
                  </a:extLst>
                </a:gridCol>
                <a:gridCol w="1041977">
                  <a:extLst>
                    <a:ext uri="{9D8B030D-6E8A-4147-A177-3AD203B41FA5}">
                      <a16:colId xmlns:a16="http://schemas.microsoft.com/office/drawing/2014/main" val="1051051252"/>
                    </a:ext>
                  </a:extLst>
                </a:gridCol>
                <a:gridCol w="1073959">
                  <a:extLst>
                    <a:ext uri="{9D8B030D-6E8A-4147-A177-3AD203B41FA5}">
                      <a16:colId xmlns:a16="http://schemas.microsoft.com/office/drawing/2014/main" val="3862334855"/>
                    </a:ext>
                  </a:extLst>
                </a:gridCol>
                <a:gridCol w="1073959">
                  <a:extLst>
                    <a:ext uri="{9D8B030D-6E8A-4147-A177-3AD203B41FA5}">
                      <a16:colId xmlns:a16="http://schemas.microsoft.com/office/drawing/2014/main" val="4037945901"/>
                    </a:ext>
                  </a:extLst>
                </a:gridCol>
              </a:tblGrid>
              <a:tr h="155259">
                <a:tc>
                  <a:txBody>
                    <a:bodyPr/>
                    <a:lstStyle/>
                    <a:p>
                      <a:pPr marL="0" marR="0" algn="ctr">
                        <a:lnSpc>
                          <a:spcPct val="107000"/>
                        </a:lnSpc>
                        <a:spcBef>
                          <a:spcPts val="0"/>
                        </a:spcBef>
                        <a:spcAft>
                          <a:spcPts val="0"/>
                        </a:spcAft>
                      </a:pPr>
                      <a:r>
                        <a:rPr lang="en-US" sz="800">
                          <a:effectLst/>
                        </a:rPr>
                        <a:t>   User_ID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Product_ID</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Gender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Age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Occupation</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49235187"/>
                  </a:ext>
                </a:extLst>
              </a:tr>
              <a:tr h="147866">
                <a:tc>
                  <a:txBody>
                    <a:bodyPr/>
                    <a:lstStyle/>
                    <a:p>
                      <a:pPr marL="0" marR="0" algn="ctr">
                        <a:lnSpc>
                          <a:spcPct val="107000"/>
                        </a:lnSpc>
                        <a:spcBef>
                          <a:spcPts val="0"/>
                        </a:spcBef>
                        <a:spcAft>
                          <a:spcPts val="0"/>
                        </a:spcAft>
                      </a:pPr>
                      <a:r>
                        <a:rPr lang="en-US" sz="800">
                          <a:effectLst/>
                        </a:rPr>
                        <a:t>1001680:  1025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P00265242:  1858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F:132197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0-17 : 14707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 70862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96949238"/>
                  </a:ext>
                </a:extLst>
              </a:tr>
              <a:tr h="147866">
                <a:tc>
                  <a:txBody>
                    <a:bodyPr/>
                    <a:lstStyle/>
                    <a:p>
                      <a:pPr marL="0" marR="0" algn="ctr">
                        <a:lnSpc>
                          <a:spcPct val="107000"/>
                        </a:lnSpc>
                        <a:spcBef>
                          <a:spcPts val="0"/>
                        </a:spcBef>
                        <a:spcAft>
                          <a:spcPts val="0"/>
                        </a:spcAft>
                      </a:pPr>
                      <a:r>
                        <a:rPr lang="en-US" sz="800">
                          <a:effectLst/>
                        </a:rPr>
                        <a:t>1004277:   978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P00110742:  1591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M:405380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18-25 : 97634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68120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60450624"/>
                  </a:ext>
                </a:extLst>
              </a:tr>
              <a:tr h="147866">
                <a:tc>
                  <a:txBody>
                    <a:bodyPr/>
                    <a:lstStyle/>
                    <a:p>
                      <a:pPr marL="0" marR="0" algn="ctr">
                        <a:lnSpc>
                          <a:spcPct val="107000"/>
                        </a:lnSpc>
                        <a:spcBef>
                          <a:spcPts val="0"/>
                        </a:spcBef>
                        <a:spcAft>
                          <a:spcPts val="0"/>
                        </a:spcAft>
                      </a:pPr>
                      <a:r>
                        <a:rPr lang="en-US" sz="800">
                          <a:effectLst/>
                        </a:rPr>
                        <a:t>1001941:   898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P00025442:  1586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26-35: 214690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7      : 57806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549336653"/>
                  </a:ext>
                </a:extLst>
              </a:tr>
              <a:tr h="147866">
                <a:tc>
                  <a:txBody>
                    <a:bodyPr/>
                    <a:lstStyle/>
                    <a:p>
                      <a:pPr marL="0" marR="0" algn="ctr">
                        <a:lnSpc>
                          <a:spcPct val="107000"/>
                        </a:lnSpc>
                        <a:spcBef>
                          <a:spcPts val="0"/>
                        </a:spcBef>
                        <a:spcAft>
                          <a:spcPts val="0"/>
                        </a:spcAft>
                      </a:pPr>
                      <a:r>
                        <a:rPr lang="en-US" sz="800">
                          <a:effectLst/>
                        </a:rPr>
                        <a:t>1001181:   861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P00112142:  1539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36-45 : 107499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45971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897430487"/>
                  </a:ext>
                </a:extLst>
              </a:tr>
              <a:tr h="147866">
                <a:tc>
                  <a:txBody>
                    <a:bodyPr/>
                    <a:lstStyle/>
                    <a:p>
                      <a:pPr marL="0" marR="0" algn="ctr">
                        <a:lnSpc>
                          <a:spcPct val="107000"/>
                        </a:lnSpc>
                        <a:spcBef>
                          <a:spcPts val="0"/>
                        </a:spcBef>
                        <a:spcAft>
                          <a:spcPts val="0"/>
                        </a:spcAft>
                      </a:pPr>
                      <a:r>
                        <a:rPr lang="en-US" sz="800">
                          <a:effectLst/>
                        </a:rPr>
                        <a:t>1000889:   822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P00057642:  1430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46-50 : 44526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17     : 39090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3022326"/>
                  </a:ext>
                </a:extLst>
              </a:tr>
              <a:tr h="147866">
                <a:tc>
                  <a:txBody>
                    <a:bodyPr/>
                    <a:lstStyle/>
                    <a:p>
                      <a:pPr marL="0" marR="0" algn="ctr">
                        <a:lnSpc>
                          <a:spcPct val="107000"/>
                        </a:lnSpc>
                        <a:spcBef>
                          <a:spcPts val="0"/>
                        </a:spcBef>
                        <a:spcAft>
                          <a:spcPts val="0"/>
                        </a:spcAft>
                      </a:pPr>
                      <a:r>
                        <a:rPr lang="en-US" sz="800">
                          <a:effectLst/>
                        </a:rPr>
                        <a:t>1003618:   766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P00184942:  1424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51-55 : 37618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20     : 32910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767485356"/>
                  </a:ext>
                </a:extLst>
              </a:tr>
              <a:tr h="155259">
                <a:tc>
                  <a:txBody>
                    <a:bodyPr/>
                    <a:lstStyle/>
                    <a:p>
                      <a:pPr marL="0" marR="0" algn="ctr">
                        <a:lnSpc>
                          <a:spcPct val="107000"/>
                        </a:lnSpc>
                        <a:spcBef>
                          <a:spcPts val="0"/>
                        </a:spcBef>
                        <a:spcAft>
                          <a:spcPts val="0"/>
                        </a:spcAft>
                      </a:pPr>
                      <a:r>
                        <a:rPr lang="en-US" sz="800">
                          <a:effectLst/>
                        </a:rPr>
                        <a:t>(Other):532227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  :528149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55+ : 20903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(Other):222818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892604711"/>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494918692"/>
                  </a:ext>
                </a:extLst>
              </a:tr>
              <a:tr h="272320">
                <a:tc>
                  <a:txBody>
                    <a:bodyPr/>
                    <a:lstStyle/>
                    <a:p>
                      <a:pPr marL="0" marR="0" algn="ctr">
                        <a:lnSpc>
                          <a:spcPct val="107000"/>
                        </a:lnSpc>
                        <a:spcBef>
                          <a:spcPts val="0"/>
                        </a:spcBef>
                        <a:spcAft>
                          <a:spcPts val="0"/>
                        </a:spcAft>
                      </a:pPr>
                      <a:r>
                        <a:rPr lang="en-US" sz="800">
                          <a:effectLst/>
                        </a:rPr>
                        <a:t>City_Category</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Stay_In_Current_City_Years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Marital_Status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Product_Category_2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29972901"/>
                  </a:ext>
                </a:extLst>
              </a:tr>
              <a:tr h="147866">
                <a:tc>
                  <a:txBody>
                    <a:bodyPr/>
                    <a:lstStyle/>
                    <a:p>
                      <a:pPr marL="0" marR="0" algn="ctr">
                        <a:lnSpc>
                          <a:spcPct val="107000"/>
                        </a:lnSpc>
                        <a:spcBef>
                          <a:spcPts val="0"/>
                        </a:spcBef>
                        <a:spcAft>
                          <a:spcPts val="0"/>
                        </a:spcAft>
                      </a:pPr>
                      <a:r>
                        <a:rPr lang="en-US" sz="800">
                          <a:effectLst/>
                        </a:rPr>
                        <a:t>A:144638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72725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0 : 317817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8      : 63058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974011812"/>
                  </a:ext>
                </a:extLst>
              </a:tr>
              <a:tr h="147866">
                <a:tc>
                  <a:txBody>
                    <a:bodyPr/>
                    <a:lstStyle/>
                    <a:p>
                      <a:pPr marL="0" marR="0" algn="ctr">
                        <a:lnSpc>
                          <a:spcPct val="107000"/>
                        </a:lnSpc>
                        <a:spcBef>
                          <a:spcPts val="0"/>
                        </a:spcBef>
                        <a:spcAft>
                          <a:spcPts val="0"/>
                        </a:spcAft>
                      </a:pPr>
                      <a:r>
                        <a:rPr lang="en-US" sz="800">
                          <a:effectLst/>
                        </a:rPr>
                        <a:t>B:226493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1:189192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 : 219760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1.000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14     : 54158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773986824"/>
                  </a:ext>
                </a:extLst>
              </a:tr>
              <a:tr h="147866">
                <a:tc>
                  <a:txBody>
                    <a:bodyPr/>
                    <a:lstStyle/>
                    <a:p>
                      <a:pPr marL="0" marR="0" algn="ctr">
                        <a:lnSpc>
                          <a:spcPct val="107000"/>
                        </a:lnSpc>
                        <a:spcBef>
                          <a:spcPts val="0"/>
                        </a:spcBef>
                        <a:spcAft>
                          <a:spcPts val="0"/>
                        </a:spcAft>
                      </a:pPr>
                      <a:r>
                        <a:rPr lang="en-US" sz="800">
                          <a:effectLst/>
                        </a:rPr>
                        <a:t>C:166446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99459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5.000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2      : 48481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400829003"/>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 93312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5.296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16     : 42602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204835936"/>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4: 82889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 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15     : 37317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1591107935"/>
                  </a:ext>
                </a:extLst>
              </a:tr>
              <a:tr h="147866">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:18.000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(Other):124975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3088188932"/>
                  </a:ext>
                </a:extLst>
              </a:tr>
              <a:tr h="155259">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NA's   :166986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extLst>
                  <a:ext uri="{0D108BD9-81ED-4DB2-BD59-A6C34878D82A}">
                    <a16:rowId xmlns:a16="http://schemas.microsoft.com/office/drawing/2014/main" val="2124388616"/>
                  </a:ext>
                </a:extLst>
              </a:tr>
              <a:tr h="155259">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00781176"/>
                  </a:ext>
                </a:extLst>
              </a:tr>
              <a:tr h="155259">
                <a:tc>
                  <a:txBody>
                    <a:bodyPr/>
                    <a:lstStyle/>
                    <a:p>
                      <a:pPr marL="0" marR="0" algn="ctr">
                        <a:lnSpc>
                          <a:spcPct val="107000"/>
                        </a:lnSpc>
                        <a:spcBef>
                          <a:spcPts val="0"/>
                        </a:spcBef>
                        <a:spcAft>
                          <a:spcPts val="0"/>
                        </a:spcAft>
                      </a:pPr>
                      <a:r>
                        <a:rPr lang="en-US" sz="800">
                          <a:effectLst/>
                        </a:rPr>
                        <a:t>Product_Category_3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   Purchase</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130890600"/>
                  </a:ext>
                </a:extLst>
              </a:tr>
              <a:tr h="147866">
                <a:tc>
                  <a:txBody>
                    <a:bodyPr/>
                    <a:lstStyle/>
                    <a:p>
                      <a:pPr marL="0" marR="0" algn="ctr">
                        <a:lnSpc>
                          <a:spcPct val="107000"/>
                        </a:lnSpc>
                        <a:spcBef>
                          <a:spcPts val="0"/>
                        </a:spcBef>
                        <a:spcAft>
                          <a:spcPts val="0"/>
                        </a:spcAft>
                      </a:pPr>
                      <a:r>
                        <a:rPr lang="en-US" sz="800">
                          <a:effectLst/>
                        </a:rPr>
                        <a:t>16     : 32148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Min.   :  185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586169419"/>
                  </a:ext>
                </a:extLst>
              </a:tr>
              <a:tr h="147866">
                <a:tc>
                  <a:txBody>
                    <a:bodyPr/>
                    <a:lstStyle/>
                    <a:p>
                      <a:pPr marL="0" marR="0" algn="ctr">
                        <a:lnSpc>
                          <a:spcPct val="107000"/>
                        </a:lnSpc>
                        <a:spcBef>
                          <a:spcPts val="0"/>
                        </a:spcBef>
                        <a:spcAft>
                          <a:spcPts val="0"/>
                        </a:spcAft>
                      </a:pPr>
                      <a:r>
                        <a:rPr lang="en-US" sz="800">
                          <a:effectLst/>
                        </a:rPr>
                        <a:t>15     : 27611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1st Qu.: 5866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739268793"/>
                  </a:ext>
                </a:extLst>
              </a:tr>
              <a:tr h="147866">
                <a:tc>
                  <a:txBody>
                    <a:bodyPr/>
                    <a:lstStyle/>
                    <a:p>
                      <a:pPr marL="0" marR="0" algn="ctr">
                        <a:lnSpc>
                          <a:spcPct val="107000"/>
                        </a:lnSpc>
                        <a:spcBef>
                          <a:spcPts val="0"/>
                        </a:spcBef>
                        <a:spcAft>
                          <a:spcPts val="0"/>
                        </a:spcAft>
                      </a:pPr>
                      <a:r>
                        <a:rPr lang="en-US" sz="800">
                          <a:effectLst/>
                        </a:rPr>
                        <a:t>14     : 18121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Median : 8062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2014414744"/>
                  </a:ext>
                </a:extLst>
              </a:tr>
              <a:tr h="147866">
                <a:tc>
                  <a:txBody>
                    <a:bodyPr/>
                    <a:lstStyle/>
                    <a:p>
                      <a:pPr marL="0" marR="0" algn="ctr">
                        <a:lnSpc>
                          <a:spcPct val="107000"/>
                        </a:lnSpc>
                        <a:spcBef>
                          <a:spcPts val="0"/>
                        </a:spcBef>
                        <a:spcAft>
                          <a:spcPts val="0"/>
                        </a:spcAft>
                      </a:pPr>
                      <a:r>
                        <a:rPr lang="en-US" sz="800">
                          <a:effectLst/>
                        </a:rPr>
                        <a:t>17     : 16449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Mean   : 9334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044218862"/>
                  </a:ext>
                </a:extLst>
              </a:tr>
              <a:tr h="147866">
                <a:tc>
                  <a:txBody>
                    <a:bodyPr/>
                    <a:lstStyle/>
                    <a:p>
                      <a:pPr marL="0" marR="0" algn="ctr">
                        <a:lnSpc>
                          <a:spcPct val="107000"/>
                        </a:lnSpc>
                        <a:spcBef>
                          <a:spcPts val="0"/>
                        </a:spcBef>
                        <a:spcAft>
                          <a:spcPts val="0"/>
                        </a:spcAft>
                      </a:pPr>
                      <a:r>
                        <a:rPr lang="en-US" sz="800">
                          <a:effectLst/>
                        </a:rPr>
                        <a:t>5      : 16380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3rd Qu.:12073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4016486297"/>
                  </a:ext>
                </a:extLst>
              </a:tr>
              <a:tr h="147866">
                <a:tc>
                  <a:txBody>
                    <a:bodyPr/>
                    <a:lstStyle/>
                    <a:p>
                      <a:pPr marL="0" marR="0" algn="ctr">
                        <a:lnSpc>
                          <a:spcPct val="107000"/>
                        </a:lnSpc>
                        <a:spcBef>
                          <a:spcPts val="0"/>
                        </a:spcBef>
                        <a:spcAft>
                          <a:spcPts val="0"/>
                        </a:spcAft>
                      </a:pPr>
                      <a:r>
                        <a:rPr lang="en-US" sz="800">
                          <a:effectLst/>
                        </a:rPr>
                        <a:t>(Other): 53569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Max.   :23961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extLst>
                  <a:ext uri="{0D108BD9-81ED-4DB2-BD59-A6C34878D82A}">
                    <a16:rowId xmlns:a16="http://schemas.microsoft.com/office/drawing/2014/main" val="1234294854"/>
                  </a:ext>
                </a:extLst>
              </a:tr>
              <a:tr h="155259">
                <a:tc>
                  <a:txBody>
                    <a:bodyPr/>
                    <a:lstStyle/>
                    <a:p>
                      <a:pPr marL="0" marR="0" algn="ctr">
                        <a:lnSpc>
                          <a:spcPct val="107000"/>
                        </a:lnSpc>
                        <a:spcBef>
                          <a:spcPts val="0"/>
                        </a:spcBef>
                        <a:spcAft>
                          <a:spcPts val="0"/>
                        </a:spcAft>
                      </a:pPr>
                      <a:r>
                        <a:rPr lang="en-US" sz="800">
                          <a:effectLst/>
                        </a:rPr>
                        <a:t>NA's   :373299  </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marL="0" marR="0" algn="ctr">
                        <a:lnSpc>
                          <a:spcPct val="107000"/>
                        </a:lnSpc>
                        <a:spcBef>
                          <a:spcPts val="0"/>
                        </a:spcBef>
                        <a:spcAft>
                          <a:spcPts val="0"/>
                        </a:spcAft>
                      </a:pPr>
                      <a:r>
                        <a:rPr lang="en-US" sz="800">
                          <a:effectLst/>
                        </a:rPr>
                        <a:t>NA</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a:effectLst/>
                        <a:latin typeface="Calibri" panose="020F0502020204030204" pitchFamily="34" charset="0"/>
                      </a:endParaRPr>
                    </a:p>
                  </a:txBody>
                  <a:tcPr marL="49790" marR="49790" marT="0" marB="0" anchor="b"/>
                </a:tc>
                <a:tc>
                  <a:txBody>
                    <a:bodyPr/>
                    <a:lstStyle/>
                    <a:p>
                      <a:pPr algn="l">
                        <a:lnSpc>
                          <a:spcPct val="107000"/>
                        </a:lnSpc>
                      </a:pPr>
                      <a:endParaRPr lang="en-US" sz="800" dirty="0">
                        <a:effectLst/>
                        <a:latin typeface="Calibri" panose="020F0502020204030204" pitchFamily="34" charset="0"/>
                      </a:endParaRPr>
                    </a:p>
                  </a:txBody>
                  <a:tcPr marL="49790" marR="49790" marT="0" marB="0" anchor="b"/>
                </a:tc>
                <a:extLst>
                  <a:ext uri="{0D108BD9-81ED-4DB2-BD59-A6C34878D82A}">
                    <a16:rowId xmlns:a16="http://schemas.microsoft.com/office/drawing/2014/main" val="1480120855"/>
                  </a:ext>
                </a:extLst>
              </a:tr>
            </a:tbl>
          </a:graphicData>
        </a:graphic>
      </p:graphicFrame>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2443874"/>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observation on the Black Friday data set </a:t>
            </a:r>
            <a:r>
              <a:rPr lang="en-US" dirty="0">
                <a:latin typeface="Times New Roman" panose="02020603050405020304" pitchFamily="18" charset="0"/>
                <a:ea typeface="Times New Roman" panose="02020603050405020304" pitchFamily="18" charset="0"/>
                <a:cs typeface="Times New Roman" panose="02020603050405020304" pitchFamily="18" charset="0"/>
              </a:rPr>
              <a:t>consists of</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537577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rows and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12</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predictor variables listed in the summary statistics.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17504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Predictor Variables for Predicting the Purchase Behavior</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7" name="Rectangle 2">
            <a:extLst>
              <a:ext uri="{FF2B5EF4-FFF2-40B4-BE49-F238E27FC236}">
                <a16:creationId xmlns:a16="http://schemas.microsoft.com/office/drawing/2014/main" id="{4349B933-D502-4CC3-B4A9-B92B84E303DA}"/>
              </a:ext>
            </a:extLst>
          </p:cNvPr>
          <p:cNvSpPr>
            <a:spLocks noChangeArrowheads="1"/>
          </p:cNvSpPr>
          <p:nvPr/>
        </p:nvSpPr>
        <p:spPr bwMode="auto">
          <a:xfrm>
            <a:off x="3517900" y="2108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FE230D0E-A42B-43B0-9705-65BB1F1B084A}"/>
              </a:ext>
            </a:extLst>
          </p:cNvPr>
          <p:cNvSpPr txBox="1"/>
          <p:nvPr/>
        </p:nvSpPr>
        <p:spPr>
          <a:xfrm>
            <a:off x="9263641" y="2837204"/>
            <a:ext cx="2242559" cy="1554785"/>
          </a:xfrm>
          <a:prstGeom prst="rect">
            <a:avLst/>
          </a:prstGeom>
          <a:noFill/>
        </p:spPr>
        <p:txBody>
          <a:bodyPr wrap="square" rtlCol="0">
            <a:spAutoFit/>
          </a:bodyPr>
          <a:lstStyle/>
          <a:p>
            <a:pPr marL="0" marR="0">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Parameters that might influence the amount a client spends on Black Friday.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A2C7998-D66F-4C86-A5F7-2302C6332439}"/>
              </a:ext>
            </a:extLst>
          </p:cNvPr>
          <p:cNvPicPr>
            <a:picLocks noChangeAspect="1"/>
          </p:cNvPicPr>
          <p:nvPr/>
        </p:nvPicPr>
        <p:blipFill>
          <a:blip r:embed="rId2"/>
          <a:stretch>
            <a:fillRect/>
          </a:stretch>
        </p:blipFill>
        <p:spPr>
          <a:xfrm>
            <a:off x="2900363" y="2033899"/>
            <a:ext cx="5508700" cy="4147826"/>
          </a:xfrm>
          <a:prstGeom prst="rect">
            <a:avLst/>
          </a:prstGeom>
        </p:spPr>
      </p:pic>
    </p:spTree>
    <p:extLst>
      <p:ext uri="{BB962C8B-B14F-4D97-AF65-F5344CB8AC3E}">
        <p14:creationId xmlns:p14="http://schemas.microsoft.com/office/powerpoint/2010/main" val="1688419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rmAutofit fontScale="90000"/>
          </a:bodyPr>
          <a:lstStyle/>
          <a:p>
            <a:pPr algn="ct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Exploratory Analysis</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very first step in analyzing data set is to understand the packages and load the respective libraries. Next step is to find and impute the missing values in the data set. The predictor variables  Product_Category_2 and Product_Category_3 have missing values and are imputed to 0 based on the correlation matrix. </a:t>
            </a:r>
          </a:p>
          <a:p>
            <a:pPr marL="0" indent="0">
              <a:buNone/>
            </a:pP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Identifying multicollinearity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BA0CCA29-6ABA-44A3-ADAB-316A6567F696}"/>
              </a:ext>
            </a:extLst>
          </p:cNvPr>
          <p:cNvSpPr txBox="1"/>
          <p:nvPr/>
        </p:nvSpPr>
        <p:spPr>
          <a:xfrm>
            <a:off x="922789" y="3909270"/>
            <a:ext cx="3749879" cy="1754326"/>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Since the correlation between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1,2,3 are strong,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Product_Category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and 3 with NA values are dropped in order to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avoid multicollinearity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1CBD8CB-0A77-42FD-99DE-A24841401E96}"/>
              </a:ext>
            </a:extLst>
          </p:cNvPr>
          <p:cNvPicPr>
            <a:picLocks noChangeAspect="1"/>
          </p:cNvPicPr>
          <p:nvPr/>
        </p:nvPicPr>
        <p:blipFill>
          <a:blip r:embed="rId2"/>
          <a:stretch>
            <a:fillRect/>
          </a:stretch>
        </p:blipFill>
        <p:spPr>
          <a:xfrm>
            <a:off x="4312117" y="2301892"/>
            <a:ext cx="6063917" cy="3985626"/>
          </a:xfrm>
          <a:prstGeom prst="rect">
            <a:avLst/>
          </a:prstGeom>
        </p:spPr>
      </p:pic>
    </p:spTree>
    <p:extLst>
      <p:ext uri="{BB962C8B-B14F-4D97-AF65-F5344CB8AC3E}">
        <p14:creationId xmlns:p14="http://schemas.microsoft.com/office/powerpoint/2010/main" val="3538063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Histogram of Purchase</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From this histogram we can see that the </a:t>
            </a:r>
          </a:p>
          <a:p>
            <a:pPr marL="0" indent="0">
              <a:buNone/>
            </a:pPr>
            <a:r>
              <a:rPr lang="en-US" sz="1800" dirty="0">
                <a:latin typeface="Times New Roman" panose="02020603050405020304" pitchFamily="18" charset="0"/>
                <a:cs typeface="Times New Roman" panose="02020603050405020304" pitchFamily="18" charset="0"/>
              </a:rPr>
              <a:t>Mean value of purchase lies between </a:t>
            </a:r>
          </a:p>
          <a:p>
            <a:pPr marL="0" indent="0">
              <a:buNone/>
            </a:pPr>
            <a:r>
              <a:rPr lang="en-US" sz="1800" dirty="0">
                <a:latin typeface="Times New Roman" panose="02020603050405020304" pitchFamily="18" charset="0"/>
                <a:cs typeface="Times New Roman" panose="02020603050405020304" pitchFamily="18" charset="0"/>
              </a:rPr>
              <a:t>$5k-10k and the mean quantity purchased</a:t>
            </a:r>
          </a:p>
          <a:p>
            <a:pPr marL="0" indent="0">
              <a:buNone/>
            </a:pPr>
            <a:r>
              <a:rPr lang="en-US" sz="1800" dirty="0">
                <a:latin typeface="Times New Roman" panose="02020603050405020304" pitchFamily="18" charset="0"/>
                <a:cs typeface="Times New Roman" panose="02020603050405020304" pitchFamily="18" charset="0"/>
              </a:rPr>
              <a:t>Is above 30k.</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5" name="Picture 4">
            <a:extLst>
              <a:ext uri="{FF2B5EF4-FFF2-40B4-BE49-F238E27FC236}">
                <a16:creationId xmlns:a16="http://schemas.microsoft.com/office/drawing/2014/main" id="{C17AD783-60B0-4209-B6F7-3B039F40CC78}"/>
              </a:ext>
            </a:extLst>
          </p:cNvPr>
          <p:cNvPicPr/>
          <p:nvPr/>
        </p:nvPicPr>
        <p:blipFill>
          <a:blip r:embed="rId2"/>
          <a:stretch>
            <a:fillRect/>
          </a:stretch>
        </p:blipFill>
        <p:spPr>
          <a:xfrm>
            <a:off x="4902666" y="2200150"/>
            <a:ext cx="5943600" cy="3833495"/>
          </a:xfrm>
          <a:prstGeom prst="rect">
            <a:avLst/>
          </a:prstGeom>
        </p:spPr>
      </p:pic>
    </p:spTree>
    <p:extLst>
      <p:ext uri="{BB962C8B-B14F-4D97-AF65-F5344CB8AC3E}">
        <p14:creationId xmlns:p14="http://schemas.microsoft.com/office/powerpoint/2010/main" val="161553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Top Five Products Accounting for Highest Purchase Quantity</a:t>
            </a: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marR="0">
              <a:lnSpc>
                <a:spcPct val="107000"/>
              </a:lnSpc>
              <a:spcBef>
                <a:spcPts val="0"/>
              </a:spcBef>
              <a:spcAft>
                <a:spcPts val="800"/>
              </a:spcAft>
            </a:pPr>
            <a:endPar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77D03439-05D4-4061-ACE7-2BA4298A7CF2}"/>
              </a:ext>
            </a:extLst>
          </p:cNvPr>
          <p:cNvPicPr/>
          <p:nvPr/>
        </p:nvPicPr>
        <p:blipFill>
          <a:blip r:embed="rId2"/>
          <a:stretch>
            <a:fillRect/>
          </a:stretch>
        </p:blipFill>
        <p:spPr>
          <a:xfrm>
            <a:off x="3124200" y="2260132"/>
            <a:ext cx="5943600" cy="3833495"/>
          </a:xfrm>
          <a:prstGeom prst="rect">
            <a:avLst/>
          </a:prstGeom>
        </p:spPr>
      </p:pic>
    </p:spTree>
    <p:extLst>
      <p:ext uri="{BB962C8B-B14F-4D97-AF65-F5344CB8AC3E}">
        <p14:creationId xmlns:p14="http://schemas.microsoft.com/office/powerpoint/2010/main" val="3654759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529389"/>
            <a:ext cx="10820400" cy="722362"/>
          </a:xfrm>
        </p:spPr>
        <p:txBody>
          <a:bodyPr>
            <a:noAutofit/>
          </a:bodyPr>
          <a:lstStyle/>
          <a:p>
            <a:pPr algn="ctr"/>
            <a:r>
              <a:rPr lang="en-US" sz="3200" b="1" dirty="0">
                <a:latin typeface="Times New Roman" panose="02020603050405020304" pitchFamily="18" charset="0"/>
                <a:cs typeface="Times New Roman" panose="02020603050405020304" pitchFamily="18" charset="0"/>
              </a:rPr>
              <a:t>According to age and sex what is the amount spend on Black Friday?</a:t>
            </a:r>
            <a:endParaRPr lang="en-US"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799" y="1482572"/>
            <a:ext cx="10931893" cy="473611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Purchase By Gender			Purchase By Age Category</a:t>
            </a: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8E5FDBB1-2285-4430-85F6-3D635051CAC4}"/>
              </a:ext>
            </a:extLst>
          </p:cNvPr>
          <p:cNvPicPr/>
          <p:nvPr/>
        </p:nvPicPr>
        <p:blipFill>
          <a:blip r:embed="rId2"/>
          <a:stretch>
            <a:fillRect/>
          </a:stretch>
        </p:blipFill>
        <p:spPr>
          <a:xfrm>
            <a:off x="506836" y="2260132"/>
            <a:ext cx="4937620" cy="3343713"/>
          </a:xfrm>
          <a:prstGeom prst="rect">
            <a:avLst/>
          </a:prstGeom>
        </p:spPr>
      </p:pic>
      <p:pic>
        <p:nvPicPr>
          <p:cNvPr id="6" name="Picture 5">
            <a:extLst>
              <a:ext uri="{FF2B5EF4-FFF2-40B4-BE49-F238E27FC236}">
                <a16:creationId xmlns:a16="http://schemas.microsoft.com/office/drawing/2014/main" id="{B197C3D5-8CCA-4C37-A797-E5F751F28804}"/>
              </a:ext>
            </a:extLst>
          </p:cNvPr>
          <p:cNvPicPr/>
          <p:nvPr/>
        </p:nvPicPr>
        <p:blipFill>
          <a:blip r:embed="rId3"/>
          <a:stretch>
            <a:fillRect/>
          </a:stretch>
        </p:blipFill>
        <p:spPr>
          <a:xfrm>
            <a:off x="5741564" y="2174983"/>
            <a:ext cx="5943600" cy="3833495"/>
          </a:xfrm>
          <a:prstGeom prst="rect">
            <a:avLst/>
          </a:prstGeom>
        </p:spPr>
      </p:pic>
    </p:spTree>
    <p:extLst>
      <p:ext uri="{BB962C8B-B14F-4D97-AF65-F5344CB8AC3E}">
        <p14:creationId xmlns:p14="http://schemas.microsoft.com/office/powerpoint/2010/main" val="412779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ADED-AB06-4ED9-943E-A8FBBAC0A078}"/>
              </a:ext>
            </a:extLst>
          </p:cNvPr>
          <p:cNvSpPr>
            <a:spLocks noGrp="1"/>
          </p:cNvSpPr>
          <p:nvPr>
            <p:ph type="title"/>
          </p:nvPr>
        </p:nvSpPr>
        <p:spPr>
          <a:xfrm>
            <a:off x="685800" y="764373"/>
            <a:ext cx="10820400" cy="487378"/>
          </a:xfrm>
        </p:spPr>
        <p:txBody>
          <a:bodyPr>
            <a:noAutofit/>
          </a:bodyPr>
          <a:lstStyle/>
          <a:p>
            <a:pPr algn="ctr"/>
            <a:r>
              <a:rPr lang="en-US" sz="3200" b="1" dirty="0">
                <a:latin typeface="Times New Roman" panose="02020603050405020304" pitchFamily="18" charset="0"/>
                <a:cs typeface="Times New Roman" panose="02020603050405020304" pitchFamily="18" charset="0"/>
              </a:rPr>
              <a:t>Does client’s occupation has an impact on his/her purchase?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D09486-6FCC-42EB-B1EA-7290F1A293B6}"/>
              </a:ext>
            </a:extLst>
          </p:cNvPr>
          <p:cNvSpPr>
            <a:spLocks noGrp="1"/>
          </p:cNvSpPr>
          <p:nvPr>
            <p:ph idx="1"/>
          </p:nvPr>
        </p:nvSpPr>
        <p:spPr>
          <a:xfrm>
            <a:off x="685800" y="1482572"/>
            <a:ext cx="10820400" cy="4736114"/>
          </a:xfrm>
        </p:spPr>
        <p:txBody>
          <a:bodyPr>
            <a:normAutofit/>
          </a:bodyPr>
          <a:lstStyle/>
          <a:p>
            <a:pPr marL="0" indent="0" algn="ctr">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AAEC23E-7453-46FF-9A0E-BB1FC96C3714}"/>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Picture 6">
            <a:extLst>
              <a:ext uri="{FF2B5EF4-FFF2-40B4-BE49-F238E27FC236}">
                <a16:creationId xmlns:a16="http://schemas.microsoft.com/office/drawing/2014/main" id="{BA1E27EA-D877-4B64-AE11-ABCFF42919FE}"/>
              </a:ext>
            </a:extLst>
          </p:cNvPr>
          <p:cNvPicPr/>
          <p:nvPr/>
        </p:nvPicPr>
        <p:blipFill>
          <a:blip r:embed="rId2"/>
          <a:stretch>
            <a:fillRect/>
          </a:stretch>
        </p:blipFill>
        <p:spPr>
          <a:xfrm>
            <a:off x="2667000" y="1541933"/>
            <a:ext cx="5943600" cy="3833495"/>
          </a:xfrm>
          <a:prstGeom prst="rect">
            <a:avLst/>
          </a:prstGeom>
        </p:spPr>
      </p:pic>
    </p:spTree>
    <p:extLst>
      <p:ext uri="{BB962C8B-B14F-4D97-AF65-F5344CB8AC3E}">
        <p14:creationId xmlns:p14="http://schemas.microsoft.com/office/powerpoint/2010/main" val="1515623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1225</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Lucida Console</vt:lpstr>
      <vt:lpstr>Times New Roman</vt:lpstr>
      <vt:lpstr>Wingdings</vt:lpstr>
      <vt:lpstr>Office Theme</vt:lpstr>
      <vt:lpstr>           BLACK FRIDAY SALES ANALYSIS        </vt:lpstr>
      <vt:lpstr> Introduction </vt:lpstr>
      <vt:lpstr>Summary Statistics of the Black Friday Data Set </vt:lpstr>
      <vt:lpstr>Predictor Variables for Predicting the Purchase Behavior</vt:lpstr>
      <vt:lpstr> Exploratory Analysis </vt:lpstr>
      <vt:lpstr>Histogram of Purchase</vt:lpstr>
      <vt:lpstr>Top Five Products Accounting for Highest Purchase Quantity</vt:lpstr>
      <vt:lpstr>According to age and sex what is the amount spend on Black Friday?</vt:lpstr>
      <vt:lpstr>Does client’s occupation has an impact on his/her purchase?</vt:lpstr>
      <vt:lpstr>Which cities spend the most? Whether their number of years of stay matters on their spending?</vt:lpstr>
      <vt:lpstr>Which cities spend the most? Whether their number of years of stay matters on their spending?</vt:lpstr>
      <vt:lpstr>Machine Learning Models- Linear Regression</vt:lpstr>
      <vt:lpstr>Does client’s occupation has an impact on his/her purchase?</vt:lpstr>
      <vt:lpstr>  Summary Statistics of LM Model </vt:lpstr>
      <vt:lpstr>  Prediction Values of LM Model </vt:lpstr>
      <vt:lpstr>  Building Decision Tree Model </vt:lpstr>
      <vt:lpstr>  Prediction Made by Decision Tree Model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2020-06-24T16:29:09Z</dcterms:created>
  <dcterms:modified xsi:type="dcterms:W3CDTF">2020-06-30T22:11:07Z</dcterms:modified>
</cp:coreProperties>
</file>