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B8A08-35C7-4F60-8757-A38A232AFA2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54BAD25-544F-40F2-870F-09DA85926B19}">
      <dgm:prSet/>
      <dgm:spPr/>
      <dgm:t>
        <a:bodyPr/>
        <a:lstStyle/>
        <a:p>
          <a:r>
            <a:rPr lang="en-US"/>
            <a:t>Chicago vehicle towing data for tows and impounds in Chicago from 2011-2018</a:t>
          </a:r>
        </a:p>
      </dgm:t>
    </dgm:pt>
    <dgm:pt modelId="{9A5A6FD6-D165-4941-8900-1AEF9FE630A3}" type="parTrans" cxnId="{A96BB068-2994-4C83-9079-2F7B90769500}">
      <dgm:prSet/>
      <dgm:spPr/>
      <dgm:t>
        <a:bodyPr/>
        <a:lstStyle/>
        <a:p>
          <a:endParaRPr lang="en-US"/>
        </a:p>
      </dgm:t>
    </dgm:pt>
    <dgm:pt modelId="{2A0CF0D9-8BE8-4B15-957F-1F75E77151AE}" type="sibTrans" cxnId="{A96BB068-2994-4C83-9079-2F7B90769500}">
      <dgm:prSet/>
      <dgm:spPr/>
      <dgm:t>
        <a:bodyPr/>
        <a:lstStyle/>
        <a:p>
          <a:endParaRPr lang="en-US"/>
        </a:p>
      </dgm:t>
    </dgm:pt>
    <dgm:pt modelId="{17648BB3-7248-4AD4-BA88-9555502D1091}">
      <dgm:prSet/>
      <dgm:spPr/>
      <dgm:t>
        <a:bodyPr/>
        <a:lstStyle/>
        <a:p>
          <a:r>
            <a:rPr lang="en-US"/>
            <a:t>Targeted audience: Internal Audit Teams</a:t>
          </a:r>
        </a:p>
      </dgm:t>
    </dgm:pt>
    <dgm:pt modelId="{19A86543-0B7E-4B53-8BBB-CF0DC350B1EB}" type="parTrans" cxnId="{6C764E36-F1D7-4C0D-B344-5A016588C6C8}">
      <dgm:prSet/>
      <dgm:spPr/>
      <dgm:t>
        <a:bodyPr/>
        <a:lstStyle/>
        <a:p>
          <a:endParaRPr lang="en-US"/>
        </a:p>
      </dgm:t>
    </dgm:pt>
    <dgm:pt modelId="{2953969C-D14B-4DA7-BC97-1D94E0C7FCD0}" type="sibTrans" cxnId="{6C764E36-F1D7-4C0D-B344-5A016588C6C8}">
      <dgm:prSet/>
      <dgm:spPr/>
      <dgm:t>
        <a:bodyPr/>
        <a:lstStyle/>
        <a:p>
          <a:endParaRPr lang="en-US"/>
        </a:p>
      </dgm:t>
    </dgm:pt>
    <dgm:pt modelId="{1EE70E19-90A1-490B-916F-802F722C74BF}">
      <dgm:prSet/>
      <dgm:spPr/>
      <dgm:t>
        <a:bodyPr/>
        <a:lstStyle/>
        <a:p>
          <a:r>
            <a:rPr lang="en-US" dirty="0"/>
            <a:t>VINs of the cars not recorded</a:t>
          </a:r>
        </a:p>
      </dgm:t>
    </dgm:pt>
    <dgm:pt modelId="{69A94BDD-B684-441F-AC3C-2E11EBAEBB15}" type="parTrans" cxnId="{8C448885-32C9-4759-BEB1-5E00E79A43CE}">
      <dgm:prSet/>
      <dgm:spPr/>
      <dgm:t>
        <a:bodyPr/>
        <a:lstStyle/>
        <a:p>
          <a:endParaRPr lang="en-US"/>
        </a:p>
      </dgm:t>
    </dgm:pt>
    <dgm:pt modelId="{4037FFDA-3F2E-41AF-84D4-3F80A77E4B6A}" type="sibTrans" cxnId="{8C448885-32C9-4759-BEB1-5E00E79A43CE}">
      <dgm:prSet/>
      <dgm:spPr/>
      <dgm:t>
        <a:bodyPr/>
        <a:lstStyle/>
        <a:p>
          <a:endParaRPr lang="en-US"/>
        </a:p>
      </dgm:t>
    </dgm:pt>
    <dgm:pt modelId="{DD5D319F-D032-4B2D-B4CC-F79BC0BA5164}" type="pres">
      <dgm:prSet presAssocID="{261B8A08-35C7-4F60-8757-A38A232AFA27}" presName="root" presStyleCnt="0">
        <dgm:presLayoutVars>
          <dgm:dir/>
          <dgm:resizeHandles val="exact"/>
        </dgm:presLayoutVars>
      </dgm:prSet>
      <dgm:spPr/>
    </dgm:pt>
    <dgm:pt modelId="{B7366361-A610-4C30-8621-5E6C33F3D563}" type="pres">
      <dgm:prSet presAssocID="{454BAD25-544F-40F2-870F-09DA85926B19}" presName="compNode" presStyleCnt="0"/>
      <dgm:spPr/>
    </dgm:pt>
    <dgm:pt modelId="{BBC2C47C-8D94-4EC4-A299-04E3741D043B}" type="pres">
      <dgm:prSet presAssocID="{454BAD25-544F-40F2-870F-09DA85926B19}" presName="bgRect" presStyleLbl="bgShp" presStyleIdx="0" presStyleCnt="3"/>
      <dgm:spPr/>
    </dgm:pt>
    <dgm:pt modelId="{6C17D642-752C-428F-BF22-E625B873839D}" type="pres">
      <dgm:prSet presAssocID="{454BAD25-544F-40F2-870F-09DA85926B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t Launch"/>
        </a:ext>
      </dgm:extLst>
    </dgm:pt>
    <dgm:pt modelId="{18FAF4F9-D945-4E44-9FAD-A5F273FAD2CB}" type="pres">
      <dgm:prSet presAssocID="{454BAD25-544F-40F2-870F-09DA85926B19}" presName="spaceRect" presStyleCnt="0"/>
      <dgm:spPr/>
    </dgm:pt>
    <dgm:pt modelId="{5F5DD404-3890-469B-97A1-71DA53BDD0F8}" type="pres">
      <dgm:prSet presAssocID="{454BAD25-544F-40F2-870F-09DA85926B19}" presName="parTx" presStyleLbl="revTx" presStyleIdx="0" presStyleCnt="3">
        <dgm:presLayoutVars>
          <dgm:chMax val="0"/>
          <dgm:chPref val="0"/>
        </dgm:presLayoutVars>
      </dgm:prSet>
      <dgm:spPr/>
    </dgm:pt>
    <dgm:pt modelId="{03ADB8EC-AFEA-443D-ADD6-4A1F62152D93}" type="pres">
      <dgm:prSet presAssocID="{2A0CF0D9-8BE8-4B15-957F-1F75E77151AE}" presName="sibTrans" presStyleCnt="0"/>
      <dgm:spPr/>
    </dgm:pt>
    <dgm:pt modelId="{774A26AE-DDA6-47A7-8150-FBEFCCFDBEB3}" type="pres">
      <dgm:prSet presAssocID="{17648BB3-7248-4AD4-BA88-9555502D1091}" presName="compNode" presStyleCnt="0"/>
      <dgm:spPr/>
    </dgm:pt>
    <dgm:pt modelId="{B4210471-427F-423D-8565-6F37A738F2CF}" type="pres">
      <dgm:prSet presAssocID="{17648BB3-7248-4AD4-BA88-9555502D1091}" presName="bgRect" presStyleLbl="bgShp" presStyleIdx="1" presStyleCnt="3"/>
      <dgm:spPr/>
    </dgm:pt>
    <dgm:pt modelId="{744782FB-85C0-49F1-B5B5-EC7F2FF774D1}" type="pres">
      <dgm:prSet presAssocID="{17648BB3-7248-4AD4-BA88-9555502D10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24343F4-D728-45E1-9BAC-FD073ACF7106}" type="pres">
      <dgm:prSet presAssocID="{17648BB3-7248-4AD4-BA88-9555502D1091}" presName="spaceRect" presStyleCnt="0"/>
      <dgm:spPr/>
    </dgm:pt>
    <dgm:pt modelId="{F87B5C9D-DD99-47C0-9254-C0587BD796F3}" type="pres">
      <dgm:prSet presAssocID="{17648BB3-7248-4AD4-BA88-9555502D1091}" presName="parTx" presStyleLbl="revTx" presStyleIdx="1" presStyleCnt="3">
        <dgm:presLayoutVars>
          <dgm:chMax val="0"/>
          <dgm:chPref val="0"/>
        </dgm:presLayoutVars>
      </dgm:prSet>
      <dgm:spPr/>
    </dgm:pt>
    <dgm:pt modelId="{60EC8B6C-1F76-4194-B7B7-74ADD7C622B8}" type="pres">
      <dgm:prSet presAssocID="{2953969C-D14B-4DA7-BC97-1D94E0C7FCD0}" presName="sibTrans" presStyleCnt="0"/>
      <dgm:spPr/>
    </dgm:pt>
    <dgm:pt modelId="{15F1E2DB-DADB-4083-8670-8DA0807CB2C8}" type="pres">
      <dgm:prSet presAssocID="{1EE70E19-90A1-490B-916F-802F722C74BF}" presName="compNode" presStyleCnt="0"/>
      <dgm:spPr/>
    </dgm:pt>
    <dgm:pt modelId="{15132AF8-FF49-44F1-99DB-C314A16F0F09}" type="pres">
      <dgm:prSet presAssocID="{1EE70E19-90A1-490B-916F-802F722C74BF}" presName="bgRect" presStyleLbl="bgShp" presStyleIdx="2" presStyleCnt="3"/>
      <dgm:spPr/>
    </dgm:pt>
    <dgm:pt modelId="{03426CF1-02AD-489A-8FB3-37EE8C893875}" type="pres">
      <dgm:prSet presAssocID="{1EE70E19-90A1-490B-916F-802F722C74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A2B1ABA9-7895-4598-82C5-23CF88E66C0F}" type="pres">
      <dgm:prSet presAssocID="{1EE70E19-90A1-490B-916F-802F722C74BF}" presName="spaceRect" presStyleCnt="0"/>
      <dgm:spPr/>
    </dgm:pt>
    <dgm:pt modelId="{B46168AE-8B92-4531-92A1-1CE14377C1C9}" type="pres">
      <dgm:prSet presAssocID="{1EE70E19-90A1-490B-916F-802F722C74BF}" presName="parTx" presStyleLbl="revTx" presStyleIdx="2" presStyleCnt="3">
        <dgm:presLayoutVars>
          <dgm:chMax val="0"/>
          <dgm:chPref val="0"/>
        </dgm:presLayoutVars>
      </dgm:prSet>
      <dgm:spPr/>
    </dgm:pt>
  </dgm:ptLst>
  <dgm:cxnLst>
    <dgm:cxn modelId="{6C764E36-F1D7-4C0D-B344-5A016588C6C8}" srcId="{261B8A08-35C7-4F60-8757-A38A232AFA27}" destId="{17648BB3-7248-4AD4-BA88-9555502D1091}" srcOrd="1" destOrd="0" parTransId="{19A86543-0B7E-4B53-8BBB-CF0DC350B1EB}" sibTransId="{2953969C-D14B-4DA7-BC97-1D94E0C7FCD0}"/>
    <dgm:cxn modelId="{F55F6245-2EC9-4EF4-95D0-159E794C44F9}" type="presOf" srcId="{454BAD25-544F-40F2-870F-09DA85926B19}" destId="{5F5DD404-3890-469B-97A1-71DA53BDD0F8}" srcOrd="0" destOrd="0" presId="urn:microsoft.com/office/officeart/2018/2/layout/IconVerticalSolidList"/>
    <dgm:cxn modelId="{A96BB068-2994-4C83-9079-2F7B90769500}" srcId="{261B8A08-35C7-4F60-8757-A38A232AFA27}" destId="{454BAD25-544F-40F2-870F-09DA85926B19}" srcOrd="0" destOrd="0" parTransId="{9A5A6FD6-D165-4941-8900-1AEF9FE630A3}" sibTransId="{2A0CF0D9-8BE8-4B15-957F-1F75E77151AE}"/>
    <dgm:cxn modelId="{B38AFB4F-F0E8-4F38-AEA4-EB67B9842365}" type="presOf" srcId="{1EE70E19-90A1-490B-916F-802F722C74BF}" destId="{B46168AE-8B92-4531-92A1-1CE14377C1C9}" srcOrd="0" destOrd="0" presId="urn:microsoft.com/office/officeart/2018/2/layout/IconVerticalSolidList"/>
    <dgm:cxn modelId="{18E4C258-C340-427E-86B5-70A787D10CF2}" type="presOf" srcId="{17648BB3-7248-4AD4-BA88-9555502D1091}" destId="{F87B5C9D-DD99-47C0-9254-C0587BD796F3}" srcOrd="0" destOrd="0" presId="urn:microsoft.com/office/officeart/2018/2/layout/IconVerticalSolidList"/>
    <dgm:cxn modelId="{DA119D7B-F259-4A96-8B33-EF17ABA588D4}" type="presOf" srcId="{261B8A08-35C7-4F60-8757-A38A232AFA27}" destId="{DD5D319F-D032-4B2D-B4CC-F79BC0BA5164}" srcOrd="0" destOrd="0" presId="urn:microsoft.com/office/officeart/2018/2/layout/IconVerticalSolidList"/>
    <dgm:cxn modelId="{8C448885-32C9-4759-BEB1-5E00E79A43CE}" srcId="{261B8A08-35C7-4F60-8757-A38A232AFA27}" destId="{1EE70E19-90A1-490B-916F-802F722C74BF}" srcOrd="2" destOrd="0" parTransId="{69A94BDD-B684-441F-AC3C-2E11EBAEBB15}" sibTransId="{4037FFDA-3F2E-41AF-84D4-3F80A77E4B6A}"/>
    <dgm:cxn modelId="{A8115973-DA66-4F3E-B9B6-C0BA78862BA6}" type="presParOf" srcId="{DD5D319F-D032-4B2D-B4CC-F79BC0BA5164}" destId="{B7366361-A610-4C30-8621-5E6C33F3D563}" srcOrd="0" destOrd="0" presId="urn:microsoft.com/office/officeart/2018/2/layout/IconVerticalSolidList"/>
    <dgm:cxn modelId="{6EB788DA-1C62-4B21-A5D3-A89F2808F1E7}" type="presParOf" srcId="{B7366361-A610-4C30-8621-5E6C33F3D563}" destId="{BBC2C47C-8D94-4EC4-A299-04E3741D043B}" srcOrd="0" destOrd="0" presId="urn:microsoft.com/office/officeart/2018/2/layout/IconVerticalSolidList"/>
    <dgm:cxn modelId="{58D9DFEB-77A2-475E-9929-BC2C9B9F2A7F}" type="presParOf" srcId="{B7366361-A610-4C30-8621-5E6C33F3D563}" destId="{6C17D642-752C-428F-BF22-E625B873839D}" srcOrd="1" destOrd="0" presId="urn:microsoft.com/office/officeart/2018/2/layout/IconVerticalSolidList"/>
    <dgm:cxn modelId="{1A6F847A-6ACF-43EF-BD91-7290E6291956}" type="presParOf" srcId="{B7366361-A610-4C30-8621-5E6C33F3D563}" destId="{18FAF4F9-D945-4E44-9FAD-A5F273FAD2CB}" srcOrd="2" destOrd="0" presId="urn:microsoft.com/office/officeart/2018/2/layout/IconVerticalSolidList"/>
    <dgm:cxn modelId="{9659C99F-D7C8-4E05-894C-0C3439F920CA}" type="presParOf" srcId="{B7366361-A610-4C30-8621-5E6C33F3D563}" destId="{5F5DD404-3890-469B-97A1-71DA53BDD0F8}" srcOrd="3" destOrd="0" presId="urn:microsoft.com/office/officeart/2018/2/layout/IconVerticalSolidList"/>
    <dgm:cxn modelId="{50CB5644-A095-462E-AE7A-B3EEC955A9D5}" type="presParOf" srcId="{DD5D319F-D032-4B2D-B4CC-F79BC0BA5164}" destId="{03ADB8EC-AFEA-443D-ADD6-4A1F62152D93}" srcOrd="1" destOrd="0" presId="urn:microsoft.com/office/officeart/2018/2/layout/IconVerticalSolidList"/>
    <dgm:cxn modelId="{9EF7E884-8C70-48DF-8795-76526CA149C5}" type="presParOf" srcId="{DD5D319F-D032-4B2D-B4CC-F79BC0BA5164}" destId="{774A26AE-DDA6-47A7-8150-FBEFCCFDBEB3}" srcOrd="2" destOrd="0" presId="urn:microsoft.com/office/officeart/2018/2/layout/IconVerticalSolidList"/>
    <dgm:cxn modelId="{08E4AD96-ABFA-4653-9CF1-394597CB694E}" type="presParOf" srcId="{774A26AE-DDA6-47A7-8150-FBEFCCFDBEB3}" destId="{B4210471-427F-423D-8565-6F37A738F2CF}" srcOrd="0" destOrd="0" presId="urn:microsoft.com/office/officeart/2018/2/layout/IconVerticalSolidList"/>
    <dgm:cxn modelId="{9F3C1D42-58D5-49A5-81C6-852C6F6B9B4D}" type="presParOf" srcId="{774A26AE-DDA6-47A7-8150-FBEFCCFDBEB3}" destId="{744782FB-85C0-49F1-B5B5-EC7F2FF774D1}" srcOrd="1" destOrd="0" presId="urn:microsoft.com/office/officeart/2018/2/layout/IconVerticalSolidList"/>
    <dgm:cxn modelId="{15118E40-159E-49E6-8825-2F88E7F7679E}" type="presParOf" srcId="{774A26AE-DDA6-47A7-8150-FBEFCCFDBEB3}" destId="{124343F4-D728-45E1-9BAC-FD073ACF7106}" srcOrd="2" destOrd="0" presId="urn:microsoft.com/office/officeart/2018/2/layout/IconVerticalSolidList"/>
    <dgm:cxn modelId="{57E6FA89-AD97-4513-87F9-12C8FA39C6B9}" type="presParOf" srcId="{774A26AE-DDA6-47A7-8150-FBEFCCFDBEB3}" destId="{F87B5C9D-DD99-47C0-9254-C0587BD796F3}" srcOrd="3" destOrd="0" presId="urn:microsoft.com/office/officeart/2018/2/layout/IconVerticalSolidList"/>
    <dgm:cxn modelId="{9E5F63E9-DF0B-49AE-A6C3-8F8212920416}" type="presParOf" srcId="{DD5D319F-D032-4B2D-B4CC-F79BC0BA5164}" destId="{60EC8B6C-1F76-4194-B7B7-74ADD7C622B8}" srcOrd="3" destOrd="0" presId="urn:microsoft.com/office/officeart/2018/2/layout/IconVerticalSolidList"/>
    <dgm:cxn modelId="{FFDDA04E-C64C-493E-B9CB-5198F1CC32BE}" type="presParOf" srcId="{DD5D319F-D032-4B2D-B4CC-F79BC0BA5164}" destId="{15F1E2DB-DADB-4083-8670-8DA0807CB2C8}" srcOrd="4" destOrd="0" presId="urn:microsoft.com/office/officeart/2018/2/layout/IconVerticalSolidList"/>
    <dgm:cxn modelId="{94C0686B-35D6-4766-9385-59E00071311B}" type="presParOf" srcId="{15F1E2DB-DADB-4083-8670-8DA0807CB2C8}" destId="{15132AF8-FF49-44F1-99DB-C314A16F0F09}" srcOrd="0" destOrd="0" presId="urn:microsoft.com/office/officeart/2018/2/layout/IconVerticalSolidList"/>
    <dgm:cxn modelId="{C3987BD7-0630-4637-8E81-7F0AEA21C35A}" type="presParOf" srcId="{15F1E2DB-DADB-4083-8670-8DA0807CB2C8}" destId="{03426CF1-02AD-489A-8FB3-37EE8C893875}" srcOrd="1" destOrd="0" presId="urn:microsoft.com/office/officeart/2018/2/layout/IconVerticalSolidList"/>
    <dgm:cxn modelId="{F46CED28-83F2-41E1-9A92-C72CAACE4865}" type="presParOf" srcId="{15F1E2DB-DADB-4083-8670-8DA0807CB2C8}" destId="{A2B1ABA9-7895-4598-82C5-23CF88E66C0F}" srcOrd="2" destOrd="0" presId="urn:microsoft.com/office/officeart/2018/2/layout/IconVerticalSolidList"/>
    <dgm:cxn modelId="{37262C1F-2759-4D9D-9493-11F14ECED707}" type="presParOf" srcId="{15F1E2DB-DADB-4083-8670-8DA0807CB2C8}" destId="{B46168AE-8B92-4531-92A1-1CE14377C1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2C47C-8D94-4EC4-A299-04E3741D043B}">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7D642-752C-428F-BF22-E625B873839D}">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5DD404-3890-469B-97A1-71DA53BDD0F8}">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Chicago vehicle towing data for tows and impounds in Chicago from 2011-2018</a:t>
          </a:r>
        </a:p>
      </dsp:txBody>
      <dsp:txXfrm>
        <a:off x="1350519" y="499"/>
        <a:ext cx="8267613" cy="1169280"/>
      </dsp:txXfrm>
    </dsp:sp>
    <dsp:sp modelId="{B4210471-427F-423D-8565-6F37A738F2CF}">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782FB-85C0-49F1-B5B5-EC7F2FF774D1}">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7B5C9D-DD99-47C0-9254-C0587BD796F3}">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Targeted audience: Internal Audit Teams</a:t>
          </a:r>
        </a:p>
      </dsp:txBody>
      <dsp:txXfrm>
        <a:off x="1350519" y="1462100"/>
        <a:ext cx="8267613" cy="1169280"/>
      </dsp:txXfrm>
    </dsp:sp>
    <dsp:sp modelId="{15132AF8-FF49-44F1-99DB-C314A16F0F09}">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26CF1-02AD-489A-8FB3-37EE8C89387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6168AE-8B92-4531-92A1-1CE14377C1C9}">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dirty="0"/>
            <a:t>VINs of the cars not recorded</a:t>
          </a: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016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02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444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7530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81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372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4968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092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0184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4052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231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235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092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69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419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4172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6/30/2020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78655403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wbezchicago/chicago-towing-data-2011-2018/workspace/data-dictionary" TargetMode="External"/><Relationship Id="rId2" Type="http://schemas.openxmlformats.org/officeDocument/2006/relationships/hyperlink" Target="https://www.autocheck.com/vehiclehistory/vin-basics" TargetMode="External"/><Relationship Id="rId1" Type="http://schemas.openxmlformats.org/officeDocument/2006/relationships/slideLayout" Target="../slideLayouts/slideLayout2.xml"/><Relationship Id="rId4" Type="http://schemas.openxmlformats.org/officeDocument/2006/relationships/hyperlink" Target="https://s3.amazonaws.com/blackboard.learn.xythos.prod/5a3148150d016/21600383?response-cache-control=private%2C%20max-age%3D21600&amp;response-content-disposition=inline%3B%20filename%2A%3DUTF-8%27%27reason.com-Chicago%2520Is%2520Trying%2520to%2520Pay%2520Down%2520Its%2520Debt%2520by%2520Impounding%2520Innocent%2520Peoples%2520Cars.pdf&amp;response-content-type=application%2Fpdf&amp;X-Amz-Algorithm=AWS4-HMAC-SHA256&amp;X-Amz-Date=20200626T000000Z&amp;X-Amz-SignedHeaders=host&amp;X-Amz-Expires=21600&amp;X-Amz-Credential=AKIAIL7WQYDOOHAZJGWQ%2F20200626%2Fus-east-1%2Fs3%2Faws4_request&amp;X-Amz-Signature=dd16836742468fdd6f081ba8e79836413a4e537a6b4bb8b0ee72cb3a9eecb48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profile/pranshu.shah1791#!/vizhome/FInal_Dashboard/FinalDashboard" TargetMode="External"/><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53FF3-B830-4832-BEF7-64CEAE9C10D6}"/>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F339CC01-A71E-4A5E-9FF2-C8A12A048A40}"/>
              </a:ext>
            </a:extLst>
          </p:cNvPr>
          <p:cNvSpPr>
            <a:spLocks noGrp="1"/>
          </p:cNvSpPr>
          <p:nvPr>
            <p:ph type="ctrTitle"/>
          </p:nvPr>
        </p:nvSpPr>
        <p:spPr>
          <a:xfrm>
            <a:off x="838200" y="1122362"/>
            <a:ext cx="10515600" cy="2900518"/>
          </a:xfrm>
        </p:spPr>
        <p:txBody>
          <a:bodyPr>
            <a:normAutofit/>
          </a:bodyPr>
          <a:lstStyle/>
          <a:p>
            <a:r>
              <a:rPr lang="en-US" sz="4400">
                <a:solidFill>
                  <a:srgbClr val="FFFFFF"/>
                </a:solidFill>
              </a:rPr>
              <a:t>Chicago Vehicle Towing Analysis/ Visuals</a:t>
            </a:r>
          </a:p>
        </p:txBody>
      </p:sp>
      <p:sp>
        <p:nvSpPr>
          <p:cNvPr id="3" name="Subtitle 2">
            <a:extLst>
              <a:ext uri="{FF2B5EF4-FFF2-40B4-BE49-F238E27FC236}">
                <a16:creationId xmlns:a16="http://schemas.microsoft.com/office/drawing/2014/main" id="{EDC8A922-ACD5-45CF-AB23-E8AC074CDEE8}"/>
              </a:ext>
            </a:extLst>
          </p:cNvPr>
          <p:cNvSpPr>
            <a:spLocks noGrp="1"/>
          </p:cNvSpPr>
          <p:nvPr>
            <p:ph type="subTitle" idx="1"/>
          </p:nvPr>
        </p:nvSpPr>
        <p:spPr>
          <a:xfrm>
            <a:off x="838200" y="4159404"/>
            <a:ext cx="10515600" cy="1098395"/>
          </a:xfrm>
        </p:spPr>
        <p:txBody>
          <a:bodyPr>
            <a:normAutofit lnSpcReduction="10000"/>
          </a:bodyPr>
          <a:lstStyle/>
          <a:p>
            <a:r>
              <a:rPr lang="en-US" sz="1700" dirty="0">
                <a:solidFill>
                  <a:srgbClr val="FFFFFF"/>
                </a:solidFill>
              </a:rPr>
              <a:t>Tableau Dashboard</a:t>
            </a:r>
          </a:p>
          <a:p>
            <a:r>
              <a:rPr lang="en-US" sz="1700">
                <a:solidFill>
                  <a:srgbClr val="FFFFFF"/>
                </a:solidFill>
              </a:rPr>
              <a:t>By </a:t>
            </a:r>
          </a:p>
          <a:p>
            <a:r>
              <a:rPr lang="en-US" sz="1700">
                <a:solidFill>
                  <a:srgbClr val="FFFFFF"/>
                </a:solidFill>
              </a:rPr>
              <a:t>Parveen </a:t>
            </a:r>
            <a:r>
              <a:rPr lang="en-US" sz="1700" dirty="0">
                <a:solidFill>
                  <a:srgbClr val="FFFFFF"/>
                </a:solidFill>
              </a:rPr>
              <a:t>A</a:t>
            </a:r>
          </a:p>
        </p:txBody>
      </p:sp>
    </p:spTree>
    <p:extLst>
      <p:ext uri="{BB962C8B-B14F-4D97-AF65-F5344CB8AC3E}">
        <p14:creationId xmlns:p14="http://schemas.microsoft.com/office/powerpoint/2010/main" val="229866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11F7C-0E71-43EC-AAE1-AEAAA03424B7}"/>
              </a:ext>
            </a:extLst>
          </p:cNvPr>
          <p:cNvPicPr>
            <a:picLocks noChangeAspect="1"/>
          </p:cNvPicPr>
          <p:nvPr/>
        </p:nvPicPr>
        <p:blipFill rotWithShape="1">
          <a:blip r:embed="rId2"/>
          <a:srcRect l="13140" r="22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869503D-677D-46E6-9F9C-8BDD8B0EB68F}"/>
              </a:ext>
            </a:extLst>
          </p:cNvPr>
          <p:cNvSpPr>
            <a:spLocks noGrp="1"/>
          </p:cNvSpPr>
          <p:nvPr>
            <p:ph type="title"/>
          </p:nvPr>
        </p:nvSpPr>
        <p:spPr>
          <a:xfrm>
            <a:off x="677333" y="609600"/>
            <a:ext cx="3851123" cy="13208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81F1A7E-4A1F-48A8-B2EB-55B59EF96C6B}"/>
              </a:ext>
            </a:extLst>
          </p:cNvPr>
          <p:cNvSpPr>
            <a:spLocks noGrp="1"/>
          </p:cNvSpPr>
          <p:nvPr>
            <p:ph idx="1"/>
          </p:nvPr>
        </p:nvSpPr>
        <p:spPr>
          <a:xfrm>
            <a:off x="677334" y="2160589"/>
            <a:ext cx="3851122" cy="3880773"/>
          </a:xfrm>
        </p:spPr>
        <p:txBody>
          <a:bodyPr>
            <a:normAutofit/>
          </a:bodyPr>
          <a:lstStyle/>
          <a:p>
            <a:r>
              <a:rPr lang="en-US" dirty="0"/>
              <a:t>With the data set provided, we can say that there are no relevant patterns found that could result in concluding the cause or reason for not having VINs displayed. It seems like a human error or laziness in performing duties.</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8405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E2CC44-D426-429E-A9A7-5B1C66584B1C}"/>
              </a:ext>
            </a:extLst>
          </p:cNvPr>
          <p:cNvSpPr>
            <a:spLocks noGrp="1"/>
          </p:cNvSpPr>
          <p:nvPr>
            <p:ph type="title"/>
          </p:nvPr>
        </p:nvSpPr>
        <p:spPr>
          <a:xfrm>
            <a:off x="643467" y="816638"/>
            <a:ext cx="3367359" cy="5224724"/>
          </a:xfrm>
        </p:spPr>
        <p:txBody>
          <a:bodyPr anchor="ct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CB566E6C-8785-43F6-8030-0858685B87AF}"/>
              </a:ext>
            </a:extLst>
          </p:cNvPr>
          <p:cNvSpPr>
            <a:spLocks noGrp="1"/>
          </p:cNvSpPr>
          <p:nvPr>
            <p:ph idx="1"/>
          </p:nvPr>
        </p:nvSpPr>
        <p:spPr>
          <a:xfrm>
            <a:off x="4654295" y="816638"/>
            <a:ext cx="4619706" cy="5224724"/>
          </a:xfrm>
        </p:spPr>
        <p:txBody>
          <a:bodyPr anchor="ctr">
            <a:normAutofit/>
          </a:bodyPr>
          <a:lstStyle/>
          <a:p>
            <a:pPr>
              <a:lnSpc>
                <a:spcPct val="90000"/>
              </a:lnSpc>
            </a:pPr>
            <a:r>
              <a:rPr lang="en-US" sz="1400" i="1">
                <a:latin typeface="Times New Roman" panose="02020603050405020304" pitchFamily="18" charset="0"/>
                <a:cs typeface="Times New Roman" panose="02020603050405020304" pitchFamily="18" charset="0"/>
              </a:rPr>
              <a:t>What</a:t>
            </a:r>
            <a:r>
              <a:rPr lang="en-US" sz="1400" b="1" i="1">
                <a:latin typeface="Times New Roman" panose="02020603050405020304" pitchFamily="18" charset="0"/>
                <a:cs typeface="Times New Roman" panose="02020603050405020304" pitchFamily="18" charset="0"/>
              </a:rPr>
              <a:t> </a:t>
            </a:r>
            <a:r>
              <a:rPr lang="en-US" sz="1400" i="1">
                <a:latin typeface="Times New Roman" panose="02020603050405020304" pitchFamily="18" charset="0"/>
                <a:cs typeface="Times New Roman" panose="02020603050405020304" pitchFamily="18" charset="0"/>
              </a:rPr>
              <a:t>is a vehicle identification number (VIN)? </a:t>
            </a:r>
            <a:r>
              <a:rPr lang="en-US" sz="1400">
                <a:latin typeface="Times New Roman" panose="02020603050405020304" pitchFamily="18" charset="0"/>
                <a:cs typeface="Times New Roman" panose="02020603050405020304" pitchFamily="18" charset="0"/>
              </a:rPr>
              <a:t>Retrieved from </a:t>
            </a:r>
            <a:r>
              <a:rPr lang="en-US" sz="1400">
                <a:latin typeface="Times New Roman" panose="02020603050405020304" pitchFamily="18" charset="0"/>
                <a:cs typeface="Times New Roman" panose="02020603050405020304" pitchFamily="18" charset="0"/>
                <a:hlinkClick r:id="rId2"/>
              </a:rPr>
              <a:t>https://www.autocheck.com/vehiclehistory/vin-basics</a:t>
            </a:r>
            <a:endParaRPr lang="en-US" sz="1400">
              <a:latin typeface="Times New Roman" panose="02020603050405020304" pitchFamily="18" charset="0"/>
              <a:cs typeface="Times New Roman" panose="02020603050405020304" pitchFamily="18" charset="0"/>
            </a:endParaRPr>
          </a:p>
          <a:p>
            <a:pPr>
              <a:lnSpc>
                <a:spcPct val="90000"/>
              </a:lnSpc>
            </a:pPr>
            <a:r>
              <a:rPr lang="en-US" sz="1400" i="1">
                <a:latin typeface="Times New Roman" panose="02020603050405020304" pitchFamily="18" charset="0"/>
                <a:cs typeface="Times New Roman" panose="02020603050405020304" pitchFamily="18" charset="0"/>
              </a:rPr>
              <a:t>Chicago Towing Data 2011-2018. </a:t>
            </a:r>
            <a:r>
              <a:rPr lang="en-US" sz="1400">
                <a:latin typeface="Times New Roman" panose="02020603050405020304" pitchFamily="18" charset="0"/>
                <a:cs typeface="Times New Roman" panose="02020603050405020304" pitchFamily="18" charset="0"/>
              </a:rPr>
              <a:t>Retrieved from </a:t>
            </a:r>
            <a:r>
              <a:rPr lang="en-US" sz="1400">
                <a:latin typeface="Times New Roman" panose="02020603050405020304" pitchFamily="18" charset="0"/>
                <a:cs typeface="Times New Roman" panose="02020603050405020304" pitchFamily="18" charset="0"/>
                <a:hlinkClick r:id="rId3"/>
              </a:rPr>
              <a:t>https://data.world/wbezchicago/chicago-towing-data-2011-2018/workspace/data-dictionary</a:t>
            </a:r>
            <a:endParaRPr lang="en-US" sz="1400">
              <a:latin typeface="Times New Roman" panose="02020603050405020304" pitchFamily="18" charset="0"/>
              <a:cs typeface="Times New Roman" panose="02020603050405020304" pitchFamily="18" charset="0"/>
            </a:endParaRPr>
          </a:p>
          <a:p>
            <a:pPr>
              <a:lnSpc>
                <a:spcPct val="90000"/>
              </a:lnSpc>
            </a:pPr>
            <a:r>
              <a:rPr lang="en-US" sz="1400" i="1">
                <a:latin typeface="Times New Roman" panose="02020603050405020304" pitchFamily="18" charset="0"/>
                <a:cs typeface="Times New Roman" panose="02020603050405020304" pitchFamily="18" charset="0"/>
              </a:rPr>
              <a:t>(Apr 25, 2018).Chicago Is Trying to Pay Down Its Debt by Impounding Innocent People's Cars. Retrieved from </a:t>
            </a:r>
            <a:r>
              <a:rPr lang="en-US" sz="1400">
                <a:latin typeface="Times New Roman" panose="02020603050405020304" pitchFamily="18" charset="0"/>
                <a:cs typeface="Times New Roman" panose="02020603050405020304" pitchFamily="18" charset="0"/>
                <a:hlinkClick r:id="rId4"/>
              </a:rPr>
              <a:t>https://s3.amazonaws.com/blackboard.learn.xythos.prod/5a3148150d016/21600383?response-cache-control=private%2C%20max-age%3D21600&amp;response-content-disposition=inline%3B%20filename%2A%3DUTF-8%27%27reason.com-Chicago%2520Is%2520Trying%2520to%2520Pay%2520Down%2520Its%2520Debt%2520by%2520Impounding%2520Innocent%2520Peoples%2520Cars.pdf&amp;response-content-type=application%2Fpdf&amp;X-Amz-Algorithm=AWS4-HMAC-SHA256&amp;X-Amz-Date=20200626T000000Z&amp;X-Amz-SignedHeaders=host&amp;X-Amz-Expires=21600&amp;X-Amz-Credential=AKIAIL7WQYDOOHAZJGWQ%2F20200626%2Fus-east-1%2Fs3%2Faws4_request&amp;X-Amz-Signature=dd16836742468fdd6f081ba8e79836413a4e537a6b4bb8b0ee72cb3a9eecb486</a:t>
            </a:r>
            <a:endParaRPr lang="en-US" sz="1400" i="1">
              <a:latin typeface="Times New Roman" panose="02020603050405020304" pitchFamily="18" charset="0"/>
              <a:cs typeface="Times New Roman" panose="02020603050405020304" pitchFamily="18" charset="0"/>
            </a:endParaRPr>
          </a:p>
          <a:p>
            <a:pPr>
              <a:lnSpc>
                <a:spcPct val="90000"/>
              </a:lnSpc>
            </a:pPr>
            <a:endParaRPr lang="en-US" sz="1400"/>
          </a:p>
        </p:txBody>
      </p:sp>
    </p:spTree>
    <p:extLst>
      <p:ext uri="{BB962C8B-B14F-4D97-AF65-F5344CB8AC3E}">
        <p14:creationId xmlns:p14="http://schemas.microsoft.com/office/powerpoint/2010/main" val="71028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ABAE-9B8D-4867-A5A8-5205ADAE050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01134ECB-ABE6-4F4B-A8A4-0EAE5F256077}"/>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1486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E8067-E036-4636-B09D-9D710F1DEE2B}"/>
              </a:ext>
            </a:extLst>
          </p:cNvPr>
          <p:cNvSpPr>
            <a:spLocks noGrp="1"/>
          </p:cNvSpPr>
          <p:nvPr>
            <p:ph type="title"/>
          </p:nvPr>
        </p:nvSpPr>
        <p:spPr>
          <a:xfrm>
            <a:off x="1286933" y="609600"/>
            <a:ext cx="10197494" cy="1099457"/>
          </a:xfrm>
        </p:spPr>
        <p:txBody>
          <a:bodyPr>
            <a:normAutofit/>
          </a:bodyPr>
          <a:lstStyle/>
          <a:p>
            <a:r>
              <a:rPr lang="en-US"/>
              <a:t>Introduction</a:t>
            </a:r>
          </a:p>
        </p:txBody>
      </p:sp>
      <p:sp>
        <p:nvSpPr>
          <p:cNvPr id="29" name="Isosceles Triangle 28">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E45B59C-2ED0-47B9-8C54-BC4337D100E5}"/>
              </a:ext>
            </a:extLst>
          </p:cNvPr>
          <p:cNvGraphicFramePr>
            <a:graphicFrameLocks noGrp="1"/>
          </p:cNvGraphicFramePr>
          <p:nvPr>
            <p:ph idx="1"/>
            <p:extLst>
              <p:ext uri="{D42A27DB-BD31-4B8C-83A1-F6EECF244321}">
                <p14:modId xmlns:p14="http://schemas.microsoft.com/office/powerpoint/2010/main" val="38826104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4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4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EFFE82-C67F-4B23-8242-50874A94939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Understanding VINs</a:t>
            </a:r>
          </a:p>
        </p:txBody>
      </p:sp>
      <p:sp>
        <p:nvSpPr>
          <p:cNvPr id="3" name="Content Placeholder 2">
            <a:extLst>
              <a:ext uri="{FF2B5EF4-FFF2-40B4-BE49-F238E27FC236}">
                <a16:creationId xmlns:a16="http://schemas.microsoft.com/office/drawing/2014/main" id="{A72C519E-D949-47A3-8B37-E99FDBB46A0B}"/>
              </a:ext>
            </a:extLst>
          </p:cNvPr>
          <p:cNvSpPr>
            <a:spLocks noGrp="1"/>
          </p:cNvSpPr>
          <p:nvPr>
            <p:ph idx="1"/>
          </p:nvPr>
        </p:nvSpPr>
        <p:spPr>
          <a:xfrm>
            <a:off x="673754" y="2160590"/>
            <a:ext cx="3973943" cy="3440110"/>
          </a:xfrm>
        </p:spPr>
        <p:txBody>
          <a:bodyPr>
            <a:normAutofit/>
          </a:bodyPr>
          <a:lstStyle/>
          <a:p>
            <a:r>
              <a:rPr lang="en-US">
                <a:solidFill>
                  <a:schemeClr val="bg1"/>
                </a:solidFill>
              </a:rPr>
              <a:t>Vehicle Identification Number (Unique to each vehicle)</a:t>
            </a:r>
          </a:p>
          <a:p>
            <a:r>
              <a:rPr lang="en-US">
                <a:solidFill>
                  <a:schemeClr val="bg1"/>
                </a:solidFill>
              </a:rPr>
              <a:t>17 digit long alpha-numeric serial number</a:t>
            </a:r>
          </a:p>
        </p:txBody>
      </p:sp>
      <p:pic>
        <p:nvPicPr>
          <p:cNvPr id="4" name="Picture 6" descr="how to find the vin number">
            <a:extLst>
              <a:ext uri="{FF2B5EF4-FFF2-40B4-BE49-F238E27FC236}">
                <a16:creationId xmlns:a16="http://schemas.microsoft.com/office/drawing/2014/main" id="{7B84F312-1658-4F25-81DD-9D33ED4899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3" r="12271" b="1"/>
          <a:stretch/>
        </p:blipFill>
        <p:spPr bwMode="auto">
          <a:xfrm>
            <a:off x="6096001" y="1976136"/>
            <a:ext cx="5143500" cy="2893213"/>
          </a:xfrm>
          <a:prstGeom prst="rect">
            <a:avLst/>
          </a:prstGeom>
          <a:noFill/>
          <a:extLst>
            <a:ext uri="{909E8E84-426E-40DD-AFC4-6F175D3DCCD1}">
              <a14:hiddenFill xmlns:a14="http://schemas.microsoft.com/office/drawing/2010/main">
                <a:solidFill>
                  <a:srgbClr val="FFFFFF"/>
                </a:solidFill>
              </a14:hiddenFill>
            </a:ext>
          </a:extLst>
        </p:spPr>
      </p:pic>
      <p:sp>
        <p:nvSpPr>
          <p:cNvPr id="63" name="Isosceles Triangle 4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40661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37">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41">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45">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46">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FD3C125-7C41-4A57-B696-E2536B3B07B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Types of Vin Records</a:t>
            </a:r>
          </a:p>
        </p:txBody>
      </p:sp>
      <p:pic>
        <p:nvPicPr>
          <p:cNvPr id="32" name="Content Placeholder 7" descr="A screenshot of a cell phone&#10;&#10;Description automatically generated">
            <a:extLst>
              <a:ext uri="{FF2B5EF4-FFF2-40B4-BE49-F238E27FC236}">
                <a16:creationId xmlns:a16="http://schemas.microsoft.com/office/drawing/2014/main" id="{14432131-5D8C-4C52-96F5-E2EEA1D38189}"/>
              </a:ext>
            </a:extLst>
          </p:cNvPr>
          <p:cNvPicPr>
            <a:picLocks noGrp="1" noChangeAspect="1"/>
          </p:cNvPicPr>
          <p:nvPr>
            <p:ph idx="1"/>
          </p:nvPr>
        </p:nvPicPr>
        <p:blipFill>
          <a:blip r:embed="rId2"/>
          <a:stretch>
            <a:fillRect/>
          </a:stretch>
        </p:blipFill>
        <p:spPr>
          <a:xfrm>
            <a:off x="817474" y="2159331"/>
            <a:ext cx="5283289" cy="3434138"/>
          </a:xfrm>
          <a:prstGeom prst="rect">
            <a:avLst/>
          </a:prstGeom>
        </p:spPr>
      </p:pic>
      <p:sp>
        <p:nvSpPr>
          <p:cNvPr id="4" name="Text Placeholder 3">
            <a:extLst>
              <a:ext uri="{FF2B5EF4-FFF2-40B4-BE49-F238E27FC236}">
                <a16:creationId xmlns:a16="http://schemas.microsoft.com/office/drawing/2014/main" id="{C0579EC2-1CB6-44DB-9973-86D14A66EE61}"/>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marL="285750" indent="-285750">
              <a:buFont typeface="Wingdings 3" charset="2"/>
              <a:buChar char=""/>
            </a:pPr>
            <a:r>
              <a:rPr lang="en-US" sz="1500"/>
              <a:t>Created a Calculated Filed with the formula: </a:t>
            </a:r>
          </a:p>
          <a:p>
            <a:pPr>
              <a:buFont typeface="Wingdings 3" charset="2"/>
              <a:buChar char=""/>
            </a:pPr>
            <a:r>
              <a:rPr lang="en-US" sz="1500"/>
              <a:t>	ISNULL([Vin]) or LEN([Vin]) != 17</a:t>
            </a:r>
          </a:p>
          <a:p>
            <a:pPr marL="285750" indent="-285750">
              <a:buFont typeface="Wingdings 3" charset="2"/>
              <a:buChar char=""/>
            </a:pPr>
            <a:r>
              <a:rPr lang="en-US" sz="1500"/>
              <a:t>Displayed count of each types of VINs</a:t>
            </a:r>
          </a:p>
        </p:txBody>
      </p:sp>
    </p:spTree>
    <p:extLst>
      <p:ext uri="{BB962C8B-B14F-4D97-AF65-F5344CB8AC3E}">
        <p14:creationId xmlns:p14="http://schemas.microsoft.com/office/powerpoint/2010/main" val="280380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3" name="Straight Connector 82">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6">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0">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1">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BC0221-655F-41A6-8244-FCAF48A3E14E}"/>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a:t>Count of Towed Vehicles</a:t>
            </a:r>
          </a:p>
        </p:txBody>
      </p:sp>
      <p:sp>
        <p:nvSpPr>
          <p:cNvPr id="4" name="Text Placeholder 3">
            <a:extLst>
              <a:ext uri="{FF2B5EF4-FFF2-40B4-BE49-F238E27FC236}">
                <a16:creationId xmlns:a16="http://schemas.microsoft.com/office/drawing/2014/main" id="{919BA01C-53BE-4C42-AFC9-2213F166E1B6}"/>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Shows the overall growth in towing based on year.</a:t>
            </a:r>
          </a:p>
          <a:p>
            <a:pPr marL="285750" indent="-285750">
              <a:buFont typeface="Wingdings 3" charset="2"/>
              <a:buChar char=""/>
            </a:pPr>
            <a:r>
              <a:rPr lang="en-US"/>
              <a:t>Maximum recorded was in 2012 and minimum in 2018.</a:t>
            </a:r>
          </a:p>
          <a:p>
            <a:pPr marL="285750" indent="-285750">
              <a:buFont typeface="Wingdings 3" charset="2"/>
              <a:buChar char=""/>
            </a:pPr>
            <a:r>
              <a:rPr lang="en-US"/>
              <a:t>We can say that on average about 2000 vehicle’s VINs are not registered.</a:t>
            </a:r>
          </a:p>
        </p:txBody>
      </p:sp>
      <p:pic>
        <p:nvPicPr>
          <p:cNvPr id="77" name="Content Placeholder 4">
            <a:extLst>
              <a:ext uri="{FF2B5EF4-FFF2-40B4-BE49-F238E27FC236}">
                <a16:creationId xmlns:a16="http://schemas.microsoft.com/office/drawing/2014/main" id="{B12442F8-A8D4-48D7-BBF1-11672F4006A0}"/>
              </a:ext>
            </a:extLst>
          </p:cNvPr>
          <p:cNvPicPr>
            <a:picLocks noGrp="1" noChangeAspect="1"/>
          </p:cNvPicPr>
          <p:nvPr>
            <p:ph idx="1"/>
          </p:nvPr>
        </p:nvPicPr>
        <p:blipFill rotWithShape="1">
          <a:blip r:embed="rId2"/>
          <a:srcRect r="4446" b="1"/>
          <a:stretch/>
        </p:blipFill>
        <p:spPr>
          <a:xfrm>
            <a:off x="4654035" y="1882203"/>
            <a:ext cx="4602747" cy="2589061"/>
          </a:xfrm>
          <a:prstGeom prst="rect">
            <a:avLst/>
          </a:prstGeom>
        </p:spPr>
      </p:pic>
    </p:spTree>
    <p:extLst>
      <p:ext uri="{BB962C8B-B14F-4D97-AF65-F5344CB8AC3E}">
        <p14:creationId xmlns:p14="http://schemas.microsoft.com/office/powerpoint/2010/main" val="186088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1">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4">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8">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9">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close up of a map&#10;&#10;Description automatically generated">
            <a:extLst>
              <a:ext uri="{FF2B5EF4-FFF2-40B4-BE49-F238E27FC236}">
                <a16:creationId xmlns:a16="http://schemas.microsoft.com/office/drawing/2014/main" id="{458BD1D7-C85A-4AA9-80A0-4F14289EB626}"/>
              </a:ext>
            </a:extLst>
          </p:cNvPr>
          <p:cNvPicPr>
            <a:picLocks noGrp="1" noChangeAspect="1"/>
          </p:cNvPicPr>
          <p:nvPr>
            <p:ph idx="1"/>
          </p:nvPr>
        </p:nvPicPr>
        <p:blipFill rotWithShape="1">
          <a:blip r:embed="rId2"/>
          <a:srcRect l="29712" r="11953"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9C637FA-A583-4A9C-BD78-4D410A694681}"/>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a:t>World Map</a:t>
            </a:r>
          </a:p>
        </p:txBody>
      </p:sp>
      <p:sp>
        <p:nvSpPr>
          <p:cNvPr id="4" name="Text Placeholder 3">
            <a:extLst>
              <a:ext uri="{FF2B5EF4-FFF2-40B4-BE49-F238E27FC236}">
                <a16:creationId xmlns:a16="http://schemas.microsoft.com/office/drawing/2014/main" id="{2927BD7E-BAE5-4514-8C7B-DA17F842246C}"/>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indent="-228600">
              <a:buFont typeface="Wingdings 3" charset="2"/>
              <a:buChar char=""/>
            </a:pPr>
            <a:r>
              <a:rPr lang="en-US" dirty="0"/>
              <a:t>Shows the count of cars that came from different states in US.</a:t>
            </a:r>
          </a:p>
          <a:p>
            <a:pPr indent="-228600">
              <a:buFont typeface="Wingdings 3" charset="2"/>
              <a:buChar char=""/>
            </a:pPr>
            <a:r>
              <a:rPr lang="en-US" dirty="0"/>
              <a:t>We selected the top 10 states from where people travelled to Chicago and got their vehicle towed.</a:t>
            </a:r>
          </a:p>
          <a:p>
            <a:pPr indent="-228600">
              <a:buFont typeface="Wingdings 3" charset="2"/>
              <a:buChar char=""/>
            </a:pPr>
            <a:endParaRPr lang="en-US" dirty="0"/>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837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417FFEC-3059-4523-8A86-EA0BB946B88F}"/>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Revenue Generated</a:t>
            </a:r>
          </a:p>
        </p:txBody>
      </p:sp>
      <p:pic>
        <p:nvPicPr>
          <p:cNvPr id="6" name="Content Placeholder 5">
            <a:extLst>
              <a:ext uri="{FF2B5EF4-FFF2-40B4-BE49-F238E27FC236}">
                <a16:creationId xmlns:a16="http://schemas.microsoft.com/office/drawing/2014/main" id="{D274937C-4044-4DA4-96C2-1D20C2B238B4}"/>
              </a:ext>
            </a:extLst>
          </p:cNvPr>
          <p:cNvPicPr>
            <a:picLocks noGrp="1" noChangeAspect="1"/>
          </p:cNvPicPr>
          <p:nvPr>
            <p:ph idx="1"/>
          </p:nvPr>
        </p:nvPicPr>
        <p:blipFill>
          <a:blip r:embed="rId2"/>
          <a:stretch>
            <a:fillRect/>
          </a:stretch>
        </p:blipFill>
        <p:spPr>
          <a:xfrm>
            <a:off x="817474" y="2159331"/>
            <a:ext cx="5283289" cy="3288847"/>
          </a:xfrm>
          <a:prstGeom prst="rect">
            <a:avLst/>
          </a:prstGeom>
        </p:spPr>
      </p:pic>
      <p:sp>
        <p:nvSpPr>
          <p:cNvPr id="4" name="Text Placeholder 3">
            <a:extLst>
              <a:ext uri="{FF2B5EF4-FFF2-40B4-BE49-F238E27FC236}">
                <a16:creationId xmlns:a16="http://schemas.microsoft.com/office/drawing/2014/main" id="{4C405F66-9257-4205-A0B1-D6D2E9276DE3}"/>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marL="285750" indent="-285750">
              <a:buFont typeface="Wingdings 3" charset="2"/>
              <a:buChar char=""/>
            </a:pPr>
            <a:r>
              <a:rPr lang="en-US" sz="1500"/>
              <a:t>Orange represents the income generated by vehicles that weighed more than 8000 pounds</a:t>
            </a:r>
          </a:p>
          <a:p>
            <a:pPr marL="285750" indent="-285750">
              <a:buFont typeface="Wingdings 3" charset="2"/>
              <a:buChar char=""/>
            </a:pPr>
            <a:r>
              <a:rPr lang="en-US" sz="1500"/>
              <a:t>Until 2015 there were no car sold whose weight was more than 8000 pounds</a:t>
            </a:r>
          </a:p>
          <a:p>
            <a:pPr marL="285750" indent="-285750">
              <a:buFont typeface="Wingdings 3" charset="2"/>
              <a:buChar char=""/>
            </a:pPr>
            <a:endParaRPr lang="en-US" sz="1500"/>
          </a:p>
        </p:txBody>
      </p:sp>
    </p:spTree>
    <p:extLst>
      <p:ext uri="{BB962C8B-B14F-4D97-AF65-F5344CB8AC3E}">
        <p14:creationId xmlns:p14="http://schemas.microsoft.com/office/powerpoint/2010/main" val="347862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849E3C1-AEAA-4851-9D55-B234D68592C9}"/>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a:t>Activities and Make of the Car</a:t>
            </a:r>
          </a:p>
        </p:txBody>
      </p:sp>
      <p:sp>
        <p:nvSpPr>
          <p:cNvPr id="4" name="Text Placeholder 3">
            <a:extLst>
              <a:ext uri="{FF2B5EF4-FFF2-40B4-BE49-F238E27FC236}">
                <a16:creationId xmlns:a16="http://schemas.microsoft.com/office/drawing/2014/main" id="{A4F3A8FD-CAA1-43DA-B832-8FE184844C23}"/>
              </a:ext>
            </a:extLst>
          </p:cNvPr>
          <p:cNvSpPr>
            <a:spLocks noGrp="1"/>
          </p:cNvSpPr>
          <p:nvPr>
            <p:ph type="body" sz="half" idx="2"/>
          </p:nvPr>
        </p:nvSpPr>
        <p:spPr>
          <a:xfrm>
            <a:off x="685167" y="2160589"/>
            <a:ext cx="3720916" cy="3560733"/>
          </a:xfrm>
        </p:spPr>
        <p:txBody>
          <a:bodyPr vert="horz" lIns="91440" tIns="45720" rIns="91440" bIns="45720" rtlCol="0">
            <a:normAutofit/>
          </a:bodyPr>
          <a:lstStyle/>
          <a:p>
            <a:pPr marL="285750" indent="-285750">
              <a:buFont typeface="Wingdings 3" charset="2"/>
              <a:buChar char=""/>
            </a:pPr>
            <a:r>
              <a:rPr lang="en-US"/>
              <a:t>Top 5 companies and the activities performed on them.</a:t>
            </a:r>
          </a:p>
          <a:p>
            <a:pPr marL="285750" indent="-285750">
              <a:buFont typeface="Wingdings 3" charset="2"/>
              <a:buChar char=""/>
            </a:pPr>
            <a:r>
              <a:rPr lang="en-US"/>
              <a:t>Maximum Toyota caught for Immediate Tow while Chevrolet was caught the least for owner notification.</a:t>
            </a:r>
          </a:p>
        </p:txBody>
      </p:sp>
      <p:pic>
        <p:nvPicPr>
          <p:cNvPr id="5" name="Content Placeholder 4">
            <a:extLst>
              <a:ext uri="{FF2B5EF4-FFF2-40B4-BE49-F238E27FC236}">
                <a16:creationId xmlns:a16="http://schemas.microsoft.com/office/drawing/2014/main" id="{B06830C7-813B-4A37-9E7F-F529F8B2EC9B}"/>
              </a:ext>
            </a:extLst>
          </p:cNvPr>
          <p:cNvPicPr>
            <a:picLocks noGrp="1" noChangeAspect="1"/>
          </p:cNvPicPr>
          <p:nvPr>
            <p:ph idx="1"/>
          </p:nvPr>
        </p:nvPicPr>
        <p:blipFill>
          <a:blip r:embed="rId2"/>
          <a:stretch>
            <a:fillRect/>
          </a:stretch>
        </p:blipFill>
        <p:spPr>
          <a:xfrm>
            <a:off x="4654035" y="2043308"/>
            <a:ext cx="4602747" cy="2266852"/>
          </a:xfrm>
          <a:prstGeom prst="rect">
            <a:avLst/>
          </a:prstGeom>
        </p:spPr>
      </p:pic>
    </p:spTree>
    <p:extLst>
      <p:ext uri="{BB962C8B-B14F-4D97-AF65-F5344CB8AC3E}">
        <p14:creationId xmlns:p14="http://schemas.microsoft.com/office/powerpoint/2010/main" val="304433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omputer&#10;&#10;Description automatically generated">
            <a:extLst>
              <a:ext uri="{FF2B5EF4-FFF2-40B4-BE49-F238E27FC236}">
                <a16:creationId xmlns:a16="http://schemas.microsoft.com/office/drawing/2014/main" id="{1C262AA5-AAED-451D-9FD5-DFCED1D17A02}"/>
              </a:ext>
            </a:extLst>
          </p:cNvPr>
          <p:cNvPicPr>
            <a:picLocks noGrp="1" noChangeAspect="1"/>
          </p:cNvPicPr>
          <p:nvPr>
            <p:ph idx="1"/>
          </p:nvPr>
        </p:nvPicPr>
        <p:blipFill rotWithShape="1">
          <a:blip r:embed="rId2"/>
          <a:srcRect t="43864" r="-1" b="8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CEF3C18-1894-4687-BD94-EE4287265404}"/>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sz="3600" dirty="0"/>
              <a:t>The Dashboard</a:t>
            </a:r>
          </a:p>
        </p:txBody>
      </p:sp>
      <p:sp>
        <p:nvSpPr>
          <p:cNvPr id="4" name="Text Placeholder 3">
            <a:extLst>
              <a:ext uri="{FF2B5EF4-FFF2-40B4-BE49-F238E27FC236}">
                <a16:creationId xmlns:a16="http://schemas.microsoft.com/office/drawing/2014/main" id="{D136FB42-BCAC-4EA8-81F1-475081FFBED5}"/>
              </a:ext>
            </a:extLst>
          </p:cNvPr>
          <p:cNvSpPr>
            <a:spLocks noGrp="1"/>
          </p:cNvSpPr>
          <p:nvPr>
            <p:ph type="body" sz="half" idx="2"/>
          </p:nvPr>
        </p:nvSpPr>
        <p:spPr>
          <a:xfrm>
            <a:off x="677334" y="2160589"/>
            <a:ext cx="3851122" cy="3880773"/>
          </a:xfrm>
        </p:spPr>
        <p:txBody>
          <a:bodyPr vert="horz" lIns="91440" tIns="45720" rIns="91440" bIns="45720" rtlCol="0">
            <a:normAutofit/>
          </a:bodyPr>
          <a:lstStyle/>
          <a:p>
            <a:pPr>
              <a:buFont typeface="Wingdings 3" charset="2"/>
              <a:buChar char=""/>
            </a:pPr>
            <a:r>
              <a:rPr lang="en-US" dirty="0"/>
              <a:t>A Combination of all the worksheets</a:t>
            </a:r>
          </a:p>
          <a:p>
            <a:pPr>
              <a:buFont typeface="Wingdings 3" charset="2"/>
              <a:buChar char=""/>
            </a:pPr>
            <a:r>
              <a:rPr lang="en-US" dirty="0"/>
              <a:t>Supports the story with the help of different visuals</a:t>
            </a:r>
          </a:p>
          <a:p>
            <a:pPr>
              <a:buFont typeface="Wingdings 3" charset="2"/>
              <a:buChar char=""/>
            </a:pPr>
            <a:r>
              <a:rPr lang="en-US" dirty="0">
                <a:hlinkClick r:id="rId3"/>
              </a:rPr>
              <a:t>Tableau Public Dashboard</a:t>
            </a:r>
            <a:endParaRPr lang="en-US" dirty="0"/>
          </a:p>
        </p:txBody>
      </p:sp>
      <p:cxnSp>
        <p:nvCxnSpPr>
          <p:cNvPr id="22" name="Straight Connector 2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5938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258</TotalTime>
  <Words>448</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Chicago Vehicle Towing Analysis/ Visuals</vt:lpstr>
      <vt:lpstr>Introduction</vt:lpstr>
      <vt:lpstr>Understanding VINs</vt:lpstr>
      <vt:lpstr>Types of Vin Records</vt:lpstr>
      <vt:lpstr>Count of Towed Vehicles</vt:lpstr>
      <vt:lpstr>World Map</vt:lpstr>
      <vt:lpstr>Revenue Generated</vt:lpstr>
      <vt:lpstr>Activities and Make of the Car</vt:lpstr>
      <vt:lpstr>The Dashboard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Vehicle Towing Analysis/ Visuals</dc:title>
  <dc:creator>Pranshu Shah</dc:creator>
  <cp:lastModifiedBy>Pavan</cp:lastModifiedBy>
  <cp:revision>6</cp:revision>
  <dcterms:created xsi:type="dcterms:W3CDTF">2020-06-26T06:37:07Z</dcterms:created>
  <dcterms:modified xsi:type="dcterms:W3CDTF">2020-06-30T21:34:49Z</dcterms:modified>
</cp:coreProperties>
</file>