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4" r:id="rId4"/>
  </p:sldMasterIdLst>
  <p:sldIdLst>
    <p:sldId id="266" r:id="rId5"/>
    <p:sldId id="310" r:id="rId6"/>
    <p:sldId id="309" r:id="rId7"/>
    <p:sldId id="311" r:id="rId8"/>
    <p:sldId id="318" r:id="rId9"/>
    <p:sldId id="312" r:id="rId10"/>
    <p:sldId id="313" r:id="rId11"/>
    <p:sldId id="314" r:id="rId12"/>
    <p:sldId id="315" r:id="rId13"/>
    <p:sldId id="316" r:id="rId14"/>
    <p:sldId id="31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85" autoAdjust="0"/>
    <p:restoredTop sz="94619" autoAdjust="0"/>
  </p:normalViewPr>
  <p:slideViewPr>
    <p:cSldViewPr snapToGrid="0">
      <p:cViewPr>
        <p:scale>
          <a:sx n="100" d="100"/>
          <a:sy n="100" d="100"/>
        </p:scale>
        <p:origin x="8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</dgm:ptLst>
  <dgm:cxnLst>
    <dgm:cxn modelId="{EC450542-0ED9-4BD6-9E85-5709B80794C5}" type="presOf" srcId="{01A66772-F185-4D58-B8BB-E9370D7A7A2B}" destId="{B6056BFB-47D7-4C5F-BA11-2CB63C56A52D}" srcOrd="0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7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577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1644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25176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3733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181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8109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43144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74059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09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4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3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4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9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46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00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4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408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  <p:sldLayoutId id="2147484006" r:id="rId12"/>
    <p:sldLayoutId id="2147484007" r:id="rId13"/>
    <p:sldLayoutId id="2147484008" r:id="rId14"/>
    <p:sldLayoutId id="2147484009" r:id="rId15"/>
    <p:sldLayoutId id="2147484010" r:id="rId16"/>
    <p:sldLayoutId id="214748401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abs/pii/S0065291108601642" TargetMode="External"/><Relationship Id="rId2" Type="http://schemas.openxmlformats.org/officeDocument/2006/relationships/hyperlink" Target="https://en.wikipedia.org/wiki/Mechanism_of_action#:~:text=In%20pharmacology%2C%20the%20term%20mechanism,as%20an%20enzyme%20or%20receptor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c/lish-mo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3067" y="761507"/>
            <a:ext cx="4813072" cy="3494791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Mechanism of Action of Drugs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5053" y="5125656"/>
            <a:ext cx="5247247" cy="1619317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Parveen A &amp; YUXIN DENG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AD02CD3-3A1D-4BC2-95C0-A82924830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99" y="48558"/>
            <a:ext cx="6605049" cy="644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1">
            <a:extLst>
              <a:ext uri="{FF2B5EF4-FFF2-40B4-BE49-F238E27FC236}">
                <a16:creationId xmlns:a16="http://schemas.microsoft.com/office/drawing/2014/main" id="{F786A46C-B981-4DC6-A503-4A432AC21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99" y="1235457"/>
            <a:ext cx="4818871" cy="407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A43D0F-CE1E-42E7-AD14-F7F12A96D83A}"/>
              </a:ext>
            </a:extLst>
          </p:cNvPr>
          <p:cNvSpPr txBox="1"/>
          <p:nvPr/>
        </p:nvSpPr>
        <p:spPr>
          <a:xfrm>
            <a:off x="-6855316" y="421996"/>
            <a:ext cx="16821437" cy="452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074" name="Picture 2" descr="Antibiotics Quiz: Myths and Facts">
            <a:extLst>
              <a:ext uri="{FF2B5EF4-FFF2-40B4-BE49-F238E27FC236}">
                <a16:creationId xmlns:a16="http://schemas.microsoft.com/office/drawing/2014/main" id="{775501D3-F5F2-4C91-AA9F-BD16388CA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76" y="489457"/>
            <a:ext cx="10423360" cy="576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PT – Chemistry Questions And Answers - Take A quiz To Solve The Mysteries  of Chemistry PowerPoint presentation | free to download - id: 81af80-MGJhY">
            <a:extLst>
              <a:ext uri="{FF2B5EF4-FFF2-40B4-BE49-F238E27FC236}">
                <a16:creationId xmlns:a16="http://schemas.microsoft.com/office/drawing/2014/main" id="{8FF6BA1A-F02B-4808-84A3-DB5729E97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856" y="1483317"/>
            <a:ext cx="3444273" cy="389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806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ank You Ppt Inspiration Master Slide | PowerPoint Presentation Sample |  Example of PPT Presentation | Presentation Background">
            <a:extLst>
              <a:ext uri="{FF2B5EF4-FFF2-40B4-BE49-F238E27FC236}">
                <a16:creationId xmlns:a16="http://schemas.microsoft.com/office/drawing/2014/main" id="{0CB051C5-C14F-4867-B315-01CE26A2F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893" y="61103"/>
            <a:ext cx="8372214" cy="627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32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F52EDB2C-C184-2A4D-A562-360D0B595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339" y="1256413"/>
            <a:ext cx="4127500" cy="1905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016B149-0840-BF44-A5C8-2B33726D68F3}"/>
              </a:ext>
            </a:extLst>
          </p:cNvPr>
          <p:cNvSpPr txBox="1">
            <a:spLocks/>
          </p:cNvSpPr>
          <p:nvPr/>
        </p:nvSpPr>
        <p:spPr>
          <a:xfrm>
            <a:off x="109057" y="84138"/>
            <a:ext cx="12082943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8EEF5F-2DBC-774D-8F65-F59B4DBA3898}"/>
              </a:ext>
            </a:extLst>
          </p:cNvPr>
          <p:cNvSpPr txBox="1"/>
          <p:nvPr/>
        </p:nvSpPr>
        <p:spPr>
          <a:xfrm>
            <a:off x="604232" y="1505989"/>
            <a:ext cx="5275868" cy="1289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Mechanism of Action (MoA) of a drug?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determine the MoAs of a new drug?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C972DE-3B50-B54A-B6F8-3ED478372CB9}"/>
              </a:ext>
            </a:extLst>
          </p:cNvPr>
          <p:cNvSpPr txBox="1"/>
          <p:nvPr/>
        </p:nvSpPr>
        <p:spPr>
          <a:xfrm>
            <a:off x="604232" y="3123313"/>
            <a:ext cx="10142520" cy="1289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algorithms and train models to determine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 of action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new drug based on the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gene expression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viability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information.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94F13D-0F9D-BE46-B9FC-36B4865B8B5C}"/>
              </a:ext>
            </a:extLst>
          </p:cNvPr>
          <p:cNvSpPr txBox="1"/>
          <p:nvPr/>
        </p:nvSpPr>
        <p:spPr>
          <a:xfrm>
            <a:off x="604232" y="4778801"/>
            <a:ext cx="8590878" cy="1289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cell responses to drug within a pool of 100 cell types and 772 gene expressions.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206 MoA annotations of 5000+ drugs - each drug can have more than one MoA.</a:t>
            </a:r>
          </a:p>
        </p:txBody>
      </p:sp>
    </p:spTree>
    <p:extLst>
      <p:ext uri="{BB962C8B-B14F-4D97-AF65-F5344CB8AC3E}">
        <p14:creationId xmlns:p14="http://schemas.microsoft.com/office/powerpoint/2010/main" val="317276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15798680"/>
              </p:ext>
            </p:extLst>
          </p:nvPr>
        </p:nvGraphicFramePr>
        <p:xfrm>
          <a:off x="109538" y="1308100"/>
          <a:ext cx="12082462" cy="5026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0900887-64AE-4F3B-87D5-789BB1B3F02F}"/>
              </a:ext>
            </a:extLst>
          </p:cNvPr>
          <p:cNvSpPr txBox="1"/>
          <p:nvPr/>
        </p:nvSpPr>
        <p:spPr>
          <a:xfrm>
            <a:off x="347182" y="1219783"/>
            <a:ext cx="6393343" cy="415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875 features are used to predict the target MoA</a:t>
            </a:r>
          </a:p>
          <a:p>
            <a:pPr>
              <a:lnSpc>
                <a:spcPct val="150000"/>
              </a:lnSpc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‘g-’ 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 expression data(772)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‘c-’ 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viability data(100)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cp_type 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 treated with a compound or a control vehicle.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trt_cp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 treated with the compounds.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ctrl_vehicle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treated with a control perturbation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cp_time 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of treatment (24,48 and 72 hours).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cp_dose 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dosage given on a sample human cell (D1-low; D2-high). 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589EA46-15AD-264A-9F74-E9EA3BB8C6AF}"/>
              </a:ext>
            </a:extLst>
          </p:cNvPr>
          <p:cNvSpPr txBox="1">
            <a:spLocks/>
          </p:cNvSpPr>
          <p:nvPr/>
        </p:nvSpPr>
        <p:spPr>
          <a:xfrm>
            <a:off x="109057" y="96838"/>
            <a:ext cx="12082943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24D99D-68E1-AD43-909F-3CAA8F5BB7A9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7" y="1360179"/>
            <a:ext cx="4039466" cy="398139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18D145-6C46-4081-8A0C-518D7BC25452}"/>
              </a:ext>
            </a:extLst>
          </p:cNvPr>
          <p:cNvSpPr txBox="1"/>
          <p:nvPr/>
        </p:nvSpPr>
        <p:spPr>
          <a:xfrm>
            <a:off x="7113865" y="5818202"/>
            <a:ext cx="5078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 expressions and cell viability showing normal distribution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06C6057-162D-4163-A243-9E705C339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738" y="1330440"/>
            <a:ext cx="4191411" cy="41152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53119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CB2082-74AE-8F42-B44A-F4AB86B71BB2}"/>
              </a:ext>
            </a:extLst>
          </p:cNvPr>
          <p:cNvSpPr/>
          <p:nvPr/>
        </p:nvSpPr>
        <p:spPr>
          <a:xfrm>
            <a:off x="557160" y="1512129"/>
            <a:ext cx="5593368" cy="4572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on the Target Variable</a:t>
            </a:r>
          </a:p>
          <a:p>
            <a:pPr>
              <a:lnSpc>
                <a:spcPct val="150000"/>
              </a:lnSpc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206 target variables indicated via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‘0’ for no MoA , ‘1’ for one or more cells reacted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sample set is provided with a unique segment id so that we can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training features with the segment id present in the target data set.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target: from the bar plot we can see that nearly 40% of the drugs have no MoA whereas 53% have atleast one reaction. Rest 7% of the drugs have more than one MoA.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1FF20F3-0CE9-9145-B994-9C37AD137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88100" y="992188"/>
            <a:ext cx="5803900" cy="532903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6887B5B-3457-B84B-B3BA-F04A1B7D2506}"/>
              </a:ext>
            </a:extLst>
          </p:cNvPr>
          <p:cNvSpPr txBox="1">
            <a:spLocks/>
          </p:cNvSpPr>
          <p:nvPr/>
        </p:nvSpPr>
        <p:spPr>
          <a:xfrm>
            <a:off x="109057" y="96838"/>
            <a:ext cx="12082943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597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5A2F0A86-EDE9-4828-951F-57A820C4D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3" y="1014246"/>
            <a:ext cx="7861300" cy="496709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C6938F6-B06A-4833-8F46-645CFC40C582}"/>
              </a:ext>
            </a:extLst>
          </p:cNvPr>
          <p:cNvSpPr txBox="1">
            <a:spLocks/>
          </p:cNvSpPr>
          <p:nvPr/>
        </p:nvSpPr>
        <p:spPr>
          <a:xfrm>
            <a:off x="109057" y="84138"/>
            <a:ext cx="12082943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F9AFCE-9A39-4FD9-8C7E-34F7543DB666}"/>
              </a:ext>
            </a:extLst>
          </p:cNvPr>
          <p:cNvSpPr/>
          <p:nvPr/>
        </p:nvSpPr>
        <p:spPr>
          <a:xfrm>
            <a:off x="0" y="3390900"/>
            <a:ext cx="8229600" cy="292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4D2376-AE60-4E84-9BFD-E3B01BFBB9FD}"/>
              </a:ext>
            </a:extLst>
          </p:cNvPr>
          <p:cNvSpPr txBox="1"/>
          <p:nvPr/>
        </p:nvSpPr>
        <p:spPr>
          <a:xfrm>
            <a:off x="8493995" y="2410637"/>
            <a:ext cx="34227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kfolds cross validation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sklearn.cross_validation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cross_val_score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4A1324-EB26-4329-B312-D37AB414F8C2}"/>
              </a:ext>
            </a:extLst>
          </p:cNvPr>
          <p:cNvSpPr txBox="1"/>
          <p:nvPr/>
        </p:nvSpPr>
        <p:spPr>
          <a:xfrm>
            <a:off x="8378579" y="4903047"/>
            <a:ext cx="3422732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BOOM!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Model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got 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accuracy with improved precision and recall score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E263D6-56E8-40CB-9CF0-9101D1B83C55}"/>
              </a:ext>
            </a:extLst>
          </p:cNvPr>
          <p:cNvSpPr txBox="1"/>
          <p:nvPr/>
        </p:nvSpPr>
        <p:spPr>
          <a:xfrm>
            <a:off x="8493995" y="1014246"/>
            <a:ext cx="35381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 Classification Models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Regression; XGBoost;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Forest; Gradient Boosting;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Boosting; Neural Network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7E7C13-DCC8-4B82-BE11-94B8EE54011E}"/>
              </a:ext>
            </a:extLst>
          </p:cNvPr>
          <p:cNvSpPr/>
          <p:nvPr/>
        </p:nvSpPr>
        <p:spPr>
          <a:xfrm>
            <a:off x="2097248" y="1014246"/>
            <a:ext cx="1065402" cy="4983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913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DB35481-78C5-2B47-A6B2-BC4C7E7DEFD4}"/>
              </a:ext>
            </a:extLst>
          </p:cNvPr>
          <p:cNvSpPr txBox="1">
            <a:spLocks/>
          </p:cNvSpPr>
          <p:nvPr/>
        </p:nvSpPr>
        <p:spPr>
          <a:xfrm>
            <a:off x="109057" y="84138"/>
            <a:ext cx="12082943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 Tuning GBM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70FFEA-5C8E-6C4C-BD0A-8D2DE983BFCE}"/>
              </a:ext>
            </a:extLst>
          </p:cNvPr>
          <p:cNvSpPr txBox="1"/>
          <p:nvPr/>
        </p:nvSpPr>
        <p:spPr>
          <a:xfrm>
            <a:off x="7188201" y="3429000"/>
            <a:ext cx="44743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Adjusting learning_rate &amp; n_estimators</a:t>
            </a:r>
          </a:p>
          <a:p>
            <a:pPr marL="342900" indent="-34290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Adjusting max_depth</a:t>
            </a:r>
          </a:p>
          <a:p>
            <a:pPr marL="342900" indent="-342900">
              <a:buFontTx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Adjusting min_samples_split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9FA51C8-7469-B647-A116-A42A050A0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1" y="1714162"/>
            <a:ext cx="5943600" cy="1473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9D48B4-F0BE-CF40-852F-3088BF213F83}"/>
              </a:ext>
            </a:extLst>
          </p:cNvPr>
          <p:cNvSpPr txBox="1"/>
          <p:nvPr/>
        </p:nvSpPr>
        <p:spPr>
          <a:xfrm>
            <a:off x="698501" y="1339334"/>
            <a:ext cx="312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GBM with Default Parameter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EFE43378-EEC2-4098-906B-DAE3CADA1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65" y="5334870"/>
            <a:ext cx="10632364" cy="1371142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95E33CA3-03E2-46F2-A2E1-56F717850168}"/>
              </a:ext>
            </a:extLst>
          </p:cNvPr>
          <p:cNvSpPr/>
          <p:nvPr/>
        </p:nvSpPr>
        <p:spPr>
          <a:xfrm>
            <a:off x="3338818" y="3429000"/>
            <a:ext cx="645953" cy="1473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48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DB35481-78C5-2B47-A6B2-BC4C7E7DEFD4}"/>
              </a:ext>
            </a:extLst>
          </p:cNvPr>
          <p:cNvSpPr txBox="1">
            <a:spLocks/>
          </p:cNvSpPr>
          <p:nvPr/>
        </p:nvSpPr>
        <p:spPr>
          <a:xfrm>
            <a:off x="109057" y="223838"/>
            <a:ext cx="12082943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and ROC Curve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70FFEA-5C8E-6C4C-BD0A-8D2DE983BFCE}"/>
              </a:ext>
            </a:extLst>
          </p:cNvPr>
          <p:cNvSpPr txBox="1"/>
          <p:nvPr/>
        </p:nvSpPr>
        <p:spPr>
          <a:xfrm>
            <a:off x="714723" y="3244334"/>
            <a:ext cx="3636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RandomForestClassifier()</a:t>
            </a: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D22E13A-49DE-4747-B5AB-8ABE5DAC5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712" y="1229765"/>
            <a:ext cx="3774520" cy="24485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E7E3B1-AEBF-C64A-89A7-D916AF059803}"/>
              </a:ext>
            </a:extLst>
          </p:cNvPr>
          <p:cNvSpPr txBox="1"/>
          <p:nvPr/>
        </p:nvSpPr>
        <p:spPr>
          <a:xfrm>
            <a:off x="714723" y="1229765"/>
            <a:ext cx="3185459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Features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cp_type_trt_cp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0.0370350693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g-385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0.005246530444261643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g-100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0.004499652065833654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g-175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0.002739617914478365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g-414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0.002585541811285111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A226F4-879B-4FE3-A38C-84BD9E975282}"/>
              </a:ext>
            </a:extLst>
          </p:cNvPr>
          <p:cNvSpPr txBox="1"/>
          <p:nvPr/>
        </p:nvSpPr>
        <p:spPr>
          <a:xfrm>
            <a:off x="714723" y="3519577"/>
            <a:ext cx="3320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cp_type_trt_cp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samples treated with a compound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C8E97-BA08-4289-9508-3A9D3C9E1D0B}"/>
              </a:ext>
            </a:extLst>
          </p:cNvPr>
          <p:cNvSpPr txBox="1"/>
          <p:nvPr/>
        </p:nvSpPr>
        <p:spPr>
          <a:xfrm>
            <a:off x="566037" y="4986127"/>
            <a:ext cx="321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using ROC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ECC77E0-D2A5-4349-B94F-85792CD80BE4}"/>
              </a:ext>
            </a:extLst>
          </p:cNvPr>
          <p:cNvSpPr/>
          <p:nvPr/>
        </p:nvSpPr>
        <p:spPr>
          <a:xfrm>
            <a:off x="4126772" y="2307257"/>
            <a:ext cx="1434517" cy="293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54137D4B-8D1F-4A68-9DED-9E46C799E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150" y="4123817"/>
            <a:ext cx="3752850" cy="2647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5129" name="Picture 9">
            <a:extLst>
              <a:ext uri="{FF2B5EF4-FFF2-40B4-BE49-F238E27FC236}">
                <a16:creationId xmlns:a16="http://schemas.microsoft.com/office/drawing/2014/main" id="{0F2BFE05-322D-4641-9DD2-F72CD2F5F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4123817"/>
            <a:ext cx="3752850" cy="2647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9A10099A-4C30-4041-A553-3F6C07F58009}"/>
              </a:ext>
            </a:extLst>
          </p:cNvPr>
          <p:cNvSpPr/>
          <p:nvPr/>
        </p:nvSpPr>
        <p:spPr>
          <a:xfrm>
            <a:off x="3900182" y="5010150"/>
            <a:ext cx="664956" cy="293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6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DB35481-78C5-2B47-A6B2-BC4C7E7DEFD4}"/>
              </a:ext>
            </a:extLst>
          </p:cNvPr>
          <p:cNvSpPr txBox="1">
            <a:spLocks/>
          </p:cNvSpPr>
          <p:nvPr/>
        </p:nvSpPr>
        <p:spPr>
          <a:xfrm>
            <a:off x="109057" y="223838"/>
            <a:ext cx="12082943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Microscope Background">
            <a:extLst>
              <a:ext uri="{FF2B5EF4-FFF2-40B4-BE49-F238E27FC236}">
                <a16:creationId xmlns:a16="http://schemas.microsoft.com/office/drawing/2014/main" id="{D414FD5A-65EB-43BB-907B-ED39237DC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610" y="1628329"/>
            <a:ext cx="3240204" cy="32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457205-E56B-4A1D-8952-DB619007A6D6}"/>
              </a:ext>
            </a:extLst>
          </p:cNvPr>
          <p:cNvSpPr txBox="1"/>
          <p:nvPr/>
        </p:nvSpPr>
        <p:spPr>
          <a:xfrm>
            <a:off x="1907503" y="2141380"/>
            <a:ext cx="3578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Gradient Boosting Model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9346865-803B-41EF-B121-8C0C06B4E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540" y="2141379"/>
            <a:ext cx="546100" cy="55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99417C-30D5-465B-A93E-1D7E9C271669}"/>
              </a:ext>
            </a:extLst>
          </p:cNvPr>
          <p:cNvSpPr txBox="1"/>
          <p:nvPr/>
        </p:nvSpPr>
        <p:spPr>
          <a:xfrm>
            <a:off x="1907502" y="3283178"/>
            <a:ext cx="6550698" cy="82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treated with Compound to predict MoA of new drug</a:t>
            </a:r>
            <a:endParaRPr lang="en-US" sz="2400" b="1" dirty="0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AD0A43D-5652-435C-9313-099324E1A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540" y="3380432"/>
            <a:ext cx="546100" cy="558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BE7740-9BB4-4F7A-9BF5-753CCBD35452}"/>
              </a:ext>
            </a:extLst>
          </p:cNvPr>
          <p:cNvSpPr txBox="1"/>
          <p:nvPr/>
        </p:nvSpPr>
        <p:spPr>
          <a:xfrm>
            <a:off x="1065118" y="4552792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927A85-3835-4AD1-83DD-12386B925AE9}"/>
              </a:ext>
            </a:extLst>
          </p:cNvPr>
          <p:cNvSpPr txBox="1"/>
          <p:nvPr/>
        </p:nvSpPr>
        <p:spPr>
          <a:xfrm>
            <a:off x="1907502" y="4606717"/>
            <a:ext cx="2991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Future: Better Model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67925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DB35481-78C5-2B47-A6B2-BC4C7E7DEFD4}"/>
              </a:ext>
            </a:extLst>
          </p:cNvPr>
          <p:cNvSpPr txBox="1">
            <a:spLocks/>
          </p:cNvSpPr>
          <p:nvPr/>
        </p:nvSpPr>
        <p:spPr>
          <a:xfrm>
            <a:off x="109057" y="223838"/>
            <a:ext cx="12082943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70FFEA-5C8E-6C4C-BD0A-8D2DE983BFCE}"/>
              </a:ext>
            </a:extLst>
          </p:cNvPr>
          <p:cNvSpPr txBox="1"/>
          <p:nvPr/>
        </p:nvSpPr>
        <p:spPr>
          <a:xfrm>
            <a:off x="942040" y="1587984"/>
            <a:ext cx="104745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 of action. Retrieved 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https://en.wikipedia.org/wiki/Mechanism_of_action#:~:text=In%20pharmacology%2C%20the%20term%20mechanism,as%20an%20enzyme%20or%20receptor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Alison. L. (2008.05). Factors Affecting the Production of l-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Phenylacetylcarbinol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Yeast: A Case Study. Retrieved form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https://www.sciencedirect.com/science/article/abs/pii/S0065291108601642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Souse: Mechanisms of Action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Prediction. Retrieved from: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https://www.kaggle.com/c/lish-moa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326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1536</TotalTime>
  <Words>567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Ion</vt:lpstr>
      <vt:lpstr>Prediction of Mechanism of Action of Drugs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Mechanism of Action of Drugs </dc:title>
  <dc:creator>Parveen Abbu</dc:creator>
  <cp:lastModifiedBy>Parveen Abbu</cp:lastModifiedBy>
  <cp:revision>69</cp:revision>
  <dcterms:created xsi:type="dcterms:W3CDTF">2020-10-18T13:09:03Z</dcterms:created>
  <dcterms:modified xsi:type="dcterms:W3CDTF">2020-10-19T20:17:58Z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