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59615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3A862-7B78-47A7-A21F-85102A92E81D}"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126141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3762890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6020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283559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2188086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270436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91082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46150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109272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321583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3A862-7B78-47A7-A21F-85102A92E81D}"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148077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3A862-7B78-47A7-A21F-85102A92E81D}"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96708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409553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293507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C13A862-7B78-47A7-A21F-85102A92E81D}" type="datetimeFigureOut">
              <a:rPr lang="en-IN" smtClean="0"/>
              <a:t>10-08-2023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90908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3A862-7B78-47A7-A21F-85102A92E81D}"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1C1E0-C30B-4DAC-8389-9A24FBEECAD1}" type="slidenum">
              <a:rPr lang="en-IN" smtClean="0"/>
              <a:t>‹#›</a:t>
            </a:fld>
            <a:endParaRPr lang="en-IN"/>
          </a:p>
        </p:txBody>
      </p:sp>
    </p:spTree>
    <p:extLst>
      <p:ext uri="{BB962C8B-B14F-4D97-AF65-F5344CB8AC3E}">
        <p14:creationId xmlns:p14="http://schemas.microsoft.com/office/powerpoint/2010/main" val="74533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13A862-7B78-47A7-A21F-85102A92E81D}" type="datetimeFigureOut">
              <a:rPr lang="en-IN" smtClean="0"/>
              <a:t>10-08-2023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D1C1E0-C30B-4DAC-8389-9A24FBEECAD1}" type="slidenum">
              <a:rPr lang="en-IN" smtClean="0"/>
              <a:t>‹#›</a:t>
            </a:fld>
            <a:endParaRPr lang="en-IN"/>
          </a:p>
        </p:txBody>
      </p:sp>
    </p:spTree>
    <p:extLst>
      <p:ext uri="{BB962C8B-B14F-4D97-AF65-F5344CB8AC3E}">
        <p14:creationId xmlns:p14="http://schemas.microsoft.com/office/powerpoint/2010/main" val="3038129420"/>
      </p:ext>
    </p:extLst>
  </p:cSld>
  <p:clrMap bg1="dk1" tx1="lt1" bg2="dk2" tx2="lt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 id="21474840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16E0-AD85-127E-7F78-4C1BB6C11230}"/>
              </a:ext>
            </a:extLst>
          </p:cNvPr>
          <p:cNvSpPr>
            <a:spLocks noGrp="1"/>
          </p:cNvSpPr>
          <p:nvPr>
            <p:ph type="ctrTitle"/>
          </p:nvPr>
        </p:nvSpPr>
        <p:spPr>
          <a:xfrm>
            <a:off x="2242686" y="2306453"/>
            <a:ext cx="9336506" cy="2390675"/>
          </a:xfrm>
        </p:spPr>
        <p:txBody>
          <a:bodyPr>
            <a:normAutofit fontScale="90000"/>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8000" b="1" i="1" dirty="0">
                <a:latin typeface="Times New Roman" panose="02020603050405020304" pitchFamily="18" charset="0"/>
                <a:cs typeface="Times New Roman" panose="02020603050405020304" pitchFamily="18" charset="0"/>
              </a:rPr>
              <a:t>Capstone Project</a:t>
            </a:r>
            <a:br>
              <a:rPr lang="en-US" sz="8000" b="1" i="1" dirty="0">
                <a:latin typeface="Times New Roman" panose="02020603050405020304" pitchFamily="18" charset="0"/>
                <a:cs typeface="Times New Roman" panose="02020603050405020304" pitchFamily="18" charset="0"/>
              </a:rPr>
            </a:br>
            <a:r>
              <a:rPr lang="en-US" sz="8000" b="1" i="1" dirty="0">
                <a:latin typeface="Times New Roman" panose="02020603050405020304" pitchFamily="18" charset="0"/>
                <a:cs typeface="Times New Roman" panose="02020603050405020304" pitchFamily="18" charset="0"/>
              </a:rPr>
              <a:t>Northwind Traders</a:t>
            </a:r>
            <a:endParaRPr lang="en-IN" sz="8000" b="1" i="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B42F2EB-602B-72A1-2F01-70ECF7D2E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25" y="5293895"/>
            <a:ext cx="2619375" cy="1564105"/>
          </a:xfrm>
          <a:prstGeom prst="rect">
            <a:avLst/>
          </a:prstGeom>
        </p:spPr>
      </p:pic>
    </p:spTree>
    <p:extLst>
      <p:ext uri="{BB962C8B-B14F-4D97-AF65-F5344CB8AC3E}">
        <p14:creationId xmlns:p14="http://schemas.microsoft.com/office/powerpoint/2010/main" val="376724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AB590D-8187-D022-4276-56DCD52F19D2}"/>
              </a:ext>
            </a:extLst>
          </p:cNvPr>
          <p:cNvSpPr txBox="1"/>
          <p:nvPr/>
        </p:nvSpPr>
        <p:spPr>
          <a:xfrm>
            <a:off x="211756" y="510139"/>
            <a:ext cx="651630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ER DIAGRAM</a:t>
            </a:r>
          </a:p>
        </p:txBody>
      </p:sp>
      <p:pic>
        <p:nvPicPr>
          <p:cNvPr id="4" name="Picture 3">
            <a:extLst>
              <a:ext uri="{FF2B5EF4-FFF2-40B4-BE49-F238E27FC236}">
                <a16:creationId xmlns:a16="http://schemas.microsoft.com/office/drawing/2014/main" id="{51BB6270-C89D-550A-EA9A-C3EFC4544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44" y="1203158"/>
            <a:ext cx="11396312" cy="5322770"/>
          </a:xfrm>
          <a:prstGeom prst="rect">
            <a:avLst/>
          </a:prstGeom>
        </p:spPr>
      </p:pic>
    </p:spTree>
    <p:extLst>
      <p:ext uri="{BB962C8B-B14F-4D97-AF65-F5344CB8AC3E}">
        <p14:creationId xmlns:p14="http://schemas.microsoft.com/office/powerpoint/2010/main" val="140127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1B2C-6293-49C8-F7EE-EF5EBCEFD515}"/>
              </a:ext>
            </a:extLst>
          </p:cNvPr>
          <p:cNvSpPr>
            <a:spLocks noGrp="1"/>
          </p:cNvSpPr>
          <p:nvPr>
            <p:ph type="title"/>
          </p:nvPr>
        </p:nvSpPr>
        <p:spPr>
          <a:xfrm>
            <a:off x="703862" y="2694881"/>
            <a:ext cx="10605822" cy="1468237"/>
          </a:xfrm>
        </p:spPr>
        <p:txBody>
          <a:bodyPr/>
          <a:lstStyle/>
          <a:p>
            <a:r>
              <a:rPr lang="en-US" sz="4800" b="1" dirty="0">
                <a:latin typeface="Times New Roman" panose="02020603050405020304" pitchFamily="18" charset="0"/>
                <a:cs typeface="Times New Roman" panose="02020603050405020304" pitchFamily="18" charset="0"/>
              </a:rPr>
              <a:t>POWER BI PROBLEM STATEMENT</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37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14B4A5-AB7A-31BC-293C-2F3DD883D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08" y="308008"/>
            <a:ext cx="11309685" cy="6314173"/>
          </a:xfrm>
          <a:prstGeom prst="rect">
            <a:avLst/>
          </a:prstGeom>
        </p:spPr>
      </p:pic>
    </p:spTree>
    <p:extLst>
      <p:ext uri="{BB962C8B-B14F-4D97-AF65-F5344CB8AC3E}">
        <p14:creationId xmlns:p14="http://schemas.microsoft.com/office/powerpoint/2010/main" val="144682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6A490A-83F2-5527-C025-F2E875294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42" y="861987"/>
            <a:ext cx="4505325" cy="5134026"/>
          </a:xfrm>
          <a:prstGeom prst="rect">
            <a:avLst/>
          </a:prstGeom>
        </p:spPr>
      </p:pic>
      <p:sp>
        <p:nvSpPr>
          <p:cNvPr id="4" name="TextBox 3">
            <a:extLst>
              <a:ext uri="{FF2B5EF4-FFF2-40B4-BE49-F238E27FC236}">
                <a16:creationId xmlns:a16="http://schemas.microsoft.com/office/drawing/2014/main" id="{BCAE2AFE-50A2-C304-2536-879C169140F1}"/>
              </a:ext>
            </a:extLst>
          </p:cNvPr>
          <p:cNvSpPr txBox="1"/>
          <p:nvPr/>
        </p:nvSpPr>
        <p:spPr>
          <a:xfrm>
            <a:off x="5592278" y="1501541"/>
            <a:ext cx="5967663" cy="5078313"/>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How does customer distribution vary across different regions or customer segments?</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Customer segmentation is the tagging and grouping of customers with shared characteristics like age, Industry, gender, Location and interests. Companies employing customer segmentation know that each customer is different and that targeting all their customers with one approach isn't effective. Instead, the organization's marketing efforts would be better served if they target specific, smaller groups with messages those consumers find relevant. By Examining the Customer table, we can make Customer Segmentation by Country. With this we also calculate the Top 3 Countries which has high number of customers. The top 3 countries who have most customers are USA-13 customer, France and Germany – 11 customers and Brazil as 9 customers. With Customer Segmentation we can easily personalise the marketing, service and sales efforts needs to specific Group.</a:t>
            </a:r>
          </a:p>
          <a:p>
            <a:endParaRPr lang="en-IN" dirty="0"/>
          </a:p>
        </p:txBody>
      </p:sp>
    </p:spTree>
    <p:extLst>
      <p:ext uri="{BB962C8B-B14F-4D97-AF65-F5344CB8AC3E}">
        <p14:creationId xmlns:p14="http://schemas.microsoft.com/office/powerpoint/2010/main" val="266896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0B8E9-0298-2979-8A1B-05B896072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91" y="847023"/>
            <a:ext cx="4914900" cy="5139891"/>
          </a:xfrm>
          <a:prstGeom prst="rect">
            <a:avLst/>
          </a:prstGeom>
        </p:spPr>
      </p:pic>
      <p:sp>
        <p:nvSpPr>
          <p:cNvPr id="4" name="TextBox 3">
            <a:extLst>
              <a:ext uri="{FF2B5EF4-FFF2-40B4-BE49-F238E27FC236}">
                <a16:creationId xmlns:a16="http://schemas.microsoft.com/office/drawing/2014/main" id="{3002D91B-EC16-FA19-0FE5-0637771CE651}"/>
              </a:ext>
            </a:extLst>
          </p:cNvPr>
          <p:cNvSpPr txBox="1"/>
          <p:nvPr/>
        </p:nvSpPr>
        <p:spPr>
          <a:xfrm>
            <a:off x="6096000" y="1501541"/>
            <a:ext cx="5704573" cy="4628960"/>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What is the trend in customer acquisition over time?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     </a:t>
            </a:r>
            <a:r>
              <a:rPr lang="en-IN" sz="2000" kern="100" dirty="0">
                <a:effectLst/>
                <a:latin typeface="Times New Roman" panose="02020603050405020304" pitchFamily="18" charset="0"/>
                <a:ea typeface="Calibri" panose="020F0502020204030204" pitchFamily="34" charset="0"/>
                <a:cs typeface="Latha" panose="020B0604020202020204" pitchFamily="34" charset="0"/>
              </a:rPr>
              <a:t>Analysing how many orders were placed by customer for each year mean we can find our growth market. By inspecting customer finally, we conclude The Customers count and orders counts are increased from year 1994 to year 1996.</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Customer acquisition is a fundamental aspect of business growth and success. By implementing effective acquisition strategies, businesses can expand their customer base, increase revenue, and establish a competitive advantage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70236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70328-65F2-2864-90F2-A3F5D512E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09" y="1090061"/>
            <a:ext cx="4672865" cy="4677878"/>
          </a:xfrm>
          <a:prstGeom prst="rect">
            <a:avLst/>
          </a:prstGeom>
        </p:spPr>
      </p:pic>
      <p:sp>
        <p:nvSpPr>
          <p:cNvPr id="4" name="TextBox 3">
            <a:extLst>
              <a:ext uri="{FF2B5EF4-FFF2-40B4-BE49-F238E27FC236}">
                <a16:creationId xmlns:a16="http://schemas.microsoft.com/office/drawing/2014/main" id="{D9E1572D-E05E-8FF4-90C2-F10A4715423F}"/>
              </a:ext>
            </a:extLst>
          </p:cNvPr>
          <p:cNvSpPr txBox="1"/>
          <p:nvPr/>
        </p:nvSpPr>
        <p:spPr>
          <a:xfrm>
            <a:off x="6371924" y="1549667"/>
            <a:ext cx="5467150" cy="3937103"/>
          </a:xfrm>
          <a:prstGeom prst="rect">
            <a:avLst/>
          </a:prstGeom>
          <a:noFill/>
        </p:spPr>
        <p:txBody>
          <a:bodyPr wrap="square" rtlCol="0">
            <a:spAutoFit/>
          </a:bodyPr>
          <a:lstStyle/>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Can we visualize the distribution of customer demographics such as age, gender, or income?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Analysing the customer table there is no data related to age, gender o income. We can take Customer’s Contact title as demographic. By analysing customer’s demographic, we can find that most of the customers belongs to Owner, Sales representative and Marketing manager.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Customer Demographic data is used by businesses to help them understand the characteristics of the people who buy their products and services.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99242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7904D-F3FF-4057-CFF3-A23093D0F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29" y="1308132"/>
            <a:ext cx="2962026" cy="4601779"/>
          </a:xfrm>
          <a:prstGeom prst="rect">
            <a:avLst/>
          </a:prstGeom>
        </p:spPr>
      </p:pic>
      <p:sp>
        <p:nvSpPr>
          <p:cNvPr id="4" name="TextBox 3">
            <a:extLst>
              <a:ext uri="{FF2B5EF4-FFF2-40B4-BE49-F238E27FC236}">
                <a16:creationId xmlns:a16="http://schemas.microsoft.com/office/drawing/2014/main" id="{FF833F60-93C3-678E-EBB7-3CE0BE026821}"/>
              </a:ext>
            </a:extLst>
          </p:cNvPr>
          <p:cNvSpPr txBox="1"/>
          <p:nvPr/>
        </p:nvSpPr>
        <p:spPr>
          <a:xfrm>
            <a:off x="4880008" y="2367815"/>
            <a:ext cx="6443163" cy="1891800"/>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Top Five Customers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     </a:t>
            </a:r>
            <a:r>
              <a:rPr lang="en-IN" sz="2000" kern="100" dirty="0">
                <a:effectLst/>
                <a:latin typeface="Times New Roman" panose="02020603050405020304" pitchFamily="18" charset="0"/>
                <a:ea typeface="Calibri" panose="020F0502020204030204" pitchFamily="34" charset="0"/>
                <a:cs typeface="Latha" panose="020B0604020202020204" pitchFamily="34" charset="0"/>
              </a:rPr>
              <a:t>Calculating the Count of Orders for each customer id give the Top 5 Customers who Orders the most. This indicates Customers loyalty towards the Company.</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096915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817523-921E-D4D5-1796-56988FD5A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10" y="1230731"/>
            <a:ext cx="2886075" cy="4428924"/>
          </a:xfrm>
          <a:prstGeom prst="rect">
            <a:avLst/>
          </a:prstGeom>
        </p:spPr>
      </p:pic>
      <p:sp>
        <p:nvSpPr>
          <p:cNvPr id="4" name="TextBox 3">
            <a:extLst>
              <a:ext uri="{FF2B5EF4-FFF2-40B4-BE49-F238E27FC236}">
                <a16:creationId xmlns:a16="http://schemas.microsoft.com/office/drawing/2014/main" id="{AC1FBC39-79C1-97D6-60EA-A2D8BF4C5737}"/>
              </a:ext>
            </a:extLst>
          </p:cNvPr>
          <p:cNvSpPr txBox="1"/>
          <p:nvPr/>
        </p:nvSpPr>
        <p:spPr>
          <a:xfrm>
            <a:off x="4572001" y="2365731"/>
            <a:ext cx="6518759" cy="2257798"/>
          </a:xfrm>
          <a:prstGeom prst="rect">
            <a:avLst/>
          </a:prstGeom>
          <a:noFill/>
        </p:spPr>
        <p:txBody>
          <a:bodyPr wrap="square" rtlCol="0">
            <a:spAutoFit/>
          </a:bodyPr>
          <a:lstStyle/>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Top 3 City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       For this we can take the Customers count for each City with this we can find Top 3 City with high customers. London, Mexico and São Paulo are the top 3 cities .</a:t>
            </a:r>
            <a:r>
              <a:rPr lang="en-IN" sz="2000" kern="100" dirty="0">
                <a:solidFill>
                  <a:srgbClr val="24292E"/>
                </a:solidFill>
                <a:effectLst/>
                <a:latin typeface="Arial" panose="020B0604020202020204" pitchFamily="34" charset="0"/>
                <a:ea typeface="Calibri" panose="020F0502020204030204" pitchFamily="34" charset="0"/>
                <a:cs typeface="Latha" panose="020B0604020202020204" pitchFamily="34" charset="0"/>
              </a:rPr>
              <a:t>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46680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E01409-F7C9-ADA0-DBB7-8A75FE96B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99" y="404260"/>
            <a:ext cx="10385659" cy="6169795"/>
          </a:xfrm>
          <a:prstGeom prst="rect">
            <a:avLst/>
          </a:prstGeom>
        </p:spPr>
      </p:pic>
    </p:spTree>
    <p:extLst>
      <p:ext uri="{BB962C8B-B14F-4D97-AF65-F5344CB8AC3E}">
        <p14:creationId xmlns:p14="http://schemas.microsoft.com/office/powerpoint/2010/main" val="1229703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85EC9-2DC9-264E-30D3-D09186E7C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26" y="1749542"/>
            <a:ext cx="5095875" cy="4013434"/>
          </a:xfrm>
          <a:prstGeom prst="rect">
            <a:avLst/>
          </a:prstGeom>
        </p:spPr>
      </p:pic>
      <p:sp>
        <p:nvSpPr>
          <p:cNvPr id="4" name="TextBox 3">
            <a:extLst>
              <a:ext uri="{FF2B5EF4-FFF2-40B4-BE49-F238E27FC236}">
                <a16:creationId xmlns:a16="http://schemas.microsoft.com/office/drawing/2014/main" id="{CD945DAD-175B-AA47-0E5F-B9BDDBBA0704}"/>
              </a:ext>
            </a:extLst>
          </p:cNvPr>
          <p:cNvSpPr txBox="1"/>
          <p:nvPr/>
        </p:nvSpPr>
        <p:spPr>
          <a:xfrm>
            <a:off x="6096000" y="1443789"/>
            <a:ext cx="5771949" cy="5287601"/>
          </a:xfrm>
          <a:prstGeom prst="rect">
            <a:avLst/>
          </a:prstGeom>
          <a:noFill/>
        </p:spPr>
        <p:txBody>
          <a:bodyPr wrap="square" rtlCol="0">
            <a:spAutoFit/>
          </a:bodyPr>
          <a:lstStyle/>
          <a:p>
            <a:pPr marL="0" marR="0">
              <a:lnSpc>
                <a:spcPct val="107000"/>
              </a:lnSpc>
              <a:spcBef>
                <a:spcPts val="0"/>
              </a:spcBef>
              <a:spcAft>
                <a:spcPts val="80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How does employee productivity vary across different departments or job roles?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     The Employee Productivity can be defined as the amount of work or output produced by am Employee in a Specific Period of time. Workplace productivity is the value each team brings to the success of the overall business.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   By analysing we can conclude that Employee’s productivity is vary across the different departments or job roles. Because Sales Representative job role Employee’s handles the max orders comparing with Sales manager, Inside Sales Coordinator and Vice President, Sales. The total orders handle by the Sales representatives were 701.</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913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0F46FB-03D6-F907-56B4-808EFC870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9762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C38B9-71C7-DC9E-CC5A-BE56C9160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99" y="1155032"/>
            <a:ext cx="4876800" cy="4918510"/>
          </a:xfrm>
          <a:prstGeom prst="rect">
            <a:avLst/>
          </a:prstGeom>
        </p:spPr>
      </p:pic>
      <p:sp>
        <p:nvSpPr>
          <p:cNvPr id="4" name="TextBox 3">
            <a:extLst>
              <a:ext uri="{FF2B5EF4-FFF2-40B4-BE49-F238E27FC236}">
                <a16:creationId xmlns:a16="http://schemas.microsoft.com/office/drawing/2014/main" id="{C3B6367A-7948-3367-5B75-EBB3F82EEBF1}"/>
              </a:ext>
            </a:extLst>
          </p:cNvPr>
          <p:cNvSpPr txBox="1"/>
          <p:nvPr/>
        </p:nvSpPr>
        <p:spPr>
          <a:xfrm>
            <a:off x="5977288" y="1568918"/>
            <a:ext cx="5842535" cy="5492786"/>
          </a:xfrm>
          <a:prstGeom prst="rect">
            <a:avLst/>
          </a:prstGeom>
          <a:noFill/>
        </p:spPr>
        <p:txBody>
          <a:bodyPr wrap="square" rtlCol="0">
            <a:spAutoFit/>
          </a:bodyPr>
          <a:lstStyle/>
          <a:p>
            <a:pPr marL="0" marR="0">
              <a:lnSpc>
                <a:spcPct val="107000"/>
              </a:lnSpc>
              <a:spcBef>
                <a:spcPts val="0"/>
              </a:spcBef>
              <a:spcAft>
                <a:spcPts val="80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What is the distribution of employee tenure?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    Employee tenure means the period of a time a person works at a particular job title o office.</a:t>
            </a:r>
            <a:r>
              <a:rPr lang="en-IN" sz="2000" kern="100" dirty="0">
                <a:effectLst/>
                <a:latin typeface="Calibri" panose="020F0502020204030204" pitchFamily="34" charset="0"/>
                <a:ea typeface="Calibri" panose="020F0502020204030204" pitchFamily="34" charset="0"/>
                <a:cs typeface="Latha" panose="020B0604020202020204" pitchFamily="34" charset="0"/>
              </a:rPr>
              <a:t> </a:t>
            </a: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Employees who have been with a firm for over five years are long-tenured, while those who have been with the company for less than five years are short-tenured.</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We can calculate employee tenure with hire date and there is no relevant data when the employee switch to another organisation. Is there any data available related to dismissal then the employee still working there only. We can use Histogram chart to visualizing the distribution of Employee tenure.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For calculating Employee tenure: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 Employee tenure = </a:t>
            </a:r>
            <a:r>
              <a:rPr lang="en-IN" sz="2000" kern="0" dirty="0" err="1">
                <a:effectLst/>
                <a:latin typeface="Times New Roman" panose="02020603050405020304" pitchFamily="18" charset="0"/>
                <a:ea typeface="Times New Roman" panose="02020603050405020304" pitchFamily="18" charset="0"/>
                <a:cs typeface="Latha" panose="020B0604020202020204" pitchFamily="34" charset="0"/>
              </a:rPr>
              <a:t>datediff</a:t>
            </a: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a:t>
            </a:r>
            <a:r>
              <a:rPr lang="en-IN" sz="2000" kern="0" dirty="0" err="1">
                <a:effectLst/>
                <a:latin typeface="Times New Roman" panose="02020603050405020304" pitchFamily="18" charset="0"/>
                <a:ea typeface="Times New Roman" panose="02020603050405020304" pitchFamily="18" charset="0"/>
                <a:cs typeface="Latha" panose="020B0604020202020204" pitchFamily="34" charset="0"/>
              </a:rPr>
              <a:t>hiredate</a:t>
            </a: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 today (), year)</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010170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210D34-B207-009B-0B62-82D2080FB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68" y="2035993"/>
            <a:ext cx="5086350" cy="3248025"/>
          </a:xfrm>
          <a:prstGeom prst="rect">
            <a:avLst/>
          </a:prstGeom>
        </p:spPr>
      </p:pic>
      <p:sp>
        <p:nvSpPr>
          <p:cNvPr id="4" name="TextBox 3">
            <a:extLst>
              <a:ext uri="{FF2B5EF4-FFF2-40B4-BE49-F238E27FC236}">
                <a16:creationId xmlns:a16="http://schemas.microsoft.com/office/drawing/2014/main" id="{BD309D69-5C32-952F-B1CA-DFB51D3F779D}"/>
              </a:ext>
            </a:extLst>
          </p:cNvPr>
          <p:cNvSpPr txBox="1"/>
          <p:nvPr/>
        </p:nvSpPr>
        <p:spPr>
          <a:xfrm>
            <a:off x="6096000" y="2175309"/>
            <a:ext cx="5723823" cy="3209084"/>
          </a:xfrm>
          <a:prstGeom prst="rect">
            <a:avLst/>
          </a:prstGeom>
          <a:noFill/>
        </p:spPr>
        <p:txBody>
          <a:bodyPr wrap="square" rtlCol="0">
            <a:spAutoFit/>
          </a:bodyPr>
          <a:lstStyle/>
          <a:p>
            <a:pPr marL="0" marR="0">
              <a:lnSpc>
                <a:spcPct val="107000"/>
              </a:lnSpc>
              <a:spcBef>
                <a:spcPts val="0"/>
              </a:spcBef>
              <a:spcAft>
                <a:spcPts val="80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How many sales were done by each employee by Each year?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Analyse the Each employee with orders handled by them for each year mean we can find Sales of Employees.  By analysing the employee table, the orders handled by the Employee increase and decrease. The Employee Id 4 handles the maximum number of orders compared to other employees.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60924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EBA6D9-A7BA-2E7C-75CF-0A5F946B7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143" y="2214412"/>
            <a:ext cx="4876800" cy="3314700"/>
          </a:xfrm>
          <a:prstGeom prst="rect">
            <a:avLst/>
          </a:prstGeom>
        </p:spPr>
      </p:pic>
      <p:sp>
        <p:nvSpPr>
          <p:cNvPr id="4" name="TextBox 3">
            <a:extLst>
              <a:ext uri="{FF2B5EF4-FFF2-40B4-BE49-F238E27FC236}">
                <a16:creationId xmlns:a16="http://schemas.microsoft.com/office/drawing/2014/main" id="{F9247E90-F916-857A-F3A4-E243A99372BD}"/>
              </a:ext>
            </a:extLst>
          </p:cNvPr>
          <p:cNvSpPr txBox="1"/>
          <p:nvPr/>
        </p:nvSpPr>
        <p:spPr>
          <a:xfrm>
            <a:off x="6031832" y="2070033"/>
            <a:ext cx="5496025" cy="3867725"/>
          </a:xfrm>
          <a:prstGeom prst="rect">
            <a:avLst/>
          </a:prstGeom>
          <a:noFill/>
        </p:spPr>
        <p:txBody>
          <a:bodyPr wrap="square" rtlCol="0">
            <a:spAutoFit/>
          </a:bodyPr>
          <a:lstStyle/>
          <a:p>
            <a:pPr marL="0" marR="0">
              <a:lnSpc>
                <a:spcPct val="107000"/>
              </a:lnSpc>
              <a:spcBef>
                <a:spcPts val="0"/>
              </a:spcBef>
              <a:spcAft>
                <a:spcPts val="80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Can we visualize employee performance ratings?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Examining the count of orders handled by the employee, we can give performance ratings. We Can give five-star ratings for the employee Margaret Peacock because he/she handled he maximum number of orders during three years. In 1994, 1995 and 1996 all the three Years the employee ID 4 that is Margaret Peacock Handled the maximum number of orders. The remaining Employees Performance may vary year to year</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054379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DCB6F2-67F7-C05A-DE2C-A92081028395}"/>
              </a:ext>
            </a:extLst>
          </p:cNvPr>
          <p:cNvPicPr>
            <a:picLocks noChangeAspect="1"/>
          </p:cNvPicPr>
          <p:nvPr/>
        </p:nvPicPr>
        <p:blipFill>
          <a:blip r:embed="rId2"/>
          <a:stretch>
            <a:fillRect/>
          </a:stretch>
        </p:blipFill>
        <p:spPr>
          <a:xfrm>
            <a:off x="673768" y="79408"/>
            <a:ext cx="11271184" cy="6699183"/>
          </a:xfrm>
          <a:prstGeom prst="rect">
            <a:avLst/>
          </a:prstGeom>
        </p:spPr>
      </p:pic>
    </p:spTree>
    <p:extLst>
      <p:ext uri="{BB962C8B-B14F-4D97-AF65-F5344CB8AC3E}">
        <p14:creationId xmlns:p14="http://schemas.microsoft.com/office/powerpoint/2010/main" val="613633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6DB6E1-E4A6-E994-CAFD-EE60E2686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76" y="1584709"/>
            <a:ext cx="4752975" cy="3457575"/>
          </a:xfrm>
          <a:prstGeom prst="rect">
            <a:avLst/>
          </a:prstGeom>
        </p:spPr>
      </p:pic>
      <p:sp>
        <p:nvSpPr>
          <p:cNvPr id="8" name="TextBox 7">
            <a:extLst>
              <a:ext uri="{FF2B5EF4-FFF2-40B4-BE49-F238E27FC236}">
                <a16:creationId xmlns:a16="http://schemas.microsoft.com/office/drawing/2014/main" id="{DBE149F9-3A7A-27CB-FA21-8B051A06B7F9}"/>
              </a:ext>
            </a:extLst>
          </p:cNvPr>
          <p:cNvSpPr txBox="1"/>
          <p:nvPr/>
        </p:nvSpPr>
        <p:spPr>
          <a:xfrm>
            <a:off x="5804034" y="1989118"/>
            <a:ext cx="5958038" cy="2879763"/>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How does order volume change over time?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          To analyse the order volume change over time, we have to take count of orders for each year. It Indicates the retention of customer and customers Loyalty towards the company. Comparing with the year 1994, in 1995 are orders were increased and 1996 orders also increased. It indicates the company’s growth.</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74207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D00A9F-587B-450A-7249-C5AFB08AD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46" y="1843087"/>
            <a:ext cx="4410075" cy="3171825"/>
          </a:xfrm>
          <a:prstGeom prst="rect">
            <a:avLst/>
          </a:prstGeom>
        </p:spPr>
      </p:pic>
      <p:sp>
        <p:nvSpPr>
          <p:cNvPr id="4" name="TextBox 3">
            <a:extLst>
              <a:ext uri="{FF2B5EF4-FFF2-40B4-BE49-F238E27FC236}">
                <a16:creationId xmlns:a16="http://schemas.microsoft.com/office/drawing/2014/main" id="{C0232CD5-3573-5558-9A37-1D2F0705E572}"/>
              </a:ext>
            </a:extLst>
          </p:cNvPr>
          <p:cNvSpPr txBox="1"/>
          <p:nvPr/>
        </p:nvSpPr>
        <p:spPr>
          <a:xfrm>
            <a:off x="5582653" y="1992429"/>
            <a:ext cx="5861785" cy="3084947"/>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What is the distribution of order values?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 </a:t>
            </a:r>
            <a:r>
              <a:rPr lang="en-IN" sz="2000" kern="100" dirty="0">
                <a:effectLst/>
                <a:latin typeface="Times New Roman" panose="02020603050405020304" pitchFamily="18" charset="0"/>
                <a:ea typeface="Calibri" panose="020F0502020204030204" pitchFamily="34" charset="0"/>
                <a:cs typeface="Latha" panose="020B0604020202020204" pitchFamily="34" charset="0"/>
              </a:rPr>
              <a:t>To determine the distribution of order values from the table, we need o calculate the total value of each order first.</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Order value= (unit price * Quantity)-Discount.</a:t>
            </a: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We can Visualize it with the help of histogram for better understanding.</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4180456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1410BC-66AC-0A9B-1EA1-A27E9AAF0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46" y="2443013"/>
            <a:ext cx="3933825" cy="2857500"/>
          </a:xfrm>
          <a:prstGeom prst="rect">
            <a:avLst/>
          </a:prstGeom>
        </p:spPr>
      </p:pic>
      <p:sp>
        <p:nvSpPr>
          <p:cNvPr id="4" name="TextBox 3">
            <a:extLst>
              <a:ext uri="{FF2B5EF4-FFF2-40B4-BE49-F238E27FC236}">
                <a16:creationId xmlns:a16="http://schemas.microsoft.com/office/drawing/2014/main" id="{31F369C1-EBEA-3E6B-2D1A-527D0FC15066}"/>
              </a:ext>
            </a:extLst>
          </p:cNvPr>
          <p:cNvSpPr txBox="1"/>
          <p:nvPr/>
        </p:nvSpPr>
        <p:spPr>
          <a:xfrm>
            <a:off x="5765533" y="2021305"/>
            <a:ext cx="5746282" cy="4197046"/>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How to calculate how many orders are shipped by each shipper?</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It is important to analyse what are the products and counts of the products are shipped by shipping company. With the help of shipped date, we can find the order delay and does It cause Customers discontinuation. Customers satisfaction is very important for business growth. Late shipping may cause customers dissatisfaction. The shipper ID 3 ships the maximum number of orders that is 326 orders.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4012253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5DD2F4-24B0-0A33-5288-09FA1F5A6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917" y="2053740"/>
            <a:ext cx="2457450" cy="2962275"/>
          </a:xfrm>
          <a:prstGeom prst="rect">
            <a:avLst/>
          </a:prstGeom>
        </p:spPr>
      </p:pic>
      <p:sp>
        <p:nvSpPr>
          <p:cNvPr id="4" name="TextBox 3">
            <a:extLst>
              <a:ext uri="{FF2B5EF4-FFF2-40B4-BE49-F238E27FC236}">
                <a16:creationId xmlns:a16="http://schemas.microsoft.com/office/drawing/2014/main" id="{5C7553CF-D5A3-6E97-8047-8142E12442F9}"/>
              </a:ext>
            </a:extLst>
          </p:cNvPr>
          <p:cNvSpPr txBox="1"/>
          <p:nvPr/>
        </p:nvSpPr>
        <p:spPr>
          <a:xfrm>
            <a:off x="4340994" y="1838425"/>
            <a:ext cx="7180446" cy="3209084"/>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How to fid what are the orders are not shipped yet?</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The order table contain shipping date for each order. To find the count of orders not shipped yet, we can take null values of the Shipped date. Because the order not yet shipped means they leave the record empty. And also, we have to analyse the reason for not shipping. Which shipping company ships that order and find the order shipping was delay or that order have time to ship.20 orders are not shipped yet.</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998850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71DB1A-E8E5-289C-7D6C-9FABBA135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87" y="1842285"/>
            <a:ext cx="3095625" cy="3019425"/>
          </a:xfrm>
          <a:prstGeom prst="rect">
            <a:avLst/>
          </a:prstGeom>
        </p:spPr>
      </p:pic>
      <p:sp>
        <p:nvSpPr>
          <p:cNvPr id="4" name="TextBox 3">
            <a:extLst>
              <a:ext uri="{FF2B5EF4-FFF2-40B4-BE49-F238E27FC236}">
                <a16:creationId xmlns:a16="http://schemas.microsoft.com/office/drawing/2014/main" id="{620AB0FF-F7DD-44F8-2500-D902135FB3E5}"/>
              </a:ext>
            </a:extLst>
          </p:cNvPr>
          <p:cNvSpPr txBox="1"/>
          <p:nvPr/>
        </p:nvSpPr>
        <p:spPr>
          <a:xfrm>
            <a:off x="5034013" y="1982804"/>
            <a:ext cx="6728059" cy="2755626"/>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Can we visualize the average order processing time or shipping duration</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Order Processing Time = Required date – Order date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Average Shipping Duration = Shipped date – Order Date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With this calculation we can find Average order processing time and average shipping duration.</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050714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C5D3C4-78B6-0CF4-56AD-9CE8F750A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63" y="154004"/>
            <a:ext cx="11309684" cy="6583680"/>
          </a:xfrm>
          <a:prstGeom prst="rect">
            <a:avLst/>
          </a:prstGeom>
        </p:spPr>
      </p:pic>
    </p:spTree>
    <p:extLst>
      <p:ext uri="{BB962C8B-B14F-4D97-AF65-F5344CB8AC3E}">
        <p14:creationId xmlns:p14="http://schemas.microsoft.com/office/powerpoint/2010/main" val="307849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D507CE-90D7-C694-19E7-246C31404F9A}"/>
              </a:ext>
            </a:extLst>
          </p:cNvPr>
          <p:cNvSpPr txBox="1"/>
          <p:nvPr/>
        </p:nvSpPr>
        <p:spPr>
          <a:xfrm>
            <a:off x="6458552" y="1607419"/>
            <a:ext cx="5303520" cy="4370427"/>
          </a:xfrm>
          <a:prstGeom prst="rect">
            <a:avLst/>
          </a:prstGeom>
          <a:noFill/>
        </p:spPr>
        <p:txBody>
          <a:bodyPr wrap="square" rtlCol="0">
            <a:spAutoFit/>
          </a:bodyPr>
          <a:lstStyle/>
          <a:p>
            <a:pPr algn="l"/>
            <a:r>
              <a:rPr lang="en-GB" sz="2600" i="0" dirty="0">
                <a:effectLst/>
                <a:latin typeface="Times New Roman" panose="02020603050405020304" pitchFamily="18" charset="0"/>
                <a:cs typeface="Times New Roman" panose="02020603050405020304" pitchFamily="18" charset="0"/>
              </a:rPr>
              <a:t>Project Objective</a:t>
            </a:r>
          </a:p>
          <a:p>
            <a:pPr algn="l"/>
            <a:endParaRPr lang="en-GB" sz="2600" i="0" dirty="0">
              <a:effectLst/>
              <a:latin typeface="Times New Roman" panose="02020603050405020304" pitchFamily="18" charset="0"/>
              <a:cs typeface="Times New Roman" panose="02020603050405020304" pitchFamily="18" charset="0"/>
            </a:endParaRPr>
          </a:p>
          <a:p>
            <a:pPr algn="l"/>
            <a:r>
              <a:rPr lang="en-GB" sz="2600" i="0" dirty="0">
                <a:effectLst/>
                <a:latin typeface="Times New Roman" panose="02020603050405020304" pitchFamily="18" charset="0"/>
                <a:cs typeface="Times New Roman" panose="02020603050405020304" pitchFamily="18" charset="0"/>
              </a:rPr>
              <a:t>Conduct a comprehensive analysis of Northwind Traders Sales Analytics dataset:</a:t>
            </a:r>
          </a:p>
          <a:p>
            <a:pPr algn="l"/>
            <a:endParaRPr lang="en-GB" sz="2600" i="0" dirty="0">
              <a:effectLst/>
              <a:latin typeface="Times New Roman" panose="02020603050405020304" pitchFamily="18" charset="0"/>
              <a:cs typeface="Times New Roman" panose="02020603050405020304" pitchFamily="18" charset="0"/>
            </a:endParaRPr>
          </a:p>
          <a:p>
            <a:pPr algn="l"/>
            <a:r>
              <a:rPr lang="en-GB" sz="2600" i="0" dirty="0">
                <a:effectLst/>
                <a:latin typeface="Times New Roman" panose="02020603050405020304" pitchFamily="18" charset="0"/>
                <a:cs typeface="Times New Roman" panose="02020603050405020304" pitchFamily="18" charset="0"/>
              </a:rPr>
              <a:t>- Identify Patterns, Trends, and Influential Factors</a:t>
            </a:r>
          </a:p>
          <a:p>
            <a:pPr algn="l"/>
            <a:r>
              <a:rPr lang="en-GB" sz="2600" i="0" dirty="0">
                <a:effectLst/>
                <a:latin typeface="Times New Roman" panose="02020603050405020304" pitchFamily="18" charset="0"/>
                <a:cs typeface="Times New Roman" panose="02020603050405020304" pitchFamily="18" charset="0"/>
              </a:rPr>
              <a:t>- Enhance Sales Growth and Making</a:t>
            </a:r>
          </a:p>
          <a:p>
            <a:pPr algn="l"/>
            <a:r>
              <a:rPr lang="en-GB" sz="2600" dirty="0">
                <a:latin typeface="Times New Roman" panose="02020603050405020304" pitchFamily="18" charset="0"/>
                <a:cs typeface="Times New Roman" panose="02020603050405020304" pitchFamily="18" charset="0"/>
              </a:rPr>
              <a:t>More </a:t>
            </a:r>
            <a:r>
              <a:rPr lang="en-GB" sz="2600" dirty="0" err="1">
                <a:latin typeface="Times New Roman" panose="02020603050405020304" pitchFamily="18" charset="0"/>
                <a:cs typeface="Times New Roman" panose="02020603050405020304" pitchFamily="18" charset="0"/>
              </a:rPr>
              <a:t>profittable</a:t>
            </a:r>
            <a:endParaRPr lang="en-GB" sz="2600" i="0" dirty="0">
              <a:effectLst/>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5AA9DD35-5F16-CAC4-38ED-284A263DC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37" y="537038"/>
            <a:ext cx="3963279" cy="5783923"/>
          </a:xfrm>
          <a:prstGeom prst="rect">
            <a:avLst/>
          </a:prstGeom>
        </p:spPr>
      </p:pic>
    </p:spTree>
    <p:extLst>
      <p:ext uri="{BB962C8B-B14F-4D97-AF65-F5344CB8AC3E}">
        <p14:creationId xmlns:p14="http://schemas.microsoft.com/office/powerpoint/2010/main" val="1778504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BD9F2E-A78F-A4C1-2776-EAEEEF09C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14" y="2146885"/>
            <a:ext cx="3400425" cy="3195136"/>
          </a:xfrm>
          <a:prstGeom prst="rect">
            <a:avLst/>
          </a:prstGeom>
        </p:spPr>
      </p:pic>
      <p:sp>
        <p:nvSpPr>
          <p:cNvPr id="4" name="TextBox 3">
            <a:extLst>
              <a:ext uri="{FF2B5EF4-FFF2-40B4-BE49-F238E27FC236}">
                <a16:creationId xmlns:a16="http://schemas.microsoft.com/office/drawing/2014/main" id="{28613F2E-1284-7D9C-3565-07439ABDC1DB}"/>
              </a:ext>
            </a:extLst>
          </p:cNvPr>
          <p:cNvSpPr txBox="1"/>
          <p:nvPr/>
        </p:nvSpPr>
        <p:spPr>
          <a:xfrm>
            <a:off x="5380522" y="2107933"/>
            <a:ext cx="5909912" cy="4266681"/>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How does the sales volume vary across different product categories?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Analysing each product Category. Every year the sales volume of the product categories was increase. Sales volume refers to the number of units your company sells during a specific reporting period. This period could be a month, a quarter, or a year depending on what level of sales volume you're seeking to analyse. Investors frequently look at sales volume to assess the health of a growing or contracting company.</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168886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2609C8-C1D0-F5F8-062E-DE33CBD64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99" y="288056"/>
            <a:ext cx="9258300" cy="1238250"/>
          </a:xfrm>
          <a:prstGeom prst="rect">
            <a:avLst/>
          </a:prstGeom>
        </p:spPr>
      </p:pic>
      <p:sp>
        <p:nvSpPr>
          <p:cNvPr id="4" name="TextBox 3">
            <a:extLst>
              <a:ext uri="{FF2B5EF4-FFF2-40B4-BE49-F238E27FC236}">
                <a16:creationId xmlns:a16="http://schemas.microsoft.com/office/drawing/2014/main" id="{8AB31896-251A-7D7D-D07D-379529B01D4B}"/>
              </a:ext>
            </a:extLst>
          </p:cNvPr>
          <p:cNvSpPr txBox="1"/>
          <p:nvPr/>
        </p:nvSpPr>
        <p:spPr>
          <a:xfrm>
            <a:off x="259882" y="1674796"/>
            <a:ext cx="11357811" cy="5133970"/>
          </a:xfrm>
          <a:prstGeom prst="rect">
            <a:avLst/>
          </a:prstGeom>
          <a:noFill/>
        </p:spPr>
        <p:txBody>
          <a:bodyPr wrap="square" rtlCol="0">
            <a:spAutoFit/>
          </a:bodyPr>
          <a:lstStyle/>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Revenue generated by the products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Total Orders = 830</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Net Revenue Per Order = DIVIDE (sum ('order details'[Net Revenue]), [Total Orders])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Net Revenue: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Net revenue, or net income, is equal to a company's gross revenue minus all of its expenses, including fixed expenses.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Sum of Net Revenue = 'order details'[Gross Revenue] - 'order details'[Discount]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Gross Revenue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Gross revenue, also known as gross income, is the sum of all money generated by a business, without taking into account any part of that total that has been or will be used for expenses.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Gross Revenue = '</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'order details'[Unit Price] * 'order details'[Quantity]</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We can display this revenue with the help of cards.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4289875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69FF9-3366-9859-725F-6501CC339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20" y="1895475"/>
            <a:ext cx="4162425" cy="3067050"/>
          </a:xfrm>
          <a:prstGeom prst="rect">
            <a:avLst/>
          </a:prstGeom>
        </p:spPr>
      </p:pic>
      <p:sp>
        <p:nvSpPr>
          <p:cNvPr id="4" name="TextBox 3">
            <a:extLst>
              <a:ext uri="{FF2B5EF4-FFF2-40B4-BE49-F238E27FC236}">
                <a16:creationId xmlns:a16="http://schemas.microsoft.com/office/drawing/2014/main" id="{2A6BC708-33DB-CF3E-9CCA-030A5BA21178}"/>
              </a:ext>
            </a:extLst>
          </p:cNvPr>
          <p:cNvSpPr txBox="1"/>
          <p:nvPr/>
        </p:nvSpPr>
        <p:spPr>
          <a:xfrm>
            <a:off x="5736657" y="1520792"/>
            <a:ext cx="5669280" cy="4321183"/>
          </a:xfrm>
          <a:prstGeom prst="rect">
            <a:avLst/>
          </a:prstGeom>
          <a:noFill/>
        </p:spPr>
        <p:txBody>
          <a:bodyPr wrap="square" rtlCol="0">
            <a:spAutoFit/>
          </a:bodyPr>
          <a:lstStyle/>
          <a:p>
            <a:pPr marL="0" marR="0">
              <a:lnSpc>
                <a:spcPct val="107000"/>
              </a:lnSpc>
              <a:spcBef>
                <a:spcPts val="0"/>
              </a:spcBef>
              <a:spcAft>
                <a:spcPts val="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Can we visualize the pricing distribution of products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To visualise the pricing distribution of products we have t take product id and unit price. We can Visualise it by using plot box chart.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Pricing is an important decision-making aspect after the product is manufactured. Price determines the future of the product, acceptability of the product to the customers and return and profitability from the product. It is a tool of competition.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20587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44C31-4D45-C707-F7A9-476FF1A9C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74" y="2064719"/>
            <a:ext cx="2443865" cy="3363929"/>
          </a:xfrm>
          <a:prstGeom prst="rect">
            <a:avLst/>
          </a:prstGeom>
        </p:spPr>
      </p:pic>
      <p:sp>
        <p:nvSpPr>
          <p:cNvPr id="4" name="TextBox 3">
            <a:extLst>
              <a:ext uri="{FF2B5EF4-FFF2-40B4-BE49-F238E27FC236}">
                <a16:creationId xmlns:a16="http://schemas.microsoft.com/office/drawing/2014/main" id="{733E087D-D2AF-D907-EB4E-2F052B6CA06A}"/>
              </a:ext>
            </a:extLst>
          </p:cNvPr>
          <p:cNvSpPr txBox="1"/>
          <p:nvPr/>
        </p:nvSpPr>
        <p:spPr>
          <a:xfrm>
            <a:off x="4244741" y="1722922"/>
            <a:ext cx="6699183" cy="4650504"/>
          </a:xfrm>
          <a:prstGeom prst="rect">
            <a:avLst/>
          </a:prstGeom>
          <a:noFill/>
        </p:spPr>
        <p:txBody>
          <a:bodyPr wrap="square" rtlCol="0">
            <a:spAutoFit/>
          </a:bodyPr>
          <a:lstStyle/>
          <a:p>
            <a:pPr marL="0" marR="0">
              <a:lnSpc>
                <a:spcPct val="107000"/>
              </a:lnSpc>
              <a:spcBef>
                <a:spcPts val="0"/>
              </a:spcBef>
              <a:spcAft>
                <a:spcPts val="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Analyse what are the products are not available in the stock</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     It is necessary to know the availability of the products in the stock. The unavailability of the products may lead to delayed delivery and customer dissatisfaction. We can analyse the Products not available in the stock with the help of tables.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Some ways to measure product availability:</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Weekly gap scan score – what the associates can see as out-of-stock on the shelf.</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Online first-time pick rate – personal shopper pick performance.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Image capture – video and photo of what's available either continuously or at set times of the day.</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168711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23293B-60ED-1BF8-F7AA-C334821C9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56" y="2338939"/>
            <a:ext cx="3752850" cy="2419350"/>
          </a:xfrm>
          <a:prstGeom prst="rect">
            <a:avLst/>
          </a:prstGeom>
        </p:spPr>
      </p:pic>
      <p:sp>
        <p:nvSpPr>
          <p:cNvPr id="4" name="TextBox 3">
            <a:extLst>
              <a:ext uri="{FF2B5EF4-FFF2-40B4-BE49-F238E27FC236}">
                <a16:creationId xmlns:a16="http://schemas.microsoft.com/office/drawing/2014/main" id="{F5898577-1AC4-4856-E38B-BF881384888B}"/>
              </a:ext>
            </a:extLst>
          </p:cNvPr>
          <p:cNvSpPr txBox="1"/>
          <p:nvPr/>
        </p:nvSpPr>
        <p:spPr>
          <a:xfrm>
            <a:off x="5245768" y="2338939"/>
            <a:ext cx="6208295" cy="2674578"/>
          </a:xfrm>
          <a:prstGeom prst="rect">
            <a:avLst/>
          </a:prstGeom>
          <a:noFill/>
        </p:spPr>
        <p:txBody>
          <a:bodyPr wrap="square" rtlCol="0">
            <a:spAutoFit/>
          </a:bodyPr>
          <a:lstStyle/>
          <a:p>
            <a:pPr marL="0" marR="0">
              <a:lnSpc>
                <a:spcPct val="107000"/>
              </a:lnSpc>
              <a:spcBef>
                <a:spcPts val="0"/>
              </a:spcBef>
              <a:spcAft>
                <a:spcPts val="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Top 3 Product Category Sold most:</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Analysing the Most Product categories sold indicates Customer’s Interest or need of that product. With the help of this we can increase sales by targeting customers.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Confections, beverages, Condiments, sea food and Dairy products are the top 3 high sold product categories.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667756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152C69-8385-EE97-C625-25DD25665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28" y="2020002"/>
            <a:ext cx="5172075" cy="2952750"/>
          </a:xfrm>
          <a:prstGeom prst="rect">
            <a:avLst/>
          </a:prstGeom>
        </p:spPr>
      </p:pic>
      <p:sp>
        <p:nvSpPr>
          <p:cNvPr id="4" name="TextBox 3">
            <a:extLst>
              <a:ext uri="{FF2B5EF4-FFF2-40B4-BE49-F238E27FC236}">
                <a16:creationId xmlns:a16="http://schemas.microsoft.com/office/drawing/2014/main" id="{4376C91A-453F-5FF7-CB67-B79F1B1BDE58}"/>
              </a:ext>
            </a:extLst>
          </p:cNvPr>
          <p:cNvSpPr txBox="1"/>
          <p:nvPr/>
        </p:nvSpPr>
        <p:spPr>
          <a:xfrm>
            <a:off x="6096000" y="2653069"/>
            <a:ext cx="5172075" cy="1686616"/>
          </a:xfrm>
          <a:prstGeom prst="rect">
            <a:avLst/>
          </a:prstGeom>
          <a:noFill/>
        </p:spPr>
        <p:txBody>
          <a:bodyPr wrap="square" rtlCol="0">
            <a:spAutoFit/>
          </a:bodyPr>
          <a:lstStyle/>
          <a:p>
            <a:pPr marL="0" marR="0">
              <a:lnSpc>
                <a:spcPct val="107000"/>
              </a:lnSpc>
              <a:spcBef>
                <a:spcPts val="0"/>
              </a:spcBef>
              <a:spcAft>
                <a:spcPts val="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Country and Net Revenue: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2000" kern="0" dirty="0">
                <a:effectLst/>
                <a:latin typeface="Times New Roman" panose="02020603050405020304" pitchFamily="18" charset="0"/>
                <a:ea typeface="Times New Roman" panose="02020603050405020304" pitchFamily="18" charset="0"/>
                <a:cs typeface="Latha" panose="020B0604020202020204" pitchFamily="34" charset="0"/>
              </a:rPr>
              <a:t>The map chart indicates the country wise net revenue generated by the products</a:t>
            </a:r>
            <a:r>
              <a:rPr lang="en-IN" sz="2000" b="1" kern="0" dirty="0">
                <a:effectLst/>
                <a:latin typeface="Times New Roman" panose="02020603050405020304" pitchFamily="18" charset="0"/>
                <a:ea typeface="Times New Roman" panose="02020603050405020304" pitchFamily="18" charset="0"/>
                <a:cs typeface="Latha" panose="020B0604020202020204" pitchFamily="34" charset="0"/>
              </a:rPr>
              <a:t>.</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151903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6E8DF4-0EDA-4162-066F-52098B60B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46" y="250256"/>
            <a:ext cx="10799546" cy="6429677"/>
          </a:xfrm>
          <a:prstGeom prst="rect">
            <a:avLst/>
          </a:prstGeom>
        </p:spPr>
      </p:pic>
    </p:spTree>
    <p:extLst>
      <p:ext uri="{BB962C8B-B14F-4D97-AF65-F5344CB8AC3E}">
        <p14:creationId xmlns:p14="http://schemas.microsoft.com/office/powerpoint/2010/main" val="1567817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09CB26-9A9E-ED47-D9C7-1195EB5C6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67" y="1443037"/>
            <a:ext cx="4267200" cy="3971925"/>
          </a:xfrm>
          <a:prstGeom prst="rect">
            <a:avLst/>
          </a:prstGeom>
        </p:spPr>
      </p:pic>
      <p:sp>
        <p:nvSpPr>
          <p:cNvPr id="4" name="TextBox 3">
            <a:extLst>
              <a:ext uri="{FF2B5EF4-FFF2-40B4-BE49-F238E27FC236}">
                <a16:creationId xmlns:a16="http://schemas.microsoft.com/office/drawing/2014/main" id="{E84A98EF-DE1B-465F-5F3B-55B09409C1E4}"/>
              </a:ext>
            </a:extLst>
          </p:cNvPr>
          <p:cNvSpPr txBox="1"/>
          <p:nvPr/>
        </p:nvSpPr>
        <p:spPr>
          <a:xfrm>
            <a:off x="6096000" y="1780674"/>
            <a:ext cx="4963427" cy="3311676"/>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What is the distribution of supplier ratings or performance metrics?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         Analyse the supplier Performance Matrix with the help of count of supplies made by the Suppliers. To visualise this, we can use Radar Chart.</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The supplier ID 7,12,2 and 8 are the best supplier according to count of supplies.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586019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F2A333-2CB2-59EE-3D3B-A30CD8927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47" y="1482440"/>
            <a:ext cx="5200650" cy="4143375"/>
          </a:xfrm>
          <a:prstGeom prst="rect">
            <a:avLst/>
          </a:prstGeom>
        </p:spPr>
      </p:pic>
      <p:sp>
        <p:nvSpPr>
          <p:cNvPr id="4" name="TextBox 3">
            <a:extLst>
              <a:ext uri="{FF2B5EF4-FFF2-40B4-BE49-F238E27FC236}">
                <a16:creationId xmlns:a16="http://schemas.microsoft.com/office/drawing/2014/main" id="{24B63498-7AE3-71BF-40D6-58A3C1BE09B0}"/>
              </a:ext>
            </a:extLst>
          </p:cNvPr>
          <p:cNvSpPr txBox="1"/>
          <p:nvPr/>
        </p:nvSpPr>
        <p:spPr>
          <a:xfrm>
            <a:off x="6487427" y="2338939"/>
            <a:ext cx="4629752" cy="1891800"/>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Can we visualize the geographical distribution of suppliers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         The map chart distributes the supplier by country and region.</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494279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BC1F21-C390-75B1-5CC5-7C15FA28C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73" y="1515327"/>
            <a:ext cx="7353300" cy="3076575"/>
          </a:xfrm>
          <a:prstGeom prst="rect">
            <a:avLst/>
          </a:prstGeom>
        </p:spPr>
      </p:pic>
      <p:sp>
        <p:nvSpPr>
          <p:cNvPr id="4" name="TextBox 3">
            <a:extLst>
              <a:ext uri="{FF2B5EF4-FFF2-40B4-BE49-F238E27FC236}">
                <a16:creationId xmlns:a16="http://schemas.microsoft.com/office/drawing/2014/main" id="{D3823280-89D3-D633-A11F-C7D181229862}"/>
              </a:ext>
            </a:extLst>
          </p:cNvPr>
          <p:cNvSpPr txBox="1"/>
          <p:nvPr/>
        </p:nvSpPr>
        <p:spPr>
          <a:xfrm>
            <a:off x="8229600" y="2730448"/>
            <a:ext cx="3599848" cy="707886"/>
          </a:xfrm>
          <a:prstGeom prst="rect">
            <a:avLst/>
          </a:prstGeom>
          <a:noFill/>
        </p:spPr>
        <p:txBody>
          <a:bodyPr wrap="square" rtlCol="0">
            <a:spAutoFit/>
          </a:bodyPr>
          <a:lstStyle/>
          <a:p>
            <a:r>
              <a:rPr lang="en-US" sz="2000" dirty="0"/>
              <a:t>Distribute the Products to their Categories</a:t>
            </a:r>
            <a:endParaRPr lang="en-IN" sz="2000" dirty="0"/>
          </a:p>
        </p:txBody>
      </p:sp>
    </p:spTree>
    <p:extLst>
      <p:ext uri="{BB962C8B-B14F-4D97-AF65-F5344CB8AC3E}">
        <p14:creationId xmlns:p14="http://schemas.microsoft.com/office/powerpoint/2010/main" val="235539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A9DD35-5F16-CAC4-38ED-284A263DC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37" y="537038"/>
            <a:ext cx="3963279" cy="5783923"/>
          </a:xfrm>
          <a:prstGeom prst="rect">
            <a:avLst/>
          </a:prstGeom>
        </p:spPr>
      </p:pic>
      <p:sp>
        <p:nvSpPr>
          <p:cNvPr id="3" name="TextBox 2">
            <a:extLst>
              <a:ext uri="{FF2B5EF4-FFF2-40B4-BE49-F238E27FC236}">
                <a16:creationId xmlns:a16="http://schemas.microsoft.com/office/drawing/2014/main" id="{EBD52416-2F97-6A94-0882-CEDB0ABEF70B}"/>
              </a:ext>
            </a:extLst>
          </p:cNvPr>
          <p:cNvSpPr txBox="1"/>
          <p:nvPr/>
        </p:nvSpPr>
        <p:spPr>
          <a:xfrm>
            <a:off x="5977288" y="1588168"/>
            <a:ext cx="5515276" cy="3570208"/>
          </a:xfrm>
          <a:prstGeom prst="rect">
            <a:avLst/>
          </a:prstGeom>
          <a:noFill/>
        </p:spPr>
        <p:txBody>
          <a:bodyPr wrap="square" rtlCol="0">
            <a:spAutoFit/>
          </a:bodyPr>
          <a:lstStyle/>
          <a:p>
            <a:pPr algn="l"/>
            <a:r>
              <a:rPr lang="en-GB" sz="2600" i="0" dirty="0">
                <a:effectLst/>
                <a:latin typeface="Times New Roman" panose="02020603050405020304" pitchFamily="18" charset="0"/>
                <a:cs typeface="Times New Roman" panose="02020603050405020304" pitchFamily="18" charset="0"/>
              </a:rPr>
              <a:t>Approach:</a:t>
            </a:r>
          </a:p>
          <a:p>
            <a:pPr algn="l"/>
            <a:endParaRPr lang="en-GB" sz="2600" i="0" dirty="0">
              <a:effectLst/>
              <a:latin typeface="Times New Roman" panose="02020603050405020304" pitchFamily="18" charset="0"/>
              <a:cs typeface="Times New Roman" panose="02020603050405020304" pitchFamily="18" charset="0"/>
            </a:endParaRPr>
          </a:p>
          <a:p>
            <a:pPr algn="l"/>
            <a:r>
              <a:rPr lang="en-GB" sz="2600" i="0" dirty="0">
                <a:effectLst/>
                <a:latin typeface="Times New Roman" panose="02020603050405020304" pitchFamily="18" charset="0"/>
                <a:cs typeface="Times New Roman" panose="02020603050405020304" pitchFamily="18" charset="0"/>
              </a:rPr>
              <a:t>- Source and Clean Northwind Traders Data</a:t>
            </a:r>
          </a:p>
          <a:p>
            <a:pPr algn="l"/>
            <a:r>
              <a:rPr lang="en-GB" sz="2600" i="0" dirty="0">
                <a:effectLst/>
                <a:latin typeface="Times New Roman" panose="02020603050405020304" pitchFamily="18" charset="0"/>
                <a:cs typeface="Times New Roman" panose="02020603050405020304" pitchFamily="18" charset="0"/>
              </a:rPr>
              <a:t>- Explore Patterns Through Visualization</a:t>
            </a:r>
          </a:p>
          <a:p>
            <a:pPr algn="l"/>
            <a:r>
              <a:rPr lang="en-GB" sz="2600" i="0" dirty="0">
                <a:effectLst/>
                <a:latin typeface="Times New Roman" panose="02020603050405020304" pitchFamily="18" charset="0"/>
                <a:cs typeface="Times New Roman" panose="02020603050405020304" pitchFamily="18" charset="0"/>
              </a:rPr>
              <a:t>- Analyse Factors Impacting Sales</a:t>
            </a:r>
          </a:p>
          <a:p>
            <a:pPr algn="l"/>
            <a:r>
              <a:rPr lang="en-GB" sz="2600" i="0" dirty="0">
                <a:effectLst/>
                <a:latin typeface="Times New Roman" panose="02020603050405020304" pitchFamily="18" charset="0"/>
                <a:cs typeface="Times New Roman" panose="02020603050405020304" pitchFamily="18" charset="0"/>
              </a:rPr>
              <a:t>- Address Limitations and Biases</a:t>
            </a:r>
          </a:p>
          <a:p>
            <a:endParaRPr lang="en-IN" dirty="0"/>
          </a:p>
        </p:txBody>
      </p:sp>
    </p:spTree>
    <p:extLst>
      <p:ext uri="{BB962C8B-B14F-4D97-AF65-F5344CB8AC3E}">
        <p14:creationId xmlns:p14="http://schemas.microsoft.com/office/powerpoint/2010/main" val="829926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E16716-BCAF-0961-B279-5EC7FF4D4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63" y="134754"/>
            <a:ext cx="10982424" cy="6535553"/>
          </a:xfrm>
          <a:prstGeom prst="rect">
            <a:avLst/>
          </a:prstGeom>
        </p:spPr>
      </p:pic>
    </p:spTree>
    <p:extLst>
      <p:ext uri="{BB962C8B-B14F-4D97-AF65-F5344CB8AC3E}">
        <p14:creationId xmlns:p14="http://schemas.microsoft.com/office/powerpoint/2010/main" val="575737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BDD66-364B-A628-42B7-682CD97E9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62" y="804862"/>
            <a:ext cx="3400425" cy="5248275"/>
          </a:xfrm>
          <a:prstGeom prst="rect">
            <a:avLst/>
          </a:prstGeom>
        </p:spPr>
      </p:pic>
      <p:sp>
        <p:nvSpPr>
          <p:cNvPr id="4" name="TextBox 3">
            <a:extLst>
              <a:ext uri="{FF2B5EF4-FFF2-40B4-BE49-F238E27FC236}">
                <a16:creationId xmlns:a16="http://schemas.microsoft.com/office/drawing/2014/main" id="{D03FAEBB-30BD-8095-A09B-50F0944B6000}"/>
              </a:ext>
            </a:extLst>
          </p:cNvPr>
          <p:cNvSpPr txBox="1"/>
          <p:nvPr/>
        </p:nvSpPr>
        <p:spPr>
          <a:xfrm>
            <a:off x="4860758" y="2156060"/>
            <a:ext cx="6872438" cy="2982355"/>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Shipping Cost of the shippers: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       </a:t>
            </a:r>
            <a:r>
              <a:rPr lang="en-IN" sz="2000" kern="100" dirty="0">
                <a:effectLst/>
                <a:latin typeface="Times New Roman" panose="02020603050405020304" pitchFamily="18" charset="0"/>
                <a:ea typeface="Calibri" panose="020F0502020204030204" pitchFamily="34" charset="0"/>
                <a:cs typeface="Latha" panose="020B0604020202020204" pitchFamily="34" charset="0"/>
              </a:rPr>
              <a:t>One of the key reasons is that shipping cost has a direct impact on profits of any business. If an exporter does not know how much they have to pay to ship goods to an importer, they may face challenges while determining profit margins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We can calculate the sum of Freight of each Shippers. The Shipping Company 2 ships the maximum order.</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90854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1D92E8-CB00-809D-D333-78360DBD2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69" y="886627"/>
            <a:ext cx="2162175" cy="5238750"/>
          </a:xfrm>
          <a:prstGeom prst="rect">
            <a:avLst/>
          </a:prstGeom>
        </p:spPr>
      </p:pic>
      <p:sp>
        <p:nvSpPr>
          <p:cNvPr id="8" name="TextBox 7">
            <a:extLst>
              <a:ext uri="{FF2B5EF4-FFF2-40B4-BE49-F238E27FC236}">
                <a16:creationId xmlns:a16="http://schemas.microsoft.com/office/drawing/2014/main" id="{9EAAE647-A654-723C-9C48-79E89D559591}"/>
              </a:ext>
            </a:extLst>
          </p:cNvPr>
          <p:cNvSpPr txBox="1"/>
          <p:nvPr/>
        </p:nvSpPr>
        <p:spPr>
          <a:xfrm>
            <a:off x="3609473" y="2560102"/>
            <a:ext cx="7738711" cy="1891800"/>
          </a:xfrm>
          <a:prstGeom prst="rect">
            <a:avLst/>
          </a:prstGeom>
          <a:noFill/>
        </p:spPr>
        <p:txBody>
          <a:bodyPr wrap="square" rtlCol="0">
            <a:spAutoFit/>
          </a:bodyPr>
          <a:lstStyle/>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How does Shipper’s distribution vary across different regions or customer segments</a:t>
            </a:r>
            <a:r>
              <a:rPr lang="en-IN" sz="2000" kern="100" dirty="0">
                <a:effectLst/>
                <a:latin typeface="Times New Roman" panose="02020603050405020304" pitchFamily="18" charset="0"/>
                <a:ea typeface="Calibri" panose="020F0502020204030204" pitchFamily="34" charset="0"/>
                <a:cs typeface="Latha" panose="020B0604020202020204" pitchFamily="34" charset="0"/>
              </a:rPr>
              <a:t>?</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Latha" panose="020B0604020202020204" pitchFamily="34" charset="0"/>
              </a:rPr>
              <a:t>       There are totally 3 shipping Companies are </a:t>
            </a:r>
            <a:r>
              <a:rPr lang="en-IN" sz="2000" kern="100" dirty="0" err="1">
                <a:effectLst/>
                <a:latin typeface="Times New Roman" panose="02020603050405020304" pitchFamily="18" charset="0"/>
                <a:ea typeface="Calibri" panose="020F0502020204030204" pitchFamily="34" charset="0"/>
                <a:cs typeface="Latha" panose="020B0604020202020204" pitchFamily="34" charset="0"/>
              </a:rPr>
              <a:t>there.These</a:t>
            </a:r>
            <a:r>
              <a:rPr lang="en-IN" sz="2000" kern="100" dirty="0">
                <a:effectLst/>
                <a:latin typeface="Times New Roman" panose="02020603050405020304" pitchFamily="18" charset="0"/>
                <a:ea typeface="Calibri" panose="020F0502020204030204" pitchFamily="34" charset="0"/>
                <a:cs typeface="Latha" panose="020B0604020202020204" pitchFamily="34" charset="0"/>
              </a:rPr>
              <a:t> three companies only shipped the all orders of the Customers.</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4145769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BB7309-6456-009B-6B4C-7B8B8E179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74" y="954605"/>
            <a:ext cx="3657600" cy="5353050"/>
          </a:xfrm>
          <a:prstGeom prst="rect">
            <a:avLst/>
          </a:prstGeom>
        </p:spPr>
      </p:pic>
      <p:sp>
        <p:nvSpPr>
          <p:cNvPr id="4" name="TextBox 3">
            <a:extLst>
              <a:ext uri="{FF2B5EF4-FFF2-40B4-BE49-F238E27FC236}">
                <a16:creationId xmlns:a16="http://schemas.microsoft.com/office/drawing/2014/main" id="{9BCDA51C-0846-6769-5F02-634B2064DF1F}"/>
              </a:ext>
            </a:extLst>
          </p:cNvPr>
          <p:cNvSpPr txBox="1"/>
          <p:nvPr/>
        </p:nvSpPr>
        <p:spPr>
          <a:xfrm>
            <a:off x="4812631" y="3028890"/>
            <a:ext cx="6602931" cy="400110"/>
          </a:xfrm>
          <a:prstGeom prst="rect">
            <a:avLst/>
          </a:prstGeom>
          <a:noFill/>
        </p:spPr>
        <p:txBody>
          <a:bodyPr wrap="square" rtlCol="0">
            <a:spAutoFit/>
          </a:bodyPr>
          <a:lstStyle/>
          <a:p>
            <a:r>
              <a:rPr lang="en-US" sz="2000" dirty="0"/>
              <a:t>Count Of Orders Deliver By the Shippers</a:t>
            </a:r>
            <a:endParaRPr lang="en-IN" sz="2000" dirty="0"/>
          </a:p>
        </p:txBody>
      </p:sp>
    </p:spTree>
    <p:extLst>
      <p:ext uri="{BB962C8B-B14F-4D97-AF65-F5344CB8AC3E}">
        <p14:creationId xmlns:p14="http://schemas.microsoft.com/office/powerpoint/2010/main" val="3300750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CF48D-EC0E-EF0C-F367-F9528ABD2E95}"/>
              </a:ext>
            </a:extLst>
          </p:cNvPr>
          <p:cNvSpPr txBox="1"/>
          <p:nvPr/>
        </p:nvSpPr>
        <p:spPr>
          <a:xfrm>
            <a:off x="1568918" y="2695073"/>
            <a:ext cx="10886172" cy="923330"/>
          </a:xfrm>
          <a:prstGeom prst="rect">
            <a:avLst/>
          </a:prstGeom>
          <a:noFill/>
        </p:spPr>
        <p:txBody>
          <a:bodyPr wrap="square" rtlCol="0">
            <a:spAutoFit/>
          </a:bodyPr>
          <a:lstStyle/>
          <a:p>
            <a:r>
              <a:rPr lang="en-US" sz="5400" dirty="0"/>
              <a:t>EDA PROBLEM STATEMENT</a:t>
            </a:r>
            <a:endParaRPr lang="en-IN" sz="5400" dirty="0"/>
          </a:p>
        </p:txBody>
      </p:sp>
    </p:spTree>
    <p:extLst>
      <p:ext uri="{BB962C8B-B14F-4D97-AF65-F5344CB8AC3E}">
        <p14:creationId xmlns:p14="http://schemas.microsoft.com/office/powerpoint/2010/main" val="367092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A9A58-4DB7-8E0D-3E79-D4F5E959A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76" y="501366"/>
            <a:ext cx="5095273" cy="5129414"/>
          </a:xfrm>
          <a:prstGeom prst="rect">
            <a:avLst/>
          </a:prstGeom>
        </p:spPr>
      </p:pic>
      <p:sp>
        <p:nvSpPr>
          <p:cNvPr id="4" name="TextBox 3">
            <a:extLst>
              <a:ext uri="{FF2B5EF4-FFF2-40B4-BE49-F238E27FC236}">
                <a16:creationId xmlns:a16="http://schemas.microsoft.com/office/drawing/2014/main" id="{769EAC3D-8614-7998-2F12-B40F3CDBFEFA}"/>
              </a:ext>
            </a:extLst>
          </p:cNvPr>
          <p:cNvSpPr txBox="1"/>
          <p:nvPr/>
        </p:nvSpPr>
        <p:spPr>
          <a:xfrm>
            <a:off x="5717406" y="1280160"/>
            <a:ext cx="5881036" cy="4370427"/>
          </a:xfrm>
          <a:prstGeom prst="rect">
            <a:avLst/>
          </a:prstGeom>
          <a:noFill/>
        </p:spPr>
        <p:txBody>
          <a:bodyPr wrap="square" rtlCol="0">
            <a:spAutoFit/>
          </a:bodyPr>
          <a:lstStyle/>
          <a:p>
            <a:r>
              <a:rPr lang="en-US" sz="2000" b="1" i="0" dirty="0">
                <a:effectLst/>
                <a:latin typeface="+mj-lt"/>
              </a:rPr>
              <a:t>What are the key factors influencing customer retention or loyalty based on the dataset?</a:t>
            </a:r>
          </a:p>
          <a:p>
            <a:pPr marL="342900" indent="-342900">
              <a:buFont typeface="Arial" panose="020B0604020202020204" pitchFamily="34" charset="0"/>
              <a:buChar char="•"/>
            </a:pPr>
            <a:r>
              <a:rPr lang="en-US" sz="2000" dirty="0">
                <a:latin typeface="+mj-lt"/>
              </a:rPr>
              <a:t>Customer retention is a metric that measures customers loyalty. Customer loyalty means establishing longer and more sustainable products.</a:t>
            </a:r>
          </a:p>
          <a:p>
            <a:pPr marL="342900" indent="-342900">
              <a:buFont typeface="Arial" panose="020B0604020202020204" pitchFamily="34" charset="0"/>
              <a:buChar char="•"/>
            </a:pPr>
            <a:r>
              <a:rPr lang="en-US" sz="2000" b="0" i="0" dirty="0">
                <a:effectLst/>
                <a:latin typeface="+mj-lt"/>
              </a:rPr>
              <a:t>In Simply we said Customer loyalty means who made the repeated purchase.</a:t>
            </a:r>
          </a:p>
          <a:p>
            <a:pPr marL="342900" indent="-342900">
              <a:buFont typeface="Arial" panose="020B0604020202020204" pitchFamily="34" charset="0"/>
              <a:buChar char="•"/>
            </a:pPr>
            <a:r>
              <a:rPr lang="en-US" sz="2000" b="0" i="0" dirty="0">
                <a:effectLst/>
                <a:latin typeface="+mj-lt"/>
              </a:rPr>
              <a:t>Customer satisfaction is one of the key factor of the customers retention.</a:t>
            </a:r>
          </a:p>
          <a:p>
            <a:pPr marL="342900" indent="-342900">
              <a:buFont typeface="Arial" panose="020B0604020202020204" pitchFamily="34" charset="0"/>
              <a:buChar char="•"/>
            </a:pPr>
            <a:r>
              <a:rPr lang="en-US" sz="2000" dirty="0">
                <a:latin typeface="+mj-lt"/>
              </a:rPr>
              <a:t>With the help of orders table we can see most of the customers did repeated orders.</a:t>
            </a:r>
          </a:p>
          <a:p>
            <a:endParaRPr lang="en-US" sz="2000" b="0" i="0" dirty="0">
              <a:effectLst/>
              <a:latin typeface="+mj-lt"/>
            </a:endParaRPr>
          </a:p>
          <a:p>
            <a:endParaRPr lang="en-IN" dirty="0"/>
          </a:p>
        </p:txBody>
      </p:sp>
    </p:spTree>
    <p:extLst>
      <p:ext uri="{BB962C8B-B14F-4D97-AF65-F5344CB8AC3E}">
        <p14:creationId xmlns:p14="http://schemas.microsoft.com/office/powerpoint/2010/main" val="1184973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F72D56-8BB5-08D0-2DA6-FCF66431B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71" y="769970"/>
            <a:ext cx="5211879" cy="4206291"/>
          </a:xfrm>
          <a:prstGeom prst="rect">
            <a:avLst/>
          </a:prstGeom>
        </p:spPr>
      </p:pic>
      <p:sp>
        <p:nvSpPr>
          <p:cNvPr id="6" name="TextBox 5">
            <a:extLst>
              <a:ext uri="{FF2B5EF4-FFF2-40B4-BE49-F238E27FC236}">
                <a16:creationId xmlns:a16="http://schemas.microsoft.com/office/drawing/2014/main" id="{B74095BA-975C-BC47-F8DC-AE465FBB0722}"/>
              </a:ext>
            </a:extLst>
          </p:cNvPr>
          <p:cNvSpPr txBox="1"/>
          <p:nvPr/>
        </p:nvSpPr>
        <p:spPr>
          <a:xfrm>
            <a:off x="5967663" y="1068404"/>
            <a:ext cx="5621154" cy="3970318"/>
          </a:xfrm>
          <a:prstGeom prst="rect">
            <a:avLst/>
          </a:prstGeom>
          <a:noFill/>
        </p:spPr>
        <p:txBody>
          <a:bodyPr wrap="square" rtlCol="0">
            <a:spAutoFit/>
          </a:bodyPr>
          <a:lstStyle/>
          <a:p>
            <a:r>
              <a:rPr lang="en-US" b="0" i="0" dirty="0">
                <a:effectLst/>
                <a:latin typeface="+mj-lt"/>
              </a:rPr>
              <a:t>How do customer preferences vary based on their location or demographics? </a:t>
            </a:r>
          </a:p>
          <a:p>
            <a:pPr marL="285750" indent="-285750">
              <a:buFont typeface="Arial" panose="020B0604020202020204" pitchFamily="34" charset="0"/>
              <a:buChar char="•"/>
            </a:pPr>
            <a:r>
              <a:rPr lang="en-US" dirty="0">
                <a:latin typeface="+mj-lt"/>
              </a:rPr>
              <a:t>If the retail location is easy to find then the customer will tend to be loyal.</a:t>
            </a:r>
          </a:p>
          <a:p>
            <a:pPr marL="285750" indent="-285750">
              <a:buFont typeface="Arial" panose="020B0604020202020204" pitchFamily="34" charset="0"/>
              <a:buChar char="•"/>
            </a:pPr>
            <a:r>
              <a:rPr lang="en-US" dirty="0">
                <a:latin typeface="+mj-lt"/>
              </a:rPr>
              <a:t>Location based marketing allows organizations to target customers at a granular.</a:t>
            </a:r>
          </a:p>
          <a:p>
            <a:pPr marL="285750" indent="-285750">
              <a:buFont typeface="Arial" panose="020B0604020202020204" pitchFamily="34" charset="0"/>
              <a:buChar char="•"/>
            </a:pPr>
            <a:r>
              <a:rPr lang="en-US" dirty="0">
                <a:latin typeface="+mj-lt"/>
              </a:rPr>
              <a:t>For this we can take </a:t>
            </a:r>
            <a:r>
              <a:rPr lang="en-US" dirty="0" err="1">
                <a:latin typeface="+mj-lt"/>
              </a:rPr>
              <a:t>CustomerId</a:t>
            </a:r>
            <a:r>
              <a:rPr lang="en-US" dirty="0">
                <a:latin typeface="+mj-lt"/>
              </a:rPr>
              <a:t>, country, Count of orders, and Category id.</a:t>
            </a:r>
          </a:p>
          <a:p>
            <a:pPr marL="285750" indent="-285750">
              <a:buFont typeface="Arial" panose="020B0604020202020204" pitchFamily="34" charset="0"/>
              <a:buChar char="•"/>
            </a:pPr>
            <a:r>
              <a:rPr lang="en-US" dirty="0">
                <a:latin typeface="+mj-lt"/>
              </a:rPr>
              <a:t>For this we have to join customers </a:t>
            </a:r>
            <a:r>
              <a:rPr lang="en-US" dirty="0" err="1">
                <a:latin typeface="+mj-lt"/>
              </a:rPr>
              <a:t>tablw</a:t>
            </a:r>
            <a:r>
              <a:rPr lang="en-US" dirty="0">
                <a:latin typeface="+mj-lt"/>
              </a:rPr>
              <a:t> </a:t>
            </a:r>
            <a:r>
              <a:rPr lang="en-US" dirty="0" err="1">
                <a:latin typeface="+mj-lt"/>
              </a:rPr>
              <a:t>tith</a:t>
            </a:r>
            <a:r>
              <a:rPr lang="en-US" dirty="0">
                <a:latin typeface="+mj-lt"/>
              </a:rPr>
              <a:t> orders table, order detail table and products table</a:t>
            </a:r>
          </a:p>
          <a:p>
            <a:pPr marL="285750" indent="-285750">
              <a:buFont typeface="Arial" panose="020B0604020202020204" pitchFamily="34" charset="0"/>
              <a:buChar char="•"/>
            </a:pPr>
            <a:endParaRPr lang="en-US" dirty="0">
              <a:latin typeface="+mj-lt"/>
            </a:endParaRPr>
          </a:p>
          <a:p>
            <a:endParaRPr lang="en-IN" dirty="0"/>
          </a:p>
        </p:txBody>
      </p:sp>
    </p:spTree>
    <p:extLst>
      <p:ext uri="{BB962C8B-B14F-4D97-AF65-F5344CB8AC3E}">
        <p14:creationId xmlns:p14="http://schemas.microsoft.com/office/powerpoint/2010/main" val="1854121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56E6D1-75D7-A262-CE9F-0E148A1B1CA0}"/>
              </a:ext>
            </a:extLst>
          </p:cNvPr>
          <p:cNvSpPr txBox="1"/>
          <p:nvPr/>
        </p:nvSpPr>
        <p:spPr>
          <a:xfrm>
            <a:off x="5370897" y="1405288"/>
            <a:ext cx="6275671" cy="2215991"/>
          </a:xfrm>
          <a:prstGeom prst="rect">
            <a:avLst/>
          </a:prstGeom>
          <a:noFill/>
        </p:spPr>
        <p:txBody>
          <a:bodyPr wrap="square" rtlCol="0">
            <a:spAutoFit/>
          </a:bodyPr>
          <a:lstStyle/>
          <a:p>
            <a:r>
              <a:rPr lang="en-US" sz="2000" b="0" i="0" dirty="0">
                <a:effectLst/>
                <a:latin typeface="Inter"/>
              </a:rPr>
              <a:t>Are there any interesting patterns or clusters in customer behavior that can be visualized to identify potential market segments?</a:t>
            </a:r>
          </a:p>
          <a:p>
            <a:endParaRPr lang="en-US" sz="2000" dirty="0">
              <a:latin typeface="Inter"/>
            </a:endParaRPr>
          </a:p>
          <a:p>
            <a:r>
              <a:rPr lang="en-US" sz="2000" b="0" i="0" dirty="0">
                <a:effectLst/>
                <a:latin typeface="Inter"/>
              </a:rPr>
              <a:t>To find interesting pattern I took contact title and count of orders made by them.</a:t>
            </a:r>
          </a:p>
          <a:p>
            <a:endParaRPr lang="en-IN" dirty="0"/>
          </a:p>
        </p:txBody>
      </p:sp>
      <p:pic>
        <p:nvPicPr>
          <p:cNvPr id="10" name="Picture 9">
            <a:extLst>
              <a:ext uri="{FF2B5EF4-FFF2-40B4-BE49-F238E27FC236}">
                <a16:creationId xmlns:a16="http://schemas.microsoft.com/office/drawing/2014/main" id="{4A277714-F208-3AE9-702E-3B86EA08E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50" y="740167"/>
            <a:ext cx="4634264" cy="5377665"/>
          </a:xfrm>
          <a:prstGeom prst="rect">
            <a:avLst/>
          </a:prstGeom>
        </p:spPr>
      </p:pic>
    </p:spTree>
    <p:extLst>
      <p:ext uri="{BB962C8B-B14F-4D97-AF65-F5344CB8AC3E}">
        <p14:creationId xmlns:p14="http://schemas.microsoft.com/office/powerpoint/2010/main" val="2558797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5DC5B5-E291-703C-EEE6-56F06C836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75" y="1049153"/>
            <a:ext cx="4728611" cy="4995512"/>
          </a:xfrm>
          <a:prstGeom prst="rect">
            <a:avLst/>
          </a:prstGeom>
        </p:spPr>
      </p:pic>
      <p:sp>
        <p:nvSpPr>
          <p:cNvPr id="7" name="TextBox 6">
            <a:extLst>
              <a:ext uri="{FF2B5EF4-FFF2-40B4-BE49-F238E27FC236}">
                <a16:creationId xmlns:a16="http://schemas.microsoft.com/office/drawing/2014/main" id="{12859391-6589-88FC-9167-38D2853DD027}"/>
              </a:ext>
            </a:extLst>
          </p:cNvPr>
          <p:cNvSpPr txBox="1"/>
          <p:nvPr/>
        </p:nvSpPr>
        <p:spPr>
          <a:xfrm>
            <a:off x="5544152" y="1337912"/>
            <a:ext cx="5794408" cy="2585323"/>
          </a:xfrm>
          <a:prstGeom prst="rect">
            <a:avLst/>
          </a:prstGeom>
          <a:noFill/>
        </p:spPr>
        <p:txBody>
          <a:bodyPr wrap="square" rtlCol="0">
            <a:spAutoFit/>
          </a:bodyPr>
          <a:lstStyle/>
          <a:p>
            <a:r>
              <a:rPr lang="en-US" b="0" i="0" dirty="0">
                <a:effectLst/>
                <a:latin typeface="+mj-lt"/>
                <a:cs typeface="Times New Roman" panose="02020603050405020304" pitchFamily="18" charset="0"/>
              </a:rPr>
              <a:t>Are there any specific product categories or SKUs that contribute significantly to order revenue? </a:t>
            </a:r>
          </a:p>
          <a:p>
            <a:endParaRPr lang="en-US" dirty="0">
              <a:latin typeface="+mj-lt"/>
              <a:cs typeface="Times New Roman" panose="02020603050405020304" pitchFamily="18" charset="0"/>
            </a:endParaRPr>
          </a:p>
          <a:p>
            <a:r>
              <a:rPr lang="en-IN" dirty="0">
                <a:latin typeface="+mj-lt"/>
                <a:cs typeface="Times New Roman" panose="02020603050405020304" pitchFamily="18" charset="0"/>
              </a:rPr>
              <a:t>Category Id significantly helps us to increase order revenue.</a:t>
            </a:r>
          </a:p>
          <a:p>
            <a:r>
              <a:rPr lang="en-IN" dirty="0">
                <a:latin typeface="+mj-lt"/>
                <a:cs typeface="Times New Roman" panose="02020603050405020304" pitchFamily="18" charset="0"/>
              </a:rPr>
              <a:t>Analysing the product category and its revenue</a:t>
            </a:r>
          </a:p>
          <a:p>
            <a:r>
              <a:rPr lang="en-IN" dirty="0">
                <a:latin typeface="+mj-lt"/>
                <a:cs typeface="Times New Roman" panose="02020603050405020304" pitchFamily="18" charset="0"/>
              </a:rPr>
              <a:t>We can find that </a:t>
            </a:r>
            <a:r>
              <a:rPr lang="en-IN" dirty="0" err="1">
                <a:latin typeface="+mj-lt"/>
                <a:cs typeface="Times New Roman" panose="02020603050405020304" pitchFamily="18" charset="0"/>
              </a:rPr>
              <a:t>CategoryId</a:t>
            </a:r>
            <a:r>
              <a:rPr lang="en-IN" dirty="0">
                <a:latin typeface="+mj-lt"/>
                <a:cs typeface="Times New Roman" panose="02020603050405020304" pitchFamily="18" charset="0"/>
              </a:rPr>
              <a:t> 1 that belongs to Beverages </a:t>
            </a:r>
            <a:r>
              <a:rPr lang="en-IN" dirty="0" err="1">
                <a:latin typeface="+mj-lt"/>
                <a:cs typeface="Times New Roman" panose="02020603050405020304" pitchFamily="18" charset="0"/>
              </a:rPr>
              <a:t>Ordererd</a:t>
            </a:r>
            <a:r>
              <a:rPr lang="en-IN" dirty="0">
                <a:latin typeface="+mj-lt"/>
                <a:cs typeface="Times New Roman" panose="02020603050405020304" pitchFamily="18" charset="0"/>
              </a:rPr>
              <a:t> Products is high and Order revenue is also high.</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3205446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A413C-264F-CDDB-F15E-FF617700B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58" y="602181"/>
            <a:ext cx="5352198" cy="5182603"/>
          </a:xfrm>
          <a:prstGeom prst="rect">
            <a:avLst/>
          </a:prstGeom>
        </p:spPr>
      </p:pic>
      <p:sp>
        <p:nvSpPr>
          <p:cNvPr id="4" name="TextBox 3">
            <a:extLst>
              <a:ext uri="{FF2B5EF4-FFF2-40B4-BE49-F238E27FC236}">
                <a16:creationId xmlns:a16="http://schemas.microsoft.com/office/drawing/2014/main" id="{783F76E5-B96A-384F-E200-8D554CBDBAFA}"/>
              </a:ext>
            </a:extLst>
          </p:cNvPr>
          <p:cNvSpPr txBox="1"/>
          <p:nvPr/>
        </p:nvSpPr>
        <p:spPr>
          <a:xfrm>
            <a:off x="6096000" y="1934678"/>
            <a:ext cx="5666072" cy="646331"/>
          </a:xfrm>
          <a:prstGeom prst="rect">
            <a:avLst/>
          </a:prstGeom>
          <a:noFill/>
        </p:spPr>
        <p:txBody>
          <a:bodyPr wrap="square" rtlCol="0">
            <a:spAutoFit/>
          </a:bodyPr>
          <a:lstStyle/>
          <a:p>
            <a:r>
              <a:rPr lang="en-US" b="0" i="0" dirty="0">
                <a:effectLst/>
                <a:latin typeface="Inter"/>
              </a:rPr>
              <a:t>Are there any correlations between order size and customer demographics or product categories?</a:t>
            </a:r>
            <a:endParaRPr lang="en-IN" dirty="0"/>
          </a:p>
        </p:txBody>
      </p:sp>
    </p:spTree>
    <p:extLst>
      <p:ext uri="{BB962C8B-B14F-4D97-AF65-F5344CB8AC3E}">
        <p14:creationId xmlns:p14="http://schemas.microsoft.com/office/powerpoint/2010/main" val="231143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A9DD35-5F16-CAC4-38ED-284A263DC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37" y="537038"/>
            <a:ext cx="3963279" cy="5783923"/>
          </a:xfrm>
          <a:prstGeom prst="rect">
            <a:avLst/>
          </a:prstGeom>
        </p:spPr>
      </p:pic>
      <p:sp>
        <p:nvSpPr>
          <p:cNvPr id="3" name="TextBox 2">
            <a:extLst>
              <a:ext uri="{FF2B5EF4-FFF2-40B4-BE49-F238E27FC236}">
                <a16:creationId xmlns:a16="http://schemas.microsoft.com/office/drawing/2014/main" id="{EBD52416-2F97-6A94-0882-CEDB0ABEF70B}"/>
              </a:ext>
            </a:extLst>
          </p:cNvPr>
          <p:cNvSpPr txBox="1"/>
          <p:nvPr/>
        </p:nvSpPr>
        <p:spPr>
          <a:xfrm>
            <a:off x="5977288" y="1588168"/>
            <a:ext cx="5515276" cy="2769989"/>
          </a:xfrm>
          <a:prstGeom prst="rect">
            <a:avLst/>
          </a:prstGeom>
          <a:noFill/>
        </p:spPr>
        <p:txBody>
          <a:bodyPr wrap="square" rtlCol="0">
            <a:spAutoFit/>
          </a:bodyPr>
          <a:lstStyle/>
          <a:p>
            <a:pPr algn="l"/>
            <a:r>
              <a:rPr lang="en-GB" sz="2600" i="0" dirty="0">
                <a:effectLst/>
                <a:latin typeface="Times New Roman" panose="02020603050405020304" pitchFamily="18" charset="0"/>
                <a:cs typeface="Times New Roman" panose="02020603050405020304" pitchFamily="18" charset="0"/>
              </a:rPr>
              <a:t>Key Findings and Insights:</a:t>
            </a:r>
          </a:p>
          <a:p>
            <a:pPr algn="l"/>
            <a:endParaRPr lang="en-GB" sz="2600" i="0" dirty="0">
              <a:effectLst/>
              <a:latin typeface="Times New Roman" panose="02020603050405020304" pitchFamily="18" charset="0"/>
              <a:cs typeface="Times New Roman" panose="02020603050405020304" pitchFamily="18" charset="0"/>
            </a:endParaRPr>
          </a:p>
          <a:p>
            <a:pPr algn="l"/>
            <a:r>
              <a:rPr lang="en-GB" sz="2600" i="0" dirty="0">
                <a:effectLst/>
                <a:latin typeface="Times New Roman" panose="02020603050405020304" pitchFamily="18" charset="0"/>
                <a:cs typeface="Times New Roman" panose="02020603050405020304" pitchFamily="18" charset="0"/>
              </a:rPr>
              <a:t>- Correlation Between Factors and Sales</a:t>
            </a:r>
          </a:p>
          <a:p>
            <a:pPr algn="l"/>
            <a:r>
              <a:rPr lang="en-GB" sz="2600" i="0" dirty="0">
                <a:effectLst/>
                <a:latin typeface="Times New Roman" panose="02020603050405020304" pitchFamily="18" charset="0"/>
                <a:cs typeface="Times New Roman" panose="02020603050405020304" pitchFamily="18" charset="0"/>
              </a:rPr>
              <a:t>- Strategies to Mitigate Biases</a:t>
            </a:r>
          </a:p>
          <a:p>
            <a:pPr marL="457200" indent="-457200" algn="l">
              <a:buFontTx/>
              <a:buChar char="-"/>
            </a:pPr>
            <a:r>
              <a:rPr lang="en-GB" sz="2600" i="0" dirty="0">
                <a:effectLst/>
                <a:latin typeface="Times New Roman" panose="02020603050405020304" pitchFamily="18" charset="0"/>
                <a:cs typeface="Times New Roman" panose="02020603050405020304" pitchFamily="18" charset="0"/>
              </a:rPr>
              <a:t>Enhancing Decision-Making in Sales</a:t>
            </a:r>
          </a:p>
          <a:p>
            <a:endParaRPr lang="en-IN" dirty="0"/>
          </a:p>
        </p:txBody>
      </p:sp>
    </p:spTree>
    <p:extLst>
      <p:ext uri="{BB962C8B-B14F-4D97-AF65-F5344CB8AC3E}">
        <p14:creationId xmlns:p14="http://schemas.microsoft.com/office/powerpoint/2010/main" val="3645671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74FA5C-DE90-C47D-F56C-865390506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47" y="266700"/>
            <a:ext cx="5250180" cy="6324600"/>
          </a:xfrm>
          <a:prstGeom prst="rect">
            <a:avLst/>
          </a:prstGeom>
        </p:spPr>
      </p:pic>
      <p:sp>
        <p:nvSpPr>
          <p:cNvPr id="4" name="TextBox 3">
            <a:extLst>
              <a:ext uri="{FF2B5EF4-FFF2-40B4-BE49-F238E27FC236}">
                <a16:creationId xmlns:a16="http://schemas.microsoft.com/office/drawing/2014/main" id="{7CFDCFDF-670E-F006-6600-4EF037DF790E}"/>
              </a:ext>
            </a:extLst>
          </p:cNvPr>
          <p:cNvSpPr txBox="1"/>
          <p:nvPr/>
        </p:nvSpPr>
        <p:spPr>
          <a:xfrm>
            <a:off x="6285297" y="1472665"/>
            <a:ext cx="5236143" cy="646331"/>
          </a:xfrm>
          <a:prstGeom prst="rect">
            <a:avLst/>
          </a:prstGeom>
          <a:noFill/>
        </p:spPr>
        <p:txBody>
          <a:bodyPr wrap="square" rtlCol="0">
            <a:spAutoFit/>
          </a:bodyPr>
          <a:lstStyle/>
          <a:p>
            <a:r>
              <a:rPr lang="en-US" b="0" i="0" dirty="0">
                <a:effectLst/>
                <a:latin typeface="+mj-lt"/>
              </a:rPr>
              <a:t>How does order frequency vary across different customer segments</a:t>
            </a:r>
            <a:endParaRPr lang="en-IN" dirty="0">
              <a:latin typeface="+mj-lt"/>
            </a:endParaRPr>
          </a:p>
        </p:txBody>
      </p:sp>
    </p:spTree>
    <p:extLst>
      <p:ext uri="{BB962C8B-B14F-4D97-AF65-F5344CB8AC3E}">
        <p14:creationId xmlns:p14="http://schemas.microsoft.com/office/powerpoint/2010/main" val="732566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4BF84B-7816-6FDA-E5DC-1845F2F7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26" y="333375"/>
            <a:ext cx="5770946" cy="6191250"/>
          </a:xfrm>
          <a:prstGeom prst="rect">
            <a:avLst/>
          </a:prstGeom>
        </p:spPr>
      </p:pic>
      <p:sp>
        <p:nvSpPr>
          <p:cNvPr id="4" name="TextBox 3">
            <a:extLst>
              <a:ext uri="{FF2B5EF4-FFF2-40B4-BE49-F238E27FC236}">
                <a16:creationId xmlns:a16="http://schemas.microsoft.com/office/drawing/2014/main" id="{FCFE044E-9377-B0BE-F33F-E5E5DA23AA48}"/>
              </a:ext>
            </a:extLst>
          </p:cNvPr>
          <p:cNvSpPr txBox="1"/>
          <p:nvPr/>
        </p:nvSpPr>
        <p:spPr>
          <a:xfrm>
            <a:off x="6891688" y="1780674"/>
            <a:ext cx="4985887" cy="646331"/>
          </a:xfrm>
          <a:prstGeom prst="rect">
            <a:avLst/>
          </a:prstGeom>
          <a:noFill/>
        </p:spPr>
        <p:txBody>
          <a:bodyPr wrap="square" rtlCol="0">
            <a:spAutoFit/>
          </a:bodyPr>
          <a:lstStyle/>
          <a:p>
            <a:r>
              <a:rPr lang="en-US" b="0" i="0" dirty="0">
                <a:effectLst/>
                <a:latin typeface="+mj-lt"/>
              </a:rPr>
              <a:t>How does employee turnover vary across different departments or job roles?</a:t>
            </a:r>
            <a:endParaRPr lang="en-IN" dirty="0">
              <a:latin typeface="+mj-lt"/>
            </a:endParaRPr>
          </a:p>
        </p:txBody>
      </p:sp>
    </p:spTree>
    <p:extLst>
      <p:ext uri="{BB962C8B-B14F-4D97-AF65-F5344CB8AC3E}">
        <p14:creationId xmlns:p14="http://schemas.microsoft.com/office/powerpoint/2010/main" val="2578482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5E4572-8B57-0C41-76A8-EED2F3180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33" y="626870"/>
            <a:ext cx="5543500" cy="5604259"/>
          </a:xfrm>
          <a:prstGeom prst="rect">
            <a:avLst/>
          </a:prstGeom>
        </p:spPr>
      </p:pic>
      <p:sp>
        <p:nvSpPr>
          <p:cNvPr id="4" name="TextBox 3">
            <a:extLst>
              <a:ext uri="{FF2B5EF4-FFF2-40B4-BE49-F238E27FC236}">
                <a16:creationId xmlns:a16="http://schemas.microsoft.com/office/drawing/2014/main" id="{CB3B06E2-3E4F-8F10-3BEC-F0694D97D450}"/>
              </a:ext>
            </a:extLst>
          </p:cNvPr>
          <p:cNvSpPr txBox="1"/>
          <p:nvPr/>
        </p:nvSpPr>
        <p:spPr>
          <a:xfrm>
            <a:off x="6208295" y="1463040"/>
            <a:ext cx="5650029" cy="646331"/>
          </a:xfrm>
          <a:prstGeom prst="rect">
            <a:avLst/>
          </a:prstGeom>
          <a:noFill/>
        </p:spPr>
        <p:txBody>
          <a:bodyPr wrap="square" rtlCol="0">
            <a:spAutoFit/>
          </a:bodyPr>
          <a:lstStyle/>
          <a:p>
            <a:r>
              <a:rPr lang="en-US" b="0" i="0" dirty="0">
                <a:effectLst/>
                <a:latin typeface="+mj-lt"/>
              </a:rPr>
              <a:t>Can we identify any patterns or clusters in employee skill sets or qualifications</a:t>
            </a:r>
            <a:endParaRPr lang="en-IN" dirty="0">
              <a:latin typeface="+mj-lt"/>
            </a:endParaRPr>
          </a:p>
        </p:txBody>
      </p:sp>
    </p:spTree>
    <p:extLst>
      <p:ext uri="{BB962C8B-B14F-4D97-AF65-F5344CB8AC3E}">
        <p14:creationId xmlns:p14="http://schemas.microsoft.com/office/powerpoint/2010/main" val="3624457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A21D91-C053-1E98-2438-3D30C2900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50" y="561975"/>
            <a:ext cx="4528987" cy="5734050"/>
          </a:xfrm>
          <a:prstGeom prst="rect">
            <a:avLst/>
          </a:prstGeom>
        </p:spPr>
      </p:pic>
      <p:sp>
        <p:nvSpPr>
          <p:cNvPr id="4" name="TextBox 3">
            <a:extLst>
              <a:ext uri="{FF2B5EF4-FFF2-40B4-BE49-F238E27FC236}">
                <a16:creationId xmlns:a16="http://schemas.microsoft.com/office/drawing/2014/main" id="{C548F5C9-D388-C47F-3DE5-0396DAAA6799}"/>
              </a:ext>
            </a:extLst>
          </p:cNvPr>
          <p:cNvSpPr txBox="1"/>
          <p:nvPr/>
        </p:nvSpPr>
        <p:spPr>
          <a:xfrm>
            <a:off x="5765533" y="1559293"/>
            <a:ext cx="5871410" cy="646331"/>
          </a:xfrm>
          <a:prstGeom prst="rect">
            <a:avLst/>
          </a:prstGeom>
          <a:noFill/>
        </p:spPr>
        <p:txBody>
          <a:bodyPr wrap="square" rtlCol="0">
            <a:spAutoFit/>
          </a:bodyPr>
          <a:lstStyle/>
          <a:p>
            <a:r>
              <a:rPr lang="en-US" b="0" i="0" dirty="0">
                <a:effectLst/>
                <a:latin typeface="+mj-lt"/>
              </a:rPr>
              <a:t>How does product demand fluctuate over different seasons or months</a:t>
            </a:r>
            <a:endParaRPr lang="en-IN" dirty="0">
              <a:latin typeface="+mj-lt"/>
            </a:endParaRPr>
          </a:p>
        </p:txBody>
      </p:sp>
    </p:spTree>
    <p:extLst>
      <p:ext uri="{BB962C8B-B14F-4D97-AF65-F5344CB8AC3E}">
        <p14:creationId xmlns:p14="http://schemas.microsoft.com/office/powerpoint/2010/main" val="2524221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032FF5-253C-13F4-8493-9B4520BA7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76" y="534302"/>
            <a:ext cx="4952098" cy="5962650"/>
          </a:xfrm>
          <a:prstGeom prst="rect">
            <a:avLst/>
          </a:prstGeom>
        </p:spPr>
      </p:pic>
      <p:sp>
        <p:nvSpPr>
          <p:cNvPr id="4" name="TextBox 3">
            <a:extLst>
              <a:ext uri="{FF2B5EF4-FFF2-40B4-BE49-F238E27FC236}">
                <a16:creationId xmlns:a16="http://schemas.microsoft.com/office/drawing/2014/main" id="{9F8CC35F-F63F-5F1E-DBFA-D7354AD451B1}"/>
              </a:ext>
            </a:extLst>
          </p:cNvPr>
          <p:cNvSpPr txBox="1"/>
          <p:nvPr/>
        </p:nvSpPr>
        <p:spPr>
          <a:xfrm>
            <a:off x="5900286" y="1617044"/>
            <a:ext cx="5938788" cy="923330"/>
          </a:xfrm>
          <a:prstGeom prst="rect">
            <a:avLst/>
          </a:prstGeom>
          <a:noFill/>
        </p:spPr>
        <p:txBody>
          <a:bodyPr wrap="square" rtlCol="0">
            <a:spAutoFit/>
          </a:bodyPr>
          <a:lstStyle/>
          <a:p>
            <a:r>
              <a:rPr lang="en-US" b="0" i="0" dirty="0">
                <a:effectLst/>
                <a:latin typeface="+mj-lt"/>
              </a:rPr>
              <a:t>Are there any correlations between supplier attributes (e.g., location, size, industry) and performance metrics</a:t>
            </a:r>
            <a:endParaRPr lang="en-IN" dirty="0">
              <a:latin typeface="+mj-lt"/>
            </a:endParaRPr>
          </a:p>
        </p:txBody>
      </p:sp>
    </p:spTree>
    <p:extLst>
      <p:ext uri="{BB962C8B-B14F-4D97-AF65-F5344CB8AC3E}">
        <p14:creationId xmlns:p14="http://schemas.microsoft.com/office/powerpoint/2010/main" val="2894504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6AA72-3B35-DFCB-8584-F033E1E6A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87" y="309562"/>
            <a:ext cx="4390071" cy="6238875"/>
          </a:xfrm>
          <a:prstGeom prst="rect">
            <a:avLst/>
          </a:prstGeom>
        </p:spPr>
      </p:pic>
      <p:sp>
        <p:nvSpPr>
          <p:cNvPr id="4" name="TextBox 3">
            <a:extLst>
              <a:ext uri="{FF2B5EF4-FFF2-40B4-BE49-F238E27FC236}">
                <a16:creationId xmlns:a16="http://schemas.microsoft.com/office/drawing/2014/main" id="{49BBC843-299D-E162-F3E2-F06DA06B878C}"/>
              </a:ext>
            </a:extLst>
          </p:cNvPr>
          <p:cNvSpPr txBox="1"/>
          <p:nvPr/>
        </p:nvSpPr>
        <p:spPr>
          <a:xfrm>
            <a:off x="5986914" y="1578543"/>
            <a:ext cx="5640404" cy="646331"/>
          </a:xfrm>
          <a:prstGeom prst="rect">
            <a:avLst/>
          </a:prstGeom>
          <a:noFill/>
        </p:spPr>
        <p:txBody>
          <a:bodyPr wrap="square" rtlCol="0">
            <a:spAutoFit/>
          </a:bodyPr>
          <a:lstStyle/>
          <a:p>
            <a:r>
              <a:rPr lang="en-US" b="0" i="0" dirty="0">
                <a:effectLst/>
                <a:latin typeface="+mj-lt"/>
              </a:rPr>
              <a:t>How does supplier performance vary across different product categories or departments?</a:t>
            </a:r>
            <a:endParaRPr lang="en-IN" dirty="0">
              <a:latin typeface="+mj-lt"/>
            </a:endParaRPr>
          </a:p>
        </p:txBody>
      </p:sp>
    </p:spTree>
    <p:extLst>
      <p:ext uri="{BB962C8B-B14F-4D97-AF65-F5344CB8AC3E}">
        <p14:creationId xmlns:p14="http://schemas.microsoft.com/office/powerpoint/2010/main" val="1882721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B7B9D9-C257-604B-0559-BFA71C798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634414"/>
            <a:ext cx="6261234" cy="5781675"/>
          </a:xfrm>
          <a:prstGeom prst="rect">
            <a:avLst/>
          </a:prstGeom>
        </p:spPr>
      </p:pic>
      <p:sp>
        <p:nvSpPr>
          <p:cNvPr id="4" name="TextBox 3">
            <a:extLst>
              <a:ext uri="{FF2B5EF4-FFF2-40B4-BE49-F238E27FC236}">
                <a16:creationId xmlns:a16="http://schemas.microsoft.com/office/drawing/2014/main" id="{CC04C8AC-85F8-F7BA-AED7-2D074ED0DE8D}"/>
              </a:ext>
            </a:extLst>
          </p:cNvPr>
          <p:cNvSpPr txBox="1"/>
          <p:nvPr/>
        </p:nvSpPr>
        <p:spPr>
          <a:xfrm>
            <a:off x="6930189" y="2184935"/>
            <a:ext cx="4716379" cy="923330"/>
          </a:xfrm>
          <a:prstGeom prst="rect">
            <a:avLst/>
          </a:prstGeom>
          <a:noFill/>
        </p:spPr>
        <p:txBody>
          <a:bodyPr wrap="square" rtlCol="0">
            <a:spAutoFit/>
          </a:bodyPr>
          <a:lstStyle/>
          <a:p>
            <a:r>
              <a:rPr lang="en-US" b="0" i="0" dirty="0">
                <a:effectLst/>
                <a:latin typeface="+mj-lt"/>
              </a:rPr>
              <a:t>Can we identify any trends or patterns in supplier costs or pricing structures through visualizations</a:t>
            </a:r>
            <a:endParaRPr lang="en-IN" dirty="0">
              <a:latin typeface="+mj-lt"/>
            </a:endParaRPr>
          </a:p>
        </p:txBody>
      </p:sp>
    </p:spTree>
    <p:extLst>
      <p:ext uri="{BB962C8B-B14F-4D97-AF65-F5344CB8AC3E}">
        <p14:creationId xmlns:p14="http://schemas.microsoft.com/office/powerpoint/2010/main" val="88364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A9DD35-5F16-CAC4-38ED-284A263DC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37" y="537038"/>
            <a:ext cx="3963279" cy="5783923"/>
          </a:xfrm>
          <a:prstGeom prst="rect">
            <a:avLst/>
          </a:prstGeom>
        </p:spPr>
      </p:pic>
      <p:sp>
        <p:nvSpPr>
          <p:cNvPr id="3" name="TextBox 2">
            <a:extLst>
              <a:ext uri="{FF2B5EF4-FFF2-40B4-BE49-F238E27FC236}">
                <a16:creationId xmlns:a16="http://schemas.microsoft.com/office/drawing/2014/main" id="{EBD52416-2F97-6A94-0882-CEDB0ABEF70B}"/>
              </a:ext>
            </a:extLst>
          </p:cNvPr>
          <p:cNvSpPr txBox="1"/>
          <p:nvPr/>
        </p:nvSpPr>
        <p:spPr>
          <a:xfrm>
            <a:off x="5977288" y="1588168"/>
            <a:ext cx="5515276" cy="2769989"/>
          </a:xfrm>
          <a:prstGeom prst="rect">
            <a:avLst/>
          </a:prstGeom>
          <a:noFill/>
        </p:spPr>
        <p:txBody>
          <a:bodyPr wrap="square" rtlCol="0">
            <a:spAutoFit/>
          </a:bodyPr>
          <a:lstStyle/>
          <a:p>
            <a:pPr algn="l"/>
            <a:r>
              <a:rPr lang="en-GB" sz="2600" i="0" dirty="0">
                <a:effectLst/>
                <a:latin typeface="Times New Roman" panose="02020603050405020304" pitchFamily="18" charset="0"/>
                <a:cs typeface="Times New Roman" panose="02020603050405020304" pitchFamily="18" charset="0"/>
              </a:rPr>
              <a:t>Key Findings and Insights:</a:t>
            </a:r>
          </a:p>
          <a:p>
            <a:pPr algn="l"/>
            <a:endParaRPr lang="en-GB" sz="2600" i="0" dirty="0">
              <a:effectLst/>
              <a:latin typeface="Times New Roman" panose="02020603050405020304" pitchFamily="18" charset="0"/>
              <a:cs typeface="Times New Roman" panose="02020603050405020304" pitchFamily="18" charset="0"/>
            </a:endParaRPr>
          </a:p>
          <a:p>
            <a:pPr algn="l"/>
            <a:r>
              <a:rPr lang="en-GB" sz="2600" i="0" dirty="0">
                <a:effectLst/>
                <a:latin typeface="Times New Roman" panose="02020603050405020304" pitchFamily="18" charset="0"/>
                <a:cs typeface="Times New Roman" panose="02020603050405020304" pitchFamily="18" charset="0"/>
              </a:rPr>
              <a:t>- Correlation Between Factors and Sales</a:t>
            </a:r>
          </a:p>
          <a:p>
            <a:pPr algn="l"/>
            <a:r>
              <a:rPr lang="en-GB" sz="2600" i="0" dirty="0">
                <a:effectLst/>
                <a:latin typeface="Times New Roman" panose="02020603050405020304" pitchFamily="18" charset="0"/>
                <a:cs typeface="Times New Roman" panose="02020603050405020304" pitchFamily="18" charset="0"/>
              </a:rPr>
              <a:t>- Strategies to Mitigate Biases</a:t>
            </a:r>
          </a:p>
          <a:p>
            <a:pPr marL="457200" indent="-457200" algn="l">
              <a:buFontTx/>
              <a:buChar char="-"/>
            </a:pPr>
            <a:r>
              <a:rPr lang="en-GB" sz="2600" i="0" dirty="0">
                <a:effectLst/>
                <a:latin typeface="Times New Roman" panose="02020603050405020304" pitchFamily="18" charset="0"/>
                <a:cs typeface="Times New Roman" panose="02020603050405020304" pitchFamily="18" charset="0"/>
              </a:rPr>
              <a:t>Enhancing Decision-Making in Sales</a:t>
            </a:r>
          </a:p>
          <a:p>
            <a:endParaRPr lang="en-IN" dirty="0"/>
          </a:p>
        </p:txBody>
      </p:sp>
    </p:spTree>
    <p:extLst>
      <p:ext uri="{BB962C8B-B14F-4D97-AF65-F5344CB8AC3E}">
        <p14:creationId xmlns:p14="http://schemas.microsoft.com/office/powerpoint/2010/main" val="276387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A9DD35-5F16-CAC4-38ED-284A263DC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83" y="883548"/>
            <a:ext cx="3963279" cy="5783923"/>
          </a:xfrm>
          <a:prstGeom prst="rect">
            <a:avLst/>
          </a:prstGeom>
        </p:spPr>
      </p:pic>
      <p:sp>
        <p:nvSpPr>
          <p:cNvPr id="3" name="TextBox 2">
            <a:extLst>
              <a:ext uri="{FF2B5EF4-FFF2-40B4-BE49-F238E27FC236}">
                <a16:creationId xmlns:a16="http://schemas.microsoft.com/office/drawing/2014/main" id="{EBD52416-2F97-6A94-0882-CEDB0ABEF70B}"/>
              </a:ext>
            </a:extLst>
          </p:cNvPr>
          <p:cNvSpPr txBox="1"/>
          <p:nvPr/>
        </p:nvSpPr>
        <p:spPr>
          <a:xfrm>
            <a:off x="4475747" y="1626668"/>
            <a:ext cx="7016817" cy="5375767"/>
          </a:xfrm>
          <a:prstGeom prst="rect">
            <a:avLst/>
          </a:prstGeom>
          <a:noFill/>
        </p:spPr>
        <p:txBody>
          <a:bodyPr wrap="square" rtlCol="0">
            <a:spAutoFit/>
          </a:bodyPr>
          <a:lstStyle/>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Northwind database contains sales data for a fictitious company called Northwind Traders, which imports and exports specialty foods from around the world. The Northwind Traders project seeks to transform the company by embracing technology and optimizing operations to create a more efficient, customer-focused, and profitable business. </a:t>
            </a: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objective of the Northwind Traders project is to implement a comprehensive business solution that optimizes various aspects of the company's operations, enhances customer satisfaction, and improves overall profitability. The project aims to achieve this by streamlining internal processes, leveraging technology, and delivering a seamless experience for both customers and employees.</a:t>
            </a:r>
          </a:p>
          <a:p>
            <a:pPr marL="0" marR="0">
              <a:lnSpc>
                <a:spcPct val="115000"/>
              </a:lnSpc>
              <a:spcBef>
                <a:spcPts val="1200"/>
              </a:spcBef>
              <a:spcAft>
                <a:spcPts val="800"/>
              </a:spcAft>
            </a:pPr>
            <a:r>
              <a:rPr lang="en-GB" sz="1800" kern="100" dirty="0">
                <a:effectLst/>
                <a:latin typeface="Times New Roman" panose="02020603050405020304" pitchFamily="18" charset="0"/>
                <a:ea typeface="Calibri" panose="020F0502020204030204" pitchFamily="34" charset="0"/>
                <a:cs typeface="Latha" panose="020B0604020202020204" pitchFamily="34" charset="0"/>
              </a:rPr>
              <a:t>The project will involve the following tasks: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15000"/>
              </a:lnSpc>
              <a:spcBef>
                <a:spcPts val="1200"/>
              </a:spcBef>
              <a:spcAft>
                <a:spcPts val="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Analysing the Customer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acquisition over time, Segmenting the Customer Based on their region and country.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1200"/>
              </a:spcBef>
              <a:spcAft>
                <a:spcPts val="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38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A9DD35-5F16-CAC4-38ED-284A263DC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60" y="980818"/>
            <a:ext cx="3963279" cy="5783923"/>
          </a:xfrm>
          <a:prstGeom prst="rect">
            <a:avLst/>
          </a:prstGeom>
        </p:spPr>
      </p:pic>
      <p:sp>
        <p:nvSpPr>
          <p:cNvPr id="3" name="TextBox 2">
            <a:extLst>
              <a:ext uri="{FF2B5EF4-FFF2-40B4-BE49-F238E27FC236}">
                <a16:creationId xmlns:a16="http://schemas.microsoft.com/office/drawing/2014/main" id="{EBD52416-2F97-6A94-0882-CEDB0ABEF70B}"/>
              </a:ext>
            </a:extLst>
          </p:cNvPr>
          <p:cNvSpPr txBox="1"/>
          <p:nvPr/>
        </p:nvSpPr>
        <p:spPr>
          <a:xfrm>
            <a:off x="4360245" y="1626668"/>
            <a:ext cx="7132320" cy="5138073"/>
          </a:xfrm>
          <a:prstGeom prst="rect">
            <a:avLst/>
          </a:prstGeom>
          <a:noFill/>
        </p:spPr>
        <p:txBody>
          <a:bodyPr wrap="square" rtlCol="0">
            <a:spAutoFit/>
          </a:bodyPr>
          <a:lstStyle/>
          <a:p>
            <a:pPr marL="342900" marR="0" lvl="0" indent="-342900">
              <a:lnSpc>
                <a:spcPct val="115000"/>
              </a:lnSpc>
              <a:spcBef>
                <a:spcPts val="1200"/>
              </a:spcBef>
              <a:spcAft>
                <a:spcPts val="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Examine Employees Performance, Productivity and Employee tenure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200"/>
              </a:spcBef>
              <a:spcAft>
                <a:spcPts val="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Analysing the orders, order frequency of customer, and finding orders discontinued by the customer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200"/>
              </a:spcBef>
              <a:spcAft>
                <a:spcPts val="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Performing deep analyse on suppliers and shippers, and inspecting what are the orders were not shipped yet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200"/>
              </a:spcBef>
              <a:spcAft>
                <a:spcPts val="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Inspecting product quantity, unit price, orders in stock, units on order and finding the reorder level and grouping the products to their categories.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200"/>
              </a:spcBef>
              <a:spcAft>
                <a:spcPts val="0"/>
              </a:spcAft>
              <a:buFont typeface="Arial" panose="020B0604020202020204" pitchFamily="34" charset="0"/>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Deriving meaningful conclusions and recommendations for improving ranking methodologies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200"/>
              </a:spcBef>
              <a:spcAft>
                <a:spcPts val="0"/>
              </a:spcAft>
              <a:buFont typeface="Arial" panose="020B0604020202020204" pitchFamily="34" charset="0"/>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Compiling analysis results, conclusions, and recommendations for stakeholders.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1200"/>
              </a:spcBef>
              <a:spcAft>
                <a:spcPts val="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25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A9DD35-5F16-CAC4-38ED-284A263DC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60" y="980818"/>
            <a:ext cx="3963279" cy="5783923"/>
          </a:xfrm>
          <a:prstGeom prst="rect">
            <a:avLst/>
          </a:prstGeom>
        </p:spPr>
      </p:pic>
      <p:sp>
        <p:nvSpPr>
          <p:cNvPr id="3" name="TextBox 2">
            <a:extLst>
              <a:ext uri="{FF2B5EF4-FFF2-40B4-BE49-F238E27FC236}">
                <a16:creationId xmlns:a16="http://schemas.microsoft.com/office/drawing/2014/main" id="{EBD52416-2F97-6A94-0882-CEDB0ABEF70B}"/>
              </a:ext>
            </a:extLst>
          </p:cNvPr>
          <p:cNvSpPr txBox="1"/>
          <p:nvPr/>
        </p:nvSpPr>
        <p:spPr>
          <a:xfrm>
            <a:off x="4649003" y="2656572"/>
            <a:ext cx="7132320" cy="2138791"/>
          </a:xfrm>
          <a:prstGeom prst="rect">
            <a:avLst/>
          </a:prstGeom>
          <a:noFill/>
        </p:spPr>
        <p:txBody>
          <a:bodyPr wrap="square" rtlCol="0">
            <a:spAutoFit/>
          </a:bodyPr>
          <a:lstStyle/>
          <a:p>
            <a:pPr>
              <a:lnSpc>
                <a:spcPct val="115000"/>
              </a:lnSpc>
              <a:spcBef>
                <a:spcPts val="1200"/>
              </a:spcBef>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is significant because it has the potential to improve the Customer loyalty, profit growth to company and increase the sales. By understanding the factors that influence Customer and Employee Satisfaction can better position themselves to succeed in the global marketplace.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15000"/>
              </a:lnSpc>
              <a:spcBef>
                <a:spcPts val="1200"/>
              </a:spcBef>
              <a:spcAft>
                <a:spcPts val="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8728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188</TotalTime>
  <Words>2552</Words>
  <Application>Microsoft Office PowerPoint</Application>
  <PresentationFormat>Widescreen</PresentationFormat>
  <Paragraphs>150</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Century Gothic</vt:lpstr>
      <vt:lpstr>Inter</vt:lpstr>
      <vt:lpstr>Times New Roman</vt:lpstr>
      <vt:lpstr>Wingdings 3</vt:lpstr>
      <vt:lpstr>Ion</vt:lpstr>
      <vt:lpstr>        Capstone Project Northwind Traders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Northwind Traders</dc:title>
  <dc:creator>MANJU JEHOVAH</dc:creator>
  <cp:lastModifiedBy>MANJU JEHOVAH</cp:lastModifiedBy>
  <cp:revision>9</cp:revision>
  <dcterms:created xsi:type="dcterms:W3CDTF">2023-08-10T14:53:54Z</dcterms:created>
  <dcterms:modified xsi:type="dcterms:W3CDTF">2023-08-10T18:28:07Z</dcterms:modified>
</cp:coreProperties>
</file>