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it" initials="s" lastIdx="1" clrIdx="0">
    <p:extLst>
      <p:ext uri="{19B8F6BF-5375-455C-9EA6-DF929625EA0E}">
        <p15:presenceInfo xmlns:p15="http://schemas.microsoft.com/office/powerpoint/2012/main" userId="755238dff8c5ea0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A7A214-20CA-4BC3-8AFE-6845C9D2699C}" v="139" dt="2021-04-26T19:52:20.8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11/1/2022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4358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11/1/2022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4106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11/1/2022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58255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11/1/2022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85613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11/1/2022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56146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11/1/2022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48999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11/1/2022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99280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11/1/2022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06060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11/1/2022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52026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11/1/2022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35700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11/1/2022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63766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11/1/2022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9966127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agpurtoday.in/blood-donation-camp-by-constructivity-foundation-on-july-30/0727210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blood-donate.rf.gd/index.html" TargetMode="Externa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14">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6" name="Freeform: Shape 16">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8">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ubtitle 2">
            <a:extLst>
              <a:ext uri="{FF2B5EF4-FFF2-40B4-BE49-F238E27FC236}">
                <a16:creationId xmlns:a16="http://schemas.microsoft.com/office/drawing/2014/main" id="{3E9809AA-5FDB-43BE-AC8B-1A7418198A86}"/>
              </a:ext>
            </a:extLst>
          </p:cNvPr>
          <p:cNvSpPr>
            <a:spLocks noGrp="1"/>
          </p:cNvSpPr>
          <p:nvPr>
            <p:ph type="subTitle" idx="1"/>
          </p:nvPr>
        </p:nvSpPr>
        <p:spPr>
          <a:xfrm>
            <a:off x="156560" y="5299869"/>
            <a:ext cx="4572000" cy="607512"/>
          </a:xfrm>
        </p:spPr>
        <p:txBody>
          <a:bodyPr anchor="b">
            <a:normAutofit fontScale="25000" lnSpcReduction="20000"/>
          </a:bodyPr>
          <a:lstStyle/>
          <a:p>
            <a:pPr algn="l"/>
            <a:r>
              <a:rPr lang="en-US" sz="6400" dirty="0">
                <a:solidFill>
                  <a:srgbClr val="FFFFFF">
                    <a:alpha val="70000"/>
                  </a:srgbClr>
                </a:solidFill>
                <a:latin typeface="Algerian" panose="04020705040A02060702" pitchFamily="82" charset="0"/>
              </a:rPr>
              <a:t>SUBMITTED BY </a:t>
            </a:r>
            <a:r>
              <a:rPr lang="en-US" sz="6400" dirty="0">
                <a:solidFill>
                  <a:srgbClr val="FFFFFF">
                    <a:alpha val="70000"/>
                  </a:srgbClr>
                </a:solidFill>
              </a:rPr>
              <a:t>–</a:t>
            </a:r>
          </a:p>
          <a:p>
            <a:pPr algn="l"/>
            <a:r>
              <a:rPr lang="en-US" sz="6400" dirty="0">
                <a:solidFill>
                  <a:srgbClr val="FFFFFF">
                    <a:alpha val="70000"/>
                  </a:srgbClr>
                </a:solidFill>
              </a:rPr>
              <a:t>          </a:t>
            </a:r>
            <a:r>
              <a:rPr lang="en-US" sz="6400" dirty="0">
                <a:solidFill>
                  <a:srgbClr val="FFFFFF">
                    <a:alpha val="70000"/>
                  </a:srgbClr>
                </a:solidFill>
                <a:latin typeface="Algerian" panose="04020705040A02060702" pitchFamily="82" charset="0"/>
              </a:rPr>
              <a:t>Priyanshu Panwar      12205439 </a:t>
            </a:r>
          </a:p>
          <a:p>
            <a:pPr algn="l"/>
            <a:r>
              <a:rPr lang="en-US" sz="6400" dirty="0">
                <a:solidFill>
                  <a:srgbClr val="FFFFFF">
                    <a:alpha val="70000"/>
                  </a:srgbClr>
                </a:solidFill>
                <a:latin typeface="Algerian" panose="04020705040A02060702" pitchFamily="82" charset="0"/>
              </a:rPr>
              <a:t>          Parveen </a:t>
            </a:r>
            <a:r>
              <a:rPr lang="en-US" sz="6400" dirty="0" err="1">
                <a:solidFill>
                  <a:srgbClr val="FFFFFF">
                    <a:alpha val="70000"/>
                  </a:srgbClr>
                </a:solidFill>
                <a:latin typeface="Algerian" panose="04020705040A02060702" pitchFamily="82" charset="0"/>
              </a:rPr>
              <a:t>jangra</a:t>
            </a:r>
            <a:r>
              <a:rPr lang="en-US" sz="6400" dirty="0">
                <a:solidFill>
                  <a:srgbClr val="FFFFFF">
                    <a:alpha val="70000"/>
                  </a:srgbClr>
                </a:solidFill>
                <a:latin typeface="Algerian" panose="04020705040A02060702" pitchFamily="82" charset="0"/>
              </a:rPr>
              <a:t>          12205773</a:t>
            </a:r>
          </a:p>
          <a:p>
            <a:pPr algn="l"/>
            <a:r>
              <a:rPr lang="en-US" sz="6400" dirty="0">
                <a:solidFill>
                  <a:srgbClr val="FFFFFF">
                    <a:alpha val="70000"/>
                  </a:srgbClr>
                </a:solidFill>
                <a:latin typeface="Algerian" panose="04020705040A02060702" pitchFamily="82" charset="0"/>
              </a:rPr>
              <a:t>          </a:t>
            </a:r>
            <a:r>
              <a:rPr lang="en-US" sz="6400" dirty="0" err="1">
                <a:solidFill>
                  <a:srgbClr val="FFFFFF">
                    <a:alpha val="70000"/>
                  </a:srgbClr>
                </a:solidFill>
                <a:latin typeface="Algerian" panose="04020705040A02060702" pitchFamily="82" charset="0"/>
              </a:rPr>
              <a:t>mohit</a:t>
            </a:r>
            <a:r>
              <a:rPr lang="en-US" sz="6400" dirty="0">
                <a:solidFill>
                  <a:srgbClr val="FFFFFF">
                    <a:alpha val="70000"/>
                  </a:srgbClr>
                </a:solidFill>
                <a:latin typeface="Algerian" panose="04020705040A02060702" pitchFamily="82" charset="0"/>
              </a:rPr>
              <a:t> </a:t>
            </a:r>
            <a:r>
              <a:rPr lang="en-US" sz="6400" dirty="0" err="1">
                <a:solidFill>
                  <a:srgbClr val="FFFFFF">
                    <a:alpha val="70000"/>
                  </a:srgbClr>
                </a:solidFill>
                <a:latin typeface="Algerian" panose="04020705040A02060702" pitchFamily="82" charset="0"/>
              </a:rPr>
              <a:t>kumar</a:t>
            </a:r>
            <a:r>
              <a:rPr lang="en-US" sz="6400" dirty="0">
                <a:solidFill>
                  <a:srgbClr val="FFFFFF">
                    <a:alpha val="70000"/>
                  </a:srgbClr>
                </a:solidFill>
                <a:latin typeface="Algerian" panose="04020705040A02060702" pitchFamily="82" charset="0"/>
              </a:rPr>
              <a:t> </a:t>
            </a:r>
            <a:r>
              <a:rPr lang="en-US" sz="6400" dirty="0" err="1">
                <a:solidFill>
                  <a:srgbClr val="FFFFFF">
                    <a:alpha val="70000"/>
                  </a:srgbClr>
                </a:solidFill>
                <a:latin typeface="Algerian" panose="04020705040A02060702" pitchFamily="82" charset="0"/>
              </a:rPr>
              <a:t>sirwa</a:t>
            </a:r>
            <a:r>
              <a:rPr lang="en-US" sz="6400" dirty="0">
                <a:solidFill>
                  <a:srgbClr val="FFFFFF">
                    <a:alpha val="70000"/>
                  </a:srgbClr>
                </a:solidFill>
                <a:latin typeface="Algerian" panose="04020705040A02060702" pitchFamily="82" charset="0"/>
              </a:rPr>
              <a:t>      12206169</a:t>
            </a:r>
          </a:p>
          <a:p>
            <a:pPr algn="l"/>
            <a:endParaRPr lang="en-IN" dirty="0">
              <a:solidFill>
                <a:srgbClr val="FFFFFF">
                  <a:alpha val="70000"/>
                </a:srgbClr>
              </a:solidFill>
            </a:endParaRPr>
          </a:p>
        </p:txBody>
      </p:sp>
      <p:sp>
        <p:nvSpPr>
          <p:cNvPr id="2" name="Title 1">
            <a:extLst>
              <a:ext uri="{FF2B5EF4-FFF2-40B4-BE49-F238E27FC236}">
                <a16:creationId xmlns:a16="http://schemas.microsoft.com/office/drawing/2014/main" id="{3E132C63-8CB9-4B90-B4E8-7E4CCAD6D52E}"/>
              </a:ext>
            </a:extLst>
          </p:cNvPr>
          <p:cNvSpPr>
            <a:spLocks noGrp="1"/>
          </p:cNvSpPr>
          <p:nvPr>
            <p:ph type="ctrTitle"/>
          </p:nvPr>
        </p:nvSpPr>
        <p:spPr>
          <a:xfrm>
            <a:off x="328751" y="529223"/>
            <a:ext cx="4572000" cy="2286000"/>
          </a:xfrm>
        </p:spPr>
        <p:txBody>
          <a:bodyPr>
            <a:normAutofit/>
          </a:bodyPr>
          <a:lstStyle/>
          <a:p>
            <a:pPr algn="l"/>
            <a:r>
              <a:rPr lang="en-US" sz="4400" dirty="0">
                <a:solidFill>
                  <a:srgbClr val="FFFFFF"/>
                </a:solidFill>
              </a:rPr>
              <a:t>BLOOD DONATION </a:t>
            </a:r>
            <a:endParaRPr lang="en-IN" sz="4400" dirty="0">
              <a:solidFill>
                <a:srgbClr val="FFFFFF"/>
              </a:solidFill>
            </a:endParaRPr>
          </a:p>
        </p:txBody>
      </p:sp>
      <p:pic>
        <p:nvPicPr>
          <p:cNvPr id="7" name="Picture 6" descr="A white and red logo&#10;&#10;Description automatically generated with medium confidence">
            <a:extLst>
              <a:ext uri="{FF2B5EF4-FFF2-40B4-BE49-F238E27FC236}">
                <a16:creationId xmlns:a16="http://schemas.microsoft.com/office/drawing/2014/main" id="{01F27C93-BBD5-4300-9FEE-19782F534B6D}"/>
              </a:ext>
              <a:ext uri="{C183D7F6-B498-43B3-948B-1728B52AA6E4}">
                <adec:decorative xmlns:adec="http://schemas.microsoft.com/office/drawing/2017/decorative" val="0"/>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colorTemperature colorTemp="11500"/>
                    </a14:imgEffect>
                    <a14:imgEffect>
                      <a14:saturation sat="258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l="20794" r="20219"/>
          <a:stretch/>
        </p:blipFill>
        <p:spPr>
          <a:xfrm>
            <a:off x="7254310" y="136525"/>
            <a:ext cx="3813771" cy="3635375"/>
          </a:xfrm>
          <a:prstGeom prst="rect">
            <a:avLst/>
          </a:prstGeom>
          <a:ln>
            <a:noFill/>
          </a:ln>
          <a:effectLst>
            <a:reflection blurRad="6350" stA="52000" endA="300" endPos="35000" dir="5400000" sy="-100000" algn="bl" rotWithShape="0"/>
            <a:softEdge rad="112500"/>
          </a:effectLst>
        </p:spPr>
      </p:pic>
      <p:sp>
        <p:nvSpPr>
          <p:cNvPr id="12" name="TextBox 11">
            <a:extLst>
              <a:ext uri="{FF2B5EF4-FFF2-40B4-BE49-F238E27FC236}">
                <a16:creationId xmlns:a16="http://schemas.microsoft.com/office/drawing/2014/main" id="{838D39A8-8DE2-42CE-A611-3C78C9C0DCFF}"/>
              </a:ext>
            </a:extLst>
          </p:cNvPr>
          <p:cNvSpPr txBox="1"/>
          <p:nvPr/>
        </p:nvSpPr>
        <p:spPr>
          <a:xfrm>
            <a:off x="7325033" y="5230762"/>
            <a:ext cx="4640825" cy="1200329"/>
          </a:xfrm>
          <a:prstGeom prst="rect">
            <a:avLst/>
          </a:prstGeom>
          <a:noFill/>
        </p:spPr>
        <p:txBody>
          <a:bodyPr wrap="square" rtlCol="0">
            <a:spAutoFit/>
          </a:bodyPr>
          <a:lstStyle/>
          <a:p>
            <a:r>
              <a:rPr lang="en-US" sz="2400" dirty="0">
                <a:latin typeface="Algerian" panose="04020705040A02060702" pitchFamily="82" charset="0"/>
              </a:rPr>
              <a:t>UNDER THE GUIDANCE OF </a:t>
            </a:r>
          </a:p>
          <a:p>
            <a:r>
              <a:rPr lang="en-US" sz="2400" dirty="0">
                <a:latin typeface="Algerian" panose="04020705040A02060702" pitchFamily="82" charset="0"/>
              </a:rPr>
              <a:t>               	</a:t>
            </a:r>
          </a:p>
          <a:p>
            <a:r>
              <a:rPr lang="en-US" sz="2400" dirty="0">
                <a:latin typeface="Algerian" panose="04020705040A02060702" pitchFamily="82" charset="0"/>
              </a:rPr>
              <a:t>                DR. Bhupinder </a:t>
            </a:r>
            <a:r>
              <a:rPr lang="en-US" sz="2400" dirty="0" err="1">
                <a:latin typeface="Algerian" panose="04020705040A02060702" pitchFamily="82" charset="0"/>
              </a:rPr>
              <a:t>singh</a:t>
            </a:r>
            <a:r>
              <a:rPr lang="en-US" sz="2400" dirty="0">
                <a:latin typeface="Algerian" panose="04020705040A02060702" pitchFamily="82" charset="0"/>
              </a:rPr>
              <a:t>            </a:t>
            </a:r>
            <a:endParaRPr lang="en-IN" sz="2400" dirty="0">
              <a:latin typeface="Algerian" panose="04020705040A02060702" pitchFamily="82" charset="0"/>
            </a:endParaRPr>
          </a:p>
        </p:txBody>
      </p:sp>
    </p:spTree>
    <p:extLst>
      <p:ext uri="{BB962C8B-B14F-4D97-AF65-F5344CB8AC3E}">
        <p14:creationId xmlns:p14="http://schemas.microsoft.com/office/powerpoint/2010/main" val="38247802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19FB-C078-43EE-B4AC-06451152C8F7}"/>
              </a:ext>
            </a:extLst>
          </p:cNvPr>
          <p:cNvSpPr>
            <a:spLocks noGrp="1"/>
          </p:cNvSpPr>
          <p:nvPr>
            <p:ph type="title"/>
          </p:nvPr>
        </p:nvSpPr>
        <p:spPr>
          <a:xfrm>
            <a:off x="79899" y="95490"/>
            <a:ext cx="1757779" cy="658427"/>
          </a:xfrm>
        </p:spPr>
        <p:txBody>
          <a:bodyPr>
            <a:normAutofit/>
          </a:bodyPr>
          <a:lstStyle/>
          <a:p>
            <a:r>
              <a:rPr lang="en-US" sz="1800" dirty="0">
                <a:latin typeface="Algerian" panose="04020705040A02060702" pitchFamily="82" charset="0"/>
              </a:rPr>
              <a:t>CONTACT US:</a:t>
            </a:r>
            <a:endParaRPr lang="en-IN" sz="1800" dirty="0">
              <a:latin typeface="Algerian" panose="04020705040A02060702" pitchFamily="82" charset="0"/>
            </a:endParaRPr>
          </a:p>
        </p:txBody>
      </p:sp>
      <p:pic>
        <p:nvPicPr>
          <p:cNvPr id="5" name="Content Placeholder 4" descr="Graphical user interface&#10;&#10;Description automatically generated">
            <a:extLst>
              <a:ext uri="{FF2B5EF4-FFF2-40B4-BE49-F238E27FC236}">
                <a16:creationId xmlns:a16="http://schemas.microsoft.com/office/drawing/2014/main" id="{E32AA7BA-60E5-4B38-A91A-3279772EBC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175" y="628650"/>
            <a:ext cx="11668125" cy="6229350"/>
          </a:xfrm>
        </p:spPr>
      </p:pic>
    </p:spTree>
    <p:extLst>
      <p:ext uri="{BB962C8B-B14F-4D97-AF65-F5344CB8AC3E}">
        <p14:creationId xmlns:p14="http://schemas.microsoft.com/office/powerpoint/2010/main" val="102726769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8922B-897A-4FE1-8291-BDA89BC49048}"/>
              </a:ext>
            </a:extLst>
          </p:cNvPr>
          <p:cNvSpPr>
            <a:spLocks noGrp="1"/>
          </p:cNvSpPr>
          <p:nvPr>
            <p:ph type="title"/>
          </p:nvPr>
        </p:nvSpPr>
        <p:spPr>
          <a:xfrm>
            <a:off x="153140" y="152401"/>
            <a:ext cx="10521518" cy="621438"/>
          </a:xfrm>
        </p:spPr>
        <p:txBody>
          <a:bodyPr>
            <a:normAutofit fontScale="90000"/>
          </a:bodyPr>
          <a:lstStyle/>
          <a:p>
            <a:r>
              <a:rPr lang="en-US" dirty="0"/>
              <a:t>HTML Tags and Attributes Used in website :</a:t>
            </a:r>
            <a:endParaRPr lang="en-IN" dirty="0"/>
          </a:p>
        </p:txBody>
      </p:sp>
      <p:pic>
        <p:nvPicPr>
          <p:cNvPr id="5" name="Content Placeholder 4">
            <a:extLst>
              <a:ext uri="{FF2B5EF4-FFF2-40B4-BE49-F238E27FC236}">
                <a16:creationId xmlns:a16="http://schemas.microsoft.com/office/drawing/2014/main" id="{4B428578-FA9A-4539-AABD-1D50524B0A32}"/>
              </a:ext>
            </a:extLst>
          </p:cNvPr>
          <p:cNvPicPr>
            <a:picLocks noGrp="1" noChangeAspect="1"/>
          </p:cNvPicPr>
          <p:nvPr>
            <p:ph idx="1"/>
          </p:nvPr>
        </p:nvPicPr>
        <p:blipFill>
          <a:blip r:embed="rId2"/>
          <a:stretch>
            <a:fillRect/>
          </a:stretch>
        </p:blipFill>
        <p:spPr>
          <a:xfrm>
            <a:off x="764296" y="1125614"/>
            <a:ext cx="6960479" cy="5465685"/>
          </a:xfrm>
        </p:spPr>
      </p:pic>
    </p:spTree>
    <p:extLst>
      <p:ext uri="{BB962C8B-B14F-4D97-AF65-F5344CB8AC3E}">
        <p14:creationId xmlns:p14="http://schemas.microsoft.com/office/powerpoint/2010/main" val="39905939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E9B86C0-FDA1-4FEB-807F-B6CA59CE8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17019" y="0"/>
            <a:ext cx="5578823" cy="6028256"/>
          </a:xfrm>
          <a:custGeom>
            <a:avLst/>
            <a:gdLst>
              <a:gd name="connsiteX0" fmla="*/ 0 w 5578823"/>
              <a:gd name="connsiteY0" fmla="*/ 0 h 6028256"/>
              <a:gd name="connsiteX1" fmla="*/ 3897606 w 5578823"/>
              <a:gd name="connsiteY1" fmla="*/ 0 h 6028256"/>
              <a:gd name="connsiteX2" fmla="*/ 4274232 w 5578823"/>
              <a:gd name="connsiteY2" fmla="*/ 360545 h 6028256"/>
              <a:gd name="connsiteX3" fmla="*/ 4673934 w 5578823"/>
              <a:gd name="connsiteY3" fmla="*/ 738354 h 6028256"/>
              <a:gd name="connsiteX4" fmla="*/ 5421862 w 5578823"/>
              <a:gd name="connsiteY4" fmla="*/ 1773839 h 6028256"/>
              <a:gd name="connsiteX5" fmla="*/ 5469198 w 5578823"/>
              <a:gd name="connsiteY5" fmla="*/ 3329255 h 6028256"/>
              <a:gd name="connsiteX6" fmla="*/ 4741546 w 5578823"/>
              <a:gd name="connsiteY6" fmla="*/ 4877588 h 6028256"/>
              <a:gd name="connsiteX7" fmla="*/ 1325600 w 5578823"/>
              <a:gd name="connsiteY7" fmla="*/ 5980388 h 6028256"/>
              <a:gd name="connsiteX8" fmla="*/ 137593 w 5578823"/>
              <a:gd name="connsiteY8" fmla="*/ 5804042 h 6028256"/>
              <a:gd name="connsiteX9" fmla="*/ 0 w 5578823"/>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A5975EAC-CEB2-4E16-8A7F-3D97129C886E}"/>
              </a:ext>
            </a:extLst>
          </p:cNvPr>
          <p:cNvSpPr>
            <a:spLocks noGrp="1"/>
          </p:cNvSpPr>
          <p:nvPr>
            <p:ph type="title"/>
          </p:nvPr>
        </p:nvSpPr>
        <p:spPr>
          <a:xfrm>
            <a:off x="203447" y="428582"/>
            <a:ext cx="7191651" cy="1343159"/>
          </a:xfrm>
        </p:spPr>
        <p:txBody>
          <a:bodyPr>
            <a:normAutofit/>
          </a:bodyPr>
          <a:lstStyle/>
          <a:p>
            <a:r>
              <a:rPr lang="en-US" sz="3200" dirty="0"/>
              <a:t>NOW TO VISIT OUR SITE CLICK ON </a:t>
            </a:r>
            <a:br>
              <a:rPr lang="en-US" sz="3200" dirty="0"/>
            </a:br>
            <a:r>
              <a:rPr lang="en-US" sz="3200" dirty="0"/>
              <a:t>THE LINK GIVEN BELOW:</a:t>
            </a:r>
            <a:endParaRPr lang="en-IN" sz="3200" dirty="0"/>
          </a:p>
        </p:txBody>
      </p:sp>
      <p:sp>
        <p:nvSpPr>
          <p:cNvPr id="7" name="TextBox 6">
            <a:extLst>
              <a:ext uri="{FF2B5EF4-FFF2-40B4-BE49-F238E27FC236}">
                <a16:creationId xmlns:a16="http://schemas.microsoft.com/office/drawing/2014/main" id="{47CA9599-016A-476F-9F72-96B6BD4C9EB7}"/>
              </a:ext>
            </a:extLst>
          </p:cNvPr>
          <p:cNvSpPr txBox="1"/>
          <p:nvPr/>
        </p:nvSpPr>
        <p:spPr>
          <a:xfrm>
            <a:off x="1611836" y="2905780"/>
            <a:ext cx="7794594" cy="523220"/>
          </a:xfrm>
          <a:prstGeom prst="rect">
            <a:avLst/>
          </a:prstGeom>
          <a:noFill/>
        </p:spPr>
        <p:txBody>
          <a:bodyPr wrap="square" rtlCol="0">
            <a:spAutoFit/>
          </a:bodyPr>
          <a:lstStyle/>
          <a:p>
            <a:r>
              <a:rPr lang="en-IN" sz="2800" u="sng" dirty="0">
                <a:solidFill>
                  <a:srgbClr val="FFFF00"/>
                </a:solidFill>
                <a:latin typeface="Abadi" panose="020B0604020202020204" pitchFamily="34" charset="0"/>
                <a:hlinkClick r:id="rId3">
                  <a:snd r:embed="rId2" name="wind.wav"/>
                  <a:extLst>
                    <a:ext uri="{A12FA001-AC4F-418D-AE19-62706E023703}">
                      <ahyp:hlinkClr xmlns:ahyp="http://schemas.microsoft.com/office/drawing/2018/hyperlinkcolor" val="tx"/>
                    </a:ext>
                  </a:extLst>
                </a:hlinkClick>
              </a:rPr>
              <a:t>http://blood-donate.rf.gd/index.html</a:t>
            </a:r>
            <a:endParaRPr lang="en-IN" sz="2800" u="sng" dirty="0">
              <a:solidFill>
                <a:srgbClr val="FFFF00"/>
              </a:solidFill>
              <a:latin typeface="Abadi" panose="020B0604020202020204" pitchFamily="34" charset="0"/>
            </a:endParaRPr>
          </a:p>
        </p:txBody>
      </p:sp>
      <p:pic>
        <p:nvPicPr>
          <p:cNvPr id="16" name="Graphic 15" descr="Back with solid fill">
            <a:extLst>
              <a:ext uri="{FF2B5EF4-FFF2-40B4-BE49-F238E27FC236}">
                <a16:creationId xmlns:a16="http://schemas.microsoft.com/office/drawing/2014/main" id="{CAF50142-DC17-496C-97E8-616CF95336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8718" y="2825319"/>
            <a:ext cx="914400" cy="914400"/>
          </a:xfrm>
          <a:prstGeom prst="rect">
            <a:avLst/>
          </a:prstGeom>
        </p:spPr>
      </p:pic>
    </p:spTree>
    <p:extLst>
      <p:ext uri="{BB962C8B-B14F-4D97-AF65-F5344CB8AC3E}">
        <p14:creationId xmlns:p14="http://schemas.microsoft.com/office/powerpoint/2010/main" val="169351207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Large group of people seen from above, gathered in the shape of &quot;Thank you!&quot; text, on concrete background">
            <a:extLst>
              <a:ext uri="{FF2B5EF4-FFF2-40B4-BE49-F238E27FC236}">
                <a16:creationId xmlns:a16="http://schemas.microsoft.com/office/drawing/2014/main" id="{DEF160C5-61B6-494B-BC4E-6F9AD0563B9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 b="11159"/>
          <a:stretch/>
        </p:blipFill>
        <p:spPr bwMode="auto">
          <a:xfrm>
            <a:off x="2590798" y="772161"/>
            <a:ext cx="6563361" cy="436152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63571D9-04F9-46D9-9CC2-C2DE8E915F6B}"/>
              </a:ext>
            </a:extLst>
          </p:cNvPr>
          <p:cNvSpPr txBox="1"/>
          <p:nvPr/>
        </p:nvSpPr>
        <p:spPr>
          <a:xfrm>
            <a:off x="9591040" y="5588000"/>
            <a:ext cx="2529840" cy="646331"/>
          </a:xfrm>
          <a:prstGeom prst="rect">
            <a:avLst/>
          </a:prstGeom>
          <a:noFill/>
        </p:spPr>
        <p:txBody>
          <a:bodyPr wrap="square" rtlCol="0">
            <a:spAutoFit/>
          </a:bodyPr>
          <a:lstStyle/>
          <a:p>
            <a:r>
              <a:rPr lang="en-US" sz="3600" dirty="0">
                <a:latin typeface="Brush Script MT" panose="03060802040406070304" pitchFamily="66" charset="0"/>
              </a:rPr>
              <a:t>The End</a:t>
            </a:r>
            <a:endParaRPr lang="en-IN" sz="3600" dirty="0">
              <a:latin typeface="Brush Script MT" panose="03060802040406070304" pitchFamily="66" charset="0"/>
            </a:endParaRPr>
          </a:p>
        </p:txBody>
      </p:sp>
    </p:spTree>
    <p:extLst>
      <p:ext uri="{BB962C8B-B14F-4D97-AF65-F5344CB8AC3E}">
        <p14:creationId xmlns:p14="http://schemas.microsoft.com/office/powerpoint/2010/main" val="46552246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5CC41-DFD9-496B-A38E-5A7654FCEC99}"/>
              </a:ext>
            </a:extLst>
          </p:cNvPr>
          <p:cNvSpPr>
            <a:spLocks noGrp="1"/>
          </p:cNvSpPr>
          <p:nvPr>
            <p:ph type="title"/>
          </p:nvPr>
        </p:nvSpPr>
        <p:spPr>
          <a:xfrm>
            <a:off x="238125" y="0"/>
            <a:ext cx="10668000" cy="1096817"/>
          </a:xfrm>
        </p:spPr>
        <p:txBody>
          <a:bodyPr/>
          <a:lstStyle/>
          <a:p>
            <a:r>
              <a:rPr lang="en-US" dirty="0"/>
              <a:t>AIM AND OBJECTIVE OF PROJECT:</a:t>
            </a:r>
            <a:endParaRPr lang="en-IN" dirty="0"/>
          </a:p>
        </p:txBody>
      </p:sp>
      <p:sp>
        <p:nvSpPr>
          <p:cNvPr id="3" name="Content Placeholder 2">
            <a:extLst>
              <a:ext uri="{FF2B5EF4-FFF2-40B4-BE49-F238E27FC236}">
                <a16:creationId xmlns:a16="http://schemas.microsoft.com/office/drawing/2014/main" id="{F5ADF6A2-3BCE-47D5-931C-ED912E10B47D}"/>
              </a:ext>
            </a:extLst>
          </p:cNvPr>
          <p:cNvSpPr>
            <a:spLocks noGrp="1"/>
          </p:cNvSpPr>
          <p:nvPr>
            <p:ph idx="1"/>
          </p:nvPr>
        </p:nvSpPr>
        <p:spPr>
          <a:xfrm>
            <a:off x="406892" y="1519958"/>
            <a:ext cx="10668000" cy="4969619"/>
          </a:xfrm>
        </p:spPr>
        <p:txBody>
          <a:bodyPr>
            <a:normAutofit fontScale="77500" lnSpcReduction="20000"/>
          </a:bodyPr>
          <a:lstStyle/>
          <a:p>
            <a:r>
              <a:rPr lang="en-US" dirty="0"/>
              <a:t>The objective of this website is to develop an online blood donation information for all the people. </a:t>
            </a:r>
          </a:p>
          <a:p>
            <a:pPr lvl="0" algn="just"/>
            <a:r>
              <a:rPr lang="en-US" sz="2800" dirty="0"/>
              <a:t>To bridge the gap between blood banks, hospitals, volunteer donors and needy people, through this system.</a:t>
            </a:r>
            <a:endParaRPr lang="en-AU" sz="2800" dirty="0">
              <a:latin typeface="Times New Roman" pitchFamily="18" charset="0"/>
              <a:cs typeface="Times New Roman" pitchFamily="18" charset="0"/>
            </a:endParaRPr>
          </a:p>
          <a:p>
            <a:pPr lvl="0" algn="just"/>
            <a:r>
              <a:rPr lang="en-US" sz="2800" dirty="0"/>
              <a:t>To facilitate the search process for needy people and make it easier than before.</a:t>
            </a:r>
          </a:p>
          <a:p>
            <a:pPr algn="just"/>
            <a:r>
              <a:rPr lang="en-US" sz="2800" dirty="0"/>
              <a:t>To reduce the data entry process.</a:t>
            </a:r>
            <a:endParaRPr lang="en-US" dirty="0"/>
          </a:p>
          <a:p>
            <a:r>
              <a:rPr lang="en-US" dirty="0"/>
              <a:t>It can be used to connect people who want to donate blood with our blood bank by registering through a simple process </a:t>
            </a:r>
          </a:p>
          <a:p>
            <a:r>
              <a:rPr lang="en-US" dirty="0"/>
              <a:t>The website aims to maintain the complete information about donors, receivers and blood donation camps Which can be resourceful to other institutions also.</a:t>
            </a:r>
            <a:endParaRPr lang="en-IN" dirty="0"/>
          </a:p>
        </p:txBody>
      </p:sp>
    </p:spTree>
    <p:extLst>
      <p:ext uri="{BB962C8B-B14F-4D97-AF65-F5344CB8AC3E}">
        <p14:creationId xmlns:p14="http://schemas.microsoft.com/office/powerpoint/2010/main" val="44549511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0B1C4-160A-4661-B049-2B64112F4556}"/>
              </a:ext>
            </a:extLst>
          </p:cNvPr>
          <p:cNvSpPr>
            <a:spLocks noGrp="1"/>
          </p:cNvSpPr>
          <p:nvPr>
            <p:ph type="title"/>
          </p:nvPr>
        </p:nvSpPr>
        <p:spPr>
          <a:xfrm>
            <a:off x="247095" y="247095"/>
            <a:ext cx="4768788" cy="1146699"/>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40574AA2-0AEC-4F38-BE71-5EB7F4F4B541}"/>
              </a:ext>
            </a:extLst>
          </p:cNvPr>
          <p:cNvSpPr>
            <a:spLocks noGrp="1"/>
          </p:cNvSpPr>
          <p:nvPr>
            <p:ph idx="1"/>
          </p:nvPr>
        </p:nvSpPr>
        <p:spPr>
          <a:xfrm>
            <a:off x="196787" y="1691197"/>
            <a:ext cx="10989077" cy="4301230"/>
          </a:xfrm>
        </p:spPr>
        <p:txBody>
          <a:bodyPr>
            <a:normAutofit lnSpcReduction="10000"/>
          </a:bodyPr>
          <a:lstStyle/>
          <a:p>
            <a:r>
              <a:rPr lang="en-US" dirty="0"/>
              <a:t>The average adult has about five liters of blood living inside of their body, coursing through their vessels, delivering essential elements, and removing harmful wastes. Without blood, the human body would stop working. Blood is the fluid of life, transporting disease fighting substances to the tissue and waste to the kidneys.</a:t>
            </a:r>
          </a:p>
          <a:p>
            <a:r>
              <a:rPr lang="en-US" dirty="0"/>
              <a:t>Hence here we have made an interesting website by using HTML to help people take care of others by donating blood. </a:t>
            </a:r>
            <a:endParaRPr lang="en-IN" dirty="0"/>
          </a:p>
        </p:txBody>
      </p:sp>
    </p:spTree>
    <p:extLst>
      <p:ext uri="{BB962C8B-B14F-4D97-AF65-F5344CB8AC3E}">
        <p14:creationId xmlns:p14="http://schemas.microsoft.com/office/powerpoint/2010/main" val="39047905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E499343C-33C6-4630-A09E-3E6EB444E8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0350" y="0"/>
            <a:ext cx="7398751" cy="6858000"/>
          </a:xfrm>
        </p:spPr>
      </p:pic>
      <p:sp>
        <p:nvSpPr>
          <p:cNvPr id="8" name="TextBox 7">
            <a:extLst>
              <a:ext uri="{FF2B5EF4-FFF2-40B4-BE49-F238E27FC236}">
                <a16:creationId xmlns:a16="http://schemas.microsoft.com/office/drawing/2014/main" id="{9C7D877D-6E3B-40B9-8339-77BFD31552F5}"/>
              </a:ext>
            </a:extLst>
          </p:cNvPr>
          <p:cNvSpPr txBox="1"/>
          <p:nvPr/>
        </p:nvSpPr>
        <p:spPr>
          <a:xfrm>
            <a:off x="472091" y="1020158"/>
            <a:ext cx="4321865" cy="1754326"/>
          </a:xfrm>
          <a:prstGeom prst="rect">
            <a:avLst/>
          </a:prstGeom>
          <a:noFill/>
        </p:spPr>
        <p:txBody>
          <a:bodyPr wrap="square" rtlCol="0">
            <a:spAutoFit/>
          </a:bodyPr>
          <a:lstStyle/>
          <a:p>
            <a:r>
              <a:rPr lang="en-US" sz="3600" dirty="0">
                <a:latin typeface="Algerian" panose="04020705040A02060702" pitchFamily="82" charset="0"/>
              </a:rPr>
              <a:t>Steps to     donating </a:t>
            </a:r>
          </a:p>
          <a:p>
            <a:r>
              <a:rPr lang="en-US" sz="3600" dirty="0">
                <a:latin typeface="Algerian" panose="04020705040A02060702" pitchFamily="82" charset="0"/>
              </a:rPr>
              <a:t>Blood:</a:t>
            </a:r>
            <a:endParaRPr lang="en-IN" sz="3600" dirty="0">
              <a:latin typeface="Algerian" panose="04020705040A02060702" pitchFamily="82" charset="0"/>
            </a:endParaRPr>
          </a:p>
        </p:txBody>
      </p:sp>
    </p:spTree>
    <p:extLst>
      <p:ext uri="{BB962C8B-B14F-4D97-AF65-F5344CB8AC3E}">
        <p14:creationId xmlns:p14="http://schemas.microsoft.com/office/powerpoint/2010/main" val="12306235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5441E-AE01-4B72-9FC5-1D836C9BD5EC}"/>
              </a:ext>
            </a:extLst>
          </p:cNvPr>
          <p:cNvSpPr>
            <a:spLocks noGrp="1"/>
          </p:cNvSpPr>
          <p:nvPr>
            <p:ph type="title"/>
          </p:nvPr>
        </p:nvSpPr>
        <p:spPr>
          <a:xfrm>
            <a:off x="304800" y="38445"/>
            <a:ext cx="8546237" cy="1524000"/>
          </a:xfrm>
        </p:spPr>
        <p:txBody>
          <a:bodyPr/>
          <a:lstStyle/>
          <a:p>
            <a:r>
              <a:rPr lang="en-US" dirty="0">
                <a:latin typeface="Algerian" panose="04020705040A02060702" pitchFamily="82" charset="0"/>
              </a:rPr>
              <a:t>Gantt chart OF THE PROJECT:  </a:t>
            </a:r>
            <a:endParaRPr lang="en-IN" dirty="0">
              <a:latin typeface="Algerian" panose="04020705040A02060702" pitchFamily="82" charset="0"/>
            </a:endParaRPr>
          </a:p>
        </p:txBody>
      </p:sp>
      <p:pic>
        <p:nvPicPr>
          <p:cNvPr id="5" name="Content Placeholder 4">
            <a:extLst>
              <a:ext uri="{FF2B5EF4-FFF2-40B4-BE49-F238E27FC236}">
                <a16:creationId xmlns:a16="http://schemas.microsoft.com/office/drawing/2014/main" id="{B2BCAF92-5D79-4946-BA64-781CCD05C2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227" y="1562445"/>
            <a:ext cx="11789546" cy="5257110"/>
          </a:xfrm>
          <a:effectLst>
            <a:glow rad="228600">
              <a:schemeClr val="accent2">
                <a:satMod val="175000"/>
                <a:alpha val="40000"/>
              </a:schemeClr>
            </a:glow>
          </a:effectLst>
        </p:spPr>
      </p:pic>
    </p:spTree>
    <p:extLst>
      <p:ext uri="{BB962C8B-B14F-4D97-AF65-F5344CB8AC3E}">
        <p14:creationId xmlns:p14="http://schemas.microsoft.com/office/powerpoint/2010/main" val="174047450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B1E36-067B-4516-84C1-F88440A8B833}"/>
              </a:ext>
            </a:extLst>
          </p:cNvPr>
          <p:cNvSpPr>
            <a:spLocks noGrp="1"/>
          </p:cNvSpPr>
          <p:nvPr>
            <p:ph type="title"/>
          </p:nvPr>
        </p:nvSpPr>
        <p:spPr>
          <a:xfrm>
            <a:off x="0" y="275209"/>
            <a:ext cx="5555942" cy="719090"/>
          </a:xfrm>
        </p:spPr>
        <p:txBody>
          <a:bodyPr>
            <a:normAutofit fontScale="90000"/>
          </a:bodyPr>
          <a:lstStyle/>
          <a:p>
            <a:r>
              <a:rPr lang="en-US" dirty="0"/>
              <a:t>Glimpse of the website:</a:t>
            </a:r>
            <a:br>
              <a:rPr lang="en-US" dirty="0"/>
            </a:br>
            <a:endParaRPr lang="en-IN" dirty="0"/>
          </a:p>
        </p:txBody>
      </p:sp>
      <p:pic>
        <p:nvPicPr>
          <p:cNvPr id="9" name="Content Placeholder 8" descr="Graphical user interface, website&#10;&#10;Description automatically generated">
            <a:extLst>
              <a:ext uri="{FF2B5EF4-FFF2-40B4-BE49-F238E27FC236}">
                <a16:creationId xmlns:a16="http://schemas.microsoft.com/office/drawing/2014/main" id="{C3BF1458-10B7-4027-91AA-679FC2238F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114372"/>
            <a:ext cx="11420475" cy="5743628"/>
          </a:xfrm>
        </p:spPr>
      </p:pic>
      <p:sp>
        <p:nvSpPr>
          <p:cNvPr id="7" name="TextBox 6">
            <a:extLst>
              <a:ext uri="{FF2B5EF4-FFF2-40B4-BE49-F238E27FC236}">
                <a16:creationId xmlns:a16="http://schemas.microsoft.com/office/drawing/2014/main" id="{8F027F03-3293-4BD5-AB96-7972113CFE55}"/>
              </a:ext>
            </a:extLst>
          </p:cNvPr>
          <p:cNvSpPr txBox="1"/>
          <p:nvPr/>
        </p:nvSpPr>
        <p:spPr>
          <a:xfrm>
            <a:off x="106533" y="745039"/>
            <a:ext cx="1589102" cy="369332"/>
          </a:xfrm>
          <a:prstGeom prst="rect">
            <a:avLst/>
          </a:prstGeom>
          <a:noFill/>
        </p:spPr>
        <p:txBody>
          <a:bodyPr wrap="square" rtlCol="0">
            <a:spAutoFit/>
          </a:bodyPr>
          <a:lstStyle/>
          <a:p>
            <a:r>
              <a:rPr lang="en-US" dirty="0">
                <a:latin typeface="Algerian" panose="04020705040A02060702" pitchFamily="82" charset="0"/>
              </a:rPr>
              <a:t>HOMEPAGE:</a:t>
            </a:r>
            <a:endParaRPr lang="en-IN" dirty="0">
              <a:latin typeface="Algerian" panose="04020705040A02060702" pitchFamily="82" charset="0"/>
            </a:endParaRPr>
          </a:p>
        </p:txBody>
      </p:sp>
    </p:spTree>
    <p:extLst>
      <p:ext uri="{BB962C8B-B14F-4D97-AF65-F5344CB8AC3E}">
        <p14:creationId xmlns:p14="http://schemas.microsoft.com/office/powerpoint/2010/main" val="18264605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4245-083B-42B0-8D22-13EA9034A206}"/>
              </a:ext>
            </a:extLst>
          </p:cNvPr>
          <p:cNvSpPr>
            <a:spLocks noGrp="1"/>
          </p:cNvSpPr>
          <p:nvPr>
            <p:ph type="title"/>
          </p:nvPr>
        </p:nvSpPr>
        <p:spPr>
          <a:xfrm>
            <a:off x="0" y="-170008"/>
            <a:ext cx="2486025" cy="819150"/>
          </a:xfrm>
        </p:spPr>
        <p:txBody>
          <a:bodyPr>
            <a:normAutofit/>
          </a:bodyPr>
          <a:lstStyle/>
          <a:p>
            <a:r>
              <a:rPr lang="en-US" sz="1800" dirty="0">
                <a:latin typeface="Algerian" panose="04020705040A02060702" pitchFamily="82" charset="0"/>
              </a:rPr>
              <a:t>WHY DONATE BLOOD:</a:t>
            </a:r>
            <a:endParaRPr lang="en-IN" sz="1800" dirty="0">
              <a:latin typeface="Algerian" panose="04020705040A02060702" pitchFamily="82" charset="0"/>
            </a:endParaRPr>
          </a:p>
        </p:txBody>
      </p:sp>
      <p:pic>
        <p:nvPicPr>
          <p:cNvPr id="5" name="Content Placeholder 4" descr="Diagram&#10;&#10;Description automatically generated">
            <a:extLst>
              <a:ext uri="{FF2B5EF4-FFF2-40B4-BE49-F238E27FC236}">
                <a16:creationId xmlns:a16="http://schemas.microsoft.com/office/drawing/2014/main" id="{41E50B7C-7859-4656-8823-9F0C61ABB1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175" y="609598"/>
            <a:ext cx="11677649" cy="6248402"/>
          </a:xfrm>
        </p:spPr>
      </p:pic>
    </p:spTree>
    <p:extLst>
      <p:ext uri="{BB962C8B-B14F-4D97-AF65-F5344CB8AC3E}">
        <p14:creationId xmlns:p14="http://schemas.microsoft.com/office/powerpoint/2010/main" val="2860481534"/>
      </p:ext>
    </p:extLst>
  </p:cSld>
  <p:clrMapOvr>
    <a:masterClrMapping/>
  </p:clrMapOvr>
  <p:transition spd="slow">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57DC8-831C-4FF5-A923-1D0803868725}"/>
              </a:ext>
            </a:extLst>
          </p:cNvPr>
          <p:cNvSpPr>
            <a:spLocks noGrp="1"/>
          </p:cNvSpPr>
          <p:nvPr>
            <p:ph type="title"/>
          </p:nvPr>
        </p:nvSpPr>
        <p:spPr>
          <a:xfrm>
            <a:off x="96175" y="97654"/>
            <a:ext cx="2913355" cy="421689"/>
          </a:xfrm>
        </p:spPr>
        <p:txBody>
          <a:bodyPr>
            <a:normAutofit/>
          </a:bodyPr>
          <a:lstStyle/>
          <a:p>
            <a:r>
              <a:rPr lang="en-US" sz="1800" dirty="0">
                <a:latin typeface="Algerian" panose="04020705040A02060702" pitchFamily="82" charset="0"/>
              </a:rPr>
              <a:t>WHO CAN DONATE BLOOD:</a:t>
            </a:r>
            <a:endParaRPr lang="en-IN" sz="1800" dirty="0">
              <a:latin typeface="Algerian" panose="04020705040A02060702" pitchFamily="82" charset="0"/>
            </a:endParaRPr>
          </a:p>
        </p:txBody>
      </p:sp>
      <p:pic>
        <p:nvPicPr>
          <p:cNvPr id="5" name="Content Placeholder 4" descr="Graphical user interface, text, application&#10;&#10;Description automatically generated">
            <a:extLst>
              <a:ext uri="{FF2B5EF4-FFF2-40B4-BE49-F238E27FC236}">
                <a16:creationId xmlns:a16="http://schemas.microsoft.com/office/drawing/2014/main" id="{B574C848-AC8A-44CA-938D-05BE6CA10A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2458" y="1"/>
            <a:ext cx="8754422" cy="6858000"/>
          </a:xfrm>
        </p:spPr>
      </p:pic>
    </p:spTree>
    <p:extLst>
      <p:ext uri="{BB962C8B-B14F-4D97-AF65-F5344CB8AC3E}">
        <p14:creationId xmlns:p14="http://schemas.microsoft.com/office/powerpoint/2010/main" val="20080996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594B4-016D-4AEA-83ED-23D524085EB7}"/>
              </a:ext>
            </a:extLst>
          </p:cNvPr>
          <p:cNvSpPr>
            <a:spLocks noGrp="1"/>
          </p:cNvSpPr>
          <p:nvPr>
            <p:ph type="title"/>
          </p:nvPr>
        </p:nvSpPr>
        <p:spPr>
          <a:xfrm>
            <a:off x="0" y="0"/>
            <a:ext cx="2966720" cy="701040"/>
          </a:xfrm>
        </p:spPr>
        <p:txBody>
          <a:bodyPr>
            <a:normAutofit/>
          </a:bodyPr>
          <a:lstStyle/>
          <a:p>
            <a:r>
              <a:rPr lang="en-US" sz="1800" dirty="0">
                <a:latin typeface="Algerian" panose="04020705040A02060702" pitchFamily="82" charset="0"/>
              </a:rPr>
              <a:t>REFER TO YOUR FRIENDS:</a:t>
            </a:r>
            <a:endParaRPr lang="en-IN" sz="1800" dirty="0">
              <a:latin typeface="Algerian" panose="04020705040A02060702" pitchFamily="82" charset="0"/>
            </a:endParaRPr>
          </a:p>
        </p:txBody>
      </p:sp>
      <p:pic>
        <p:nvPicPr>
          <p:cNvPr id="5" name="Content Placeholder 4" descr="Graphical user interface, text&#10;&#10;Description automatically generated">
            <a:extLst>
              <a:ext uri="{FF2B5EF4-FFF2-40B4-BE49-F238E27FC236}">
                <a16:creationId xmlns:a16="http://schemas.microsoft.com/office/drawing/2014/main" id="{41275B79-E536-439C-9FEF-6DCA02076B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726" y="557906"/>
            <a:ext cx="11998548" cy="6300094"/>
          </a:xfrm>
        </p:spPr>
      </p:pic>
    </p:spTree>
    <p:extLst>
      <p:ext uri="{BB962C8B-B14F-4D97-AF65-F5344CB8AC3E}">
        <p14:creationId xmlns:p14="http://schemas.microsoft.com/office/powerpoint/2010/main" val="41679752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328</TotalTime>
  <Words>295</Words>
  <Application>Microsoft Office PowerPoint</Application>
  <PresentationFormat>Widescreen</PresentationFormat>
  <Paragraphs>31</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Abadi</vt:lpstr>
      <vt:lpstr>Algerian</vt:lpstr>
      <vt:lpstr>Arial</vt:lpstr>
      <vt:lpstr>Avenir Next LT Pro</vt:lpstr>
      <vt:lpstr>Avenir Next LT Pro Light</vt:lpstr>
      <vt:lpstr>Brush Script MT</vt:lpstr>
      <vt:lpstr>Sitka Subheading</vt:lpstr>
      <vt:lpstr>Times New Roman</vt:lpstr>
      <vt:lpstr>PebbleVTI</vt:lpstr>
      <vt:lpstr>BLOOD DONATION </vt:lpstr>
      <vt:lpstr>AIM AND OBJECTIVE OF PROJECT:</vt:lpstr>
      <vt:lpstr>INTRODUCTION:</vt:lpstr>
      <vt:lpstr>PowerPoint Presentation</vt:lpstr>
      <vt:lpstr>Gantt chart OF THE PROJECT:  </vt:lpstr>
      <vt:lpstr>Glimpse of the website: </vt:lpstr>
      <vt:lpstr>WHY DONATE BLOOD:</vt:lpstr>
      <vt:lpstr>WHO CAN DONATE BLOOD:</vt:lpstr>
      <vt:lpstr>REFER TO YOUR FRIENDS:</vt:lpstr>
      <vt:lpstr>CONTACT US:</vt:lpstr>
      <vt:lpstr>HTML Tags and Attributes Used in website :</vt:lpstr>
      <vt:lpstr>NOW TO VISIT OUR SITE CLICK ON  THE LINK GIVEN BELOW: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DONATION </dc:title>
  <dc:creator>sumit</dc:creator>
  <cp:lastModifiedBy>Priyanshu Panwar</cp:lastModifiedBy>
  <cp:revision>12</cp:revision>
  <dcterms:created xsi:type="dcterms:W3CDTF">2021-04-26T10:36:15Z</dcterms:created>
  <dcterms:modified xsi:type="dcterms:W3CDTF">2022-11-01T09:45:47Z</dcterms:modified>
</cp:coreProperties>
</file>