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981710"/>
          </a:xfrm>
          <a:prstGeom prst="rect"/>
        </p:spPr>
        <p:txBody>
          <a:bodyPr bIns="0" lIns="0" rIns="0" rtlCol="0" tIns="16510" vert="horz" wrap="square">
            <a:spAutoFit/>
          </a:bodyPr>
          <a:p>
            <a:pPr indent="0" marL="2870835">
              <a:spcBef>
                <a:spcPts val="130"/>
              </a:spcBef>
              <a:buNone/>
            </a:pPr>
            <a:r>
              <a:rPr b="1" dirty="0" lang="en-US" spc="15">
                <a:solidFill>
                  <a:srgbClr val="0F0F0F"/>
                </a:solidFill>
                <a:latin typeface="Times New Roman" panose="02020603050405020304" pitchFamily="18" charset="0"/>
                <a:cs typeface="Times New Roman" panose="02020603050405020304" pitchFamily="18" charset="0"/>
              </a:rPr>
              <a:t>V</a:t>
            </a:r>
            <a:r>
              <a:rPr b="1" dirty="0" lang="en-US" spc="15">
                <a:solidFill>
                  <a:srgbClr val="0F0F0F"/>
                </a:solidFill>
                <a:latin typeface="Times New Roman" panose="02020603050405020304" pitchFamily="18" charset="0"/>
                <a:cs typeface="Times New Roman" panose="02020603050405020304" pitchFamily="18" charset="0"/>
              </a:rPr>
              <a:t>i</a:t>
            </a:r>
            <a:r>
              <a:rPr b="1" dirty="0" lang="en-US" spc="15">
                <a:solidFill>
                  <a:srgbClr val="0F0F0F"/>
                </a:solidFill>
                <a:latin typeface="Times New Roman" panose="02020603050405020304" pitchFamily="18" charset="0"/>
                <a:cs typeface="Times New Roman" panose="02020603050405020304" pitchFamily="18" charset="0"/>
              </a:rPr>
              <a:t>s</a:t>
            </a:r>
            <a:r>
              <a:rPr b="1" dirty="0" lang="en-US" spc="15">
                <a:solidFill>
                  <a:srgbClr val="0F0F0F"/>
                </a:solidFill>
                <a:latin typeface="Times New Roman" panose="02020603050405020304" pitchFamily="18" charset="0"/>
                <a:cs typeface="Times New Roman" panose="02020603050405020304" pitchFamily="18" charset="0"/>
              </a:rPr>
              <a:t>u</a:t>
            </a:r>
            <a:r>
              <a:rPr b="1" dirty="0" lang="en-US" spc="15">
                <a:solidFill>
                  <a:srgbClr val="0F0F0F"/>
                </a:solidFill>
                <a:latin typeface="Times New Roman" panose="02020603050405020304" pitchFamily="18" charset="0"/>
                <a:cs typeface="Times New Roman" panose="02020603050405020304" pitchFamily="18" charset="0"/>
              </a:rPr>
              <a:t>a</a:t>
            </a:r>
            <a:r>
              <a:rPr b="1" dirty="0" lang="en-US" spc="15">
                <a:solidFill>
                  <a:srgbClr val="0F0F0F"/>
                </a:solidFill>
                <a:latin typeface="Times New Roman" panose="02020603050405020304" pitchFamily="18" charset="0"/>
                <a:cs typeface="Times New Roman" panose="02020603050405020304" pitchFamily="18" charset="0"/>
              </a:rPr>
              <a:t>l</a:t>
            </a:r>
            <a:r>
              <a:rPr b="1" dirty="0" lang="en-US" spc="15">
                <a:solidFill>
                  <a:srgbClr val="0F0F0F"/>
                </a:solidFill>
                <a:latin typeface="Times New Roman" panose="02020603050405020304" pitchFamily="18" charset="0"/>
                <a:cs typeface="Times New Roman" panose="02020603050405020304" pitchFamily="18" charset="0"/>
              </a:rPr>
              <a:t>i</a:t>
            </a:r>
            <a:r>
              <a:rPr b="1" dirty="0" lang="en-US" spc="15">
                <a:solidFill>
                  <a:srgbClr val="0F0F0F"/>
                </a:solidFill>
                <a:latin typeface="Times New Roman" panose="02020603050405020304" pitchFamily="18" charset="0"/>
                <a:cs typeface="Times New Roman" panose="02020603050405020304" pitchFamily="18" charset="0"/>
              </a:rPr>
              <a:t>z</a:t>
            </a:r>
            <a:r>
              <a:rPr b="1" dirty="0" lang="en-US" spc="15">
                <a:solidFill>
                  <a:srgbClr val="0F0F0F"/>
                </a:solidFill>
                <a:latin typeface="Times New Roman" panose="02020603050405020304" pitchFamily="18" charset="0"/>
                <a:cs typeface="Times New Roman" panose="02020603050405020304" pitchFamily="18" charset="0"/>
              </a:rPr>
              <a:t>i</a:t>
            </a:r>
            <a:r>
              <a:rPr b="1" dirty="0" lang="en-US" spc="15">
                <a:solidFill>
                  <a:srgbClr val="0F0F0F"/>
                </a:solidFill>
                <a:latin typeface="Times New Roman" panose="02020603050405020304" pitchFamily="18" charset="0"/>
                <a:cs typeface="Times New Roman" panose="02020603050405020304" pitchFamily="18" charset="0"/>
              </a:rPr>
              <a:t>n</a:t>
            </a:r>
            <a:r>
              <a:rPr b="1" dirty="0" lang="en-US" spc="15">
                <a:solidFill>
                  <a:srgbClr val="0F0F0F"/>
                </a:solidFill>
                <a:latin typeface="Times New Roman" panose="02020603050405020304" pitchFamily="18" charset="0"/>
                <a:cs typeface="Times New Roman" panose="02020603050405020304" pitchFamily="18" charset="0"/>
              </a:rPr>
              <a:t>g</a:t>
            </a:r>
            <a:r>
              <a:rPr b="1" dirty="0" lang="en-US" spc="15">
                <a:solidFill>
                  <a:srgbClr val="0F0F0F"/>
                </a:solidFill>
                <a:latin typeface="Times New Roman" panose="02020603050405020304" pitchFamily="18" charset="0"/>
                <a:cs typeface="Times New Roman" panose="02020603050405020304" pitchFamily="18" charset="0"/>
              </a:rPr>
              <a:t> </a:t>
            </a:r>
            <a:r>
              <a:rPr b="1" dirty="0" lang="en-US" spc="15">
                <a:solidFill>
                  <a:srgbClr val="0F0F0F"/>
                </a:solidFill>
                <a:latin typeface="Times New Roman" panose="02020603050405020304" pitchFamily="18" charset="0"/>
                <a:cs typeface="Times New Roman" panose="02020603050405020304" pitchFamily="18" charset="0"/>
              </a:rPr>
              <a:t>E</a:t>
            </a:r>
            <a:r>
              <a:rPr b="1" dirty="0" lang="en-US" spc="15">
                <a:solidFill>
                  <a:srgbClr val="0F0F0F"/>
                </a:solidFill>
                <a:latin typeface="Times New Roman" panose="02020603050405020304" pitchFamily="18" charset="0"/>
                <a:cs typeface="Times New Roman" panose="02020603050405020304" pitchFamily="18" charset="0"/>
              </a:rPr>
              <a:t>m</a:t>
            </a:r>
            <a:r>
              <a:rPr b="1" dirty="0" lang="en-US" spc="15">
                <a:solidFill>
                  <a:srgbClr val="0F0F0F"/>
                </a:solidFill>
                <a:latin typeface="Times New Roman" panose="02020603050405020304" pitchFamily="18" charset="0"/>
                <a:cs typeface="Times New Roman" panose="02020603050405020304" pitchFamily="18" charset="0"/>
              </a:rPr>
              <a:t>p</a:t>
            </a:r>
            <a:r>
              <a:rPr b="1" dirty="0" lang="en-US" spc="15">
                <a:solidFill>
                  <a:srgbClr val="0F0F0F"/>
                </a:solidFill>
                <a:latin typeface="Times New Roman" panose="02020603050405020304" pitchFamily="18" charset="0"/>
                <a:cs typeface="Times New Roman" panose="02020603050405020304" pitchFamily="18" charset="0"/>
              </a:rPr>
              <a:t>l</a:t>
            </a:r>
            <a:r>
              <a:rPr b="1" dirty="0" lang="en-US" spc="15">
                <a:solidFill>
                  <a:srgbClr val="0F0F0F"/>
                </a:solidFill>
                <a:latin typeface="Times New Roman" panose="02020603050405020304" pitchFamily="18" charset="0"/>
                <a:cs typeface="Times New Roman" panose="02020603050405020304" pitchFamily="18" charset="0"/>
              </a:rPr>
              <a:t>oyee</a:t>
            </a:r>
            <a:r>
              <a:rPr b="1" dirty="0" lang="en-US" spc="15">
                <a:solidFill>
                  <a:srgbClr val="0F0F0F"/>
                </a:solidFill>
                <a:latin typeface="Times New Roman" panose="02020603050405020304" pitchFamily="18" charset="0"/>
                <a:cs typeface="Times New Roman" panose="02020603050405020304" pitchFamily="18" charset="0"/>
              </a:rPr>
              <a:t> </a:t>
            </a:r>
            <a:r>
              <a:rPr b="1" dirty="0" lang="en-US" spc="15">
                <a:solidFill>
                  <a:srgbClr val="0F0F0F"/>
                </a:solidFill>
                <a:latin typeface="Times New Roman" panose="02020603050405020304" pitchFamily="18" charset="0"/>
                <a:cs typeface="Times New Roman" panose="02020603050405020304" pitchFamily="18" charset="0"/>
              </a:rPr>
              <a:t>A</a:t>
            </a:r>
            <a:r>
              <a:rPr b="1" dirty="0" lang="en-US" spc="15">
                <a:solidFill>
                  <a:srgbClr val="0F0F0F"/>
                </a:solidFill>
                <a:latin typeface="Times New Roman" panose="02020603050405020304" pitchFamily="18" charset="0"/>
                <a:cs typeface="Times New Roman" panose="02020603050405020304" pitchFamily="18" charset="0"/>
              </a:rPr>
              <a:t>t</a:t>
            </a:r>
            <a:r>
              <a:rPr b="1" dirty="0" lang="en-US" spc="15">
                <a:solidFill>
                  <a:srgbClr val="0F0F0F"/>
                </a:solidFill>
                <a:latin typeface="Times New Roman" panose="02020603050405020304" pitchFamily="18" charset="0"/>
                <a:cs typeface="Times New Roman" panose="02020603050405020304" pitchFamily="18" charset="0"/>
              </a:rPr>
              <a:t>t</a:t>
            </a:r>
            <a:r>
              <a:rPr b="1" dirty="0" lang="en-US" spc="15">
                <a:solidFill>
                  <a:srgbClr val="0F0F0F"/>
                </a:solidFill>
                <a:latin typeface="Times New Roman" panose="02020603050405020304" pitchFamily="18" charset="0"/>
                <a:cs typeface="Times New Roman" panose="02020603050405020304" pitchFamily="18" charset="0"/>
              </a:rPr>
              <a:t>endance</a:t>
            </a:r>
            <a:r>
              <a:rPr b="1" dirty="0" lang="en-US" spc="15">
                <a:solidFill>
                  <a:srgbClr val="0F0F0F"/>
                </a:solidFill>
                <a:latin typeface="Times New Roman" panose="02020603050405020304" pitchFamily="18" charset="0"/>
                <a:cs typeface="Times New Roman" panose="02020603050405020304" pitchFamily="18" charset="0"/>
              </a:rPr>
              <a:t> </a:t>
            </a:r>
            <a:r>
              <a:rPr b="1" dirty="0" lang="en-US" spc="15">
                <a:solidFill>
                  <a:srgbClr val="0F0F0F"/>
                </a:solidFill>
                <a:latin typeface="Times New Roman" panose="02020603050405020304" pitchFamily="18" charset="0"/>
                <a:cs typeface="Times New Roman" panose="02020603050405020304" pitchFamily="18" charset="0"/>
              </a:rPr>
              <a:t>T</a:t>
            </a:r>
            <a:r>
              <a:rPr b="1" dirty="0" lang="en-US" spc="15">
                <a:solidFill>
                  <a:srgbClr val="0F0F0F"/>
                </a:solidFill>
                <a:latin typeface="Times New Roman" panose="02020603050405020304" pitchFamily="18" charset="0"/>
                <a:cs typeface="Times New Roman" panose="02020603050405020304" pitchFamily="18" charset="0"/>
              </a:rPr>
              <a:t>r</a:t>
            </a:r>
            <a:r>
              <a:rPr b="1" dirty="0" lang="en-US" spc="15">
                <a:solidFill>
                  <a:srgbClr val="0F0F0F"/>
                </a:solidFill>
                <a:latin typeface="Times New Roman" panose="02020603050405020304" pitchFamily="18" charset="0"/>
                <a:cs typeface="Times New Roman" panose="02020603050405020304" pitchFamily="18" charset="0"/>
              </a:rPr>
              <a:t>e</a:t>
            </a:r>
            <a:r>
              <a:rPr b="1" dirty="0" lang="en-US" spc="15">
                <a:solidFill>
                  <a:srgbClr val="0F0F0F"/>
                </a:solidFill>
                <a:latin typeface="Times New Roman" panose="02020603050405020304" pitchFamily="18" charset="0"/>
                <a:cs typeface="Times New Roman" panose="02020603050405020304" pitchFamily="18" charset="0"/>
              </a:rPr>
              <a:t>nds</a:t>
            </a:r>
            <a:r>
              <a:rPr b="1" dirty="0" lang="en-US" spc="15">
                <a:solidFill>
                  <a:srgbClr val="0F0F0F"/>
                </a:solidFill>
                <a:latin typeface="Times New Roman" panose="02020603050405020304" pitchFamily="18" charset="0"/>
                <a:cs typeface="Times New Roman" panose="02020603050405020304" pitchFamily="18" charset="0"/>
              </a:rPr>
              <a:t> </a:t>
            </a:r>
            <a:r>
              <a:rPr b="1" dirty="0" lang="en-US" spc="15">
                <a:solidFill>
                  <a:srgbClr val="0F0F0F"/>
                </a:solidFill>
                <a:latin typeface="Times New Roman" panose="02020603050405020304" pitchFamily="18" charset="0"/>
                <a:cs typeface="Times New Roman" panose="02020603050405020304" pitchFamily="18" charset="0"/>
              </a:rPr>
              <a:t>W</a:t>
            </a:r>
            <a:r>
              <a:rPr b="1" dirty="0" lang="en-US" spc="15">
                <a:solidFill>
                  <a:srgbClr val="0F0F0F"/>
                </a:solidFill>
                <a:latin typeface="Times New Roman" panose="02020603050405020304" pitchFamily="18" charset="0"/>
                <a:cs typeface="Times New Roman" panose="02020603050405020304" pitchFamily="18" charset="0"/>
              </a:rPr>
              <a:t>i</a:t>
            </a:r>
            <a:r>
              <a:rPr b="1" dirty="0" lang="en-US" spc="15">
                <a:solidFill>
                  <a:srgbClr val="0F0F0F"/>
                </a:solidFill>
                <a:latin typeface="Times New Roman" panose="02020603050405020304" pitchFamily="18" charset="0"/>
                <a:cs typeface="Times New Roman" panose="02020603050405020304" pitchFamily="18" charset="0"/>
              </a:rPr>
              <a:t>t</a:t>
            </a:r>
            <a:r>
              <a:rPr b="1" dirty="0" lang="en-US" spc="15">
                <a:solidFill>
                  <a:srgbClr val="0F0F0F"/>
                </a:solidFill>
                <a:latin typeface="Times New Roman" panose="02020603050405020304" pitchFamily="18" charset="0"/>
                <a:cs typeface="Times New Roman" panose="02020603050405020304" pitchFamily="18" charset="0"/>
              </a:rPr>
              <a:t>h</a:t>
            </a:r>
            <a:r>
              <a:rPr b="1" dirty="0" lang="en-US" spc="15">
                <a:solidFill>
                  <a:srgbClr val="0F0F0F"/>
                </a:solidFill>
                <a:latin typeface="Times New Roman" panose="02020603050405020304" pitchFamily="18" charset="0"/>
                <a:cs typeface="Times New Roman" panose="02020603050405020304" pitchFamily="18" charset="0"/>
              </a:rPr>
              <a:t> </a:t>
            </a:r>
            <a:r>
              <a:rPr b="1" dirty="0" lang="en-US" spc="15">
                <a:solidFill>
                  <a:srgbClr val="0F0F0F"/>
                </a:solidFill>
                <a:latin typeface="Times New Roman" panose="02020603050405020304" pitchFamily="18" charset="0"/>
                <a:cs typeface="Times New Roman" panose="02020603050405020304" pitchFamily="18" charset="0"/>
              </a:rPr>
              <a:t>E</a:t>
            </a:r>
            <a:r>
              <a:rPr b="1" dirty="0" lang="en-US" spc="15">
                <a:solidFill>
                  <a:srgbClr val="0F0F0F"/>
                </a:solidFill>
                <a:latin typeface="Times New Roman" panose="02020603050405020304" pitchFamily="18" charset="0"/>
                <a:cs typeface="Times New Roman" panose="02020603050405020304" pitchFamily="18" charset="0"/>
              </a:rPr>
              <a:t>x</a:t>
            </a:r>
            <a:r>
              <a:rPr b="1" dirty="0" lang="en-US" spc="15">
                <a:solidFill>
                  <a:srgbClr val="0F0F0F"/>
                </a:solidFill>
                <a:latin typeface="Times New Roman" panose="02020603050405020304" pitchFamily="18" charset="0"/>
                <a:cs typeface="Times New Roman" panose="02020603050405020304" pitchFamily="18" charset="0"/>
              </a:rPr>
              <a:t>c</a:t>
            </a:r>
            <a:r>
              <a:rPr b="1" dirty="0" lang="en-US" spc="15">
                <a:solidFill>
                  <a:srgbClr val="0F0F0F"/>
                </a:solidFill>
                <a:latin typeface="Times New Roman" panose="02020603050405020304" pitchFamily="18" charset="0"/>
                <a:cs typeface="Times New Roman" panose="02020603050405020304" pitchFamily="18" charset="0"/>
              </a:rPr>
              <a:t>e</a:t>
            </a:r>
            <a:r>
              <a:rPr b="1" dirty="0" lang="en-US" spc="15">
                <a:solidFill>
                  <a:srgbClr val="0F0F0F"/>
                </a:solidFill>
                <a:latin typeface="Times New Roman" panose="02020603050405020304" pitchFamily="18" charset="0"/>
                <a:cs typeface="Times New Roman" panose="02020603050405020304" pitchFamily="18" charset="0"/>
              </a:rPr>
              <a:t>l</a:t>
            </a:r>
            <a:r>
              <a:rPr b="1" dirty="0" lang="en-US" spc="15">
                <a:solidFill>
                  <a:srgbClr val="0F0F0F"/>
                </a:solidFill>
                <a:latin typeface="Times New Roman" panose="02020603050405020304" pitchFamily="18" charset="0"/>
                <a:cs typeface="Times New Roman" panose="02020603050405020304" pitchFamily="18" charset="0"/>
              </a:rPr>
              <a:t> </a:t>
            </a:r>
            <a:r>
              <a:rPr b="1" dirty="0" lang="en-US" spc="15">
                <a:solidFill>
                  <a:srgbClr val="0F0F0F"/>
                </a:solidFill>
                <a:latin typeface="Times New Roman" panose="02020603050405020304" pitchFamily="18" charset="0"/>
                <a:cs typeface="Times New Roman" panose="02020603050405020304" pitchFamily="18" charset="0"/>
              </a:rPr>
              <a:t>C</a:t>
            </a:r>
            <a:r>
              <a:rPr b="1" dirty="0" lang="en-US" spc="15">
                <a:solidFill>
                  <a:srgbClr val="0F0F0F"/>
                </a:solidFill>
                <a:latin typeface="Times New Roman" panose="02020603050405020304" pitchFamily="18" charset="0"/>
                <a:cs typeface="Times New Roman" panose="02020603050405020304" pitchFamily="18" charset="0"/>
              </a:rPr>
              <a:t>h</a:t>
            </a:r>
            <a:r>
              <a:rPr b="1" dirty="0" lang="en-US" spc="15">
                <a:solidFill>
                  <a:srgbClr val="0F0F0F"/>
                </a:solidFill>
                <a:latin typeface="Times New Roman" panose="02020603050405020304" pitchFamily="18" charset="0"/>
                <a:cs typeface="Times New Roman" panose="02020603050405020304" pitchFamily="18" charset="0"/>
              </a:rPr>
              <a:t>a</a:t>
            </a:r>
            <a:r>
              <a:rPr b="1" dirty="0" lang="en-US" spc="15">
                <a:solidFill>
                  <a:srgbClr val="0F0F0F"/>
                </a:solidFill>
                <a:latin typeface="Times New Roman" panose="02020603050405020304" pitchFamily="18" charset="0"/>
                <a:cs typeface="Times New Roman" panose="02020603050405020304" pitchFamily="18" charset="0"/>
              </a:rPr>
              <a:t>r</a:t>
            </a:r>
            <a:r>
              <a:rPr b="1" dirty="0" lang="en-US" spc="15">
                <a:solidFill>
                  <a:srgbClr val="0F0F0F"/>
                </a:solidFill>
                <a:latin typeface="Times New Roman" panose="02020603050405020304" pitchFamily="18" charset="0"/>
                <a:cs typeface="Times New Roman" panose="02020603050405020304" pitchFamily="18" charset="0"/>
              </a:rPr>
              <a:t>t</a:t>
            </a:r>
            <a:r>
              <a:rPr b="1" dirty="0" lang="en-US" spc="15">
                <a:solidFill>
                  <a:srgbClr val="0F0F0F"/>
                </a:solidFill>
                <a:latin typeface="Times New Roman" panose="02020603050405020304" pitchFamily="18" charset="0"/>
                <a:cs typeface="Times New Roman" panose="02020603050405020304" pitchFamily="18" charset="0"/>
              </a:rPr>
              <a:t>s</a:t>
            </a: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1"/>
          </a:xfrm>
          <a:prstGeom prst="rect"/>
          <a:noFill/>
        </p:spPr>
        <p:txBody>
          <a:bodyPr rtlCol="0" wrap="square">
            <a:spAutoFit/>
          </a:bodyPr>
          <a:p>
            <a:r>
              <a:rPr sz="2400" lang="en-US"/>
              <a:t>STUDENT NAME:</a:t>
            </a:r>
            <a:r>
              <a:rPr sz="2400" lang="en-US"/>
              <a:t>S</a:t>
            </a:r>
            <a:r>
              <a:rPr sz="2400" lang="en-US"/>
              <a:t>.</a:t>
            </a:r>
            <a:r>
              <a:rPr sz="2400" lang="en-US"/>
              <a:t>S</a:t>
            </a:r>
            <a:r>
              <a:rPr sz="2400" lang="en-US"/>
              <a:t>h</a:t>
            </a:r>
            <a:r>
              <a:rPr sz="2400" lang="en-US"/>
              <a:t>e</a:t>
            </a:r>
            <a:r>
              <a:rPr sz="2400" lang="en-US"/>
              <a:t>r</a:t>
            </a:r>
            <a:r>
              <a:rPr sz="2400" lang="en-US"/>
              <a:t>i</a:t>
            </a:r>
            <a:r>
              <a:rPr sz="2400" lang="en-US"/>
              <a:t>n</a:t>
            </a:r>
            <a:r>
              <a:rPr sz="2400" lang="en-US"/>
              <a:t> </a:t>
            </a:r>
            <a:r>
              <a:rPr sz="2400" lang="en-US"/>
              <a:t>F</a:t>
            </a:r>
            <a:r>
              <a:rPr sz="2400" lang="en-US"/>
              <a:t>a</a:t>
            </a:r>
            <a:r>
              <a:rPr sz="2400" lang="en-US"/>
              <a:t>t</a:t>
            </a:r>
            <a:r>
              <a:rPr sz="2400" lang="en-US"/>
              <a:t>hima</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7</a:t>
            </a:r>
            <a:r>
              <a:rPr dirty="0" sz="2400" lang="en-US"/>
              <a:t>8</a:t>
            </a:r>
            <a:r>
              <a:rPr dirty="0" sz="2400" lang="en-US"/>
              <a:t>0</a:t>
            </a:r>
            <a:r>
              <a:rPr dirty="0" sz="2400" lang="en-US"/>
              <a:t>9</a:t>
            </a:r>
            <a:endParaRPr altLang="en-US" lang="zh-CN"/>
          </a:p>
          <a:p>
            <a:r>
              <a:rPr dirty="0" sz="2400" lang="en-US"/>
              <a:t>DEPARTMENT:</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ce</a:t>
            </a:r>
            <a:endParaRPr altLang="en-US" lang="zh-CN"/>
          </a:p>
          <a:p>
            <a:r>
              <a:rPr dirty="0" sz="2400" lang="en-US"/>
              <a:t>COLLEGE</a:t>
            </a:r>
            <a:r>
              <a:rPr dirty="0" sz="2400" lang="en-US"/>
              <a:t>:</a:t>
            </a:r>
            <a:r>
              <a:rPr dirty="0" sz="2400" lang="en-US"/>
              <a:t>T</a:t>
            </a:r>
            <a:r>
              <a:rPr dirty="0" sz="2400" lang="en-US"/>
              <a:t>h</a:t>
            </a:r>
            <a:r>
              <a:rPr dirty="0" sz="2400" lang="en-US"/>
              <a:t>e</a:t>
            </a:r>
            <a:r>
              <a:rPr dirty="0" sz="2400" lang="en-US"/>
              <a:t> </a:t>
            </a:r>
            <a:r>
              <a:rPr dirty="0" sz="2400" lang="en-US"/>
              <a:t>Q</a:t>
            </a:r>
            <a:r>
              <a:rPr dirty="0" sz="2400" lang="en-US"/>
              <a:t>u</a:t>
            </a:r>
            <a:r>
              <a:rPr dirty="0" sz="2400" lang="en-US"/>
              <a:t>a</a:t>
            </a:r>
            <a:r>
              <a:rPr dirty="0" sz="2400" lang="en-US"/>
              <a:t>i</a:t>
            </a:r>
            <a:r>
              <a:rPr dirty="0" sz="2400" lang="en-US"/>
              <a:t>d</a:t>
            </a:r>
            <a:r>
              <a:rPr dirty="0" sz="2400" lang="en-US"/>
              <a:t>e</a:t>
            </a:r>
            <a:r>
              <a:rPr dirty="0" sz="2400" lang="en-US"/>
              <a:t> </a:t>
            </a:r>
            <a:r>
              <a:rPr dirty="0" sz="2400" lang="en-US"/>
              <a:t>M</a:t>
            </a:r>
            <a:r>
              <a:rPr dirty="0" sz="2400" lang="en-US"/>
              <a:t>i</a:t>
            </a:r>
            <a:r>
              <a:rPr dirty="0" sz="2400" lang="en-US"/>
              <a:t>l</a:t>
            </a:r>
            <a:r>
              <a:rPr dirty="0" sz="2400" lang="en-US"/>
              <a:t>l</a:t>
            </a:r>
            <a:r>
              <a:rPr dirty="0" sz="2400" lang="en-US"/>
              <a:t>e</a:t>
            </a:r>
            <a:r>
              <a:rPr dirty="0" sz="2400" lang="en-US"/>
              <a:t>t</a:t>
            </a:r>
            <a:r>
              <a:rPr dirty="0" sz="2400" lang="en-US"/>
              <a:t>h</a:t>
            </a:r>
            <a:r>
              <a:rPr dirty="0" sz="2400" lang="en-US"/>
              <a:t> </a:t>
            </a:r>
            <a:r>
              <a:rPr dirty="0" sz="2400" lang="en-US"/>
              <a:t>C</a:t>
            </a:r>
            <a:r>
              <a:rPr dirty="0" sz="2400" lang="en-US"/>
              <a:t>o</a:t>
            </a:r>
            <a:r>
              <a:rPr dirty="0" sz="2400" lang="en-US"/>
              <a:t>l</a:t>
            </a:r>
            <a:r>
              <a:rPr dirty="0" sz="2400" lang="en-US"/>
              <a:t>l</a:t>
            </a:r>
            <a:r>
              <a:rPr dirty="0" sz="2400" lang="en-US"/>
              <a:t>ege</a:t>
            </a:r>
            <a:r>
              <a:rPr dirty="0" sz="2400" lang="en-US"/>
              <a:t> </a:t>
            </a:r>
            <a:r>
              <a:rPr dirty="0" sz="2400" lang="en-US"/>
              <a:t>F</a:t>
            </a:r>
            <a:r>
              <a:rPr dirty="0" sz="2400" lang="en-US"/>
              <a:t>o</a:t>
            </a:r>
            <a:r>
              <a:rPr dirty="0" sz="2400" lang="en-US"/>
              <a:t>r</a:t>
            </a:r>
            <a:r>
              <a:rPr dirty="0" sz="2400" lang="en-US"/>
              <a:t> </a:t>
            </a:r>
            <a:r>
              <a:rPr dirty="0" sz="2400" lang="en-US"/>
              <a:t>M</a:t>
            </a:r>
            <a:r>
              <a:rPr dirty="0" sz="2400" lang="en-US"/>
              <a:t>e</a:t>
            </a:r>
            <a:r>
              <a:rPr dirty="0" sz="2400" lang="en-US"/>
              <a:t>n</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834349"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lang="en-US"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9" name=""/>
          <p:cNvSpPr txBox="1"/>
          <p:nvPr/>
        </p:nvSpPr>
        <p:spPr>
          <a:xfrm>
            <a:off x="492807" y="899160"/>
            <a:ext cx="9565593" cy="5958840"/>
          </a:xfrm>
          <a:prstGeom prst="rect"/>
        </p:spPr>
        <p:txBody>
          <a:bodyPr rtlCol="0" wrap="square">
            <a:spAutoFit/>
          </a:bodyPr>
          <a:p>
            <a:r>
              <a:rPr sz="2800" lang="en-IN">
                <a:solidFill>
                  <a:srgbClr val="000000"/>
                </a:solidFill>
              </a:rPr>
              <a:t>_Data Modeling:_
</a:t>
            </a:r>
            <a:r>
              <a:rPr sz="2800" lang="en-US">
                <a:solidFill>
                  <a:srgbClr val="000000"/>
                </a:solidFill>
              </a:rPr>
              <a:t>-</a:t>
            </a:r>
            <a:r>
              <a:rPr sz="2800" lang="en-IN">
                <a:solidFill>
                  <a:srgbClr val="000000"/>
                </a:solidFill>
              </a:rPr>
              <a:t> Source: HR attendance records
- Transformation: Clean, format, and aggregate data
_Key Models:_
</a:t>
            </a:r>
            <a:r>
              <a:rPr sz="2800" lang="en-IN">
                <a:solidFill>
                  <a:srgbClr val="000000"/>
                </a:solidFill>
              </a:rPr>
              <a:t>- Attendance Rate
- Absenteeism
- Predictive</a:t>
            </a:r>
            <a:r>
              <a:rPr sz="2800" lang="en-IN">
                <a:solidFill>
                  <a:srgbClr val="000000"/>
                </a:solidFill>
              </a:rPr>
              <a:t>
_Modeling Techniques:_
</a:t>
            </a:r>
            <a:r>
              <a:rPr sz="2800" lang="en-US">
                <a:solidFill>
                  <a:srgbClr val="000000"/>
                </a:solidFill>
              </a:rPr>
              <a:t>-</a:t>
            </a:r>
            <a:r>
              <a:rPr sz="2800" lang="en-US">
                <a:solidFill>
                  <a:srgbClr val="000000"/>
                </a:solidFill>
              </a:rPr>
              <a:t> </a:t>
            </a:r>
            <a:r>
              <a:rPr sz="2800" lang="en-IN">
                <a:solidFill>
                  <a:srgbClr val="000000"/>
                </a:solidFill>
              </a:rPr>
              <a:t>Descriptive Analytics
- Diagnostic Analytics
- Predictive Analytics</a:t>
            </a:r>
            <a:r>
              <a:rPr sz="2800" lang="en-IN">
                <a:solidFill>
                  <a:srgbClr val="000000"/>
                </a:solidFill>
              </a:rPr>
              <a:t>
_Excel Tools:_
- Charts
- Macros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829180"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9" name=""/>
          <p:cNvPicPr>
            <a:picLocks/>
          </p:cNvPicPr>
          <p:nvPr/>
        </p:nvPicPr>
        <p:blipFill>
          <a:blip xmlns:r="http://schemas.openxmlformats.org/officeDocument/2006/relationships" r:embed="rId2"/>
          <a:stretch>
            <a:fillRect/>
          </a:stretch>
        </p:blipFill>
        <p:spPr>
          <a:xfrm rot="0">
            <a:off x="1060065" y="1326300"/>
            <a:ext cx="9683423" cy="55317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0" name=""/>
          <p:cNvSpPr txBox="1"/>
          <p:nvPr/>
        </p:nvSpPr>
        <p:spPr>
          <a:xfrm>
            <a:off x="1105376" y="1441029"/>
            <a:ext cx="8908549" cy="5120640"/>
          </a:xfrm>
          <a:prstGeom prst="rect"/>
        </p:spPr>
        <p:txBody>
          <a:bodyPr rtlCol="0" wrap="square">
            <a:spAutoFit/>
          </a:bodyPr>
          <a:p>
            <a:r>
              <a:rPr sz="2800" lang="en-IN">
                <a:solidFill>
                  <a:srgbClr val="000000"/>
                </a:solidFill>
              </a:rPr>
              <a:t>In conclusion, visualizing employee attendance trends with Excel charts provides a powerful tool for understanding and managing workforce attendance. By employing various chart types, such as line graphs for tracking attendance over time or bar charts for comparing attendance across different departments or periods, organizations can easily identify patterns, detect anomalies, and make data-driven decisions. This visual approach simplifies complex data, facilitates better communication of attendance trends, and ultimately supports more effective workforce planning and management.</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V</a:t>
            </a:r>
            <a:r>
              <a:rPr b="1" dirty="0" sz="4400" lang="en-US">
                <a:solidFill>
                  <a:srgbClr val="0F0F0F"/>
                </a:solidFill>
                <a:latin typeface="Times New Roman" panose="02020603050405020304" pitchFamily="18" charset="0"/>
                <a:cs typeface="Times New Roman" panose="02020603050405020304" pitchFamily="18" charset="0"/>
              </a:rPr>
              <a:t>i</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u</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i</a:t>
            </a:r>
            <a:r>
              <a:rPr b="1" dirty="0" sz="4400" lang="en-US">
                <a:solidFill>
                  <a:srgbClr val="0F0F0F"/>
                </a:solidFill>
                <a:latin typeface="Times New Roman" panose="02020603050405020304" pitchFamily="18" charset="0"/>
                <a:cs typeface="Times New Roman" panose="02020603050405020304" pitchFamily="18" charset="0"/>
              </a:rPr>
              <a:t>z</a:t>
            </a:r>
            <a:r>
              <a:rPr b="1" dirty="0" sz="4400" lang="en-US">
                <a:solidFill>
                  <a:srgbClr val="0F0F0F"/>
                </a:solidFill>
                <a:latin typeface="Times New Roman" panose="02020603050405020304" pitchFamily="18" charset="0"/>
                <a:cs typeface="Times New Roman" panose="02020603050405020304" pitchFamily="18" charset="0"/>
              </a:rPr>
              <a:t>i</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g</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mployee</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t</a:t>
            </a:r>
            <a:r>
              <a:rPr b="1" dirty="0" sz="4400" lang="en-US">
                <a:solidFill>
                  <a:srgbClr val="0F0F0F"/>
                </a:solidFill>
                <a:latin typeface="Times New Roman" panose="02020603050405020304" pitchFamily="18" charset="0"/>
                <a:cs typeface="Times New Roman" panose="02020603050405020304" pitchFamily="18" charset="0"/>
              </a:rPr>
              <a:t>t</a:t>
            </a:r>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ndance</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T</a:t>
            </a:r>
            <a:r>
              <a:rPr b="1" dirty="0" sz="4400" lang="en-US">
                <a:solidFill>
                  <a:srgbClr val="0F0F0F"/>
                </a:solidFill>
                <a:latin typeface="Times New Roman" panose="02020603050405020304" pitchFamily="18" charset="0"/>
                <a:cs typeface="Times New Roman" panose="02020603050405020304" pitchFamily="18" charset="0"/>
              </a:rPr>
              <a:t>r</a:t>
            </a:r>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nds</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W</a:t>
            </a:r>
            <a:r>
              <a:rPr b="1" dirty="0" sz="4400" lang="en-US">
                <a:solidFill>
                  <a:srgbClr val="0F0F0F"/>
                </a:solidFill>
                <a:latin typeface="Times New Roman" panose="02020603050405020304" pitchFamily="18" charset="0"/>
                <a:cs typeface="Times New Roman" panose="02020603050405020304" pitchFamily="18" charset="0"/>
              </a:rPr>
              <a:t>i</a:t>
            </a:r>
            <a:r>
              <a:rPr b="1" dirty="0" sz="4400" lang="en-US">
                <a:solidFill>
                  <a:srgbClr val="0F0F0F"/>
                </a:solidFill>
                <a:latin typeface="Times New Roman" panose="02020603050405020304" pitchFamily="18" charset="0"/>
                <a:cs typeface="Times New Roman" panose="02020603050405020304" pitchFamily="18" charset="0"/>
              </a:rPr>
              <a:t>t</a:t>
            </a:r>
            <a:r>
              <a:rPr b="1" dirty="0" sz="4400" lang="en-US">
                <a:solidFill>
                  <a:srgbClr val="0F0F0F"/>
                </a:solidFill>
                <a:latin typeface="Times New Roman" panose="02020603050405020304" pitchFamily="18" charset="0"/>
                <a:cs typeface="Times New Roman" panose="02020603050405020304" pitchFamily="18" charset="0"/>
              </a:rPr>
              <a:t>h</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x</a:t>
            </a:r>
            <a:r>
              <a:rPr b="1" dirty="0" sz="4400" lang="en-US">
                <a:solidFill>
                  <a:srgbClr val="0F0F0F"/>
                </a:solidFill>
                <a:latin typeface="Times New Roman" panose="02020603050405020304" pitchFamily="18" charset="0"/>
                <a:cs typeface="Times New Roman" panose="02020603050405020304" pitchFamily="18" charset="0"/>
              </a:rPr>
              <a:t>c</a:t>
            </a:r>
            <a:r>
              <a:rPr b="1" dirty="0" sz="4400" lang="en-US">
                <a:solidFill>
                  <a:srgbClr val="0F0F0F"/>
                </a:solidFill>
                <a:latin typeface="Times New Roman" panose="02020603050405020304" pitchFamily="18" charset="0"/>
                <a:cs typeface="Times New Roman" panose="02020603050405020304" pitchFamily="18" charset="0"/>
              </a:rPr>
              <a:t>el</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C</a:t>
            </a:r>
            <a:r>
              <a:rPr b="1" dirty="0" sz="4400" lang="en-US">
                <a:solidFill>
                  <a:srgbClr val="0F0F0F"/>
                </a:solidFill>
                <a:latin typeface="Times New Roman" panose="02020603050405020304" pitchFamily="18" charset="0"/>
                <a:cs typeface="Times New Roman" panose="02020603050405020304" pitchFamily="18" charset="0"/>
              </a:rPr>
              <a:t>h</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r</a:t>
            </a:r>
            <a:r>
              <a:rPr b="1" dirty="0" sz="4400" lang="en-US">
                <a:solidFill>
                  <a:srgbClr val="0F0F0F"/>
                </a:solidFill>
                <a:latin typeface="Times New Roman" panose="02020603050405020304" pitchFamily="18" charset="0"/>
                <a:cs typeface="Times New Roman" panose="02020603050405020304" pitchFamily="18" charset="0"/>
              </a:rPr>
              <a:t>t</a:t>
            </a:r>
            <a:r>
              <a:rPr b="1" dirty="0" sz="4400" lang="en-US">
                <a:solidFill>
                  <a:srgbClr val="0F0F0F"/>
                </a:solidFill>
                <a:latin typeface="Times New Roman" panose="02020603050405020304" pitchFamily="18" charset="0"/>
                <a:cs typeface="Times New Roman" panose="02020603050405020304" pitchFamily="18" charset="0"/>
              </a:rPr>
              <a:t>s</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246206" y="445388"/>
            <a:ext cx="2850689"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534130" y="575055"/>
            <a:ext cx="5936837"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1747836" y="1318260"/>
            <a:ext cx="6531085" cy="5539739"/>
          </a:xfrm>
          <a:prstGeom prst="rect"/>
        </p:spPr>
        <p:txBody>
          <a:bodyPr rtlCol="0" wrap="square">
            <a:spAutoFit/>
          </a:bodyPr>
          <a:p>
            <a:r>
              <a:rPr sz="2800" lang="en-IN">
                <a:solidFill>
                  <a:srgbClr val="000000"/>
                </a:solidFill>
              </a:rPr>
              <a:t>1. Monitor attendance rates over time for individual employees and 
2. Compare attendance performance across departments and locations.
3. Identify top performers and employees with poor attendance records.
4. Detect patterns and anomalies in attendance data, such as seasonal fluctuations or unusual absences.
5. Communicate insights and trends to management and team leaders to inform data-driven decisions.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4" name=""/>
          <p:cNvSpPr txBox="1"/>
          <p:nvPr/>
        </p:nvSpPr>
        <p:spPr>
          <a:xfrm>
            <a:off x="36406" y="1771795"/>
            <a:ext cx="9545743" cy="4701541"/>
          </a:xfrm>
          <a:prstGeom prst="rect"/>
        </p:spPr>
        <p:txBody>
          <a:bodyPr rtlCol="0" wrap="square">
            <a:spAutoFit/>
          </a:bodyPr>
          <a:p>
            <a:r>
              <a:rPr sz="2800" lang="en-IN">
                <a:solidFill>
                  <a:srgbClr val="000000"/>
                </a:solidFill>
              </a:rPr>
              <a:t>Employee Attendance Trends Visualizatio</a:t>
            </a:r>
            <a:r>
              <a:rPr sz="2800" lang="en-US">
                <a:solidFill>
                  <a:srgbClr val="000000"/>
                </a:solidFill>
              </a:rPr>
              <a:t>n</a:t>
            </a:r>
            <a:r>
              <a:rPr sz="2800" lang="en-IN">
                <a:solidFill>
                  <a:srgbClr val="000000"/>
                </a:solidFill>
              </a:rPr>
              <a:t>
Objective: Track and analyze employee attendance trends
Deliverables: Excel dashboard, user guide, data dictionary
KPIs: Attendance Rate, Absenteeism Rate, Average Days Absent
Top Performers and Poor Attendance Records
Timeline: 10 days
Resources: Excel software, HR attendance data
Project team: HR manager, data analyst, Excel expert
Create an interactive and dynamic Excel dashboard
Enable HR managers to make data-driven decisions</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5" name=""/>
          <p:cNvSpPr txBox="1"/>
          <p:nvPr/>
        </p:nvSpPr>
        <p:spPr>
          <a:xfrm rot="21600000">
            <a:off x="1222842" y="1318258"/>
            <a:ext cx="7132041" cy="5539742"/>
          </a:xfrm>
          <a:prstGeom prst="rect"/>
        </p:spPr>
        <p:txBody>
          <a:bodyPr rtlCol="0" wrap="square">
            <a:spAutoFit/>
          </a:bodyPr>
          <a:p>
            <a:r>
              <a:rPr sz="2800" lang="en-IN">
                <a:solidFill>
                  <a:srgbClr val="000000"/>
                </a:solidFill>
              </a:rPr>
              <a:t>
1. HR Managers
2. Team Leaders
3. Department Heads
4. Operations Managers
5. Business Analysts
6. Management Team
7. Supervisors
8. Employee Relations Specialists
9. Payroll Managers
10. Decision-makers who need attendance insights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6" name=""/>
          <p:cNvSpPr txBox="1"/>
          <p:nvPr/>
        </p:nvSpPr>
        <p:spPr>
          <a:xfrm rot="10497">
            <a:off x="2703377" y="1336592"/>
            <a:ext cx="6716229" cy="5120640"/>
          </a:xfrm>
          <a:prstGeom prst="rect"/>
        </p:spPr>
        <p:txBody>
          <a:bodyPr rtlCol="0" wrap="square">
            <a:spAutoFit/>
          </a:bodyPr>
          <a:p>
            <a:r>
              <a:rPr sz="2800" lang="en-IN">
                <a:solidFill>
                  <a:srgbClr val="000000"/>
                </a:solidFill>
              </a:rPr>
              <a:t>Solution:Interactive Excel dashboard visualizing employee attendance trends and patterns.
Value Proposition:
- Improve attendance tracking and analysis
- Inform data-driven decisions
- Boost productivity and reduce absenteeism
- Enhance employee management and insights
- Save time and reduce cost</a:t>
            </a:r>
            <a:r>
              <a:rPr sz="2800" lang="en-US">
                <a:solidFill>
                  <a:srgbClr val="000000"/>
                </a:solidFill>
              </a:rPr>
              <a:t>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07" name=""/>
          <p:cNvSpPr txBox="1"/>
          <p:nvPr/>
        </p:nvSpPr>
        <p:spPr>
          <a:xfrm>
            <a:off x="390657" y="899159"/>
            <a:ext cx="10138430" cy="5958840"/>
          </a:xfrm>
          <a:prstGeom prst="rect"/>
        </p:spPr>
        <p:txBody>
          <a:bodyPr rtlCol="0" wrap="square">
            <a:spAutoFit/>
          </a:bodyPr>
          <a:p>
            <a:r>
              <a:rPr sz="2800" lang="en-IN">
                <a:solidFill>
                  <a:srgbClr val="000000"/>
                </a:solidFill>
              </a:rPr>
              <a:t>Data Set: Employee Attendance Records</a:t>
            </a:r>
            <a:r>
              <a:rPr sz="2800" lang="en-US">
                <a:solidFill>
                  <a:srgbClr val="000000"/>
                </a:solidFill>
              </a:rPr>
              <a:t> </a:t>
            </a:r>
            <a:r>
              <a:rPr sz="2800" lang="en-US">
                <a:solidFill>
                  <a:srgbClr val="000000"/>
                </a:solidFill>
              </a:rPr>
              <a:t>F</a:t>
            </a:r>
            <a:r>
              <a:rPr sz="2800" lang="en-US">
                <a:solidFill>
                  <a:srgbClr val="000000"/>
                </a:solidFill>
              </a:rPr>
              <a:t>i</a:t>
            </a:r>
            <a:r>
              <a:rPr sz="2800" lang="en-US">
                <a:solidFill>
                  <a:srgbClr val="000000"/>
                </a:solidFill>
              </a:rPr>
              <a:t>e</a:t>
            </a:r>
            <a:r>
              <a:rPr sz="2800" lang="en-US">
                <a:solidFill>
                  <a:srgbClr val="000000"/>
                </a:solidFill>
              </a:rPr>
              <a:t>l</a:t>
            </a:r>
            <a:r>
              <a:rPr sz="2800" lang="en-US">
                <a:solidFill>
                  <a:srgbClr val="000000"/>
                </a:solidFill>
              </a:rPr>
              <a:t>d</a:t>
            </a:r>
            <a:r>
              <a:rPr sz="2800" lang="en-US">
                <a:solidFill>
                  <a:srgbClr val="000000"/>
                </a:solidFill>
              </a:rPr>
              <a:t>s</a:t>
            </a:r>
            <a:r>
              <a:rPr sz="2800" lang="en-US">
                <a:solidFill>
                  <a:srgbClr val="000000"/>
                </a:solidFill>
              </a:rPr>
              <a:t>:</a:t>
            </a:r>
            <a:r>
              <a:rPr sz="2800" lang="en-IN">
                <a:solidFill>
                  <a:srgbClr val="000000"/>
                </a:solidFill>
              </a:rPr>
              <a:t>
+ Employee ID
+ Name
+ Department
+ Location
+ Date
+ Attendance Status (Present, Absent, Late, Left Early)
</a:t>
            </a:r>
            <a:r>
              <a:rPr sz="2800" lang="en-US">
                <a:solidFill>
                  <a:srgbClr val="000000"/>
                </a:solidFill>
              </a:rPr>
              <a:t>F</a:t>
            </a:r>
            <a:r>
              <a:rPr sz="2800" lang="en-IN">
                <a:solidFill>
                  <a:srgbClr val="000000"/>
                </a:solidFill>
              </a:rPr>
              <a:t>ormat:
+ Date: MM/DD/YYYY
+ Attendance Status: Categorical
_Volume:_
+ 100-1000+ employees
+ 1000-10,000+ attendance records
+ 1-2 years of data</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8" name=""/>
          <p:cNvSpPr txBox="1"/>
          <p:nvPr/>
        </p:nvSpPr>
        <p:spPr>
          <a:xfrm>
            <a:off x="2526030" y="1293748"/>
            <a:ext cx="7528845" cy="4701540"/>
          </a:xfrm>
          <a:prstGeom prst="rect"/>
        </p:spPr>
        <p:txBody>
          <a:bodyPr rtlCol="0" wrap="square">
            <a:spAutoFit/>
          </a:bodyPr>
          <a:p>
            <a:r>
              <a:rPr sz="2800" lang="en-IN">
                <a:solidFill>
                  <a:srgbClr val="000000"/>
                </a:solidFill>
              </a:rPr>
              <a:t>1. </a:t>
            </a:r>
            <a:r>
              <a:rPr sz="2800" lang="en-US">
                <a:solidFill>
                  <a:srgbClr val="000000"/>
                </a:solidFill>
              </a:rPr>
              <a:t>L</a:t>
            </a:r>
            <a:r>
              <a:rPr sz="2800" lang="en-IN">
                <a:solidFill>
                  <a:srgbClr val="000000"/>
                </a:solidFill>
              </a:rPr>
              <a:t>ive Attendance Dashboards</a:t>
            </a:r>
            <a:r>
              <a:rPr sz="2800" lang="en-US">
                <a:solidFill>
                  <a:srgbClr val="000000"/>
                </a:solidFill>
              </a:rPr>
              <a:t>:</a:t>
            </a:r>
            <a:r>
              <a:rPr sz="2800" lang="en-IN">
                <a:solidFill>
                  <a:srgbClr val="000000"/>
                </a:solidFill>
              </a:rPr>
              <a:t> Real-time insights into employee attendance trends.
2. Predictive Analytics</a:t>
            </a:r>
            <a:r>
              <a:rPr sz="2800" lang="en-US">
                <a:solidFill>
                  <a:srgbClr val="000000"/>
                </a:solidFill>
              </a:rPr>
              <a:t>:</a:t>
            </a:r>
            <a:r>
              <a:rPr sz="2800" lang="en-IN">
                <a:solidFill>
                  <a:srgbClr val="000000"/>
                </a:solidFill>
              </a:rPr>
              <a:t> Forecast absenteeism and identify areas for improvement.
3. Customizable Charts</a:t>
            </a:r>
            <a:r>
              <a:rPr sz="2800" lang="en-US">
                <a:solidFill>
                  <a:srgbClr val="000000"/>
                </a:solidFill>
              </a:rPr>
              <a:t>:</a:t>
            </a:r>
            <a:r>
              <a:rPr sz="2800" lang="en-IN">
                <a:solidFill>
                  <a:srgbClr val="000000"/>
                </a:solidFill>
              </a:rPr>
              <a:t> Personalized views for HR, management, and employees.
4. </a:t>
            </a:r>
            <a:r>
              <a:rPr sz="2800" lang="en-US">
                <a:solidFill>
                  <a:srgbClr val="000000"/>
                </a:solidFill>
              </a:rPr>
              <a:t>A</a:t>
            </a:r>
            <a:r>
              <a:rPr sz="2800" lang="en-IN">
                <a:solidFill>
                  <a:srgbClr val="000000"/>
                </a:solidFill>
              </a:rPr>
              <a:t>utomated Reporting</a:t>
            </a:r>
            <a:r>
              <a:rPr sz="2800" lang="en-US">
                <a:solidFill>
                  <a:srgbClr val="000000"/>
                </a:solidFill>
              </a:rPr>
              <a:t>:</a:t>
            </a:r>
            <a:r>
              <a:rPr sz="2800" lang="en-IN">
                <a:solidFill>
                  <a:srgbClr val="000000"/>
                </a:solidFill>
              </a:rPr>
              <a:t>Scheduled reports for timely decision-making.
5. </a:t>
            </a:r>
            <a:r>
              <a:rPr sz="2800" lang="en-US">
                <a:solidFill>
                  <a:srgbClr val="000000"/>
                </a:solidFill>
              </a:rPr>
              <a:t>D</a:t>
            </a:r>
            <a:r>
              <a:rPr sz="2800" lang="en-IN">
                <a:solidFill>
                  <a:srgbClr val="000000"/>
                </a:solidFill>
              </a:rPr>
              <a:t>ata-Driven Insights</a:t>
            </a:r>
            <a:r>
              <a:rPr sz="2800" lang="en-US">
                <a:solidFill>
                  <a:srgbClr val="000000"/>
                </a:solidFill>
              </a:rPr>
              <a:t>:</a:t>
            </a:r>
            <a:r>
              <a:rPr sz="2800" lang="en-IN">
                <a:solidFill>
                  <a:srgbClr val="000000"/>
                </a:solidFill>
              </a:rPr>
              <a:t>Uncover hidden trends and correlations to inform HR strategy.
</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2024-09-04T13:15:34Z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38f71477bae94ac39e2b4d81bc6d49f6</vt:lpwstr>
  </property>
</Properties>
</file>