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2"/>
  </p:notesMasterIdLst>
  <p:sldIdLst>
    <p:sldId id="256" r:id="rId3"/>
    <p:sldId id="261" r:id="rId4"/>
    <p:sldId id="259" r:id="rId5"/>
    <p:sldId id="262" r:id="rId6"/>
    <p:sldId id="304" r:id="rId7"/>
    <p:sldId id="305" r:id="rId8"/>
    <p:sldId id="301" r:id="rId9"/>
    <p:sldId id="302" r:id="rId10"/>
    <p:sldId id="303" r:id="rId11"/>
    <p:sldId id="265" r:id="rId12"/>
    <p:sldId id="277" r:id="rId13"/>
    <p:sldId id="306" r:id="rId14"/>
    <p:sldId id="263"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67"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9D9"/>
    <a:srgbClr val="F5FAAF"/>
    <a:srgbClr val="BDECF0"/>
    <a:srgbClr val="A1E4F0"/>
    <a:srgbClr val="ABA2A2"/>
    <a:srgbClr val="69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86AB3-5F64-48AC-B9D6-82AB526E9BE6}" v="719" dt="2021-12-07T21:30:51.083"/>
    <p1510:client id="{2ECA067F-E6BA-4E17-97A9-E28066A38B47}" v="541" dt="2021-11-27T22:29:31.913"/>
    <p1510:client id="{2F84BAC5-F96B-41FC-96F7-744F7CD4F1AD}" v="180" dt="2021-12-09T08:38:45.287"/>
    <p1510:client id="{2FAC60D4-C9DC-460B-B991-0C551AA3EF39}" v="892" dt="2021-12-06T22:16:52.347"/>
    <p1510:client id="{3EA8C6F9-77B7-41D3-8D75-EC48D4399F97}" v="131" dt="2021-11-30T22:35:10.804"/>
    <p1510:client id="{4034EA7F-F721-447A-9CB2-FB89EC395EC5}" v="30" dt="2021-12-07T10:58:20.439"/>
    <p1510:client id="{508246C6-A1C8-4F33-9251-A16795387DAC}" v="261" dt="2021-12-06T07:55:35.995"/>
    <p1510:client id="{7404F501-2C10-4D36-A9C1-4F8B06208B2A}" v="157" dt="2021-12-05T20:48:25.683"/>
    <p1510:client id="{9697BF74-32FE-4FBB-820B-0E02E550E8F7}" v="101" dt="2021-12-07T07:33:35.162"/>
    <p1510:client id="{9893A915-EF4A-4FD6-9C29-EE58B886B18D}" v="118" dt="2021-12-09T11:59:39.226"/>
    <p1510:client id="{A4671D44-B01B-47EC-9689-A9648522EF93}" v="303" dt="2021-12-04T22:41:58.641"/>
    <p1510:client id="{A70D23A9-C061-4135-897D-6818CDC6D050}" v="1737" dt="2021-12-08T23:31:39.449"/>
    <p1510:client id="{B27C8082-61E0-49A9-BD8C-7A0B0566D8BF}" v="33" dt="2021-12-04T16:29:44.829"/>
    <p1510:client id="{E1CE589C-7E56-46D9-9FE0-7FEE153E6BEA}" v="5" dt="2021-12-05T21:30:01.434"/>
    <p1510:client id="{F04CCFD2-BBD6-434B-8722-B42CC0C1E489}" v="889" dt="2021-12-07T08:40:43.690"/>
    <p1510:client id="{FEB01514-B30F-4A84-95C6-801EE351566C}" v="6" dt="2021-12-06T22:29:56.909"/>
    <p1510:client id="{FF111909-10C1-4967-9025-488C3AD51C44}" v="113" dt="2021-12-07T16:46:36.582"/>
  </p1510:revLst>
</p1510:revInfo>
</file>

<file path=ppt/tableStyles.xml><?xml version="1.0" encoding="utf-8"?>
<a:tblStyleLst xmlns:a="http://schemas.openxmlformats.org/drawingml/2006/main" def="{46A96D15-AD5F-4855-ADD7-A0DBBBEE3F0C}">
  <a:tblStyle styleId="{46A96D15-AD5F-4855-ADD7-A0DBBBEE3F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DB16F-1947-486E-A01E-62E90817772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8b34d0e6d4_5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8b34d0e6d4_5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0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42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6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17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08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9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hyperlink" Target="https://www.programiz.com/cpp-programming/online-compiler/" TargetMode="External"/><Relationship Id="rId2" Type="http://schemas.openxmlformats.org/officeDocument/2006/relationships/hyperlink" Target="https://github.com/ParvejMullick/Seminar_Project"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83273" y="1250432"/>
            <a:ext cx="8520600" cy="1910400"/>
          </a:xfrm>
          <a:prstGeom prst="rect">
            <a:avLst/>
          </a:prstGeom>
        </p:spPr>
        <p:txBody>
          <a:bodyPr spcFirstLastPara="1" wrap="square" lIns="91425" tIns="91425" rIns="91425" bIns="0" anchor="b" anchorCtr="0">
            <a:noAutofit/>
          </a:bodyPr>
          <a:lstStyle/>
          <a:p>
            <a:r>
              <a:rPr lang="en" sz="4000" dirty="0"/>
              <a:t>EVOLUTION OF C/C++  COMPUTER PROGRAMMING LANGUAGE</a:t>
            </a:r>
          </a:p>
        </p:txBody>
      </p:sp>
      <p:sp>
        <p:nvSpPr>
          <p:cNvPr id="335" name="Google Shape;335;p27"/>
          <p:cNvSpPr txBox="1">
            <a:spLocks noGrp="1"/>
          </p:cNvSpPr>
          <p:nvPr>
            <p:ph type="subTitle" idx="1"/>
          </p:nvPr>
        </p:nvSpPr>
        <p:spPr>
          <a:xfrm>
            <a:off x="822965" y="3439232"/>
            <a:ext cx="8520600" cy="792600"/>
          </a:xfrm>
          <a:prstGeom prst="rect">
            <a:avLst/>
          </a:prstGeom>
        </p:spPr>
        <p:txBody>
          <a:bodyPr spcFirstLastPara="1" wrap="square" lIns="91425" tIns="0" rIns="91425" bIns="91425" anchor="t" anchorCtr="0">
            <a:noAutofit/>
          </a:bodyPr>
          <a:lstStyle/>
          <a:p>
            <a:pPr marL="0" indent="0"/>
            <a:r>
              <a:rPr lang="en" dirty="0">
                <a:solidFill>
                  <a:schemeClr val="bg2"/>
                </a:solidFill>
              </a:rPr>
              <a:t>–</a:t>
            </a:r>
            <a:r>
              <a:rPr lang="en" dirty="0">
                <a:solidFill>
                  <a:schemeClr val="dk2"/>
                </a:solidFill>
              </a:rPr>
              <a:t> Presented by </a:t>
            </a:r>
            <a:r>
              <a:rPr lang="en" dirty="0">
                <a:solidFill>
                  <a:schemeClr val="bg1"/>
                </a:solidFill>
              </a:rPr>
              <a:t>Parvej Mullick</a:t>
            </a:r>
            <a:r>
              <a:rPr lang="en" dirty="0">
                <a:solidFill>
                  <a:schemeClr val="dk2"/>
                </a:solidFill>
              </a:rPr>
              <a:t> , roll – </a:t>
            </a:r>
            <a:r>
              <a:rPr lang="en" dirty="0">
                <a:solidFill>
                  <a:schemeClr val="bg1"/>
                </a:solidFill>
              </a:rPr>
              <a:t>002011102074</a:t>
            </a:r>
            <a:endParaRPr lang="en-US">
              <a:solidFill>
                <a:schemeClr val="bg1"/>
              </a:solidFill>
            </a:endParaRPr>
          </a:p>
          <a:p>
            <a:pPr marL="0" indent="0"/>
            <a:r>
              <a:rPr lang="en" dirty="0">
                <a:solidFill>
                  <a:schemeClr val="dk2"/>
                </a:solidFill>
              </a:rPr>
              <a:t>  Year – </a:t>
            </a:r>
            <a:r>
              <a:rPr lang="en" dirty="0">
                <a:solidFill>
                  <a:schemeClr val="bg1"/>
                </a:solidFill>
              </a:rPr>
              <a:t>2nd</a:t>
            </a:r>
            <a:r>
              <a:rPr lang="en" dirty="0">
                <a:solidFill>
                  <a:schemeClr val="dk2"/>
                </a:solidFill>
              </a:rPr>
              <a:t>, Department </a:t>
            </a:r>
            <a:r>
              <a:rPr lang="en" dirty="0"/>
              <a:t>–</a:t>
            </a:r>
            <a:r>
              <a:rPr lang="en" dirty="0">
                <a:solidFill>
                  <a:schemeClr val="dk2"/>
                </a:solidFill>
              </a:rPr>
              <a:t> </a:t>
            </a:r>
            <a:r>
              <a:rPr lang="en" dirty="0">
                <a:solidFill>
                  <a:schemeClr val="bg1"/>
                </a:solidFill>
              </a:rPr>
              <a:t>IEE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7" name="Google Shape;761;p48">
            <a:extLst>
              <a:ext uri="{FF2B5EF4-FFF2-40B4-BE49-F238E27FC236}">
                <a16:creationId xmlns:a16="http://schemas.microsoft.com/office/drawing/2014/main" id="{90966E17-BE3F-4FE2-A56D-32016BEAFDFB}"/>
              </a:ext>
            </a:extLst>
          </p:cNvPr>
          <p:cNvSpPr txBox="1">
            <a:spLocks noGrp="1"/>
          </p:cNvSpPr>
          <p:nvPr>
            <p:ph type="title"/>
          </p:nvPr>
        </p:nvSpPr>
        <p:spPr>
          <a:xfrm>
            <a:off x="1137871" y="386332"/>
            <a:ext cx="6588000" cy="669000"/>
          </a:xfrm>
          <a:prstGeom prst="rect">
            <a:avLst/>
          </a:prstGeom>
          <a:noFill/>
        </p:spPr>
        <p:txBody>
          <a:bodyPr spcFirstLastPara="1" wrap="square" lIns="91425" tIns="91425" rIns="91425" bIns="91425" anchor="t" anchorCtr="0">
            <a:noAutofit/>
          </a:bodyPr>
          <a:lstStyle/>
          <a:p>
            <a:pPr marL="0" lvl="0" indent="0" algn="ctr">
              <a:spcBef>
                <a:spcPts val="0"/>
              </a:spcBef>
              <a:spcAft>
                <a:spcPts val="0"/>
              </a:spcAft>
              <a:buNone/>
            </a:pPr>
            <a:r>
              <a:rPr lang="en" sz="3000" dirty="0">
                <a:solidFill>
                  <a:schemeClr val="accent2"/>
                </a:solidFill>
              </a:rPr>
              <a:t>PREREQUISITE</a:t>
            </a:r>
            <a:endParaRPr lang="en-US" sz="3000">
              <a:solidFill>
                <a:schemeClr val="accent2"/>
              </a:solidFill>
            </a:endParaRPr>
          </a:p>
        </p:txBody>
      </p:sp>
      <p:sp>
        <p:nvSpPr>
          <p:cNvPr id="5" name="Google Shape;666;p43">
            <a:extLst>
              <a:ext uri="{FF2B5EF4-FFF2-40B4-BE49-F238E27FC236}">
                <a16:creationId xmlns:a16="http://schemas.microsoft.com/office/drawing/2014/main" id="{E879EA8A-6868-4C82-AB6D-8BEE699458E4}"/>
              </a:ext>
            </a:extLst>
          </p:cNvPr>
          <p:cNvSpPr txBox="1">
            <a:spLocks/>
          </p:cNvSpPr>
          <p:nvPr/>
        </p:nvSpPr>
        <p:spPr>
          <a:xfrm>
            <a:off x="7906453" y="1710193"/>
            <a:ext cx="1235038" cy="357272"/>
          </a:xfrm>
          <a:prstGeom prst="rect">
            <a:avLst/>
          </a:prstGeom>
          <a:solidFill>
            <a:schemeClr val="accent6"/>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endParaRPr lang="en-GB" dirty="0"/>
          </a:p>
        </p:txBody>
      </p:sp>
      <p:sp>
        <p:nvSpPr>
          <p:cNvPr id="9" name="Google Shape;666;p43">
            <a:extLst>
              <a:ext uri="{FF2B5EF4-FFF2-40B4-BE49-F238E27FC236}">
                <a16:creationId xmlns:a16="http://schemas.microsoft.com/office/drawing/2014/main" id="{EFCC22F8-B296-43E8-89BE-62E1B266822F}"/>
              </a:ext>
            </a:extLst>
          </p:cNvPr>
          <p:cNvSpPr txBox="1">
            <a:spLocks/>
          </p:cNvSpPr>
          <p:nvPr/>
        </p:nvSpPr>
        <p:spPr>
          <a:xfrm>
            <a:off x="7561395" y="2885542"/>
            <a:ext cx="1580095" cy="357272"/>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endParaRPr lang="en-GB" dirty="0"/>
          </a:p>
        </p:txBody>
      </p:sp>
      <p:sp>
        <p:nvSpPr>
          <p:cNvPr id="12" name="Google Shape;666;p43">
            <a:extLst>
              <a:ext uri="{FF2B5EF4-FFF2-40B4-BE49-F238E27FC236}">
                <a16:creationId xmlns:a16="http://schemas.microsoft.com/office/drawing/2014/main" id="{F8F5367A-995B-49E5-B17A-5F9F052694C2}"/>
              </a:ext>
            </a:extLst>
          </p:cNvPr>
          <p:cNvSpPr txBox="1">
            <a:spLocks/>
          </p:cNvSpPr>
          <p:nvPr/>
        </p:nvSpPr>
        <p:spPr>
          <a:xfrm>
            <a:off x="2500" y="1354353"/>
            <a:ext cx="1698707" cy="357272"/>
          </a:xfrm>
          <a:prstGeom prst="rect">
            <a:avLst/>
          </a:prstGeom>
          <a:solidFill>
            <a:schemeClr val="accent6"/>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endParaRPr lang="en-GB" dirty="0"/>
          </a:p>
        </p:txBody>
      </p:sp>
      <p:sp>
        <p:nvSpPr>
          <p:cNvPr id="13" name="TextBox 1">
            <a:extLst>
              <a:ext uri="{FF2B5EF4-FFF2-40B4-BE49-F238E27FC236}">
                <a16:creationId xmlns:a16="http://schemas.microsoft.com/office/drawing/2014/main" id="{34BF0BDC-B342-4CFA-B674-7FB691968438}"/>
              </a:ext>
            </a:extLst>
          </p:cNvPr>
          <p:cNvSpPr txBox="1"/>
          <p:nvPr/>
        </p:nvSpPr>
        <p:spPr>
          <a:xfrm>
            <a:off x="-2156" y="3065612"/>
            <a:ext cx="1190446" cy="350909"/>
          </a:xfrm>
          <a:prstGeom prst="rect">
            <a:avLst/>
          </a:prstGeom>
          <a:solidFill>
            <a:schemeClr val="bg2"/>
          </a:solid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endParaRPr lang="en-GB" dirty="0"/>
          </a:p>
        </p:txBody>
      </p:sp>
      <p:sp>
        <p:nvSpPr>
          <p:cNvPr id="2" name="Google Shape;380;p33">
            <a:extLst>
              <a:ext uri="{FF2B5EF4-FFF2-40B4-BE49-F238E27FC236}">
                <a16:creationId xmlns:a16="http://schemas.microsoft.com/office/drawing/2014/main" id="{D95C2C17-6E9F-43FF-B2EA-47C7EB0539CD}"/>
              </a:ext>
            </a:extLst>
          </p:cNvPr>
          <p:cNvSpPr txBox="1">
            <a:spLocks/>
          </p:cNvSpPr>
          <p:nvPr/>
        </p:nvSpPr>
        <p:spPr>
          <a:xfrm>
            <a:off x="1452451" y="716830"/>
            <a:ext cx="6175565" cy="310137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700" dirty="0">
                <a:solidFill>
                  <a:schemeClr val="bg1"/>
                </a:solidFill>
              </a:rPr>
              <a:t>After the sheer dominance of c,c++ in the programming world in the era 80's, came 90's ,where versatile and user friendly languages like Java , Python etc. emerged to be popular and the replacement of c,c++ in different fields of software technologies ,so to maintain language's constant utilization in respective sectors and its application in new innovative technologies , manipulations were to be made ,which were generalized by ISO ,and that we'll be looking into this project up next .</a:t>
            </a:r>
            <a:endParaRPr lang="en-US" sz="17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48"/>
          <p:cNvSpPr/>
          <p:nvPr/>
        </p:nvSpPr>
        <p:spPr>
          <a:xfrm>
            <a:off x="-200" y="2542874"/>
            <a:ext cx="9144000" cy="671412"/>
          </a:xfrm>
          <a:custGeom>
            <a:avLst/>
            <a:gdLst/>
            <a:ahLst/>
            <a:cxnLst/>
            <a:rect l="l" t="t" r="r" b="b"/>
            <a:pathLst>
              <a:path w="285750" h="20980" extrusionOk="0">
                <a:moveTo>
                  <a:pt x="0" y="1"/>
                </a:moveTo>
                <a:lnTo>
                  <a:pt x="0" y="20979"/>
                </a:lnTo>
                <a:lnTo>
                  <a:pt x="285750" y="20979"/>
                </a:lnTo>
                <a:lnTo>
                  <a:pt x="28575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6334054" y="2542874"/>
            <a:ext cx="1762144" cy="671412"/>
          </a:xfrm>
          <a:custGeom>
            <a:avLst/>
            <a:gdLst/>
            <a:ahLst/>
            <a:cxnLst/>
            <a:rect l="l" t="t" r="r" b="b"/>
            <a:pathLst>
              <a:path w="55067" h="20980" extrusionOk="0">
                <a:moveTo>
                  <a:pt x="0" y="1"/>
                </a:moveTo>
                <a:lnTo>
                  <a:pt x="0" y="20979"/>
                </a:lnTo>
                <a:lnTo>
                  <a:pt x="55067" y="20979"/>
                </a:lnTo>
                <a:lnTo>
                  <a:pt x="55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4571903" y="2542874"/>
            <a:ext cx="1871872" cy="671412"/>
          </a:xfrm>
          <a:custGeom>
            <a:avLst/>
            <a:gdLst/>
            <a:ahLst/>
            <a:cxnLst/>
            <a:rect l="l" t="t" r="r" b="b"/>
            <a:pathLst>
              <a:path w="58496" h="20980" extrusionOk="0">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2809719" y="2542874"/>
            <a:ext cx="1871872" cy="671412"/>
          </a:xfrm>
          <a:custGeom>
            <a:avLst/>
            <a:gdLst/>
            <a:ahLst/>
            <a:cxnLst/>
            <a:rect l="l" t="t" r="r" b="b"/>
            <a:pathLst>
              <a:path w="58496" h="20980" extrusionOk="0">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1047567" y="2542874"/>
            <a:ext cx="1871872" cy="671412"/>
          </a:xfrm>
          <a:custGeom>
            <a:avLst/>
            <a:gdLst/>
            <a:ahLst/>
            <a:cxnLst/>
            <a:rect l="l" t="t" r="r" b="b"/>
            <a:pathLst>
              <a:path w="58496" h="20980" extrusionOk="0">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200" y="2699869"/>
            <a:ext cx="9144000" cy="357436"/>
          </a:xfrm>
          <a:custGeom>
            <a:avLst/>
            <a:gdLst/>
            <a:ahLst/>
            <a:cxnLst/>
            <a:rect l="l" t="t" r="r" b="b"/>
            <a:pathLst>
              <a:path w="285750" h="11169" extrusionOk="0">
                <a:moveTo>
                  <a:pt x="0" y="0"/>
                </a:moveTo>
                <a:lnTo>
                  <a:pt x="0" y="11168"/>
                </a:lnTo>
                <a:lnTo>
                  <a:pt x="285750" y="11168"/>
                </a:lnTo>
                <a:lnTo>
                  <a:pt x="285750" y="0"/>
                </a:lnTo>
                <a:close/>
              </a:path>
            </a:pathLst>
          </a:custGeom>
          <a:solidFill>
            <a:srgbClr val="1B1464">
              <a:alpha val="25099"/>
            </a:srgbClr>
          </a:solidFill>
          <a:ln>
            <a:solidFill>
              <a:schemeClr val="bg1">
                <a:lumMod val="50000"/>
              </a:schemeClr>
            </a:solidFill>
          </a:ln>
        </p:spPr>
        <p:txBody>
          <a:bodyPr spcFirstLastPara="1" wrap="square" lIns="91425" tIns="91425" rIns="91425" bIns="91425" anchor="ctr" anchorCtr="0">
            <a:noAutofit/>
          </a:bodyPr>
          <a:lstStyle/>
          <a:p>
            <a:r>
              <a:rPr lang="en-GB" sz="1600" b="1">
                <a:solidFill>
                  <a:schemeClr val="accent2"/>
                </a:solidFill>
              </a:rPr>
              <a:t>   1972</a:t>
            </a:r>
            <a:endParaRPr lang="en-US" sz="1600">
              <a:solidFill>
                <a:schemeClr val="accent2"/>
              </a:solidFill>
            </a:endParaRPr>
          </a:p>
        </p:txBody>
      </p:sp>
      <p:sp>
        <p:nvSpPr>
          <p:cNvPr id="761" name="Google Shape;761;p48"/>
          <p:cNvSpPr txBox="1">
            <a:spLocks noGrp="1"/>
          </p:cNvSpPr>
          <p:nvPr>
            <p:ph type="title"/>
          </p:nvPr>
        </p:nvSpPr>
        <p:spPr>
          <a:xfrm>
            <a:off x="1191786" y="375549"/>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TIMELINE</a:t>
            </a:r>
            <a:endParaRPr/>
          </a:p>
        </p:txBody>
      </p:sp>
      <p:sp>
        <p:nvSpPr>
          <p:cNvPr id="762" name="Google Shape;762;p48"/>
          <p:cNvSpPr txBox="1"/>
          <p:nvPr/>
        </p:nvSpPr>
        <p:spPr>
          <a:xfrm flipH="1">
            <a:off x="1150429"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verpass Mono"/>
                <a:ea typeface="Overpass Mono"/>
                <a:cs typeface="Overpass Mono"/>
                <a:sym typeface="Overpass Mono"/>
              </a:rPr>
              <a:t>1979</a:t>
            </a:r>
            <a:endParaRPr sz="1600" b="1">
              <a:solidFill>
                <a:schemeClr val="lt1"/>
              </a:solidFill>
              <a:latin typeface="Overpass Mono"/>
              <a:ea typeface="Overpass Mono"/>
              <a:cs typeface="Overpass Mono"/>
              <a:sym typeface="Overpass Mono"/>
            </a:endParaRPr>
          </a:p>
        </p:txBody>
      </p:sp>
      <p:sp>
        <p:nvSpPr>
          <p:cNvPr id="763" name="Google Shape;763;p48"/>
          <p:cNvSpPr txBox="1"/>
          <p:nvPr/>
        </p:nvSpPr>
        <p:spPr>
          <a:xfrm flipH="1">
            <a:off x="2914942"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Overpass Mono"/>
                <a:ea typeface="Overpass Mono"/>
                <a:cs typeface="Overpass Mono"/>
              </a:rPr>
              <a:t>1998</a:t>
            </a:r>
            <a:endParaRPr lang="en" sz="1600" b="1" dirty="0">
              <a:solidFill>
                <a:schemeClr val="dk1"/>
              </a:solidFill>
              <a:latin typeface="Overpass Mono"/>
              <a:ea typeface="Overpass Mono"/>
              <a:cs typeface="Overpass Mono"/>
            </a:endParaRPr>
          </a:p>
        </p:txBody>
      </p:sp>
      <p:sp>
        <p:nvSpPr>
          <p:cNvPr id="764" name="Google Shape;764;p48"/>
          <p:cNvSpPr txBox="1"/>
          <p:nvPr/>
        </p:nvSpPr>
        <p:spPr>
          <a:xfrm flipH="1">
            <a:off x="4676411"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verpass Mono"/>
                <a:ea typeface="Overpass Mono"/>
                <a:cs typeface="Overpass Mono"/>
              </a:rPr>
              <a:t>2003</a:t>
            </a:r>
            <a:endParaRPr lang="en" sz="1600" b="1" dirty="0">
              <a:solidFill>
                <a:schemeClr val="lt1"/>
              </a:solidFill>
              <a:latin typeface="Overpass Mono"/>
              <a:ea typeface="Overpass Mono"/>
              <a:cs typeface="Overpass Mono"/>
            </a:endParaRPr>
          </a:p>
        </p:txBody>
      </p:sp>
      <p:sp>
        <p:nvSpPr>
          <p:cNvPr id="765" name="Google Shape;765;p48"/>
          <p:cNvSpPr txBox="1"/>
          <p:nvPr/>
        </p:nvSpPr>
        <p:spPr>
          <a:xfrm flipH="1">
            <a:off x="6435275"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Overpass Mono"/>
                <a:ea typeface="Overpass Mono"/>
                <a:cs typeface="Overpass Mono"/>
                <a:sym typeface="Overpass Mono"/>
              </a:rPr>
              <a:t>2011</a:t>
            </a:r>
            <a:endParaRPr sz="1600" b="1">
              <a:solidFill>
                <a:schemeClr val="dk1"/>
              </a:solidFill>
              <a:latin typeface="Overpass Mono"/>
              <a:ea typeface="Overpass Mono"/>
              <a:cs typeface="Overpass Mono"/>
              <a:sym typeface="Overpass Mono"/>
            </a:endParaRPr>
          </a:p>
        </p:txBody>
      </p:sp>
      <p:cxnSp>
        <p:nvCxnSpPr>
          <p:cNvPr id="766" name="Google Shape;766;p48"/>
          <p:cNvCxnSpPr/>
          <p:nvPr/>
        </p:nvCxnSpPr>
        <p:spPr>
          <a:xfrm>
            <a:off x="3684900" y="2325775"/>
            <a:ext cx="0" cy="228900"/>
          </a:xfrm>
          <a:prstGeom prst="straightConnector1">
            <a:avLst/>
          </a:prstGeom>
          <a:noFill/>
          <a:ln w="28575" cap="flat" cmpd="sng">
            <a:solidFill>
              <a:schemeClr val="dk2"/>
            </a:solidFill>
            <a:prstDash val="solid"/>
            <a:round/>
            <a:headEnd type="oval" w="med" len="med"/>
            <a:tailEnd type="none" w="med" len="med"/>
          </a:ln>
        </p:spPr>
      </p:cxnSp>
      <p:cxnSp>
        <p:nvCxnSpPr>
          <p:cNvPr id="767" name="Google Shape;767;p48"/>
          <p:cNvCxnSpPr/>
          <p:nvPr/>
        </p:nvCxnSpPr>
        <p:spPr>
          <a:xfrm>
            <a:off x="7215125" y="2325775"/>
            <a:ext cx="0" cy="228900"/>
          </a:xfrm>
          <a:prstGeom prst="straightConnector1">
            <a:avLst/>
          </a:prstGeom>
          <a:noFill/>
          <a:ln w="28575" cap="flat" cmpd="sng">
            <a:solidFill>
              <a:schemeClr val="dk2"/>
            </a:solidFill>
            <a:prstDash val="solid"/>
            <a:round/>
            <a:headEnd type="oval" w="med" len="med"/>
            <a:tailEnd type="none" w="med" len="med"/>
          </a:ln>
        </p:spPr>
      </p:cxnSp>
      <p:cxnSp>
        <p:nvCxnSpPr>
          <p:cNvPr id="768" name="Google Shape;768;p48"/>
          <p:cNvCxnSpPr/>
          <p:nvPr/>
        </p:nvCxnSpPr>
        <p:spPr>
          <a:xfrm rot="10800000">
            <a:off x="1930733" y="3199975"/>
            <a:ext cx="0" cy="228900"/>
          </a:xfrm>
          <a:prstGeom prst="straightConnector1">
            <a:avLst/>
          </a:prstGeom>
          <a:noFill/>
          <a:ln w="28575" cap="flat" cmpd="sng">
            <a:solidFill>
              <a:schemeClr val="lt2"/>
            </a:solidFill>
            <a:prstDash val="solid"/>
            <a:round/>
            <a:headEnd type="oval" w="med" len="med"/>
            <a:tailEnd type="none" w="med" len="med"/>
          </a:ln>
        </p:spPr>
      </p:cxnSp>
      <p:cxnSp>
        <p:nvCxnSpPr>
          <p:cNvPr id="769" name="Google Shape;769;p48"/>
          <p:cNvCxnSpPr/>
          <p:nvPr/>
        </p:nvCxnSpPr>
        <p:spPr>
          <a:xfrm rot="10800000">
            <a:off x="5456708" y="3199975"/>
            <a:ext cx="0" cy="228900"/>
          </a:xfrm>
          <a:prstGeom prst="straightConnector1">
            <a:avLst/>
          </a:prstGeom>
          <a:noFill/>
          <a:ln w="28575" cap="flat" cmpd="sng">
            <a:solidFill>
              <a:schemeClr val="lt2"/>
            </a:solidFill>
            <a:prstDash val="solid"/>
            <a:round/>
            <a:headEnd type="oval" w="med" len="med"/>
            <a:tailEnd type="none" w="med" len="med"/>
          </a:ln>
        </p:spPr>
      </p:cxnSp>
      <p:sp>
        <p:nvSpPr>
          <p:cNvPr id="25" name="Google Shape;765;p48">
            <a:extLst>
              <a:ext uri="{FF2B5EF4-FFF2-40B4-BE49-F238E27FC236}">
                <a16:creationId xmlns:a16="http://schemas.microsoft.com/office/drawing/2014/main" id="{DC8FEC46-A9DD-4300-AAA7-4EAF1CE21B63}"/>
              </a:ext>
            </a:extLst>
          </p:cNvPr>
          <p:cNvSpPr txBox="1"/>
          <p:nvPr/>
        </p:nvSpPr>
        <p:spPr>
          <a:xfrm flipH="1">
            <a:off x="7837067"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bg2"/>
                </a:solidFill>
                <a:latin typeface="Overpass Mono"/>
                <a:ea typeface="Overpass Mono"/>
                <a:cs typeface="Overpass Mono"/>
              </a:rPr>
              <a:t>2020</a:t>
            </a:r>
            <a:endParaRPr lang="en" sz="1600" b="1" dirty="0">
              <a:solidFill>
                <a:schemeClr val="bg2"/>
              </a:solidFill>
              <a:latin typeface="Overpass Mono"/>
              <a:ea typeface="Overpass Mono"/>
              <a:cs typeface="Overpass Mono"/>
            </a:endParaRPr>
          </a:p>
        </p:txBody>
      </p:sp>
      <p:sp>
        <p:nvSpPr>
          <p:cNvPr id="26" name="Google Shape;758;p48">
            <a:extLst>
              <a:ext uri="{FF2B5EF4-FFF2-40B4-BE49-F238E27FC236}">
                <a16:creationId xmlns:a16="http://schemas.microsoft.com/office/drawing/2014/main" id="{08537901-89E8-4448-B3B4-E1FF380133A2}"/>
              </a:ext>
            </a:extLst>
          </p:cNvPr>
          <p:cNvSpPr txBox="1"/>
          <p:nvPr/>
        </p:nvSpPr>
        <p:spPr>
          <a:xfrm flipH="1">
            <a:off x="-86314" y="1749665"/>
            <a:ext cx="1241276"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a:solidFill>
                  <a:schemeClr val="lt1"/>
                </a:solidFill>
                <a:latin typeface="Anaheim"/>
                <a:ea typeface="Anaheim"/>
                <a:cs typeface="Anaheim"/>
              </a:rPr>
              <a:t>Development of </a:t>
            </a:r>
            <a:r>
              <a:rPr lang="en" sz="1200" dirty="0">
                <a:solidFill>
                  <a:schemeClr val="lt1"/>
                </a:solidFill>
                <a:latin typeface="Anaheim"/>
                <a:ea typeface="Anaheim"/>
                <a:cs typeface="Anaheim"/>
              </a:rPr>
              <a:t>C language</a:t>
            </a:r>
          </a:p>
        </p:txBody>
      </p:sp>
      <p:cxnSp>
        <p:nvCxnSpPr>
          <p:cNvPr id="27" name="Google Shape;766;p48">
            <a:extLst>
              <a:ext uri="{FF2B5EF4-FFF2-40B4-BE49-F238E27FC236}">
                <a16:creationId xmlns:a16="http://schemas.microsoft.com/office/drawing/2014/main" id="{AAF444CA-2551-4891-9594-FEDA6636FD73}"/>
              </a:ext>
            </a:extLst>
          </p:cNvPr>
          <p:cNvCxnSpPr>
            <a:cxnSpLocks/>
          </p:cNvCxnSpPr>
          <p:nvPr/>
        </p:nvCxnSpPr>
        <p:spPr>
          <a:xfrm>
            <a:off x="482343" y="2325774"/>
            <a:ext cx="0" cy="228900"/>
          </a:xfrm>
          <a:prstGeom prst="straightConnector1">
            <a:avLst/>
          </a:prstGeom>
          <a:noFill/>
          <a:ln w="28575" cap="flat" cmpd="sng">
            <a:solidFill>
              <a:schemeClr val="bg1">
                <a:lumMod val="50000"/>
              </a:schemeClr>
            </a:solidFill>
            <a:prstDash val="solid"/>
            <a:round/>
            <a:headEnd type="oval" w="med" len="med"/>
            <a:tailEnd type="none" w="med" len="med"/>
          </a:ln>
        </p:spPr>
      </p:cxnSp>
      <p:sp>
        <p:nvSpPr>
          <p:cNvPr id="28" name="Google Shape;758;p48">
            <a:extLst>
              <a:ext uri="{FF2B5EF4-FFF2-40B4-BE49-F238E27FC236}">
                <a16:creationId xmlns:a16="http://schemas.microsoft.com/office/drawing/2014/main" id="{62BEDDDC-90D0-4098-B579-30BF139C0AB2}"/>
              </a:ext>
            </a:extLst>
          </p:cNvPr>
          <p:cNvSpPr txBox="1"/>
          <p:nvPr/>
        </p:nvSpPr>
        <p:spPr>
          <a:xfrm flipH="1">
            <a:off x="1315478" y="3582778"/>
            <a:ext cx="1241276"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a:solidFill>
                  <a:schemeClr val="lt1"/>
                </a:solidFill>
                <a:latin typeface="Anaheim"/>
                <a:ea typeface="Anaheim"/>
                <a:cs typeface="Anaheim"/>
              </a:rPr>
              <a:t>Development of C++ language</a:t>
            </a:r>
          </a:p>
        </p:txBody>
      </p:sp>
      <p:sp>
        <p:nvSpPr>
          <p:cNvPr id="29" name="Google Shape;758;p48">
            <a:extLst>
              <a:ext uri="{FF2B5EF4-FFF2-40B4-BE49-F238E27FC236}">
                <a16:creationId xmlns:a16="http://schemas.microsoft.com/office/drawing/2014/main" id="{1A18268E-C17B-466A-BA3C-5134913CA5A7}"/>
              </a:ext>
            </a:extLst>
          </p:cNvPr>
          <p:cNvSpPr txBox="1"/>
          <p:nvPr/>
        </p:nvSpPr>
        <p:spPr>
          <a:xfrm flipH="1">
            <a:off x="3040761" y="1749665"/>
            <a:ext cx="1305974"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a:solidFill>
                  <a:schemeClr val="lt1"/>
                </a:solidFill>
                <a:latin typeface="Anaheim"/>
                <a:ea typeface="Anaheim"/>
                <a:cs typeface="Anaheim"/>
              </a:rPr>
              <a:t>Standardization to C++98</a:t>
            </a:r>
            <a:endParaRPr lang="en" sz="1200" dirty="0">
              <a:solidFill>
                <a:schemeClr val="lt1"/>
              </a:solidFill>
              <a:latin typeface="Anaheim"/>
              <a:ea typeface="Anaheim"/>
              <a:cs typeface="Anaheim"/>
            </a:endParaRPr>
          </a:p>
        </p:txBody>
      </p:sp>
      <p:sp>
        <p:nvSpPr>
          <p:cNvPr id="30" name="Google Shape;758;p48">
            <a:extLst>
              <a:ext uri="{FF2B5EF4-FFF2-40B4-BE49-F238E27FC236}">
                <a16:creationId xmlns:a16="http://schemas.microsoft.com/office/drawing/2014/main" id="{2A6FEADA-9CDE-4563-A9CF-B9269EC2DB88}"/>
              </a:ext>
            </a:extLst>
          </p:cNvPr>
          <p:cNvSpPr txBox="1"/>
          <p:nvPr/>
        </p:nvSpPr>
        <p:spPr>
          <a:xfrm flipH="1">
            <a:off x="4852308" y="3582778"/>
            <a:ext cx="1305974"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dirty="0">
                <a:solidFill>
                  <a:schemeClr val="lt1"/>
                </a:solidFill>
                <a:latin typeface="Anaheim"/>
                <a:ea typeface="Anaheim"/>
                <a:cs typeface="Anaheim"/>
              </a:rPr>
              <a:t>Standardization </a:t>
            </a:r>
            <a:r>
              <a:rPr lang="en" sz="1200">
                <a:solidFill>
                  <a:schemeClr val="lt1"/>
                </a:solidFill>
                <a:latin typeface="Anaheim"/>
                <a:ea typeface="Anaheim"/>
                <a:cs typeface="Anaheim"/>
              </a:rPr>
              <a:t>to C++03</a:t>
            </a:r>
            <a:endParaRPr lang="en" sz="1200" dirty="0">
              <a:solidFill>
                <a:schemeClr val="lt1"/>
              </a:solidFill>
              <a:latin typeface="Anaheim"/>
              <a:ea typeface="Anaheim"/>
              <a:cs typeface="Anaheim"/>
            </a:endParaRPr>
          </a:p>
        </p:txBody>
      </p:sp>
      <p:sp>
        <p:nvSpPr>
          <p:cNvPr id="31" name="Google Shape;758;p48">
            <a:extLst>
              <a:ext uri="{FF2B5EF4-FFF2-40B4-BE49-F238E27FC236}">
                <a16:creationId xmlns:a16="http://schemas.microsoft.com/office/drawing/2014/main" id="{6D79C379-B2DD-434E-A442-5518DB176B69}"/>
              </a:ext>
            </a:extLst>
          </p:cNvPr>
          <p:cNvSpPr txBox="1"/>
          <p:nvPr/>
        </p:nvSpPr>
        <p:spPr>
          <a:xfrm flipH="1">
            <a:off x="6566808" y="1749665"/>
            <a:ext cx="1305974"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dirty="0">
                <a:solidFill>
                  <a:schemeClr val="lt1"/>
                </a:solidFill>
                <a:latin typeface="Anaheim"/>
                <a:ea typeface="Anaheim"/>
                <a:cs typeface="Anaheim"/>
              </a:rPr>
              <a:t>Standardization </a:t>
            </a:r>
            <a:r>
              <a:rPr lang="en" sz="1200">
                <a:solidFill>
                  <a:schemeClr val="lt1"/>
                </a:solidFill>
                <a:latin typeface="Anaheim"/>
                <a:ea typeface="Anaheim"/>
                <a:cs typeface="Anaheim"/>
              </a:rPr>
              <a:t>to C++11</a:t>
            </a:r>
            <a:endParaRPr lang="en" sz="1200" dirty="0">
              <a:solidFill>
                <a:schemeClr val="lt1"/>
              </a:solidFill>
              <a:latin typeface="Anaheim"/>
              <a:ea typeface="Anaheim"/>
              <a:cs typeface="Anaheim"/>
            </a:endParaRPr>
          </a:p>
        </p:txBody>
      </p:sp>
      <p:sp>
        <p:nvSpPr>
          <p:cNvPr id="32" name="Google Shape;758;p48">
            <a:extLst>
              <a:ext uri="{FF2B5EF4-FFF2-40B4-BE49-F238E27FC236}">
                <a16:creationId xmlns:a16="http://schemas.microsoft.com/office/drawing/2014/main" id="{DB6A896F-1D0E-4EA5-8D02-F43EDD9D50FA}"/>
              </a:ext>
            </a:extLst>
          </p:cNvPr>
          <p:cNvSpPr txBox="1"/>
          <p:nvPr/>
        </p:nvSpPr>
        <p:spPr>
          <a:xfrm flipH="1">
            <a:off x="7947034" y="3582777"/>
            <a:ext cx="1305974" cy="971869"/>
          </a:xfrm>
          <a:prstGeom prst="rect">
            <a:avLst/>
          </a:prstGeom>
          <a:noFill/>
          <a:ln>
            <a:noFill/>
          </a:ln>
        </p:spPr>
        <p:txBody>
          <a:bodyPr spcFirstLastPara="1" wrap="square" lIns="91425" tIns="0" rIns="91425" bIns="0" anchor="t" anchorCtr="0">
            <a:noAutofit/>
          </a:bodyPr>
          <a:lstStyle/>
          <a:p>
            <a:pPr algn="ctr">
              <a:lnSpc>
                <a:spcPct val="115000"/>
              </a:lnSpc>
            </a:pPr>
            <a:r>
              <a:rPr lang="en" sz="1200">
                <a:solidFill>
                  <a:schemeClr val="lt1"/>
                </a:solidFill>
                <a:latin typeface="Anaheim"/>
                <a:ea typeface="Anaheim"/>
                <a:cs typeface="Anaheim"/>
              </a:rPr>
              <a:t>Standardization to C++20</a:t>
            </a:r>
            <a:endParaRPr lang="en" sz="1200" dirty="0">
              <a:solidFill>
                <a:schemeClr val="lt1"/>
              </a:solidFill>
              <a:latin typeface="Anaheim"/>
              <a:ea typeface="Anaheim"/>
              <a:cs typeface="Anaheim"/>
            </a:endParaRPr>
          </a:p>
        </p:txBody>
      </p:sp>
      <p:cxnSp>
        <p:nvCxnSpPr>
          <p:cNvPr id="34" name="Google Shape;768;p48">
            <a:extLst>
              <a:ext uri="{FF2B5EF4-FFF2-40B4-BE49-F238E27FC236}">
                <a16:creationId xmlns:a16="http://schemas.microsoft.com/office/drawing/2014/main" id="{18BD7FA3-1729-4072-81BD-10ED4F2998C4}"/>
              </a:ext>
            </a:extLst>
          </p:cNvPr>
          <p:cNvCxnSpPr>
            <a:cxnSpLocks/>
          </p:cNvCxnSpPr>
          <p:nvPr/>
        </p:nvCxnSpPr>
        <p:spPr>
          <a:xfrm rot="10800000">
            <a:off x="8616205" y="3199975"/>
            <a:ext cx="0" cy="228900"/>
          </a:xfrm>
          <a:prstGeom prst="straightConnector1">
            <a:avLst/>
          </a:prstGeom>
          <a:noFill/>
          <a:ln w="28575" cap="flat" cmpd="sng">
            <a:solidFill>
              <a:schemeClr val="bg1">
                <a:lumMod val="50000"/>
              </a:schemeClr>
            </a:solidFill>
            <a:prstDash val="solid"/>
            <a:round/>
            <a:headEnd type="oval" w="med" len="med"/>
            <a:tailEnd type="none" w="med" len="med"/>
          </a:ln>
        </p:spPr>
      </p:cxnSp>
      <p:sp>
        <p:nvSpPr>
          <p:cNvPr id="2" name="Rectangle 1">
            <a:extLst>
              <a:ext uri="{FF2B5EF4-FFF2-40B4-BE49-F238E27FC236}">
                <a16:creationId xmlns:a16="http://schemas.microsoft.com/office/drawing/2014/main" id="{47BD0A1A-A000-436B-BCCE-05BF44D2E20E}"/>
              </a:ext>
            </a:extLst>
          </p:cNvPr>
          <p:cNvSpPr/>
          <p:nvPr/>
        </p:nvSpPr>
        <p:spPr>
          <a:xfrm>
            <a:off x="912243" y="2696833"/>
            <a:ext cx="280358" cy="36662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4"/>
              </a:solidFill>
              <a:cs typeface="Arial"/>
            </a:endParaRPr>
          </a:p>
        </p:txBody>
      </p:sp>
      <p:sp>
        <p:nvSpPr>
          <p:cNvPr id="36" name="Rectangle 35">
            <a:extLst>
              <a:ext uri="{FF2B5EF4-FFF2-40B4-BE49-F238E27FC236}">
                <a16:creationId xmlns:a16="http://schemas.microsoft.com/office/drawing/2014/main" id="{28E33161-DF90-4891-9B6B-E251E89D0511}"/>
              </a:ext>
            </a:extLst>
          </p:cNvPr>
          <p:cNvSpPr/>
          <p:nvPr/>
        </p:nvSpPr>
        <p:spPr>
          <a:xfrm>
            <a:off x="2669875" y="2696833"/>
            <a:ext cx="280358" cy="36662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4"/>
              </a:solidFill>
              <a:cs typeface="Arial"/>
            </a:endParaRPr>
          </a:p>
        </p:txBody>
      </p:sp>
      <p:sp>
        <p:nvSpPr>
          <p:cNvPr id="37" name="Rectangle 36">
            <a:extLst>
              <a:ext uri="{FF2B5EF4-FFF2-40B4-BE49-F238E27FC236}">
                <a16:creationId xmlns:a16="http://schemas.microsoft.com/office/drawing/2014/main" id="{ABABF347-A607-4350-B321-20793A10D5DA}"/>
              </a:ext>
            </a:extLst>
          </p:cNvPr>
          <p:cNvSpPr/>
          <p:nvPr/>
        </p:nvSpPr>
        <p:spPr>
          <a:xfrm>
            <a:off x="4427507" y="2696832"/>
            <a:ext cx="280358" cy="36662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4"/>
              </a:solidFill>
              <a:cs typeface="Arial"/>
            </a:endParaRPr>
          </a:p>
        </p:txBody>
      </p:sp>
      <p:sp>
        <p:nvSpPr>
          <p:cNvPr id="38" name="Rectangle 37">
            <a:extLst>
              <a:ext uri="{FF2B5EF4-FFF2-40B4-BE49-F238E27FC236}">
                <a16:creationId xmlns:a16="http://schemas.microsoft.com/office/drawing/2014/main" id="{1235A88F-8FC0-48D5-85AC-BEA2E49C6CB4}"/>
              </a:ext>
            </a:extLst>
          </p:cNvPr>
          <p:cNvSpPr/>
          <p:nvPr/>
        </p:nvSpPr>
        <p:spPr>
          <a:xfrm>
            <a:off x="6195922" y="2696832"/>
            <a:ext cx="280358" cy="36662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4"/>
              </a:solidFill>
              <a:cs typeface="Arial"/>
            </a:endParaRPr>
          </a:p>
        </p:txBody>
      </p:sp>
      <p:sp>
        <p:nvSpPr>
          <p:cNvPr id="39" name="Rectangle 38">
            <a:extLst>
              <a:ext uri="{FF2B5EF4-FFF2-40B4-BE49-F238E27FC236}">
                <a16:creationId xmlns:a16="http://schemas.microsoft.com/office/drawing/2014/main" id="{03318981-0D7F-4958-8D21-B8A2C4BD7EAA}"/>
              </a:ext>
            </a:extLst>
          </p:cNvPr>
          <p:cNvSpPr/>
          <p:nvPr/>
        </p:nvSpPr>
        <p:spPr>
          <a:xfrm>
            <a:off x="7964336" y="2696833"/>
            <a:ext cx="280358" cy="36662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4"/>
              </a:solidFil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711272" y="2951851"/>
            <a:ext cx="8425200" cy="447900"/>
          </a:xfrm>
          <a:prstGeom prst="rect">
            <a:avLst/>
          </a:prstGeom>
        </p:spPr>
        <p:txBody>
          <a:bodyPr spcFirstLastPara="1" wrap="square" lIns="91425" tIns="0" rIns="91425" bIns="0" anchor="ctr" anchorCtr="0">
            <a:noAutofit/>
          </a:bodyPr>
          <a:lstStyle/>
          <a:p>
            <a:pPr algn="l"/>
            <a:r>
              <a:rPr lang="en" dirty="0"/>
              <a:t>VISION</a:t>
            </a:r>
          </a:p>
          <a:p>
            <a:pPr marL="0" lvl="0" indent="0" algn="ctr">
              <a:spcBef>
                <a:spcPts val="0"/>
              </a:spcBef>
              <a:spcAft>
                <a:spcPts val="0"/>
              </a:spcAft>
              <a:buNone/>
            </a:pPr>
            <a:endParaRPr lang="en" dirty="0"/>
          </a:p>
        </p:txBody>
      </p:sp>
      <p:sp>
        <p:nvSpPr>
          <p:cNvPr id="375" name="Google Shape;375;p32"/>
          <p:cNvSpPr txBox="1">
            <a:spLocks noGrp="1"/>
          </p:cNvSpPr>
          <p:nvPr>
            <p:ph type="title" idx="2"/>
          </p:nvPr>
        </p:nvSpPr>
        <p:spPr>
          <a:xfrm>
            <a:off x="357753" y="2172416"/>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4625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OF CONCEPTS</a:t>
            </a:r>
            <a:endParaRPr/>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r>
              <a:rPr lang="en-GB" sz="2600" b="1" dirty="0"/>
              <a:t>&lt;T&gt;</a:t>
            </a:r>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marL="0" lvl="0" indent="0" algn="l">
              <a:spcBef>
                <a:spcPts val="0"/>
              </a:spcBef>
              <a:spcAft>
                <a:spcPts val="0"/>
              </a:spcAft>
              <a:buNone/>
            </a:pPr>
            <a:r>
              <a:rPr lang="en" dirty="0"/>
              <a:t>Templates</a:t>
            </a:r>
            <a:endParaRPr lang="en-US" dirty="0"/>
          </a:p>
        </p:txBody>
      </p:sp>
      <p:sp>
        <p:nvSpPr>
          <p:cNvPr id="395" name="Google Shape;395;p34"/>
          <p:cNvSpPr txBox="1">
            <a:spLocks noGrp="1"/>
          </p:cNvSpPr>
          <p:nvPr>
            <p:ph type="ctrTitle" idx="2"/>
          </p:nvPr>
        </p:nvSpPr>
        <p:spPr>
          <a:xfrm flipH="1">
            <a:off x="5436650" y="1699946"/>
            <a:ext cx="2163900" cy="432181"/>
          </a:xfrm>
          <a:prstGeom prst="rect">
            <a:avLst/>
          </a:prstGeom>
        </p:spPr>
        <p:txBody>
          <a:bodyPr spcFirstLastPara="1" wrap="square" lIns="91425" tIns="0" rIns="91425" bIns="0" anchor="b" anchorCtr="0">
            <a:noAutofit/>
          </a:bodyPr>
          <a:lstStyle/>
          <a:p>
            <a:r>
              <a:rPr lang="en" dirty="0"/>
              <a:t>   Cin get()        </a:t>
            </a:r>
            <a:endParaRPr lang="en-US" dirty="0"/>
          </a:p>
        </p:txBody>
      </p:sp>
      <p:sp>
        <p:nvSpPr>
          <p:cNvPr id="396" name="Google Shape;396;p34"/>
          <p:cNvSpPr txBox="1">
            <a:spLocks noGrp="1"/>
          </p:cNvSpPr>
          <p:nvPr>
            <p:ph type="subTitle" idx="1"/>
          </p:nvPr>
        </p:nvSpPr>
        <p:spPr>
          <a:xfrm flipH="1">
            <a:off x="4789656" y="2197416"/>
            <a:ext cx="2163900" cy="1092430"/>
          </a:xfrm>
          <a:prstGeom prst="rect">
            <a:avLst/>
          </a:prstGeom>
        </p:spPr>
        <p:txBody>
          <a:bodyPr spcFirstLastPara="1" wrap="square" lIns="91425" tIns="0" rIns="91425" bIns="91425" anchor="t" anchorCtr="0">
            <a:noAutofit/>
          </a:bodyPr>
          <a:lstStyle/>
          <a:p>
            <a:pPr marL="0" indent="0"/>
            <a:r>
              <a:rPr lang="en" sz="1100" dirty="0"/>
              <a:t>cin.get() is used for accessing character array. It includes white space characters. Introduced in c++ 03.</a:t>
            </a:r>
            <a:endParaRPr lang="en-US" sz="1100" dirty="0"/>
          </a:p>
        </p:txBody>
      </p:sp>
      <p:sp>
        <p:nvSpPr>
          <p:cNvPr id="397" name="Google Shape;397;p34"/>
          <p:cNvSpPr txBox="1">
            <a:spLocks noGrp="1"/>
          </p:cNvSpPr>
          <p:nvPr>
            <p:ph type="ctrTitle" idx="3"/>
          </p:nvPr>
        </p:nvSpPr>
        <p:spPr>
          <a:xfrm flipH="1">
            <a:off x="2244435" y="3155675"/>
            <a:ext cx="2465824" cy="356700"/>
          </a:xfrm>
          <a:prstGeom prst="rect">
            <a:avLst/>
          </a:prstGeom>
        </p:spPr>
        <p:txBody>
          <a:bodyPr spcFirstLastPara="1" wrap="square" lIns="91425" tIns="0" rIns="91425" bIns="0" anchor="b" anchorCtr="0">
            <a:noAutofit/>
          </a:bodyPr>
          <a:lstStyle/>
          <a:p>
            <a:r>
              <a:rPr lang="en" dirty="0"/>
              <a:t>Ternary Operator</a:t>
            </a:r>
            <a:endParaRPr lang="en-US" dirty="0"/>
          </a:p>
        </p:txBody>
      </p:sp>
      <p:sp>
        <p:nvSpPr>
          <p:cNvPr id="398" name="Google Shape;398;p34"/>
          <p:cNvSpPr txBox="1">
            <a:spLocks noGrp="1"/>
          </p:cNvSpPr>
          <p:nvPr>
            <p:ph type="subTitle" idx="4"/>
          </p:nvPr>
        </p:nvSpPr>
        <p:spPr>
          <a:xfrm flipH="1">
            <a:off x="2287566" y="3510444"/>
            <a:ext cx="2142334" cy="1060081"/>
          </a:xfrm>
          <a:prstGeom prst="rect">
            <a:avLst/>
          </a:prstGeom>
        </p:spPr>
        <p:txBody>
          <a:bodyPr spcFirstLastPara="1" wrap="square" lIns="91425" tIns="0" rIns="91425" bIns="91425" anchor="t" anchorCtr="0">
            <a:noAutofit/>
          </a:bodyPr>
          <a:lstStyle/>
          <a:p>
            <a:pPr marL="0" indent="0"/>
            <a:r>
              <a:rPr lang="en" sz="1100" dirty="0"/>
              <a:t>This operator returns one of two values depending on the result of an expression. Introduced in c++ 03.</a:t>
            </a:r>
            <a:endParaRPr lang="en-US" sz="1100"/>
          </a:p>
        </p:txBody>
      </p:sp>
      <p:sp>
        <p:nvSpPr>
          <p:cNvPr id="399" name="Google Shape;399;p34"/>
          <p:cNvSpPr txBox="1">
            <a:spLocks noGrp="1"/>
          </p:cNvSpPr>
          <p:nvPr>
            <p:ph type="ctrTitle" idx="5"/>
          </p:nvPr>
        </p:nvSpPr>
        <p:spPr>
          <a:xfrm flipH="1">
            <a:off x="4789681" y="3112622"/>
            <a:ext cx="2163900" cy="356700"/>
          </a:xfrm>
          <a:prstGeom prst="rect">
            <a:avLst/>
          </a:prstGeom>
        </p:spPr>
        <p:txBody>
          <a:bodyPr spcFirstLastPara="1" wrap="square" lIns="91425" tIns="0" rIns="91425" bIns="0" anchor="b" anchorCtr="0">
            <a:noAutofit/>
          </a:bodyPr>
          <a:lstStyle/>
          <a:p>
            <a:pPr marL="0" lvl="0" indent="0" algn="r">
              <a:spcBef>
                <a:spcPts val="0"/>
              </a:spcBef>
              <a:spcAft>
                <a:spcPts val="0"/>
              </a:spcAft>
              <a:buNone/>
            </a:pPr>
            <a:r>
              <a:rPr lang="en" dirty="0"/>
              <a:t>rand()</a:t>
            </a:r>
            <a:endParaRPr lang="en-US" dirty="0"/>
          </a:p>
        </p:txBody>
      </p:sp>
      <p:sp>
        <p:nvSpPr>
          <p:cNvPr id="400" name="Google Shape;400;p34"/>
          <p:cNvSpPr txBox="1">
            <a:spLocks noGrp="1"/>
          </p:cNvSpPr>
          <p:nvPr>
            <p:ph type="subTitle" idx="6"/>
          </p:nvPr>
        </p:nvSpPr>
        <p:spPr>
          <a:xfrm flipH="1">
            <a:off x="5016099" y="3467312"/>
            <a:ext cx="1937457" cy="1308090"/>
          </a:xfrm>
          <a:prstGeom prst="rect">
            <a:avLst/>
          </a:prstGeom>
        </p:spPr>
        <p:txBody>
          <a:bodyPr spcFirstLastPara="1" wrap="square" lIns="91425" tIns="0" rIns="91425" bIns="91425" anchor="t" anchorCtr="0">
            <a:noAutofit/>
          </a:bodyPr>
          <a:lstStyle/>
          <a:p>
            <a:pPr marL="0" indent="0"/>
            <a:r>
              <a:rPr lang="en" sz="1100" dirty="0"/>
              <a:t>The rand() function is used in C/C++ to generate random numbers in the range [0, RAND_MAX). Introduced in c++ 11.</a:t>
            </a:r>
            <a:endParaRPr lang="en-US" sz="110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r>
              <a:rPr lang="en-GB" dirty="0"/>
              <a:t>   </a:t>
            </a:r>
            <a:r>
              <a:rPr lang="en-GB" sz="3200" dirty="0"/>
              <a:t>()</a:t>
            </a:r>
            <a:endParaRPr lang="en-US" sz="3200" dirty="0"/>
          </a:p>
        </p:txBody>
      </p:sp>
      <p:sp>
        <p:nvSpPr>
          <p:cNvPr id="402" name="Google Shape;402;p34"/>
          <p:cNvSpPr/>
          <p:nvPr/>
        </p:nvSpPr>
        <p:spPr>
          <a:xfrm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r>
              <a:rPr lang="en-GB" sz="2800" dirty="0"/>
              <a:t> </a:t>
            </a:r>
            <a:r>
              <a:rPr lang="en-GB" sz="3200" b="1" dirty="0"/>
              <a:t>?!</a:t>
            </a: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r>
              <a:rPr lang="en-US" dirty="0"/>
              <a:t>  </a:t>
            </a:r>
            <a:r>
              <a:rPr lang="en-US" sz="2400" dirty="0"/>
              <a:t>R()</a:t>
            </a: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87574" y="2121933"/>
            <a:ext cx="2207032" cy="768939"/>
          </a:xfrm>
          <a:prstGeom prst="rect">
            <a:avLst/>
          </a:prstGeom>
        </p:spPr>
        <p:txBody>
          <a:bodyPr spcFirstLastPara="1" wrap="square" lIns="91425" tIns="0" rIns="91425" bIns="91425" anchor="t" anchorCtr="0">
            <a:noAutofit/>
          </a:bodyPr>
          <a:lstStyle/>
          <a:p>
            <a:pPr marL="0" indent="0"/>
            <a:r>
              <a:rPr lang="en" sz="1100" dirty="0"/>
              <a:t>Templates in c++ is defined as a blueprint or formula for creating a generic class or a function. Introduced in c++ 98.</a:t>
            </a:r>
            <a:endParaRPr lang="en-US" sz="1100" dirty="0"/>
          </a:p>
          <a:p>
            <a:pPr marL="0" lvl="0" indent="0" algn="l" rtl="0">
              <a:spcBef>
                <a:spcPts val="0"/>
              </a:spcBef>
              <a:spcAft>
                <a:spcPts val="0"/>
              </a:spcAft>
              <a:buNone/>
            </a:pPr>
            <a:endParaRPr sz="1100" dirty="0"/>
          </a:p>
          <a:p>
            <a:pPr marL="0" lvl="0" indent="0" algn="l" rtl="0">
              <a:spcBef>
                <a:spcPts val="0"/>
              </a:spcBef>
              <a:spcAft>
                <a:spcPts val="0"/>
              </a:spcAft>
              <a:buNone/>
            </a:pPr>
            <a:endParaRPr/>
          </a:p>
        </p:txBody>
      </p:sp>
      <p:sp>
        <p:nvSpPr>
          <p:cNvPr id="420" name="Google Shape;420;p34"/>
          <p:cNvSpPr/>
          <p:nvPr/>
        </p:nvSpPr>
        <p:spPr>
          <a:xfrm>
            <a:off x="7512218" y="3556798"/>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0A9CA-D590-4F47-B70C-E158755DECA9}"/>
              </a:ext>
            </a:extLst>
          </p:cNvPr>
          <p:cNvSpPr txBox="1"/>
          <p:nvPr/>
        </p:nvSpPr>
        <p:spPr>
          <a:xfrm>
            <a:off x="245853" y="197330"/>
            <a:ext cx="931005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dirty="0">
                <a:solidFill>
                  <a:schemeClr val="bg1"/>
                </a:solidFill>
              </a:rPr>
              <a:t>We will see 2 demonstrations on how the language standardization has enabled us to write optimized codes </a:t>
            </a:r>
          </a:p>
        </p:txBody>
      </p:sp>
      <p:cxnSp>
        <p:nvCxnSpPr>
          <p:cNvPr id="3" name="Straight Arrow Connector 2">
            <a:extLst>
              <a:ext uri="{FF2B5EF4-FFF2-40B4-BE49-F238E27FC236}">
                <a16:creationId xmlns:a16="http://schemas.microsoft.com/office/drawing/2014/main" id="{62B2C01C-0F38-4700-B174-9227512CE551}"/>
              </a:ext>
            </a:extLst>
          </p:cNvPr>
          <p:cNvCxnSpPr/>
          <p:nvPr/>
        </p:nvCxnSpPr>
        <p:spPr>
          <a:xfrm flipV="1">
            <a:off x="149345" y="672321"/>
            <a:ext cx="8852857"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Google Shape;434;p35">
            <a:extLst>
              <a:ext uri="{FF2B5EF4-FFF2-40B4-BE49-F238E27FC236}">
                <a16:creationId xmlns:a16="http://schemas.microsoft.com/office/drawing/2014/main" id="{D8C8C65A-1403-4104-9047-78FB1350B91A}"/>
              </a:ext>
            </a:extLst>
          </p:cNvPr>
          <p:cNvSpPr txBox="1">
            <a:spLocks/>
          </p:cNvSpPr>
          <p:nvPr/>
        </p:nvSpPr>
        <p:spPr>
          <a:xfrm>
            <a:off x="1288783" y="677474"/>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400" b="1" dirty="0">
                <a:solidFill>
                  <a:schemeClr val="tx2"/>
                </a:solidFill>
              </a:rPr>
              <a:t>DEMONSTRATION #1</a:t>
            </a:r>
            <a:endParaRPr lang="en-US" sz="2400" dirty="0">
              <a:solidFill>
                <a:schemeClr val="tx2"/>
              </a:solidFill>
            </a:endParaRPr>
          </a:p>
        </p:txBody>
      </p:sp>
      <p:sp>
        <p:nvSpPr>
          <p:cNvPr id="4" name="Google Shape;380;p33">
            <a:extLst>
              <a:ext uri="{FF2B5EF4-FFF2-40B4-BE49-F238E27FC236}">
                <a16:creationId xmlns:a16="http://schemas.microsoft.com/office/drawing/2014/main" id="{502293F9-218F-426D-AD45-B5FC8432CC89}"/>
              </a:ext>
            </a:extLst>
          </p:cNvPr>
          <p:cNvSpPr txBox="1">
            <a:spLocks/>
          </p:cNvSpPr>
          <p:nvPr/>
        </p:nvSpPr>
        <p:spPr>
          <a:xfrm>
            <a:off x="309451" y="5150"/>
            <a:ext cx="8590960" cy="310137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700" dirty="0">
                <a:solidFill>
                  <a:schemeClr val="bg1"/>
                </a:solidFill>
              </a:rPr>
              <a:t>we'll see 3 programmes, where in the first 2 will give us the average of 2 given integers and 1 integer, 1 float respectively. In the 3rd programme ,we'll get a generic code ,which will be able to implement both the preceding operations.</a:t>
            </a:r>
            <a:endParaRPr lang="en-US" dirty="0">
              <a:solidFill>
                <a:schemeClr val="bg1"/>
              </a:solidFill>
            </a:endParaRPr>
          </a:p>
        </p:txBody>
      </p:sp>
      <p:sp>
        <p:nvSpPr>
          <p:cNvPr id="8" name="Google Shape;434;p35">
            <a:extLst>
              <a:ext uri="{FF2B5EF4-FFF2-40B4-BE49-F238E27FC236}">
                <a16:creationId xmlns:a16="http://schemas.microsoft.com/office/drawing/2014/main" id="{BD65872F-9BD0-430B-9627-594CBEE2A9E0}"/>
              </a:ext>
            </a:extLst>
          </p:cNvPr>
          <p:cNvSpPr txBox="1">
            <a:spLocks/>
          </p:cNvSpPr>
          <p:nvPr/>
        </p:nvSpPr>
        <p:spPr>
          <a:xfrm>
            <a:off x="145782" y="2133182"/>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01_seminar_project_code</a:t>
            </a:r>
            <a:endParaRPr lang="en-US" sz="1800" dirty="0">
              <a:solidFill>
                <a:srgbClr val="00B050"/>
              </a:solidFill>
            </a:endParaRPr>
          </a:p>
        </p:txBody>
      </p:sp>
      <p:cxnSp>
        <p:nvCxnSpPr>
          <p:cNvPr id="11" name="Straight Arrow Connector 10">
            <a:extLst>
              <a:ext uri="{FF2B5EF4-FFF2-40B4-BE49-F238E27FC236}">
                <a16:creationId xmlns:a16="http://schemas.microsoft.com/office/drawing/2014/main" id="{5424B0D8-0A9B-4321-A9FF-B9EFCE2C6259}"/>
              </a:ext>
            </a:extLst>
          </p:cNvPr>
          <p:cNvCxnSpPr>
            <a:cxnSpLocks/>
          </p:cNvCxnSpPr>
          <p:nvPr/>
        </p:nvCxnSpPr>
        <p:spPr>
          <a:xfrm flipV="1">
            <a:off x="311089" y="2074113"/>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88FDEB-EEB7-4B4A-836C-EB7F0BB978A9}"/>
              </a:ext>
            </a:extLst>
          </p:cNvPr>
          <p:cNvSpPr txBox="1"/>
          <p:nvPr/>
        </p:nvSpPr>
        <p:spPr>
          <a:xfrm>
            <a:off x="315942" y="3049436"/>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Inclusion of header file and specifying the namespace</a:t>
            </a:r>
          </a:p>
        </p:txBody>
      </p:sp>
      <p:pic>
        <p:nvPicPr>
          <p:cNvPr id="6" name="Picture 6">
            <a:extLst>
              <a:ext uri="{FF2B5EF4-FFF2-40B4-BE49-F238E27FC236}">
                <a16:creationId xmlns:a16="http://schemas.microsoft.com/office/drawing/2014/main" id="{99B5BF1E-9C4F-4A4C-AB4F-15D37EB51F51}"/>
              </a:ext>
            </a:extLst>
          </p:cNvPr>
          <p:cNvPicPr>
            <a:picLocks noChangeAspect="1"/>
          </p:cNvPicPr>
          <p:nvPr/>
        </p:nvPicPr>
        <p:blipFill>
          <a:blip r:embed="rId2"/>
          <a:stretch>
            <a:fillRect/>
          </a:stretch>
        </p:blipFill>
        <p:spPr>
          <a:xfrm>
            <a:off x="4423463" y="3113235"/>
            <a:ext cx="1914525" cy="469780"/>
          </a:xfrm>
          <a:prstGeom prst="rect">
            <a:avLst/>
          </a:prstGeom>
        </p:spPr>
      </p:pic>
      <p:sp>
        <p:nvSpPr>
          <p:cNvPr id="13" name="TextBox 12">
            <a:extLst>
              <a:ext uri="{FF2B5EF4-FFF2-40B4-BE49-F238E27FC236}">
                <a16:creationId xmlns:a16="http://schemas.microsoft.com/office/drawing/2014/main" id="{654C07B0-488A-47F6-9ACE-C0CAABE6BECB}"/>
              </a:ext>
            </a:extLst>
          </p:cNvPr>
          <p:cNvSpPr txBox="1"/>
          <p:nvPr/>
        </p:nvSpPr>
        <p:spPr>
          <a:xfrm>
            <a:off x="310551" y="2591160"/>
            <a:ext cx="5374255"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gives the average of any 2 </a:t>
            </a:r>
            <a:r>
              <a:rPr lang="en-GB" sz="1300" dirty="0">
                <a:solidFill>
                  <a:schemeClr val="tx2"/>
                </a:solidFill>
              </a:rPr>
              <a:t>integer</a:t>
            </a:r>
            <a:r>
              <a:rPr lang="en-GB" sz="1300" dirty="0">
                <a:solidFill>
                  <a:schemeClr val="bg1"/>
                </a:solidFill>
              </a:rPr>
              <a:t> values : </a:t>
            </a:r>
            <a:endParaRPr lang="en-GB" sz="1300" b="1" dirty="0">
              <a:solidFill>
                <a:schemeClr val="bg1"/>
              </a:solidFill>
            </a:endParaRPr>
          </a:p>
        </p:txBody>
      </p:sp>
      <p:sp>
        <p:nvSpPr>
          <p:cNvPr id="9" name="TextBox 8">
            <a:extLst>
              <a:ext uri="{FF2B5EF4-FFF2-40B4-BE49-F238E27FC236}">
                <a16:creationId xmlns:a16="http://schemas.microsoft.com/office/drawing/2014/main" id="{53696AAD-D81A-404C-8036-DA38C357D819}"/>
              </a:ext>
            </a:extLst>
          </p:cNvPr>
          <p:cNvSpPr txBox="1"/>
          <p:nvPr/>
        </p:nvSpPr>
        <p:spPr>
          <a:xfrm>
            <a:off x="294376" y="4063041"/>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Function prototype and definition</a:t>
            </a:r>
          </a:p>
        </p:txBody>
      </p:sp>
      <p:pic>
        <p:nvPicPr>
          <p:cNvPr id="16" name="Picture 4" descr="Text&#10;&#10;Description automatically generated">
            <a:extLst>
              <a:ext uri="{FF2B5EF4-FFF2-40B4-BE49-F238E27FC236}">
                <a16:creationId xmlns:a16="http://schemas.microsoft.com/office/drawing/2014/main" id="{59AFA4D0-CFFB-477B-BA99-F1C2B8B6A655}"/>
              </a:ext>
            </a:extLst>
          </p:cNvPr>
          <p:cNvPicPr>
            <a:picLocks noChangeAspect="1"/>
          </p:cNvPicPr>
          <p:nvPr/>
        </p:nvPicPr>
        <p:blipFill>
          <a:blip r:embed="rId3"/>
          <a:stretch>
            <a:fillRect/>
          </a:stretch>
        </p:blipFill>
        <p:spPr>
          <a:xfrm>
            <a:off x="4418611" y="3803980"/>
            <a:ext cx="2668258" cy="1007673"/>
          </a:xfrm>
          <a:prstGeom prst="rect">
            <a:avLst/>
          </a:prstGeom>
        </p:spPr>
      </p:pic>
    </p:spTree>
    <p:extLst>
      <p:ext uri="{BB962C8B-B14F-4D97-AF65-F5344CB8AC3E}">
        <p14:creationId xmlns:p14="http://schemas.microsoft.com/office/powerpoint/2010/main" val="382675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4;p35">
            <a:extLst>
              <a:ext uri="{FF2B5EF4-FFF2-40B4-BE49-F238E27FC236}">
                <a16:creationId xmlns:a16="http://schemas.microsoft.com/office/drawing/2014/main" id="{5A67A479-DA67-4AE1-9737-1AA91B42EAAD}"/>
              </a:ext>
            </a:extLst>
          </p:cNvPr>
          <p:cNvSpPr txBox="1">
            <a:spLocks/>
          </p:cNvSpPr>
          <p:nvPr/>
        </p:nvSpPr>
        <p:spPr>
          <a:xfrm>
            <a:off x="-425718" y="1744993"/>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6" name="Picture 6" descr="Logo&#10;&#10;Description automatically generated">
            <a:extLst>
              <a:ext uri="{FF2B5EF4-FFF2-40B4-BE49-F238E27FC236}">
                <a16:creationId xmlns:a16="http://schemas.microsoft.com/office/drawing/2014/main" id="{41430EEE-0755-4F03-A8BC-F5771BC12612}"/>
              </a:ext>
            </a:extLst>
          </p:cNvPr>
          <p:cNvPicPr>
            <a:picLocks noChangeAspect="1"/>
          </p:cNvPicPr>
          <p:nvPr/>
        </p:nvPicPr>
        <p:blipFill>
          <a:blip r:embed="rId2"/>
          <a:stretch>
            <a:fillRect/>
          </a:stretch>
        </p:blipFill>
        <p:spPr>
          <a:xfrm>
            <a:off x="381810" y="2230827"/>
            <a:ext cx="2223278" cy="692629"/>
          </a:xfrm>
          <a:prstGeom prst="rect">
            <a:avLst/>
          </a:prstGeom>
        </p:spPr>
      </p:pic>
      <p:pic>
        <p:nvPicPr>
          <p:cNvPr id="7" name="Picture 7">
            <a:extLst>
              <a:ext uri="{FF2B5EF4-FFF2-40B4-BE49-F238E27FC236}">
                <a16:creationId xmlns:a16="http://schemas.microsoft.com/office/drawing/2014/main" id="{F3061115-69E9-4D75-8426-BA86F6BAA129}"/>
              </a:ext>
            </a:extLst>
          </p:cNvPr>
          <p:cNvPicPr>
            <a:picLocks noChangeAspect="1"/>
          </p:cNvPicPr>
          <p:nvPr/>
        </p:nvPicPr>
        <p:blipFill>
          <a:blip r:embed="rId3"/>
          <a:stretch>
            <a:fillRect/>
          </a:stretch>
        </p:blipFill>
        <p:spPr>
          <a:xfrm>
            <a:off x="2611287" y="3247396"/>
            <a:ext cx="1333500" cy="352425"/>
          </a:xfrm>
          <a:prstGeom prst="rect">
            <a:avLst/>
          </a:prstGeom>
        </p:spPr>
      </p:pic>
      <p:pic>
        <p:nvPicPr>
          <p:cNvPr id="8" name="Picture 8">
            <a:extLst>
              <a:ext uri="{FF2B5EF4-FFF2-40B4-BE49-F238E27FC236}">
                <a16:creationId xmlns:a16="http://schemas.microsoft.com/office/drawing/2014/main" id="{90ADB6D6-FB7F-4EA9-B2D3-79973FFE09B9}"/>
              </a:ext>
            </a:extLst>
          </p:cNvPr>
          <p:cNvPicPr>
            <a:picLocks noChangeAspect="1"/>
          </p:cNvPicPr>
          <p:nvPr/>
        </p:nvPicPr>
        <p:blipFill>
          <a:blip r:embed="rId4"/>
          <a:stretch>
            <a:fillRect/>
          </a:stretch>
        </p:blipFill>
        <p:spPr>
          <a:xfrm>
            <a:off x="2610659" y="3894378"/>
            <a:ext cx="752475" cy="352425"/>
          </a:xfrm>
          <a:prstGeom prst="rect">
            <a:avLst/>
          </a:prstGeom>
        </p:spPr>
      </p:pic>
      <p:sp>
        <p:nvSpPr>
          <p:cNvPr id="9" name="TextBox 8">
            <a:extLst>
              <a:ext uri="{FF2B5EF4-FFF2-40B4-BE49-F238E27FC236}">
                <a16:creationId xmlns:a16="http://schemas.microsoft.com/office/drawing/2014/main" id="{11466D40-19AD-4839-B020-00B7781683ED}"/>
              </a:ext>
            </a:extLst>
          </p:cNvPr>
          <p:cNvSpPr txBox="1"/>
          <p:nvPr/>
        </p:nvSpPr>
        <p:spPr>
          <a:xfrm>
            <a:off x="326725" y="3275881"/>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sp>
        <p:nvSpPr>
          <p:cNvPr id="10" name="TextBox 9">
            <a:extLst>
              <a:ext uri="{FF2B5EF4-FFF2-40B4-BE49-F238E27FC236}">
                <a16:creationId xmlns:a16="http://schemas.microsoft.com/office/drawing/2014/main" id="{4061A3BC-E176-438F-86D6-CC526572683F}"/>
              </a:ext>
            </a:extLst>
          </p:cNvPr>
          <p:cNvSpPr txBox="1"/>
          <p:nvPr/>
        </p:nvSpPr>
        <p:spPr>
          <a:xfrm>
            <a:off x="283593" y="3922861"/>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sp>
        <p:nvSpPr>
          <p:cNvPr id="5" name="TextBox 4">
            <a:extLst>
              <a:ext uri="{FF2B5EF4-FFF2-40B4-BE49-F238E27FC236}">
                <a16:creationId xmlns:a16="http://schemas.microsoft.com/office/drawing/2014/main" id="{A8485223-48F1-4F4D-B048-0C978CBD9F82}"/>
              </a:ext>
            </a:extLst>
          </p:cNvPr>
          <p:cNvSpPr txBox="1"/>
          <p:nvPr/>
        </p:nvSpPr>
        <p:spPr>
          <a:xfrm>
            <a:off x="326725" y="288985"/>
            <a:ext cx="2937294"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3. Initializing the variable inside the main function, calling the function (which calculates the average of int values), passing the 2 </a:t>
            </a:r>
            <a:r>
              <a:rPr lang="en-GB" sz="1300" dirty="0">
                <a:solidFill>
                  <a:schemeClr val="tx2"/>
                </a:solidFill>
              </a:rPr>
              <a:t>integer</a:t>
            </a:r>
            <a:r>
              <a:rPr lang="en-GB" sz="1300" dirty="0">
                <a:solidFill>
                  <a:srgbClr val="A1E4F0"/>
                </a:solidFill>
              </a:rPr>
              <a:t> values ,printing output at the console.</a:t>
            </a:r>
            <a:endParaRPr lang="en-US"/>
          </a:p>
        </p:txBody>
      </p:sp>
      <p:pic>
        <p:nvPicPr>
          <p:cNvPr id="13" name="Picture 8" descr="Text&#10;&#10;Description automatically generated">
            <a:extLst>
              <a:ext uri="{FF2B5EF4-FFF2-40B4-BE49-F238E27FC236}">
                <a16:creationId xmlns:a16="http://schemas.microsoft.com/office/drawing/2014/main" id="{D517905A-AF13-4E78-B204-4ACF63C66696}"/>
              </a:ext>
            </a:extLst>
          </p:cNvPr>
          <p:cNvPicPr>
            <a:picLocks noChangeAspect="1"/>
          </p:cNvPicPr>
          <p:nvPr/>
        </p:nvPicPr>
        <p:blipFill>
          <a:blip r:embed="rId5"/>
          <a:stretch>
            <a:fillRect/>
          </a:stretch>
        </p:blipFill>
        <p:spPr>
          <a:xfrm>
            <a:off x="4429663" y="286880"/>
            <a:ext cx="4058727" cy="1334833"/>
          </a:xfrm>
          <a:prstGeom prst="rect">
            <a:avLst/>
          </a:prstGeom>
        </p:spPr>
      </p:pic>
    </p:spTree>
    <p:extLst>
      <p:ext uri="{BB962C8B-B14F-4D97-AF65-F5344CB8AC3E}">
        <p14:creationId xmlns:p14="http://schemas.microsoft.com/office/powerpoint/2010/main" val="260875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4;p35">
            <a:extLst>
              <a:ext uri="{FF2B5EF4-FFF2-40B4-BE49-F238E27FC236}">
                <a16:creationId xmlns:a16="http://schemas.microsoft.com/office/drawing/2014/main" id="{88A68A1F-5F17-4B57-AD51-2F75646A90A1}"/>
              </a:ext>
            </a:extLst>
          </p:cNvPr>
          <p:cNvSpPr txBox="1">
            <a:spLocks/>
          </p:cNvSpPr>
          <p:nvPr/>
        </p:nvSpPr>
        <p:spPr>
          <a:xfrm>
            <a:off x="188914" y="73626"/>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02_seminar_project_code</a:t>
            </a:r>
            <a:endParaRPr lang="en-US" sz="1800" dirty="0">
              <a:solidFill>
                <a:srgbClr val="00B050"/>
              </a:solidFill>
            </a:endParaRPr>
          </a:p>
        </p:txBody>
      </p:sp>
      <p:sp>
        <p:nvSpPr>
          <p:cNvPr id="5" name="TextBox 4">
            <a:extLst>
              <a:ext uri="{FF2B5EF4-FFF2-40B4-BE49-F238E27FC236}">
                <a16:creationId xmlns:a16="http://schemas.microsoft.com/office/drawing/2014/main" id="{DF64F8C3-F109-4535-B235-477BE058F36C}"/>
              </a:ext>
            </a:extLst>
          </p:cNvPr>
          <p:cNvSpPr txBox="1"/>
          <p:nvPr/>
        </p:nvSpPr>
        <p:spPr>
          <a:xfrm>
            <a:off x="299768" y="531604"/>
            <a:ext cx="5374255"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gives the average of an </a:t>
            </a:r>
            <a:r>
              <a:rPr lang="en-GB" sz="1300" dirty="0">
                <a:solidFill>
                  <a:schemeClr val="tx2"/>
                </a:solidFill>
              </a:rPr>
              <a:t>integer</a:t>
            </a:r>
            <a:r>
              <a:rPr lang="en-GB" sz="1300" dirty="0">
                <a:solidFill>
                  <a:schemeClr val="bg1"/>
                </a:solidFill>
              </a:rPr>
              <a:t> and a </a:t>
            </a:r>
            <a:r>
              <a:rPr lang="en-GB" sz="1300" dirty="0">
                <a:solidFill>
                  <a:schemeClr val="tx2"/>
                </a:solidFill>
              </a:rPr>
              <a:t>float</a:t>
            </a:r>
            <a:r>
              <a:rPr lang="en-GB" sz="1300" dirty="0">
                <a:solidFill>
                  <a:schemeClr val="bg1"/>
                </a:solidFill>
              </a:rPr>
              <a:t> value : </a:t>
            </a:r>
            <a:endParaRPr lang="en-GB" sz="1300" b="1" dirty="0">
              <a:solidFill>
                <a:schemeClr val="bg1"/>
              </a:solidFill>
            </a:endParaRPr>
          </a:p>
        </p:txBody>
      </p:sp>
      <p:sp>
        <p:nvSpPr>
          <p:cNvPr id="9" name="TextBox 8">
            <a:extLst>
              <a:ext uri="{FF2B5EF4-FFF2-40B4-BE49-F238E27FC236}">
                <a16:creationId xmlns:a16="http://schemas.microsoft.com/office/drawing/2014/main" id="{0ECD934C-E324-4980-AEB2-0914440F61E0}"/>
              </a:ext>
            </a:extLst>
          </p:cNvPr>
          <p:cNvSpPr txBox="1"/>
          <p:nvPr/>
        </p:nvSpPr>
        <p:spPr>
          <a:xfrm>
            <a:off x="305159" y="1928004"/>
            <a:ext cx="3508793"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Initializing the variable inside the main function, calling the function (which calculates the average of int values), passing the </a:t>
            </a:r>
            <a:r>
              <a:rPr lang="en-GB" sz="1300" dirty="0">
                <a:solidFill>
                  <a:schemeClr val="accent3"/>
                </a:solidFill>
              </a:rPr>
              <a:t>integer</a:t>
            </a:r>
            <a:r>
              <a:rPr lang="en-GB" sz="1300" dirty="0">
                <a:solidFill>
                  <a:srgbClr val="A1E4F0"/>
                </a:solidFill>
              </a:rPr>
              <a:t> and </a:t>
            </a:r>
            <a:r>
              <a:rPr lang="en-GB" sz="1300" dirty="0">
                <a:solidFill>
                  <a:schemeClr val="tx2"/>
                </a:solidFill>
              </a:rPr>
              <a:t>float</a:t>
            </a:r>
            <a:r>
              <a:rPr lang="en-GB" sz="1300" dirty="0">
                <a:solidFill>
                  <a:srgbClr val="A1E4F0"/>
                </a:solidFill>
              </a:rPr>
              <a:t> value, printing output at the console.</a:t>
            </a:r>
            <a:endParaRPr lang="en-GB"/>
          </a:p>
        </p:txBody>
      </p:sp>
      <p:sp>
        <p:nvSpPr>
          <p:cNvPr id="11" name="TextBox 10">
            <a:extLst>
              <a:ext uri="{FF2B5EF4-FFF2-40B4-BE49-F238E27FC236}">
                <a16:creationId xmlns:a16="http://schemas.microsoft.com/office/drawing/2014/main" id="{C9272938-D89C-446F-8EE0-462CA2BAA73F}"/>
              </a:ext>
            </a:extLst>
          </p:cNvPr>
          <p:cNvSpPr txBox="1"/>
          <p:nvPr/>
        </p:nvSpPr>
        <p:spPr>
          <a:xfrm>
            <a:off x="305159" y="1183975"/>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Function prototype and definition</a:t>
            </a:r>
          </a:p>
        </p:txBody>
      </p:sp>
      <p:pic>
        <p:nvPicPr>
          <p:cNvPr id="13" name="Picture 13" descr="Text&#10;&#10;Description automatically generated">
            <a:extLst>
              <a:ext uri="{FF2B5EF4-FFF2-40B4-BE49-F238E27FC236}">
                <a16:creationId xmlns:a16="http://schemas.microsoft.com/office/drawing/2014/main" id="{4A06AC7B-94E2-4324-99F6-ECC77D1AC6BA}"/>
              </a:ext>
            </a:extLst>
          </p:cNvPr>
          <p:cNvPicPr>
            <a:picLocks noChangeAspect="1"/>
          </p:cNvPicPr>
          <p:nvPr/>
        </p:nvPicPr>
        <p:blipFill>
          <a:blip r:embed="rId2"/>
          <a:stretch>
            <a:fillRect/>
          </a:stretch>
        </p:blipFill>
        <p:spPr>
          <a:xfrm>
            <a:off x="4246353" y="837570"/>
            <a:ext cx="2743200" cy="902001"/>
          </a:xfrm>
          <a:prstGeom prst="rect">
            <a:avLst/>
          </a:prstGeom>
        </p:spPr>
      </p:pic>
      <p:pic>
        <p:nvPicPr>
          <p:cNvPr id="14" name="Picture 14" descr="Text&#10;&#10;Description automatically generated">
            <a:extLst>
              <a:ext uri="{FF2B5EF4-FFF2-40B4-BE49-F238E27FC236}">
                <a16:creationId xmlns:a16="http://schemas.microsoft.com/office/drawing/2014/main" id="{FA54EAFA-0D02-421A-91C2-F2E1E3E7ED2D}"/>
              </a:ext>
            </a:extLst>
          </p:cNvPr>
          <p:cNvPicPr>
            <a:picLocks noChangeAspect="1"/>
          </p:cNvPicPr>
          <p:nvPr/>
        </p:nvPicPr>
        <p:blipFill>
          <a:blip r:embed="rId3"/>
          <a:stretch>
            <a:fillRect/>
          </a:stretch>
        </p:blipFill>
        <p:spPr>
          <a:xfrm>
            <a:off x="4246353" y="1933226"/>
            <a:ext cx="3250001" cy="1104520"/>
          </a:xfrm>
          <a:prstGeom prst="rect">
            <a:avLst/>
          </a:prstGeom>
        </p:spPr>
      </p:pic>
      <p:sp>
        <p:nvSpPr>
          <p:cNvPr id="16" name="Google Shape;434;p35">
            <a:extLst>
              <a:ext uri="{FF2B5EF4-FFF2-40B4-BE49-F238E27FC236}">
                <a16:creationId xmlns:a16="http://schemas.microsoft.com/office/drawing/2014/main" id="{7072A0CF-89A7-4019-AEAC-BE45E3BC0DDF}"/>
              </a:ext>
            </a:extLst>
          </p:cNvPr>
          <p:cNvSpPr txBox="1">
            <a:spLocks/>
          </p:cNvSpPr>
          <p:nvPr/>
        </p:nvSpPr>
        <p:spPr>
          <a:xfrm>
            <a:off x="-307105" y="3017389"/>
            <a:ext cx="3008041"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17" name="Picture 17" descr="Text&#10;&#10;Description automatically generated">
            <a:extLst>
              <a:ext uri="{FF2B5EF4-FFF2-40B4-BE49-F238E27FC236}">
                <a16:creationId xmlns:a16="http://schemas.microsoft.com/office/drawing/2014/main" id="{F827313D-2470-492D-AEF1-AE1DFA661DEE}"/>
              </a:ext>
            </a:extLst>
          </p:cNvPr>
          <p:cNvPicPr>
            <a:picLocks noChangeAspect="1"/>
          </p:cNvPicPr>
          <p:nvPr/>
        </p:nvPicPr>
        <p:blipFill>
          <a:blip r:embed="rId4"/>
          <a:stretch>
            <a:fillRect/>
          </a:stretch>
        </p:blipFill>
        <p:spPr>
          <a:xfrm>
            <a:off x="382887" y="3470874"/>
            <a:ext cx="2458348" cy="606365"/>
          </a:xfrm>
          <a:prstGeom prst="rect">
            <a:avLst/>
          </a:prstGeom>
        </p:spPr>
      </p:pic>
      <p:sp>
        <p:nvSpPr>
          <p:cNvPr id="2" name="TextBox 1">
            <a:extLst>
              <a:ext uri="{FF2B5EF4-FFF2-40B4-BE49-F238E27FC236}">
                <a16:creationId xmlns:a16="http://schemas.microsoft.com/office/drawing/2014/main" id="{9B84D076-C957-424E-AF6E-A35F41588B81}"/>
              </a:ext>
            </a:extLst>
          </p:cNvPr>
          <p:cNvSpPr txBox="1"/>
          <p:nvPr/>
        </p:nvSpPr>
        <p:spPr>
          <a:xfrm>
            <a:off x="305159" y="4203221"/>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sp>
        <p:nvSpPr>
          <p:cNvPr id="4" name="TextBox 3">
            <a:extLst>
              <a:ext uri="{FF2B5EF4-FFF2-40B4-BE49-F238E27FC236}">
                <a16:creationId xmlns:a16="http://schemas.microsoft.com/office/drawing/2014/main" id="{17D36C14-9E05-4DCE-B572-350816061530}"/>
              </a:ext>
            </a:extLst>
          </p:cNvPr>
          <p:cNvSpPr txBox="1"/>
          <p:nvPr/>
        </p:nvSpPr>
        <p:spPr>
          <a:xfrm>
            <a:off x="305159" y="4623758"/>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pic>
        <p:nvPicPr>
          <p:cNvPr id="6" name="Picture 8">
            <a:extLst>
              <a:ext uri="{FF2B5EF4-FFF2-40B4-BE49-F238E27FC236}">
                <a16:creationId xmlns:a16="http://schemas.microsoft.com/office/drawing/2014/main" id="{9539CA09-F1AF-45F9-A0B1-04988F36C20D}"/>
              </a:ext>
            </a:extLst>
          </p:cNvPr>
          <p:cNvPicPr>
            <a:picLocks noChangeAspect="1"/>
          </p:cNvPicPr>
          <p:nvPr/>
        </p:nvPicPr>
        <p:blipFill>
          <a:blip r:embed="rId5"/>
          <a:stretch>
            <a:fillRect/>
          </a:stretch>
        </p:blipFill>
        <p:spPr>
          <a:xfrm>
            <a:off x="2826948" y="4174736"/>
            <a:ext cx="1333500" cy="352425"/>
          </a:xfrm>
          <a:prstGeom prst="rect">
            <a:avLst/>
          </a:prstGeom>
        </p:spPr>
      </p:pic>
      <p:pic>
        <p:nvPicPr>
          <p:cNvPr id="8" name="Picture 9">
            <a:extLst>
              <a:ext uri="{FF2B5EF4-FFF2-40B4-BE49-F238E27FC236}">
                <a16:creationId xmlns:a16="http://schemas.microsoft.com/office/drawing/2014/main" id="{4303DC42-F00F-404A-A9BA-D191919FCF9E}"/>
              </a:ext>
            </a:extLst>
          </p:cNvPr>
          <p:cNvPicPr>
            <a:picLocks noChangeAspect="1"/>
          </p:cNvPicPr>
          <p:nvPr/>
        </p:nvPicPr>
        <p:blipFill>
          <a:blip r:embed="rId6"/>
          <a:stretch>
            <a:fillRect/>
          </a:stretch>
        </p:blipFill>
        <p:spPr>
          <a:xfrm>
            <a:off x="2829823" y="4624118"/>
            <a:ext cx="745466" cy="381000"/>
          </a:xfrm>
          <a:prstGeom prst="rect">
            <a:avLst/>
          </a:prstGeom>
        </p:spPr>
      </p:pic>
    </p:spTree>
    <p:extLst>
      <p:ext uri="{BB962C8B-B14F-4D97-AF65-F5344CB8AC3E}">
        <p14:creationId xmlns:p14="http://schemas.microsoft.com/office/powerpoint/2010/main" val="2010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4;p35">
            <a:extLst>
              <a:ext uri="{FF2B5EF4-FFF2-40B4-BE49-F238E27FC236}">
                <a16:creationId xmlns:a16="http://schemas.microsoft.com/office/drawing/2014/main" id="{5D368E24-A81F-4D7C-955B-CFC26BD19675}"/>
              </a:ext>
            </a:extLst>
          </p:cNvPr>
          <p:cNvSpPr txBox="1">
            <a:spLocks/>
          </p:cNvSpPr>
          <p:nvPr/>
        </p:nvSpPr>
        <p:spPr>
          <a:xfrm>
            <a:off x="102650" y="105975"/>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03_seminar_project_code</a:t>
            </a:r>
            <a:endParaRPr lang="en-US" sz="1800" dirty="0">
              <a:solidFill>
                <a:srgbClr val="00B050"/>
              </a:solidFill>
            </a:endParaRPr>
          </a:p>
        </p:txBody>
      </p:sp>
      <p:sp>
        <p:nvSpPr>
          <p:cNvPr id="7" name="TextBox 6">
            <a:extLst>
              <a:ext uri="{FF2B5EF4-FFF2-40B4-BE49-F238E27FC236}">
                <a16:creationId xmlns:a16="http://schemas.microsoft.com/office/drawing/2014/main" id="{99E562AD-E50A-4209-8A6B-A2B62FD6CB44}"/>
              </a:ext>
            </a:extLst>
          </p:cNvPr>
          <p:cNvSpPr txBox="1"/>
          <p:nvPr/>
        </p:nvSpPr>
        <p:spPr>
          <a:xfrm>
            <a:off x="213504" y="563952"/>
            <a:ext cx="588105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gives the average of any two values, be it integer or float : </a:t>
            </a:r>
            <a:endParaRPr lang="en-GB" sz="1300" b="1" dirty="0">
              <a:solidFill>
                <a:schemeClr val="bg1"/>
              </a:solidFill>
            </a:endParaRPr>
          </a:p>
        </p:txBody>
      </p:sp>
      <p:sp>
        <p:nvSpPr>
          <p:cNvPr id="14" name="TextBox 13">
            <a:extLst>
              <a:ext uri="{FF2B5EF4-FFF2-40B4-BE49-F238E27FC236}">
                <a16:creationId xmlns:a16="http://schemas.microsoft.com/office/drawing/2014/main" id="{33F9ABA4-F10E-4F7E-B27F-A1934E4CE8CA}"/>
              </a:ext>
            </a:extLst>
          </p:cNvPr>
          <p:cNvSpPr txBox="1"/>
          <p:nvPr/>
        </p:nvSpPr>
        <p:spPr>
          <a:xfrm>
            <a:off x="218895" y="2477938"/>
            <a:ext cx="350879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Initializing the variable inside the main function, calling the function (which calculates the average of int values), printing output at the console.</a:t>
            </a:r>
            <a:endParaRPr lang="en-GB"/>
          </a:p>
        </p:txBody>
      </p:sp>
      <p:pic>
        <p:nvPicPr>
          <p:cNvPr id="15" name="Picture 15" descr="Text&#10;&#10;Description automatically generated">
            <a:extLst>
              <a:ext uri="{FF2B5EF4-FFF2-40B4-BE49-F238E27FC236}">
                <a16:creationId xmlns:a16="http://schemas.microsoft.com/office/drawing/2014/main" id="{8A4E3615-07E4-4A6B-94EC-F9DE751D4A4A}"/>
              </a:ext>
            </a:extLst>
          </p:cNvPr>
          <p:cNvPicPr>
            <a:picLocks noChangeAspect="1"/>
          </p:cNvPicPr>
          <p:nvPr/>
        </p:nvPicPr>
        <p:blipFill>
          <a:blip r:embed="rId2"/>
          <a:stretch>
            <a:fillRect/>
          </a:stretch>
        </p:blipFill>
        <p:spPr>
          <a:xfrm>
            <a:off x="4267919" y="3369440"/>
            <a:ext cx="3519576" cy="1391516"/>
          </a:xfrm>
          <a:prstGeom prst="rect">
            <a:avLst/>
          </a:prstGeom>
        </p:spPr>
      </p:pic>
      <p:sp>
        <p:nvSpPr>
          <p:cNvPr id="17" name="TextBox 16">
            <a:extLst>
              <a:ext uri="{FF2B5EF4-FFF2-40B4-BE49-F238E27FC236}">
                <a16:creationId xmlns:a16="http://schemas.microsoft.com/office/drawing/2014/main" id="{BCA5FE7A-A324-49EB-AAB5-B7F0EE8C4752}"/>
              </a:ext>
            </a:extLst>
          </p:cNvPr>
          <p:cNvSpPr txBox="1"/>
          <p:nvPr/>
        </p:nvSpPr>
        <p:spPr>
          <a:xfrm>
            <a:off x="218895" y="1281021"/>
            <a:ext cx="343331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Function prototype and definition(*using </a:t>
            </a:r>
            <a:r>
              <a:rPr lang="en-GB" sz="1300" b="1" dirty="0">
                <a:solidFill>
                  <a:schemeClr val="bg2"/>
                </a:solidFill>
              </a:rPr>
              <a:t>template</a:t>
            </a:r>
            <a:r>
              <a:rPr lang="en-GB" sz="1300" dirty="0">
                <a:solidFill>
                  <a:srgbClr val="A1E4F0"/>
                </a:solidFill>
              </a:rPr>
              <a:t> function*)</a:t>
            </a:r>
          </a:p>
        </p:txBody>
      </p:sp>
      <p:pic>
        <p:nvPicPr>
          <p:cNvPr id="18" name="Picture 18" descr="Text&#10;&#10;Description automatically generated">
            <a:extLst>
              <a:ext uri="{FF2B5EF4-FFF2-40B4-BE49-F238E27FC236}">
                <a16:creationId xmlns:a16="http://schemas.microsoft.com/office/drawing/2014/main" id="{2E1AF7BC-595C-4D3B-8DCC-FE1BAA33059C}"/>
              </a:ext>
            </a:extLst>
          </p:cNvPr>
          <p:cNvPicPr>
            <a:picLocks noChangeAspect="1"/>
          </p:cNvPicPr>
          <p:nvPr/>
        </p:nvPicPr>
        <p:blipFill>
          <a:blip r:embed="rId3"/>
          <a:stretch>
            <a:fillRect/>
          </a:stretch>
        </p:blipFill>
        <p:spPr>
          <a:xfrm>
            <a:off x="4272143" y="1041549"/>
            <a:ext cx="2562225" cy="1076325"/>
          </a:xfrm>
          <a:prstGeom prst="rect">
            <a:avLst/>
          </a:prstGeom>
        </p:spPr>
      </p:pic>
      <p:sp>
        <p:nvSpPr>
          <p:cNvPr id="19" name="TextBox 18">
            <a:extLst>
              <a:ext uri="{FF2B5EF4-FFF2-40B4-BE49-F238E27FC236}">
                <a16:creationId xmlns:a16="http://schemas.microsoft.com/office/drawing/2014/main" id="{B4EEED96-5F58-41F7-BD19-8F46CA0B8564}"/>
              </a:ext>
            </a:extLst>
          </p:cNvPr>
          <p:cNvSpPr txBox="1"/>
          <p:nvPr/>
        </p:nvSpPr>
        <p:spPr>
          <a:xfrm>
            <a:off x="445338" y="3879730"/>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1</a:t>
            </a:r>
            <a:r>
              <a:rPr lang="en-GB" sz="1300" dirty="0">
                <a:solidFill>
                  <a:srgbClr val="A1E4F0"/>
                </a:solidFill>
              </a:rPr>
              <a:t> : Passing 2 integer values</a:t>
            </a:r>
          </a:p>
        </p:txBody>
      </p:sp>
    </p:spTree>
    <p:extLst>
      <p:ext uri="{BB962C8B-B14F-4D97-AF65-F5344CB8AC3E}">
        <p14:creationId xmlns:p14="http://schemas.microsoft.com/office/powerpoint/2010/main" val="219814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4EB66B-64B6-4FB3-AAC0-462EEF693BF0}"/>
              </a:ext>
            </a:extLst>
          </p:cNvPr>
          <p:cNvSpPr txBox="1"/>
          <p:nvPr/>
        </p:nvSpPr>
        <p:spPr>
          <a:xfrm>
            <a:off x="412990" y="634041"/>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2 </a:t>
            </a:r>
            <a:r>
              <a:rPr lang="en-GB" sz="1300" dirty="0">
                <a:solidFill>
                  <a:srgbClr val="A1E4F0"/>
                </a:solidFill>
              </a:rPr>
              <a:t>: Passing an </a:t>
            </a:r>
            <a:r>
              <a:rPr lang="en-GB" sz="1300" dirty="0">
                <a:solidFill>
                  <a:schemeClr val="tx2"/>
                </a:solidFill>
              </a:rPr>
              <a:t>integer</a:t>
            </a:r>
            <a:r>
              <a:rPr lang="en-GB" sz="1300" dirty="0">
                <a:solidFill>
                  <a:srgbClr val="A1E4F0"/>
                </a:solidFill>
              </a:rPr>
              <a:t>, a </a:t>
            </a:r>
            <a:r>
              <a:rPr lang="en-GB" sz="1300" dirty="0">
                <a:solidFill>
                  <a:schemeClr val="tx2"/>
                </a:solidFill>
              </a:rPr>
              <a:t>float</a:t>
            </a:r>
            <a:r>
              <a:rPr lang="en-GB" sz="1300" dirty="0">
                <a:solidFill>
                  <a:srgbClr val="A1E4F0"/>
                </a:solidFill>
              </a:rPr>
              <a:t> value</a:t>
            </a:r>
          </a:p>
        </p:txBody>
      </p:sp>
      <p:pic>
        <p:nvPicPr>
          <p:cNvPr id="4" name="Picture 4">
            <a:extLst>
              <a:ext uri="{FF2B5EF4-FFF2-40B4-BE49-F238E27FC236}">
                <a16:creationId xmlns:a16="http://schemas.microsoft.com/office/drawing/2014/main" id="{32E9C5EE-F593-453C-91BE-3CDF5366E28D}"/>
              </a:ext>
            </a:extLst>
          </p:cNvPr>
          <p:cNvPicPr>
            <a:picLocks noChangeAspect="1"/>
          </p:cNvPicPr>
          <p:nvPr/>
        </p:nvPicPr>
        <p:blipFill>
          <a:blip r:embed="rId2"/>
          <a:stretch>
            <a:fillRect/>
          </a:stretch>
        </p:blipFill>
        <p:spPr>
          <a:xfrm>
            <a:off x="4246354" y="107113"/>
            <a:ext cx="3519577" cy="1349313"/>
          </a:xfrm>
          <a:prstGeom prst="rect">
            <a:avLst/>
          </a:prstGeom>
        </p:spPr>
      </p:pic>
      <p:pic>
        <p:nvPicPr>
          <p:cNvPr id="5" name="Picture 5" descr="Text&#10;&#10;Description automatically generated">
            <a:extLst>
              <a:ext uri="{FF2B5EF4-FFF2-40B4-BE49-F238E27FC236}">
                <a16:creationId xmlns:a16="http://schemas.microsoft.com/office/drawing/2014/main" id="{8F1A6E4F-6C12-4384-92AB-862836AC4F7D}"/>
              </a:ext>
            </a:extLst>
          </p:cNvPr>
          <p:cNvPicPr>
            <a:picLocks noChangeAspect="1"/>
          </p:cNvPicPr>
          <p:nvPr/>
        </p:nvPicPr>
        <p:blipFill>
          <a:blip r:embed="rId3"/>
          <a:stretch>
            <a:fillRect/>
          </a:stretch>
        </p:blipFill>
        <p:spPr>
          <a:xfrm>
            <a:off x="4246353" y="1892446"/>
            <a:ext cx="3519577" cy="1358606"/>
          </a:xfrm>
          <a:prstGeom prst="rect">
            <a:avLst/>
          </a:prstGeom>
        </p:spPr>
      </p:pic>
      <p:sp>
        <p:nvSpPr>
          <p:cNvPr id="6" name="TextBox 5">
            <a:extLst>
              <a:ext uri="{FF2B5EF4-FFF2-40B4-BE49-F238E27FC236}">
                <a16:creationId xmlns:a16="http://schemas.microsoft.com/office/drawing/2014/main" id="{A4F723DE-7801-41F2-9EC6-8611D47DE6DF}"/>
              </a:ext>
            </a:extLst>
          </p:cNvPr>
          <p:cNvSpPr txBox="1"/>
          <p:nvPr/>
        </p:nvSpPr>
        <p:spPr>
          <a:xfrm>
            <a:off x="412990" y="2424023"/>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3 </a:t>
            </a:r>
            <a:r>
              <a:rPr lang="en-GB" sz="1300" dirty="0">
                <a:solidFill>
                  <a:srgbClr val="A1E4F0"/>
                </a:solidFill>
              </a:rPr>
              <a:t>: Passing 2 </a:t>
            </a:r>
            <a:r>
              <a:rPr lang="en-GB" sz="1300" dirty="0">
                <a:solidFill>
                  <a:schemeClr val="tx2"/>
                </a:solidFill>
              </a:rPr>
              <a:t>float</a:t>
            </a:r>
            <a:r>
              <a:rPr lang="en-GB" sz="1300" dirty="0">
                <a:solidFill>
                  <a:srgbClr val="A1E4F0"/>
                </a:solidFill>
              </a:rPr>
              <a:t> values</a:t>
            </a:r>
          </a:p>
        </p:txBody>
      </p:sp>
      <p:sp>
        <p:nvSpPr>
          <p:cNvPr id="8" name="Google Shape;434;p35">
            <a:extLst>
              <a:ext uri="{FF2B5EF4-FFF2-40B4-BE49-F238E27FC236}">
                <a16:creationId xmlns:a16="http://schemas.microsoft.com/office/drawing/2014/main" id="{3869E3CC-E5A2-4E60-AAD6-578CF7C23590}"/>
              </a:ext>
            </a:extLst>
          </p:cNvPr>
          <p:cNvSpPr txBox="1">
            <a:spLocks/>
          </p:cNvSpPr>
          <p:nvPr/>
        </p:nvSpPr>
        <p:spPr>
          <a:xfrm>
            <a:off x="-371803" y="3416361"/>
            <a:ext cx="3008041"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9" name="Picture 9" descr="Graphical user interface&#10;&#10;Description automatically generated">
            <a:extLst>
              <a:ext uri="{FF2B5EF4-FFF2-40B4-BE49-F238E27FC236}">
                <a16:creationId xmlns:a16="http://schemas.microsoft.com/office/drawing/2014/main" id="{8643094B-C3BF-42A9-BFF4-B124F9E10951}"/>
              </a:ext>
            </a:extLst>
          </p:cNvPr>
          <p:cNvPicPr>
            <a:picLocks noChangeAspect="1"/>
          </p:cNvPicPr>
          <p:nvPr/>
        </p:nvPicPr>
        <p:blipFill rotWithShape="1">
          <a:blip r:embed="rId4"/>
          <a:srcRect r="20156" b="-133"/>
          <a:stretch/>
        </p:blipFill>
        <p:spPr>
          <a:xfrm>
            <a:off x="1123411" y="4108725"/>
            <a:ext cx="1718758" cy="638305"/>
          </a:xfrm>
          <a:prstGeom prst="rect">
            <a:avLst/>
          </a:prstGeom>
        </p:spPr>
      </p:pic>
      <p:pic>
        <p:nvPicPr>
          <p:cNvPr id="10" name="Picture 10" descr="Graphical user interface, text&#10;&#10;Description automatically generated">
            <a:extLst>
              <a:ext uri="{FF2B5EF4-FFF2-40B4-BE49-F238E27FC236}">
                <a16:creationId xmlns:a16="http://schemas.microsoft.com/office/drawing/2014/main" id="{F47208BA-1581-4DDA-A6D0-DB7D66651C90}"/>
              </a:ext>
            </a:extLst>
          </p:cNvPr>
          <p:cNvPicPr>
            <a:picLocks noChangeAspect="1"/>
          </p:cNvPicPr>
          <p:nvPr/>
        </p:nvPicPr>
        <p:blipFill rotWithShape="1">
          <a:blip r:embed="rId5"/>
          <a:srcRect r="20764" b="1639"/>
          <a:stretch/>
        </p:blipFill>
        <p:spPr>
          <a:xfrm>
            <a:off x="4083980" y="4108061"/>
            <a:ext cx="1713219" cy="636906"/>
          </a:xfrm>
          <a:prstGeom prst="rect">
            <a:avLst/>
          </a:prstGeom>
        </p:spPr>
      </p:pic>
      <p:pic>
        <p:nvPicPr>
          <p:cNvPr id="11" name="Picture 11">
            <a:extLst>
              <a:ext uri="{FF2B5EF4-FFF2-40B4-BE49-F238E27FC236}">
                <a16:creationId xmlns:a16="http://schemas.microsoft.com/office/drawing/2014/main" id="{18AE2011-97DE-4F5F-BD54-59A3CB97DC8E}"/>
              </a:ext>
            </a:extLst>
          </p:cNvPr>
          <p:cNvPicPr>
            <a:picLocks noChangeAspect="1"/>
          </p:cNvPicPr>
          <p:nvPr/>
        </p:nvPicPr>
        <p:blipFill rotWithShape="1">
          <a:blip r:embed="rId6"/>
          <a:srcRect r="24457" b="-3636"/>
          <a:stretch/>
        </p:blipFill>
        <p:spPr>
          <a:xfrm>
            <a:off x="7018218" y="4111565"/>
            <a:ext cx="1712943" cy="619102"/>
          </a:xfrm>
          <a:prstGeom prst="rect">
            <a:avLst/>
          </a:prstGeom>
        </p:spPr>
      </p:pic>
      <p:sp>
        <p:nvSpPr>
          <p:cNvPr id="12" name="TextBox 11">
            <a:extLst>
              <a:ext uri="{FF2B5EF4-FFF2-40B4-BE49-F238E27FC236}">
                <a16:creationId xmlns:a16="http://schemas.microsoft.com/office/drawing/2014/main" id="{23639492-EEC4-44C0-A201-03AB4A8AFE79}"/>
              </a:ext>
            </a:extLst>
          </p:cNvPr>
          <p:cNvSpPr txBox="1"/>
          <p:nvPr/>
        </p:nvSpPr>
        <p:spPr>
          <a:xfrm>
            <a:off x="6063292" y="4278702"/>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3 </a:t>
            </a:r>
            <a:r>
              <a:rPr lang="en-GB" sz="1300" dirty="0">
                <a:solidFill>
                  <a:srgbClr val="A1E4F0"/>
                </a:solidFill>
              </a:rPr>
              <a:t>:</a:t>
            </a:r>
            <a:endParaRPr lang="en-GB" sz="1300" dirty="0">
              <a:solidFill>
                <a:schemeClr val="tx2"/>
              </a:solidFill>
            </a:endParaRPr>
          </a:p>
        </p:txBody>
      </p:sp>
      <p:sp>
        <p:nvSpPr>
          <p:cNvPr id="13" name="TextBox 12">
            <a:extLst>
              <a:ext uri="{FF2B5EF4-FFF2-40B4-BE49-F238E27FC236}">
                <a16:creationId xmlns:a16="http://schemas.microsoft.com/office/drawing/2014/main" id="{3D290094-C470-4495-9EF4-41CBBED73A83}"/>
              </a:ext>
            </a:extLst>
          </p:cNvPr>
          <p:cNvSpPr txBox="1"/>
          <p:nvPr/>
        </p:nvSpPr>
        <p:spPr>
          <a:xfrm>
            <a:off x="3184226" y="4278702"/>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2 </a:t>
            </a:r>
            <a:r>
              <a:rPr lang="en-GB" sz="1300" dirty="0">
                <a:solidFill>
                  <a:srgbClr val="A1E4F0"/>
                </a:solidFill>
              </a:rPr>
              <a:t>:</a:t>
            </a:r>
            <a:endParaRPr lang="en-GB" sz="1300" dirty="0">
              <a:solidFill>
                <a:schemeClr val="tx2"/>
              </a:solidFill>
            </a:endParaRPr>
          </a:p>
        </p:txBody>
      </p:sp>
      <p:sp>
        <p:nvSpPr>
          <p:cNvPr id="14" name="TextBox 13">
            <a:extLst>
              <a:ext uri="{FF2B5EF4-FFF2-40B4-BE49-F238E27FC236}">
                <a16:creationId xmlns:a16="http://schemas.microsoft.com/office/drawing/2014/main" id="{13EDA6E1-7DDE-4BDE-8232-A534CAB448F1}"/>
              </a:ext>
            </a:extLst>
          </p:cNvPr>
          <p:cNvSpPr txBox="1"/>
          <p:nvPr/>
        </p:nvSpPr>
        <p:spPr>
          <a:xfrm>
            <a:off x="229678" y="4278701"/>
            <a:ext cx="350879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Case 1 </a:t>
            </a:r>
            <a:r>
              <a:rPr lang="en-GB" sz="1300" dirty="0">
                <a:solidFill>
                  <a:srgbClr val="A1E4F0"/>
                </a:solidFill>
              </a:rPr>
              <a:t>:</a:t>
            </a:r>
            <a:endParaRPr lang="en-GB" sz="1300" dirty="0">
              <a:solidFill>
                <a:schemeClr val="tx2"/>
              </a:solidFill>
            </a:endParaRPr>
          </a:p>
        </p:txBody>
      </p:sp>
    </p:spTree>
    <p:extLst>
      <p:ext uri="{BB962C8B-B14F-4D97-AF65-F5344CB8AC3E}">
        <p14:creationId xmlns:p14="http://schemas.microsoft.com/office/powerpoint/2010/main" val="24266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F40D7-E27D-438A-A553-A4334C03A442}"/>
              </a:ext>
            </a:extLst>
          </p:cNvPr>
          <p:cNvSpPr txBox="1"/>
          <p:nvPr/>
        </p:nvSpPr>
        <p:spPr>
          <a:xfrm>
            <a:off x="208112" y="235070"/>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sp>
        <p:nvSpPr>
          <p:cNvPr id="5" name="TextBox 4">
            <a:extLst>
              <a:ext uri="{FF2B5EF4-FFF2-40B4-BE49-F238E27FC236}">
                <a16:creationId xmlns:a16="http://schemas.microsoft.com/office/drawing/2014/main" id="{4D63632F-EB0F-4069-8C32-6295B7B6AE9C}"/>
              </a:ext>
            </a:extLst>
          </p:cNvPr>
          <p:cNvSpPr txBox="1"/>
          <p:nvPr/>
        </p:nvSpPr>
        <p:spPr>
          <a:xfrm>
            <a:off x="208112" y="763437"/>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pic>
        <p:nvPicPr>
          <p:cNvPr id="6" name="Picture 6">
            <a:extLst>
              <a:ext uri="{FF2B5EF4-FFF2-40B4-BE49-F238E27FC236}">
                <a16:creationId xmlns:a16="http://schemas.microsoft.com/office/drawing/2014/main" id="{557C5D33-BC48-4D8C-B86E-8E818D9077ED}"/>
              </a:ext>
            </a:extLst>
          </p:cNvPr>
          <p:cNvPicPr>
            <a:picLocks noChangeAspect="1"/>
          </p:cNvPicPr>
          <p:nvPr/>
        </p:nvPicPr>
        <p:blipFill>
          <a:blip r:embed="rId2"/>
          <a:stretch>
            <a:fillRect/>
          </a:stretch>
        </p:blipFill>
        <p:spPr>
          <a:xfrm>
            <a:off x="2604008" y="197059"/>
            <a:ext cx="1304925" cy="371475"/>
          </a:xfrm>
          <a:prstGeom prst="rect">
            <a:avLst/>
          </a:prstGeom>
        </p:spPr>
      </p:pic>
      <p:pic>
        <p:nvPicPr>
          <p:cNvPr id="7" name="Picture 7">
            <a:extLst>
              <a:ext uri="{FF2B5EF4-FFF2-40B4-BE49-F238E27FC236}">
                <a16:creationId xmlns:a16="http://schemas.microsoft.com/office/drawing/2014/main" id="{BF34EF81-43EC-4895-B969-6D36335F8EA9}"/>
              </a:ext>
            </a:extLst>
          </p:cNvPr>
          <p:cNvPicPr>
            <a:picLocks noChangeAspect="1"/>
          </p:cNvPicPr>
          <p:nvPr/>
        </p:nvPicPr>
        <p:blipFill>
          <a:blip r:embed="rId3"/>
          <a:stretch>
            <a:fillRect/>
          </a:stretch>
        </p:blipFill>
        <p:spPr>
          <a:xfrm>
            <a:off x="2604638" y="732307"/>
            <a:ext cx="742950" cy="357716"/>
          </a:xfrm>
          <a:prstGeom prst="rect">
            <a:avLst/>
          </a:prstGeom>
        </p:spPr>
      </p:pic>
      <p:sp>
        <p:nvSpPr>
          <p:cNvPr id="2" name="Google Shape;434;p35">
            <a:extLst>
              <a:ext uri="{FF2B5EF4-FFF2-40B4-BE49-F238E27FC236}">
                <a16:creationId xmlns:a16="http://schemas.microsoft.com/office/drawing/2014/main" id="{94002900-AB5F-40E2-9F5B-0BFEA2AC1F43}"/>
              </a:ext>
            </a:extLst>
          </p:cNvPr>
          <p:cNvSpPr txBox="1">
            <a:spLocks/>
          </p:cNvSpPr>
          <p:nvPr/>
        </p:nvSpPr>
        <p:spPr>
          <a:xfrm>
            <a:off x="-5181" y="1292106"/>
            <a:ext cx="2059134"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b="1" dirty="0">
                <a:solidFill>
                  <a:schemeClr val="tx2"/>
                </a:solidFill>
              </a:rPr>
              <a:t>ANALYSIS #1</a:t>
            </a:r>
            <a:endParaRPr lang="en-US" sz="1800">
              <a:solidFill>
                <a:schemeClr val="tx2"/>
              </a:solidFill>
            </a:endParaRPr>
          </a:p>
        </p:txBody>
      </p:sp>
      <p:cxnSp>
        <p:nvCxnSpPr>
          <p:cNvPr id="13" name="Straight Arrow Connector 12">
            <a:extLst>
              <a:ext uri="{FF2B5EF4-FFF2-40B4-BE49-F238E27FC236}">
                <a16:creationId xmlns:a16="http://schemas.microsoft.com/office/drawing/2014/main" id="{E60A3687-51B8-489C-A2F9-08BC8A5A9DCA}"/>
              </a:ext>
            </a:extLst>
          </p:cNvPr>
          <p:cNvCxnSpPr>
            <a:cxnSpLocks/>
          </p:cNvCxnSpPr>
          <p:nvPr/>
        </p:nvCxnSpPr>
        <p:spPr>
          <a:xfrm flipV="1">
            <a:off x="375787" y="1233038"/>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2CAD7D1-8A87-48F8-BFEB-E6E0C4E472D3}"/>
              </a:ext>
            </a:extLst>
          </p:cNvPr>
          <p:cNvSpPr txBox="1"/>
          <p:nvPr/>
        </p:nvSpPr>
        <p:spPr>
          <a:xfrm>
            <a:off x="208112" y="1712344"/>
            <a:ext cx="838271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The 1st programme takes up the storage of 281 Bytes to execute its task .</a:t>
            </a:r>
            <a:endParaRPr lang="en-US" dirty="0">
              <a:solidFill>
                <a:schemeClr val="bg1"/>
              </a:solidFill>
            </a:endParaRPr>
          </a:p>
          <a:p>
            <a:r>
              <a:rPr lang="en-GB" sz="1300" dirty="0">
                <a:solidFill>
                  <a:schemeClr val="bg1"/>
                </a:solidFill>
              </a:rPr>
              <a:t>The 2nd programme takes up the storage of 286 Bytes to execute its task .</a:t>
            </a:r>
            <a:endParaRPr lang="en-US" dirty="0">
              <a:solidFill>
                <a:schemeClr val="bg1"/>
              </a:solidFill>
            </a:endParaRPr>
          </a:p>
          <a:p>
            <a:r>
              <a:rPr lang="en-GB" sz="1300" dirty="0">
                <a:solidFill>
                  <a:schemeClr val="bg1"/>
                </a:solidFill>
              </a:rPr>
              <a:t>But the 3rd programme takes up the storage of 293 Bytes and most importantly can execute both the tasks of </a:t>
            </a:r>
            <a:r>
              <a:rPr lang="en-GB" sz="1300" dirty="0"/>
              <a:t> </a:t>
            </a:r>
            <a:r>
              <a:rPr lang="en-GB" sz="1300" dirty="0">
                <a:solidFill>
                  <a:schemeClr val="bg1"/>
                </a:solidFill>
              </a:rPr>
              <a:t>programme 1 and 2 , and other additional operations also ,which makes it ideal for usage .</a:t>
            </a:r>
            <a:endParaRPr lang="en-GB" dirty="0">
              <a:solidFill>
                <a:schemeClr val="bg1"/>
              </a:solidFill>
            </a:endParaRPr>
          </a:p>
        </p:txBody>
      </p:sp>
    </p:spTree>
    <p:extLst>
      <p:ext uri="{BB962C8B-B14F-4D97-AF65-F5344CB8AC3E}">
        <p14:creationId xmlns:p14="http://schemas.microsoft.com/office/powerpoint/2010/main" val="208651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913328" y="2876370"/>
            <a:ext cx="8425200" cy="447900"/>
          </a:xfrm>
          <a:prstGeom prst="rect">
            <a:avLst/>
          </a:prstGeom>
        </p:spPr>
        <p:txBody>
          <a:bodyPr spcFirstLastPara="1" wrap="square" lIns="91425" tIns="0" rIns="91425" bIns="0" anchor="ctr" anchorCtr="0">
            <a:noAutofit/>
          </a:bodyPr>
          <a:lstStyle/>
          <a:p>
            <a:pPr algn="l"/>
            <a:r>
              <a:rPr lang="en" dirty="0"/>
              <a:t>INTRODUCTION</a:t>
            </a:r>
            <a:endParaRPr lang="en-US" b="0" dirty="0"/>
          </a:p>
          <a:p>
            <a:pPr marL="0" lvl="0" indent="0" algn="ctr">
              <a:spcBef>
                <a:spcPts val="0"/>
              </a:spcBef>
              <a:spcAft>
                <a:spcPts val="0"/>
              </a:spcAft>
              <a:buNone/>
            </a:pPr>
            <a:endParaRPr lang="en"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4;p35">
            <a:extLst>
              <a:ext uri="{FF2B5EF4-FFF2-40B4-BE49-F238E27FC236}">
                <a16:creationId xmlns:a16="http://schemas.microsoft.com/office/drawing/2014/main" id="{EC17C497-89D1-4E73-BDB3-4C78FD797450}"/>
              </a:ext>
            </a:extLst>
          </p:cNvPr>
          <p:cNvSpPr txBox="1">
            <a:spLocks/>
          </p:cNvSpPr>
          <p:nvPr/>
        </p:nvSpPr>
        <p:spPr>
          <a:xfrm>
            <a:off x="965292" y="159889"/>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400" b="1" dirty="0">
                <a:solidFill>
                  <a:schemeClr val="tx2"/>
                </a:solidFill>
              </a:rPr>
              <a:t>DEMONSTRATION #2</a:t>
            </a:r>
            <a:endParaRPr lang="en-US" sz="2400" dirty="0">
              <a:solidFill>
                <a:schemeClr val="tx2"/>
              </a:solidFill>
            </a:endParaRPr>
          </a:p>
        </p:txBody>
      </p:sp>
      <p:sp>
        <p:nvSpPr>
          <p:cNvPr id="5" name="Google Shape;380;p33">
            <a:extLst>
              <a:ext uri="{FF2B5EF4-FFF2-40B4-BE49-F238E27FC236}">
                <a16:creationId xmlns:a16="http://schemas.microsoft.com/office/drawing/2014/main" id="{0A367437-AC54-4267-8CB0-9DFDC0970189}"/>
              </a:ext>
            </a:extLst>
          </p:cNvPr>
          <p:cNvSpPr txBox="1">
            <a:spLocks/>
          </p:cNvSpPr>
          <p:nvPr/>
        </p:nvSpPr>
        <p:spPr>
          <a:xfrm>
            <a:off x="471196" y="-490869"/>
            <a:ext cx="8590960" cy="310137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700" dirty="0">
                <a:solidFill>
                  <a:schemeClr val="bg1"/>
                </a:solidFill>
              </a:rPr>
              <a:t>we'll see 3 gaming programmes, where the 1st one would be an 'Integer Guessing Game', the 2nd one would be a 'Float Guessing Game' ,the 3rd one will be a generic programme ,which will be able to implement both the preceding functionalities.</a:t>
            </a:r>
          </a:p>
        </p:txBody>
      </p:sp>
      <p:cxnSp>
        <p:nvCxnSpPr>
          <p:cNvPr id="7" name="Straight Arrow Connector 6">
            <a:extLst>
              <a:ext uri="{FF2B5EF4-FFF2-40B4-BE49-F238E27FC236}">
                <a16:creationId xmlns:a16="http://schemas.microsoft.com/office/drawing/2014/main" id="{9B8BE791-2EDA-4A0D-A4D6-55CD13B41357}"/>
              </a:ext>
            </a:extLst>
          </p:cNvPr>
          <p:cNvCxnSpPr>
            <a:cxnSpLocks/>
          </p:cNvCxnSpPr>
          <p:nvPr/>
        </p:nvCxnSpPr>
        <p:spPr>
          <a:xfrm flipV="1">
            <a:off x="375787" y="1653575"/>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oogle Shape;434;p35">
            <a:extLst>
              <a:ext uri="{FF2B5EF4-FFF2-40B4-BE49-F238E27FC236}">
                <a16:creationId xmlns:a16="http://schemas.microsoft.com/office/drawing/2014/main" id="{2158870E-D73C-4C33-8D48-FEDBF3017FC5}"/>
              </a:ext>
            </a:extLst>
          </p:cNvPr>
          <p:cNvSpPr txBox="1">
            <a:spLocks/>
          </p:cNvSpPr>
          <p:nvPr/>
        </p:nvSpPr>
        <p:spPr>
          <a:xfrm>
            <a:off x="134999" y="1744994"/>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03_seminar_project_code</a:t>
            </a:r>
            <a:endParaRPr lang="en-US" sz="1800" dirty="0">
              <a:solidFill>
                <a:srgbClr val="00B050"/>
              </a:solidFill>
            </a:endParaRPr>
          </a:p>
        </p:txBody>
      </p:sp>
      <p:sp>
        <p:nvSpPr>
          <p:cNvPr id="11" name="TextBox 10">
            <a:extLst>
              <a:ext uri="{FF2B5EF4-FFF2-40B4-BE49-F238E27FC236}">
                <a16:creationId xmlns:a16="http://schemas.microsoft.com/office/drawing/2014/main" id="{756045CA-9B07-4E3F-85CA-5C102CF4B01F}"/>
              </a:ext>
            </a:extLst>
          </p:cNvPr>
          <p:cNvSpPr txBox="1"/>
          <p:nvPr/>
        </p:nvSpPr>
        <p:spPr>
          <a:xfrm>
            <a:off x="224287" y="2202971"/>
            <a:ext cx="883560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asks the user to guess an automated </a:t>
            </a:r>
            <a:r>
              <a:rPr lang="en-GB" sz="1300" dirty="0">
                <a:solidFill>
                  <a:schemeClr val="tx2"/>
                </a:solidFill>
              </a:rPr>
              <a:t>integer</a:t>
            </a:r>
            <a:r>
              <a:rPr lang="en-GB" sz="1300" dirty="0">
                <a:solidFill>
                  <a:schemeClr val="bg1"/>
                </a:solidFill>
              </a:rPr>
              <a:t> number , generated randomly by the computer itself, and also prints the numbers attempts taken by the user, when successful : </a:t>
            </a:r>
            <a:endParaRPr lang="en-GB" sz="1300" b="1" dirty="0">
              <a:solidFill>
                <a:schemeClr val="bg1"/>
              </a:solidFill>
            </a:endParaRPr>
          </a:p>
        </p:txBody>
      </p:sp>
      <p:sp>
        <p:nvSpPr>
          <p:cNvPr id="13" name="TextBox 12">
            <a:extLst>
              <a:ext uri="{FF2B5EF4-FFF2-40B4-BE49-F238E27FC236}">
                <a16:creationId xmlns:a16="http://schemas.microsoft.com/office/drawing/2014/main" id="{D79D1070-95EE-4AB5-B00D-AA6ECEB03008}"/>
              </a:ext>
            </a:extLst>
          </p:cNvPr>
          <p:cNvSpPr txBox="1"/>
          <p:nvPr/>
        </p:nvSpPr>
        <p:spPr>
          <a:xfrm>
            <a:off x="229678" y="2984738"/>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Inclusion of header files and specifying the namespace</a:t>
            </a:r>
          </a:p>
        </p:txBody>
      </p:sp>
      <p:pic>
        <p:nvPicPr>
          <p:cNvPr id="14" name="Picture 14" descr="Text&#10;&#10;Description automatically generated">
            <a:extLst>
              <a:ext uri="{FF2B5EF4-FFF2-40B4-BE49-F238E27FC236}">
                <a16:creationId xmlns:a16="http://schemas.microsoft.com/office/drawing/2014/main" id="{FBA05F2D-4817-4A8C-BEDF-ED712E61E910}"/>
              </a:ext>
            </a:extLst>
          </p:cNvPr>
          <p:cNvPicPr>
            <a:picLocks noChangeAspect="1"/>
          </p:cNvPicPr>
          <p:nvPr/>
        </p:nvPicPr>
        <p:blipFill>
          <a:blip r:embed="rId2"/>
          <a:stretch>
            <a:fillRect/>
          </a:stretch>
        </p:blipFill>
        <p:spPr>
          <a:xfrm>
            <a:off x="4083170" y="2781839"/>
            <a:ext cx="2163792" cy="895350"/>
          </a:xfrm>
          <a:prstGeom prst="rect">
            <a:avLst/>
          </a:prstGeom>
        </p:spPr>
      </p:pic>
      <p:sp>
        <p:nvSpPr>
          <p:cNvPr id="16" name="TextBox 15">
            <a:extLst>
              <a:ext uri="{FF2B5EF4-FFF2-40B4-BE49-F238E27FC236}">
                <a16:creationId xmlns:a16="http://schemas.microsoft.com/office/drawing/2014/main" id="{689A273D-233B-4591-B5AB-FEA428D9DADB}"/>
              </a:ext>
            </a:extLst>
          </p:cNvPr>
          <p:cNvSpPr txBox="1"/>
          <p:nvPr/>
        </p:nvSpPr>
        <p:spPr>
          <a:xfrm>
            <a:off x="229678" y="3739550"/>
            <a:ext cx="3034341"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Generating a random </a:t>
            </a:r>
            <a:r>
              <a:rPr lang="en-GB" sz="1300" dirty="0">
                <a:solidFill>
                  <a:schemeClr val="tx2"/>
                </a:solidFill>
              </a:rPr>
              <a:t>integer</a:t>
            </a:r>
            <a:r>
              <a:rPr lang="en-GB" sz="1300" dirty="0">
                <a:solidFill>
                  <a:srgbClr val="BDECF0"/>
                </a:solidFill>
              </a:rPr>
              <a:t>(*</a:t>
            </a:r>
            <a:r>
              <a:rPr lang="en-GB" sz="1300" dirty="0">
                <a:solidFill>
                  <a:srgbClr val="A1E4F0"/>
                </a:solidFill>
              </a:rPr>
              <a:t>using </a:t>
            </a:r>
            <a:r>
              <a:rPr lang="en-GB" sz="1300" dirty="0">
                <a:solidFill>
                  <a:schemeClr val="bg2"/>
                </a:solidFill>
              </a:rPr>
              <a:t>rand()</a:t>
            </a:r>
            <a:r>
              <a:rPr lang="en-GB" sz="1300" dirty="0">
                <a:solidFill>
                  <a:srgbClr val="A1E4F0"/>
                </a:solidFill>
              </a:rPr>
              <a:t> function*)</a:t>
            </a:r>
          </a:p>
        </p:txBody>
      </p:sp>
      <p:sp>
        <p:nvSpPr>
          <p:cNvPr id="18" name="TextBox 17">
            <a:extLst>
              <a:ext uri="{FF2B5EF4-FFF2-40B4-BE49-F238E27FC236}">
                <a16:creationId xmlns:a16="http://schemas.microsoft.com/office/drawing/2014/main" id="{FD54EB75-AAB8-4B33-8AED-0D21321A3AC1}"/>
              </a:ext>
            </a:extLst>
          </p:cNvPr>
          <p:cNvSpPr txBox="1"/>
          <p:nvPr/>
        </p:nvSpPr>
        <p:spPr>
          <a:xfrm>
            <a:off x="229678" y="4343399"/>
            <a:ext cx="319608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3. Indicating the introduction of the </a:t>
            </a:r>
            <a:r>
              <a:rPr lang="en-GB" sz="1300">
                <a:solidFill>
                  <a:srgbClr val="A1E4F0"/>
                </a:solidFill>
              </a:rPr>
              <a:t>game</a:t>
            </a:r>
          </a:p>
        </p:txBody>
      </p:sp>
      <p:pic>
        <p:nvPicPr>
          <p:cNvPr id="6" name="Picture 7" descr="A screenshot of a computer&#10;&#10;Description automatically generated">
            <a:extLst>
              <a:ext uri="{FF2B5EF4-FFF2-40B4-BE49-F238E27FC236}">
                <a16:creationId xmlns:a16="http://schemas.microsoft.com/office/drawing/2014/main" id="{CEC79A9B-9CED-4FA9-8C94-BFE2DC361E20}"/>
              </a:ext>
            </a:extLst>
          </p:cNvPr>
          <p:cNvPicPr>
            <a:picLocks noChangeAspect="1"/>
          </p:cNvPicPr>
          <p:nvPr/>
        </p:nvPicPr>
        <p:blipFill>
          <a:blip r:embed="rId3"/>
          <a:stretch>
            <a:fillRect/>
          </a:stretch>
        </p:blipFill>
        <p:spPr>
          <a:xfrm>
            <a:off x="4084609" y="4224723"/>
            <a:ext cx="3994029" cy="543590"/>
          </a:xfrm>
          <a:prstGeom prst="rect">
            <a:avLst/>
          </a:prstGeom>
        </p:spPr>
      </p:pic>
      <p:pic>
        <p:nvPicPr>
          <p:cNvPr id="8" name="Picture 9">
            <a:extLst>
              <a:ext uri="{FF2B5EF4-FFF2-40B4-BE49-F238E27FC236}">
                <a16:creationId xmlns:a16="http://schemas.microsoft.com/office/drawing/2014/main" id="{496E07BD-CC96-4C50-9B34-2FCD820DF3B3}"/>
              </a:ext>
            </a:extLst>
          </p:cNvPr>
          <p:cNvPicPr>
            <a:picLocks noChangeAspect="1"/>
          </p:cNvPicPr>
          <p:nvPr/>
        </p:nvPicPr>
        <p:blipFill>
          <a:blip r:embed="rId4"/>
          <a:stretch>
            <a:fillRect/>
          </a:stretch>
        </p:blipFill>
        <p:spPr>
          <a:xfrm>
            <a:off x="4084608" y="3737956"/>
            <a:ext cx="2818681" cy="406474"/>
          </a:xfrm>
          <a:prstGeom prst="rect">
            <a:avLst/>
          </a:prstGeom>
        </p:spPr>
      </p:pic>
    </p:spTree>
    <p:extLst>
      <p:ext uri="{BB962C8B-B14F-4D97-AF65-F5344CB8AC3E}">
        <p14:creationId xmlns:p14="http://schemas.microsoft.com/office/powerpoint/2010/main" val="108618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a:extLst>
              <a:ext uri="{FF2B5EF4-FFF2-40B4-BE49-F238E27FC236}">
                <a16:creationId xmlns:a16="http://schemas.microsoft.com/office/drawing/2014/main" id="{687956A1-B158-4FF0-9223-D4D84CBBB2CB}"/>
              </a:ext>
            </a:extLst>
          </p:cNvPr>
          <p:cNvPicPr>
            <a:picLocks noChangeAspect="1"/>
          </p:cNvPicPr>
          <p:nvPr/>
        </p:nvPicPr>
        <p:blipFill>
          <a:blip r:embed="rId2"/>
          <a:stretch>
            <a:fillRect/>
          </a:stretch>
        </p:blipFill>
        <p:spPr>
          <a:xfrm>
            <a:off x="4170871" y="760106"/>
            <a:ext cx="3250001" cy="409951"/>
          </a:xfrm>
          <a:prstGeom prst="rect">
            <a:avLst/>
          </a:prstGeom>
        </p:spPr>
      </p:pic>
      <p:sp>
        <p:nvSpPr>
          <p:cNvPr id="5" name="TextBox 4">
            <a:extLst>
              <a:ext uri="{FF2B5EF4-FFF2-40B4-BE49-F238E27FC236}">
                <a16:creationId xmlns:a16="http://schemas.microsoft.com/office/drawing/2014/main" id="{1DD4362D-1B1A-49E0-8EC8-159689804B98}"/>
              </a:ext>
            </a:extLst>
          </p:cNvPr>
          <p:cNvSpPr txBox="1"/>
          <p:nvPr/>
        </p:nvSpPr>
        <p:spPr>
          <a:xfrm>
            <a:off x="186546" y="838918"/>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5. Asking for the number from user</a:t>
            </a:r>
          </a:p>
        </p:txBody>
      </p:sp>
      <p:pic>
        <p:nvPicPr>
          <p:cNvPr id="6" name="Picture 6" descr="Text&#10;&#10;Description automatically generated">
            <a:extLst>
              <a:ext uri="{FF2B5EF4-FFF2-40B4-BE49-F238E27FC236}">
                <a16:creationId xmlns:a16="http://schemas.microsoft.com/office/drawing/2014/main" id="{2C97AA52-6D8E-4075-AB31-93CA1880DF6B}"/>
              </a:ext>
            </a:extLst>
          </p:cNvPr>
          <p:cNvPicPr>
            <a:picLocks noChangeAspect="1"/>
          </p:cNvPicPr>
          <p:nvPr/>
        </p:nvPicPr>
        <p:blipFill>
          <a:blip r:embed="rId3"/>
          <a:stretch>
            <a:fillRect/>
          </a:stretch>
        </p:blipFill>
        <p:spPr>
          <a:xfrm>
            <a:off x="4170872" y="1233852"/>
            <a:ext cx="3929330" cy="1543579"/>
          </a:xfrm>
          <a:prstGeom prst="rect">
            <a:avLst/>
          </a:prstGeom>
        </p:spPr>
      </p:pic>
      <p:sp>
        <p:nvSpPr>
          <p:cNvPr id="7" name="TextBox 6">
            <a:extLst>
              <a:ext uri="{FF2B5EF4-FFF2-40B4-BE49-F238E27FC236}">
                <a16:creationId xmlns:a16="http://schemas.microsoft.com/office/drawing/2014/main" id="{70123054-62C2-4551-A5EF-A1169C46825F}"/>
              </a:ext>
            </a:extLst>
          </p:cNvPr>
          <p:cNvSpPr txBox="1"/>
          <p:nvPr/>
        </p:nvSpPr>
        <p:spPr>
          <a:xfrm>
            <a:off x="186546" y="1820172"/>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6. Comparing the number of the user with the automated number</a:t>
            </a:r>
          </a:p>
        </p:txBody>
      </p:sp>
      <p:sp>
        <p:nvSpPr>
          <p:cNvPr id="9" name="TextBox 8">
            <a:extLst>
              <a:ext uri="{FF2B5EF4-FFF2-40B4-BE49-F238E27FC236}">
                <a16:creationId xmlns:a16="http://schemas.microsoft.com/office/drawing/2014/main" id="{876BC81B-D4E5-4F03-925B-440E065A6B5F}"/>
              </a:ext>
            </a:extLst>
          </p:cNvPr>
          <p:cNvSpPr txBox="1"/>
          <p:nvPr/>
        </p:nvSpPr>
        <p:spPr>
          <a:xfrm>
            <a:off x="186546" y="267417"/>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4. Taking user name as input</a:t>
            </a:r>
          </a:p>
        </p:txBody>
      </p:sp>
      <p:pic>
        <p:nvPicPr>
          <p:cNvPr id="11" name="Picture 15">
            <a:extLst>
              <a:ext uri="{FF2B5EF4-FFF2-40B4-BE49-F238E27FC236}">
                <a16:creationId xmlns:a16="http://schemas.microsoft.com/office/drawing/2014/main" id="{36D6EE3F-0D54-4B3A-8041-51C576026FE9}"/>
              </a:ext>
            </a:extLst>
          </p:cNvPr>
          <p:cNvPicPr>
            <a:picLocks noChangeAspect="1"/>
          </p:cNvPicPr>
          <p:nvPr/>
        </p:nvPicPr>
        <p:blipFill>
          <a:blip r:embed="rId4"/>
          <a:stretch>
            <a:fillRect/>
          </a:stretch>
        </p:blipFill>
        <p:spPr>
          <a:xfrm>
            <a:off x="4168901" y="116394"/>
            <a:ext cx="3253942" cy="597505"/>
          </a:xfrm>
          <a:prstGeom prst="rect">
            <a:avLst/>
          </a:prstGeom>
        </p:spPr>
      </p:pic>
      <p:pic>
        <p:nvPicPr>
          <p:cNvPr id="12" name="Picture 12">
            <a:extLst>
              <a:ext uri="{FF2B5EF4-FFF2-40B4-BE49-F238E27FC236}">
                <a16:creationId xmlns:a16="http://schemas.microsoft.com/office/drawing/2014/main" id="{5259001C-6282-4A44-8EBB-7C0F65C3F8FA}"/>
              </a:ext>
            </a:extLst>
          </p:cNvPr>
          <p:cNvPicPr>
            <a:picLocks noChangeAspect="1"/>
          </p:cNvPicPr>
          <p:nvPr/>
        </p:nvPicPr>
        <p:blipFill>
          <a:blip r:embed="rId5"/>
          <a:stretch>
            <a:fillRect/>
          </a:stretch>
        </p:blipFill>
        <p:spPr>
          <a:xfrm>
            <a:off x="4173259" y="2842966"/>
            <a:ext cx="3924557" cy="632917"/>
          </a:xfrm>
          <a:prstGeom prst="rect">
            <a:avLst/>
          </a:prstGeom>
        </p:spPr>
      </p:pic>
      <p:sp>
        <p:nvSpPr>
          <p:cNvPr id="13" name="TextBox 12">
            <a:extLst>
              <a:ext uri="{FF2B5EF4-FFF2-40B4-BE49-F238E27FC236}">
                <a16:creationId xmlns:a16="http://schemas.microsoft.com/office/drawing/2014/main" id="{B6121260-DAED-4BED-B007-3016C968F924}"/>
              </a:ext>
            </a:extLst>
          </p:cNvPr>
          <p:cNvSpPr txBox="1"/>
          <p:nvPr/>
        </p:nvSpPr>
        <p:spPr>
          <a:xfrm>
            <a:off x="186546" y="2909257"/>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7. Denoting user's success, and the number attempts taken</a:t>
            </a:r>
          </a:p>
        </p:txBody>
      </p:sp>
      <p:sp>
        <p:nvSpPr>
          <p:cNvPr id="15" name="Google Shape;434;p35">
            <a:extLst>
              <a:ext uri="{FF2B5EF4-FFF2-40B4-BE49-F238E27FC236}">
                <a16:creationId xmlns:a16="http://schemas.microsoft.com/office/drawing/2014/main" id="{D61470A5-0EEE-44EF-A3DB-A68E9BBE2FB6}"/>
              </a:ext>
            </a:extLst>
          </p:cNvPr>
          <p:cNvSpPr txBox="1">
            <a:spLocks/>
          </p:cNvSpPr>
          <p:nvPr/>
        </p:nvSpPr>
        <p:spPr>
          <a:xfrm>
            <a:off x="-113011" y="3567323"/>
            <a:ext cx="2404192"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16" name="Picture 16">
            <a:extLst>
              <a:ext uri="{FF2B5EF4-FFF2-40B4-BE49-F238E27FC236}">
                <a16:creationId xmlns:a16="http://schemas.microsoft.com/office/drawing/2014/main" id="{E99981FC-2145-4791-9B28-043263FBA003}"/>
              </a:ext>
            </a:extLst>
          </p:cNvPr>
          <p:cNvPicPr>
            <a:picLocks noChangeAspect="1"/>
          </p:cNvPicPr>
          <p:nvPr/>
        </p:nvPicPr>
        <p:blipFill>
          <a:blip r:embed="rId6"/>
          <a:stretch>
            <a:fillRect/>
          </a:stretch>
        </p:blipFill>
        <p:spPr>
          <a:xfrm>
            <a:off x="288985" y="4123086"/>
            <a:ext cx="3109822" cy="595903"/>
          </a:xfrm>
          <a:prstGeom prst="rect">
            <a:avLst/>
          </a:prstGeom>
        </p:spPr>
      </p:pic>
    </p:spTree>
    <p:extLst>
      <p:ext uri="{BB962C8B-B14F-4D97-AF65-F5344CB8AC3E}">
        <p14:creationId xmlns:p14="http://schemas.microsoft.com/office/powerpoint/2010/main" val="63604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5A930DB-0218-4F39-A6E8-D39D90343CB4}"/>
              </a:ext>
            </a:extLst>
          </p:cNvPr>
          <p:cNvPicPr>
            <a:picLocks noChangeAspect="1"/>
          </p:cNvPicPr>
          <p:nvPr/>
        </p:nvPicPr>
        <p:blipFill>
          <a:blip r:embed="rId2"/>
          <a:stretch>
            <a:fillRect/>
          </a:stretch>
        </p:blipFill>
        <p:spPr>
          <a:xfrm>
            <a:off x="254749" y="276315"/>
            <a:ext cx="2143125" cy="428625"/>
          </a:xfrm>
          <a:prstGeom prst="rect">
            <a:avLst/>
          </a:prstGeom>
        </p:spPr>
      </p:pic>
      <p:pic>
        <p:nvPicPr>
          <p:cNvPr id="3" name="Picture 3">
            <a:extLst>
              <a:ext uri="{FF2B5EF4-FFF2-40B4-BE49-F238E27FC236}">
                <a16:creationId xmlns:a16="http://schemas.microsoft.com/office/drawing/2014/main" id="{85E211F2-4F94-4CCE-985F-0DC22BC5BCA8}"/>
              </a:ext>
            </a:extLst>
          </p:cNvPr>
          <p:cNvPicPr>
            <a:picLocks noChangeAspect="1"/>
          </p:cNvPicPr>
          <p:nvPr/>
        </p:nvPicPr>
        <p:blipFill>
          <a:blip r:embed="rId3"/>
          <a:stretch>
            <a:fillRect/>
          </a:stretch>
        </p:blipFill>
        <p:spPr>
          <a:xfrm>
            <a:off x="259691" y="1060419"/>
            <a:ext cx="1809750" cy="219075"/>
          </a:xfrm>
          <a:prstGeom prst="rect">
            <a:avLst/>
          </a:prstGeom>
        </p:spPr>
      </p:pic>
      <p:pic>
        <p:nvPicPr>
          <p:cNvPr id="4" name="Picture 4">
            <a:extLst>
              <a:ext uri="{FF2B5EF4-FFF2-40B4-BE49-F238E27FC236}">
                <a16:creationId xmlns:a16="http://schemas.microsoft.com/office/drawing/2014/main" id="{F339B661-927E-41DF-B8E9-FBEAA6B7F0D6}"/>
              </a:ext>
            </a:extLst>
          </p:cNvPr>
          <p:cNvPicPr>
            <a:picLocks noChangeAspect="1"/>
          </p:cNvPicPr>
          <p:nvPr/>
        </p:nvPicPr>
        <p:blipFill>
          <a:blip r:embed="rId4"/>
          <a:stretch>
            <a:fillRect/>
          </a:stretch>
        </p:blipFill>
        <p:spPr>
          <a:xfrm>
            <a:off x="256636" y="1614738"/>
            <a:ext cx="2980426" cy="231874"/>
          </a:xfrm>
          <a:prstGeom prst="rect">
            <a:avLst/>
          </a:prstGeom>
        </p:spPr>
      </p:pic>
      <p:pic>
        <p:nvPicPr>
          <p:cNvPr id="5" name="Picture 5">
            <a:extLst>
              <a:ext uri="{FF2B5EF4-FFF2-40B4-BE49-F238E27FC236}">
                <a16:creationId xmlns:a16="http://schemas.microsoft.com/office/drawing/2014/main" id="{3DE1A9EC-76CA-444A-B557-B65F298CFCAD}"/>
              </a:ext>
            </a:extLst>
          </p:cNvPr>
          <p:cNvPicPr>
            <a:picLocks noChangeAspect="1"/>
          </p:cNvPicPr>
          <p:nvPr/>
        </p:nvPicPr>
        <p:blipFill>
          <a:blip r:embed="rId5"/>
          <a:stretch>
            <a:fillRect/>
          </a:stretch>
        </p:blipFill>
        <p:spPr>
          <a:xfrm>
            <a:off x="256636" y="2165595"/>
            <a:ext cx="3347049" cy="1114232"/>
          </a:xfrm>
          <a:prstGeom prst="rect">
            <a:avLst/>
          </a:prstGeom>
        </p:spPr>
      </p:pic>
      <p:sp>
        <p:nvSpPr>
          <p:cNvPr id="7" name="TextBox 6">
            <a:extLst>
              <a:ext uri="{FF2B5EF4-FFF2-40B4-BE49-F238E27FC236}">
                <a16:creationId xmlns:a16="http://schemas.microsoft.com/office/drawing/2014/main" id="{320D21E5-E878-47CD-8D24-8F03FD48FC09}"/>
              </a:ext>
            </a:extLst>
          </p:cNvPr>
          <p:cNvSpPr txBox="1"/>
          <p:nvPr/>
        </p:nvSpPr>
        <p:spPr>
          <a:xfrm>
            <a:off x="186546" y="3599372"/>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pic>
        <p:nvPicPr>
          <p:cNvPr id="8" name="Picture 8">
            <a:extLst>
              <a:ext uri="{FF2B5EF4-FFF2-40B4-BE49-F238E27FC236}">
                <a16:creationId xmlns:a16="http://schemas.microsoft.com/office/drawing/2014/main" id="{30FD90C1-46F9-4A17-A700-A60CDEA45294}"/>
              </a:ext>
            </a:extLst>
          </p:cNvPr>
          <p:cNvPicPr>
            <a:picLocks noChangeAspect="1"/>
          </p:cNvPicPr>
          <p:nvPr/>
        </p:nvPicPr>
        <p:blipFill>
          <a:blip r:embed="rId6"/>
          <a:stretch>
            <a:fillRect/>
          </a:stretch>
        </p:blipFill>
        <p:spPr>
          <a:xfrm>
            <a:off x="2702314" y="3549321"/>
            <a:ext cx="1323975" cy="384774"/>
          </a:xfrm>
          <a:prstGeom prst="rect">
            <a:avLst/>
          </a:prstGeom>
        </p:spPr>
      </p:pic>
      <p:sp>
        <p:nvSpPr>
          <p:cNvPr id="10" name="TextBox 9">
            <a:extLst>
              <a:ext uri="{FF2B5EF4-FFF2-40B4-BE49-F238E27FC236}">
                <a16:creationId xmlns:a16="http://schemas.microsoft.com/office/drawing/2014/main" id="{4FF1D386-BAC2-4A73-B6EA-610B25E7516F}"/>
              </a:ext>
            </a:extLst>
          </p:cNvPr>
          <p:cNvSpPr txBox="1"/>
          <p:nvPr/>
        </p:nvSpPr>
        <p:spPr>
          <a:xfrm>
            <a:off x="186546" y="4289484"/>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pic>
        <p:nvPicPr>
          <p:cNvPr id="11" name="Picture 11">
            <a:extLst>
              <a:ext uri="{FF2B5EF4-FFF2-40B4-BE49-F238E27FC236}">
                <a16:creationId xmlns:a16="http://schemas.microsoft.com/office/drawing/2014/main" id="{C881F93D-F06E-4D2F-B873-12175854F1F7}"/>
              </a:ext>
            </a:extLst>
          </p:cNvPr>
          <p:cNvPicPr>
            <a:picLocks noChangeAspect="1"/>
          </p:cNvPicPr>
          <p:nvPr/>
        </p:nvPicPr>
        <p:blipFill>
          <a:blip r:embed="rId7"/>
          <a:stretch>
            <a:fillRect/>
          </a:stretch>
        </p:blipFill>
        <p:spPr>
          <a:xfrm>
            <a:off x="2710941" y="4289844"/>
            <a:ext cx="638175" cy="381000"/>
          </a:xfrm>
          <a:prstGeom prst="rect">
            <a:avLst/>
          </a:prstGeom>
        </p:spPr>
      </p:pic>
    </p:spTree>
    <p:extLst>
      <p:ext uri="{BB962C8B-B14F-4D97-AF65-F5344CB8AC3E}">
        <p14:creationId xmlns:p14="http://schemas.microsoft.com/office/powerpoint/2010/main" val="4164717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4;p35">
            <a:extLst>
              <a:ext uri="{FF2B5EF4-FFF2-40B4-BE49-F238E27FC236}">
                <a16:creationId xmlns:a16="http://schemas.microsoft.com/office/drawing/2014/main" id="{06440372-595E-439F-BDDD-03644AC31E58}"/>
              </a:ext>
            </a:extLst>
          </p:cNvPr>
          <p:cNvSpPr txBox="1">
            <a:spLocks/>
          </p:cNvSpPr>
          <p:nvPr/>
        </p:nvSpPr>
        <p:spPr>
          <a:xfrm>
            <a:off x="113433" y="116758"/>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05_seminar_project_code</a:t>
            </a:r>
            <a:endParaRPr lang="en-US" sz="1800" dirty="0">
              <a:solidFill>
                <a:srgbClr val="00B050"/>
              </a:solidFill>
            </a:endParaRPr>
          </a:p>
        </p:txBody>
      </p:sp>
      <p:sp>
        <p:nvSpPr>
          <p:cNvPr id="5" name="TextBox 4">
            <a:extLst>
              <a:ext uri="{FF2B5EF4-FFF2-40B4-BE49-F238E27FC236}">
                <a16:creationId xmlns:a16="http://schemas.microsoft.com/office/drawing/2014/main" id="{E6ED9FD1-FB90-45FF-A6C1-66C97A23BB7F}"/>
              </a:ext>
            </a:extLst>
          </p:cNvPr>
          <p:cNvSpPr txBox="1"/>
          <p:nvPr/>
        </p:nvSpPr>
        <p:spPr>
          <a:xfrm>
            <a:off x="202721" y="553169"/>
            <a:ext cx="883560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asks the user to guess an automated </a:t>
            </a:r>
            <a:r>
              <a:rPr lang="en-GB" sz="1300" dirty="0">
                <a:solidFill>
                  <a:schemeClr val="tx2"/>
                </a:solidFill>
              </a:rPr>
              <a:t>float</a:t>
            </a:r>
            <a:r>
              <a:rPr lang="en-GB" sz="1300" dirty="0">
                <a:solidFill>
                  <a:schemeClr val="bg1"/>
                </a:solidFill>
              </a:rPr>
              <a:t> number ,generated randomly by the computer itself ,and also prints the numbers attempts taken by the user, when successful : </a:t>
            </a:r>
            <a:endParaRPr lang="en-GB" sz="1300" b="1" dirty="0">
              <a:solidFill>
                <a:schemeClr val="bg1"/>
              </a:solidFill>
            </a:endParaRPr>
          </a:p>
        </p:txBody>
      </p:sp>
      <p:sp>
        <p:nvSpPr>
          <p:cNvPr id="7" name="TextBox 6">
            <a:extLst>
              <a:ext uri="{FF2B5EF4-FFF2-40B4-BE49-F238E27FC236}">
                <a16:creationId xmlns:a16="http://schemas.microsoft.com/office/drawing/2014/main" id="{EDF33A0A-E5AE-42DF-A9E0-026C66E6AFDB}"/>
              </a:ext>
            </a:extLst>
          </p:cNvPr>
          <p:cNvSpPr txBox="1"/>
          <p:nvPr/>
        </p:nvSpPr>
        <p:spPr>
          <a:xfrm>
            <a:off x="208112" y="1378068"/>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Generating a random </a:t>
            </a:r>
            <a:r>
              <a:rPr lang="en-GB" sz="1300" dirty="0">
                <a:solidFill>
                  <a:schemeClr val="tx2"/>
                </a:solidFill>
              </a:rPr>
              <a:t>float</a:t>
            </a:r>
          </a:p>
        </p:txBody>
      </p:sp>
      <p:pic>
        <p:nvPicPr>
          <p:cNvPr id="8" name="Picture 8" descr="Text&#10;&#10;Description automatically generated">
            <a:extLst>
              <a:ext uri="{FF2B5EF4-FFF2-40B4-BE49-F238E27FC236}">
                <a16:creationId xmlns:a16="http://schemas.microsoft.com/office/drawing/2014/main" id="{6FFBC1BC-E52A-4B49-B4DD-072160313D61}"/>
              </a:ext>
            </a:extLst>
          </p:cNvPr>
          <p:cNvPicPr>
            <a:picLocks noChangeAspect="1"/>
          </p:cNvPicPr>
          <p:nvPr/>
        </p:nvPicPr>
        <p:blipFill>
          <a:blip r:embed="rId2"/>
          <a:stretch>
            <a:fillRect/>
          </a:stretch>
        </p:blipFill>
        <p:spPr>
          <a:xfrm>
            <a:off x="4009126" y="1136117"/>
            <a:ext cx="2948077" cy="908756"/>
          </a:xfrm>
          <a:prstGeom prst="rect">
            <a:avLst/>
          </a:prstGeom>
        </p:spPr>
      </p:pic>
      <p:pic>
        <p:nvPicPr>
          <p:cNvPr id="9" name="Picture 9">
            <a:extLst>
              <a:ext uri="{FF2B5EF4-FFF2-40B4-BE49-F238E27FC236}">
                <a16:creationId xmlns:a16="http://schemas.microsoft.com/office/drawing/2014/main" id="{CCC0F209-6269-4BFF-95E3-05BA884BCB88}"/>
              </a:ext>
            </a:extLst>
          </p:cNvPr>
          <p:cNvPicPr>
            <a:picLocks noChangeAspect="1"/>
          </p:cNvPicPr>
          <p:nvPr/>
        </p:nvPicPr>
        <p:blipFill>
          <a:blip r:embed="rId3"/>
          <a:stretch>
            <a:fillRect/>
          </a:stretch>
        </p:blipFill>
        <p:spPr>
          <a:xfrm>
            <a:off x="4009126" y="2119294"/>
            <a:ext cx="3411746" cy="505939"/>
          </a:xfrm>
          <a:prstGeom prst="rect">
            <a:avLst/>
          </a:prstGeom>
        </p:spPr>
      </p:pic>
      <p:sp>
        <p:nvSpPr>
          <p:cNvPr id="11" name="TextBox 10">
            <a:extLst>
              <a:ext uri="{FF2B5EF4-FFF2-40B4-BE49-F238E27FC236}">
                <a16:creationId xmlns:a16="http://schemas.microsoft.com/office/drawing/2014/main" id="{7DD1CF59-FF88-4603-9064-7FB963414EE5}"/>
              </a:ext>
            </a:extLst>
          </p:cNvPr>
          <p:cNvSpPr txBox="1"/>
          <p:nvPr/>
        </p:nvSpPr>
        <p:spPr>
          <a:xfrm>
            <a:off x="208112" y="2219144"/>
            <a:ext cx="319608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Indicating the introduction of the game</a:t>
            </a:r>
          </a:p>
        </p:txBody>
      </p:sp>
      <p:pic>
        <p:nvPicPr>
          <p:cNvPr id="12" name="Picture 12">
            <a:extLst>
              <a:ext uri="{FF2B5EF4-FFF2-40B4-BE49-F238E27FC236}">
                <a16:creationId xmlns:a16="http://schemas.microsoft.com/office/drawing/2014/main" id="{A4FCDB74-BF15-4D94-9CF3-EAB48D97F234}"/>
              </a:ext>
            </a:extLst>
          </p:cNvPr>
          <p:cNvPicPr>
            <a:picLocks noChangeAspect="1"/>
          </p:cNvPicPr>
          <p:nvPr/>
        </p:nvPicPr>
        <p:blipFill>
          <a:blip r:embed="rId4"/>
          <a:stretch>
            <a:fillRect/>
          </a:stretch>
        </p:blipFill>
        <p:spPr>
          <a:xfrm>
            <a:off x="4010833" y="2702225"/>
            <a:ext cx="2524125" cy="342900"/>
          </a:xfrm>
          <a:prstGeom prst="rect">
            <a:avLst/>
          </a:prstGeom>
        </p:spPr>
      </p:pic>
      <p:pic>
        <p:nvPicPr>
          <p:cNvPr id="13" name="Picture 13" descr="Graphical user interface, text, application&#10;&#10;Description automatically generated">
            <a:extLst>
              <a:ext uri="{FF2B5EF4-FFF2-40B4-BE49-F238E27FC236}">
                <a16:creationId xmlns:a16="http://schemas.microsoft.com/office/drawing/2014/main" id="{47975030-AC94-4141-89B8-34496B2BB5BE}"/>
              </a:ext>
            </a:extLst>
          </p:cNvPr>
          <p:cNvPicPr>
            <a:picLocks noChangeAspect="1"/>
          </p:cNvPicPr>
          <p:nvPr/>
        </p:nvPicPr>
        <p:blipFill>
          <a:blip r:embed="rId5"/>
          <a:stretch>
            <a:fillRect/>
          </a:stretch>
        </p:blipFill>
        <p:spPr>
          <a:xfrm>
            <a:off x="4009126" y="3535986"/>
            <a:ext cx="3562708" cy="1457396"/>
          </a:xfrm>
          <a:prstGeom prst="rect">
            <a:avLst/>
          </a:prstGeom>
        </p:spPr>
      </p:pic>
      <p:pic>
        <p:nvPicPr>
          <p:cNvPr id="14" name="Picture 14">
            <a:extLst>
              <a:ext uri="{FF2B5EF4-FFF2-40B4-BE49-F238E27FC236}">
                <a16:creationId xmlns:a16="http://schemas.microsoft.com/office/drawing/2014/main" id="{59DF7DDE-6719-49AF-9A55-2B730B12920A}"/>
              </a:ext>
            </a:extLst>
          </p:cNvPr>
          <p:cNvPicPr>
            <a:picLocks noChangeAspect="1"/>
          </p:cNvPicPr>
          <p:nvPr/>
        </p:nvPicPr>
        <p:blipFill>
          <a:blip r:embed="rId6"/>
          <a:stretch>
            <a:fillRect/>
          </a:stretch>
        </p:blipFill>
        <p:spPr>
          <a:xfrm>
            <a:off x="4009126" y="3110464"/>
            <a:ext cx="2743200" cy="324365"/>
          </a:xfrm>
          <a:prstGeom prst="rect">
            <a:avLst/>
          </a:prstGeom>
        </p:spPr>
      </p:pic>
      <p:sp>
        <p:nvSpPr>
          <p:cNvPr id="16" name="TextBox 15">
            <a:extLst>
              <a:ext uri="{FF2B5EF4-FFF2-40B4-BE49-F238E27FC236}">
                <a16:creationId xmlns:a16="http://schemas.microsoft.com/office/drawing/2014/main" id="{12DFDFA7-1714-4114-A9F9-D401F4F4BCB0}"/>
              </a:ext>
            </a:extLst>
          </p:cNvPr>
          <p:cNvSpPr txBox="1"/>
          <p:nvPr/>
        </p:nvSpPr>
        <p:spPr>
          <a:xfrm>
            <a:off x="208112" y="2725945"/>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3. Taking user name as input</a:t>
            </a:r>
          </a:p>
        </p:txBody>
      </p:sp>
      <p:sp>
        <p:nvSpPr>
          <p:cNvPr id="18" name="TextBox 17">
            <a:extLst>
              <a:ext uri="{FF2B5EF4-FFF2-40B4-BE49-F238E27FC236}">
                <a16:creationId xmlns:a16="http://schemas.microsoft.com/office/drawing/2014/main" id="{73F9D644-9DD3-43FA-95EE-1CA0051461E5}"/>
              </a:ext>
            </a:extLst>
          </p:cNvPr>
          <p:cNvSpPr txBox="1"/>
          <p:nvPr/>
        </p:nvSpPr>
        <p:spPr>
          <a:xfrm>
            <a:off x="208112" y="3135701"/>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4. Asking for the number from user</a:t>
            </a:r>
          </a:p>
        </p:txBody>
      </p:sp>
      <p:sp>
        <p:nvSpPr>
          <p:cNvPr id="20" name="TextBox 19">
            <a:extLst>
              <a:ext uri="{FF2B5EF4-FFF2-40B4-BE49-F238E27FC236}">
                <a16:creationId xmlns:a16="http://schemas.microsoft.com/office/drawing/2014/main" id="{CFDB3446-0BE4-475D-8651-9FB5F275314A}"/>
              </a:ext>
            </a:extLst>
          </p:cNvPr>
          <p:cNvSpPr txBox="1"/>
          <p:nvPr/>
        </p:nvSpPr>
        <p:spPr>
          <a:xfrm>
            <a:off x="208112" y="4019908"/>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5. Comparing the number of the user with the automated number</a:t>
            </a:r>
          </a:p>
        </p:txBody>
      </p:sp>
    </p:spTree>
    <p:extLst>
      <p:ext uri="{BB962C8B-B14F-4D97-AF65-F5344CB8AC3E}">
        <p14:creationId xmlns:p14="http://schemas.microsoft.com/office/powerpoint/2010/main" val="621128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25C5C29-760F-478F-881D-562FEA6BDB5C}"/>
              </a:ext>
            </a:extLst>
          </p:cNvPr>
          <p:cNvPicPr>
            <a:picLocks noChangeAspect="1"/>
          </p:cNvPicPr>
          <p:nvPr/>
        </p:nvPicPr>
        <p:blipFill>
          <a:blip r:embed="rId2"/>
          <a:stretch>
            <a:fillRect/>
          </a:stretch>
        </p:blipFill>
        <p:spPr>
          <a:xfrm>
            <a:off x="4009126" y="145330"/>
            <a:ext cx="3659755" cy="550414"/>
          </a:xfrm>
          <a:prstGeom prst="rect">
            <a:avLst/>
          </a:prstGeom>
        </p:spPr>
      </p:pic>
      <p:sp>
        <p:nvSpPr>
          <p:cNvPr id="4" name="TextBox 3">
            <a:extLst>
              <a:ext uri="{FF2B5EF4-FFF2-40B4-BE49-F238E27FC236}">
                <a16:creationId xmlns:a16="http://schemas.microsoft.com/office/drawing/2014/main" id="{0322580E-70C8-432E-B005-CEA349887FA1}"/>
              </a:ext>
            </a:extLst>
          </p:cNvPr>
          <p:cNvSpPr txBox="1"/>
          <p:nvPr/>
        </p:nvSpPr>
        <p:spPr>
          <a:xfrm>
            <a:off x="186546" y="181153"/>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6. Denoting user's success, and the number attempts taken</a:t>
            </a:r>
          </a:p>
        </p:txBody>
      </p:sp>
      <p:sp>
        <p:nvSpPr>
          <p:cNvPr id="6" name="Google Shape;434;p35">
            <a:extLst>
              <a:ext uri="{FF2B5EF4-FFF2-40B4-BE49-F238E27FC236}">
                <a16:creationId xmlns:a16="http://schemas.microsoft.com/office/drawing/2014/main" id="{B4A9E785-C7EC-4058-9C88-C11A06300696}"/>
              </a:ext>
            </a:extLst>
          </p:cNvPr>
          <p:cNvSpPr txBox="1">
            <a:spLocks/>
          </p:cNvSpPr>
          <p:nvPr/>
        </p:nvSpPr>
        <p:spPr>
          <a:xfrm>
            <a:off x="-113011" y="709823"/>
            <a:ext cx="2404192"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7" name="Picture 7">
            <a:extLst>
              <a:ext uri="{FF2B5EF4-FFF2-40B4-BE49-F238E27FC236}">
                <a16:creationId xmlns:a16="http://schemas.microsoft.com/office/drawing/2014/main" id="{AC80E977-9F6D-4524-8E60-C69024F7F92B}"/>
              </a:ext>
            </a:extLst>
          </p:cNvPr>
          <p:cNvPicPr>
            <a:picLocks noChangeAspect="1"/>
          </p:cNvPicPr>
          <p:nvPr/>
        </p:nvPicPr>
        <p:blipFill>
          <a:blip r:embed="rId3"/>
          <a:stretch>
            <a:fillRect/>
          </a:stretch>
        </p:blipFill>
        <p:spPr>
          <a:xfrm>
            <a:off x="256636" y="1178497"/>
            <a:ext cx="3293133" cy="414243"/>
          </a:xfrm>
          <a:prstGeom prst="rect">
            <a:avLst/>
          </a:prstGeom>
        </p:spPr>
      </p:pic>
      <p:pic>
        <p:nvPicPr>
          <p:cNvPr id="8" name="Picture 8">
            <a:extLst>
              <a:ext uri="{FF2B5EF4-FFF2-40B4-BE49-F238E27FC236}">
                <a16:creationId xmlns:a16="http://schemas.microsoft.com/office/drawing/2014/main" id="{DB2E3D87-A91C-4E6A-8E69-8376CC21A3FA}"/>
              </a:ext>
            </a:extLst>
          </p:cNvPr>
          <p:cNvPicPr>
            <a:picLocks noChangeAspect="1"/>
          </p:cNvPicPr>
          <p:nvPr/>
        </p:nvPicPr>
        <p:blipFill>
          <a:blip r:embed="rId4"/>
          <a:stretch>
            <a:fillRect/>
          </a:stretch>
        </p:blipFill>
        <p:spPr>
          <a:xfrm>
            <a:off x="257086" y="1639199"/>
            <a:ext cx="2505075" cy="247650"/>
          </a:xfrm>
          <a:prstGeom prst="rect">
            <a:avLst/>
          </a:prstGeom>
        </p:spPr>
      </p:pic>
      <p:pic>
        <p:nvPicPr>
          <p:cNvPr id="9" name="Picture 9">
            <a:extLst>
              <a:ext uri="{FF2B5EF4-FFF2-40B4-BE49-F238E27FC236}">
                <a16:creationId xmlns:a16="http://schemas.microsoft.com/office/drawing/2014/main" id="{9BC40C3B-4737-4224-B3D4-09FE654E4208}"/>
              </a:ext>
            </a:extLst>
          </p:cNvPr>
          <p:cNvPicPr>
            <a:picLocks noChangeAspect="1"/>
          </p:cNvPicPr>
          <p:nvPr/>
        </p:nvPicPr>
        <p:blipFill>
          <a:blip r:embed="rId5"/>
          <a:stretch>
            <a:fillRect/>
          </a:stretch>
        </p:blipFill>
        <p:spPr>
          <a:xfrm>
            <a:off x="258074" y="1932587"/>
            <a:ext cx="2438400" cy="200025"/>
          </a:xfrm>
          <a:prstGeom prst="rect">
            <a:avLst/>
          </a:prstGeom>
        </p:spPr>
      </p:pic>
      <p:pic>
        <p:nvPicPr>
          <p:cNvPr id="10" name="Picture 10">
            <a:extLst>
              <a:ext uri="{FF2B5EF4-FFF2-40B4-BE49-F238E27FC236}">
                <a16:creationId xmlns:a16="http://schemas.microsoft.com/office/drawing/2014/main" id="{727F1A5B-B5AD-4E6F-904A-44F71A4C9DBF}"/>
              </a:ext>
            </a:extLst>
          </p:cNvPr>
          <p:cNvPicPr>
            <a:picLocks noChangeAspect="1"/>
          </p:cNvPicPr>
          <p:nvPr/>
        </p:nvPicPr>
        <p:blipFill>
          <a:blip r:embed="rId6"/>
          <a:stretch>
            <a:fillRect/>
          </a:stretch>
        </p:blipFill>
        <p:spPr>
          <a:xfrm>
            <a:off x="256636" y="2180905"/>
            <a:ext cx="3595057" cy="242541"/>
          </a:xfrm>
          <a:prstGeom prst="rect">
            <a:avLst/>
          </a:prstGeom>
        </p:spPr>
      </p:pic>
      <p:pic>
        <p:nvPicPr>
          <p:cNvPr id="11" name="Picture 11">
            <a:extLst>
              <a:ext uri="{FF2B5EF4-FFF2-40B4-BE49-F238E27FC236}">
                <a16:creationId xmlns:a16="http://schemas.microsoft.com/office/drawing/2014/main" id="{3DBF7DF5-15E3-41B5-8BEA-8363CD8A1E4C}"/>
              </a:ext>
            </a:extLst>
          </p:cNvPr>
          <p:cNvPicPr>
            <a:picLocks noChangeAspect="1"/>
          </p:cNvPicPr>
          <p:nvPr/>
        </p:nvPicPr>
        <p:blipFill>
          <a:blip r:embed="rId7"/>
          <a:stretch>
            <a:fillRect/>
          </a:stretch>
        </p:blipFill>
        <p:spPr>
          <a:xfrm>
            <a:off x="256636" y="2469357"/>
            <a:ext cx="3595058" cy="442011"/>
          </a:xfrm>
          <a:prstGeom prst="rect">
            <a:avLst/>
          </a:prstGeom>
        </p:spPr>
      </p:pic>
      <p:pic>
        <p:nvPicPr>
          <p:cNvPr id="12" name="Picture 12" descr="Shape&#10;&#10;Description automatically generated">
            <a:extLst>
              <a:ext uri="{FF2B5EF4-FFF2-40B4-BE49-F238E27FC236}">
                <a16:creationId xmlns:a16="http://schemas.microsoft.com/office/drawing/2014/main" id="{AEE727C9-B0ED-437B-9CA4-77660CF9F50D}"/>
              </a:ext>
            </a:extLst>
          </p:cNvPr>
          <p:cNvPicPr>
            <a:picLocks noChangeAspect="1"/>
          </p:cNvPicPr>
          <p:nvPr/>
        </p:nvPicPr>
        <p:blipFill>
          <a:blip r:embed="rId8"/>
          <a:stretch>
            <a:fillRect/>
          </a:stretch>
        </p:blipFill>
        <p:spPr>
          <a:xfrm>
            <a:off x="256636" y="2950018"/>
            <a:ext cx="3595058" cy="1173623"/>
          </a:xfrm>
          <a:prstGeom prst="rect">
            <a:avLst/>
          </a:prstGeom>
        </p:spPr>
      </p:pic>
      <p:sp>
        <p:nvSpPr>
          <p:cNvPr id="14" name="TextBox 13">
            <a:extLst>
              <a:ext uri="{FF2B5EF4-FFF2-40B4-BE49-F238E27FC236}">
                <a16:creationId xmlns:a16="http://schemas.microsoft.com/office/drawing/2014/main" id="{17DCFE58-FCC5-4D11-BBFB-D0537E49DF8F}"/>
              </a:ext>
            </a:extLst>
          </p:cNvPr>
          <p:cNvSpPr txBox="1"/>
          <p:nvPr/>
        </p:nvSpPr>
        <p:spPr>
          <a:xfrm>
            <a:off x="186546" y="4203221"/>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sp>
        <p:nvSpPr>
          <p:cNvPr id="16" name="TextBox 15">
            <a:extLst>
              <a:ext uri="{FF2B5EF4-FFF2-40B4-BE49-F238E27FC236}">
                <a16:creationId xmlns:a16="http://schemas.microsoft.com/office/drawing/2014/main" id="{5CA5BE7E-AA74-4002-BD40-CCB4B0602623}"/>
              </a:ext>
            </a:extLst>
          </p:cNvPr>
          <p:cNvSpPr txBox="1"/>
          <p:nvPr/>
        </p:nvSpPr>
        <p:spPr>
          <a:xfrm>
            <a:off x="186546" y="4612975"/>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pic>
        <p:nvPicPr>
          <p:cNvPr id="17" name="Picture 17">
            <a:extLst>
              <a:ext uri="{FF2B5EF4-FFF2-40B4-BE49-F238E27FC236}">
                <a16:creationId xmlns:a16="http://schemas.microsoft.com/office/drawing/2014/main" id="{4CDBD169-E814-4440-A12A-D6612871C8A7}"/>
              </a:ext>
            </a:extLst>
          </p:cNvPr>
          <p:cNvPicPr>
            <a:picLocks noChangeAspect="1"/>
          </p:cNvPicPr>
          <p:nvPr/>
        </p:nvPicPr>
        <p:blipFill>
          <a:blip r:embed="rId9"/>
          <a:stretch>
            <a:fillRect/>
          </a:stretch>
        </p:blipFill>
        <p:spPr>
          <a:xfrm>
            <a:off x="2694047" y="4174736"/>
            <a:ext cx="1362075" cy="352425"/>
          </a:xfrm>
          <a:prstGeom prst="rect">
            <a:avLst/>
          </a:prstGeom>
        </p:spPr>
      </p:pic>
      <p:pic>
        <p:nvPicPr>
          <p:cNvPr id="18" name="Picture 18">
            <a:extLst>
              <a:ext uri="{FF2B5EF4-FFF2-40B4-BE49-F238E27FC236}">
                <a16:creationId xmlns:a16="http://schemas.microsoft.com/office/drawing/2014/main" id="{C5A26E5B-CEF2-4E6A-8005-60EAB3A51076}"/>
              </a:ext>
            </a:extLst>
          </p:cNvPr>
          <p:cNvPicPr>
            <a:picLocks noChangeAspect="1"/>
          </p:cNvPicPr>
          <p:nvPr/>
        </p:nvPicPr>
        <p:blipFill>
          <a:blip r:embed="rId10"/>
          <a:stretch>
            <a:fillRect/>
          </a:stretch>
        </p:blipFill>
        <p:spPr>
          <a:xfrm>
            <a:off x="2698361" y="4612077"/>
            <a:ext cx="458458" cy="372733"/>
          </a:xfrm>
          <a:prstGeom prst="rect">
            <a:avLst/>
          </a:prstGeom>
        </p:spPr>
      </p:pic>
    </p:spTree>
    <p:extLst>
      <p:ext uri="{BB962C8B-B14F-4D97-AF65-F5344CB8AC3E}">
        <p14:creationId xmlns:p14="http://schemas.microsoft.com/office/powerpoint/2010/main" val="3028678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4;p35">
            <a:extLst>
              <a:ext uri="{FF2B5EF4-FFF2-40B4-BE49-F238E27FC236}">
                <a16:creationId xmlns:a16="http://schemas.microsoft.com/office/drawing/2014/main" id="{7AAD8893-94CC-463B-82A1-EBE0CB673AD2}"/>
              </a:ext>
            </a:extLst>
          </p:cNvPr>
          <p:cNvSpPr txBox="1">
            <a:spLocks/>
          </p:cNvSpPr>
          <p:nvPr/>
        </p:nvSpPr>
        <p:spPr>
          <a:xfrm>
            <a:off x="113433" y="116758"/>
            <a:ext cx="3245267"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00B050"/>
                </a:solidFill>
              </a:rPr>
              <a:t>// 06_seminar_project_code</a:t>
            </a:r>
            <a:endParaRPr lang="en-US" sz="1800" dirty="0">
              <a:solidFill>
                <a:srgbClr val="00B050"/>
              </a:solidFill>
            </a:endParaRPr>
          </a:p>
        </p:txBody>
      </p:sp>
      <p:sp>
        <p:nvSpPr>
          <p:cNvPr id="5" name="TextBox 4">
            <a:extLst>
              <a:ext uri="{FF2B5EF4-FFF2-40B4-BE49-F238E27FC236}">
                <a16:creationId xmlns:a16="http://schemas.microsoft.com/office/drawing/2014/main" id="{C22CECC1-0C99-49F4-B633-679F254B3ED5}"/>
              </a:ext>
            </a:extLst>
          </p:cNvPr>
          <p:cNvSpPr txBox="1"/>
          <p:nvPr/>
        </p:nvSpPr>
        <p:spPr>
          <a:xfrm>
            <a:off x="202721" y="553169"/>
            <a:ext cx="883560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A programme that asks the user to guess an automated </a:t>
            </a:r>
            <a:r>
              <a:rPr lang="en-GB" sz="1300" dirty="0">
                <a:solidFill>
                  <a:schemeClr val="tx2"/>
                </a:solidFill>
              </a:rPr>
              <a:t>integer </a:t>
            </a:r>
            <a:r>
              <a:rPr lang="en-GB" sz="1300" dirty="0">
                <a:solidFill>
                  <a:schemeClr val="bg1"/>
                </a:solidFill>
              </a:rPr>
              <a:t>or a </a:t>
            </a:r>
            <a:r>
              <a:rPr lang="en-GB" sz="1300" dirty="0">
                <a:solidFill>
                  <a:schemeClr val="tx2"/>
                </a:solidFill>
              </a:rPr>
              <a:t>float</a:t>
            </a:r>
            <a:r>
              <a:rPr lang="en-GB" sz="1300" dirty="0">
                <a:solidFill>
                  <a:schemeClr val="bg1"/>
                </a:solidFill>
              </a:rPr>
              <a:t> number ,generated randomly by the computer itself ,based on the users choice ,also prints the numbers attempts taken by the user, when successful : </a:t>
            </a:r>
            <a:endParaRPr lang="en-GB" sz="1300" b="1" dirty="0">
              <a:solidFill>
                <a:schemeClr val="bg1"/>
              </a:solidFill>
            </a:endParaRPr>
          </a:p>
        </p:txBody>
      </p:sp>
      <p:pic>
        <p:nvPicPr>
          <p:cNvPr id="6" name="Picture 6">
            <a:extLst>
              <a:ext uri="{FF2B5EF4-FFF2-40B4-BE49-F238E27FC236}">
                <a16:creationId xmlns:a16="http://schemas.microsoft.com/office/drawing/2014/main" id="{4E926A2F-BCD3-47B0-91A2-DBF98CABB58A}"/>
              </a:ext>
            </a:extLst>
          </p:cNvPr>
          <p:cNvPicPr>
            <a:picLocks noChangeAspect="1"/>
          </p:cNvPicPr>
          <p:nvPr/>
        </p:nvPicPr>
        <p:blipFill>
          <a:blip r:embed="rId2"/>
          <a:stretch>
            <a:fillRect/>
          </a:stretch>
        </p:blipFill>
        <p:spPr>
          <a:xfrm>
            <a:off x="4009126" y="1112531"/>
            <a:ext cx="3702887" cy="567741"/>
          </a:xfrm>
          <a:prstGeom prst="rect">
            <a:avLst/>
          </a:prstGeom>
        </p:spPr>
      </p:pic>
      <p:sp>
        <p:nvSpPr>
          <p:cNvPr id="8" name="TextBox 7">
            <a:extLst>
              <a:ext uri="{FF2B5EF4-FFF2-40B4-BE49-F238E27FC236}">
                <a16:creationId xmlns:a16="http://schemas.microsoft.com/office/drawing/2014/main" id="{C7055258-7885-4A77-BA9E-854CCAA3794E}"/>
              </a:ext>
            </a:extLst>
          </p:cNvPr>
          <p:cNvSpPr txBox="1"/>
          <p:nvPr/>
        </p:nvSpPr>
        <p:spPr>
          <a:xfrm>
            <a:off x="208112" y="1248673"/>
            <a:ext cx="319608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1. Indicating the introduction of the game</a:t>
            </a:r>
          </a:p>
        </p:txBody>
      </p:sp>
      <p:pic>
        <p:nvPicPr>
          <p:cNvPr id="9" name="Picture 9" descr="Text&#10;&#10;Description automatically generated">
            <a:extLst>
              <a:ext uri="{FF2B5EF4-FFF2-40B4-BE49-F238E27FC236}">
                <a16:creationId xmlns:a16="http://schemas.microsoft.com/office/drawing/2014/main" id="{12A85FB6-CCF3-46F2-BC94-ECBA961CE3D4}"/>
              </a:ext>
            </a:extLst>
          </p:cNvPr>
          <p:cNvPicPr>
            <a:picLocks noChangeAspect="1"/>
          </p:cNvPicPr>
          <p:nvPr/>
        </p:nvPicPr>
        <p:blipFill>
          <a:blip r:embed="rId3"/>
          <a:stretch>
            <a:fillRect/>
          </a:stretch>
        </p:blipFill>
        <p:spPr>
          <a:xfrm>
            <a:off x="4014121" y="1740739"/>
            <a:ext cx="3035135" cy="626852"/>
          </a:xfrm>
          <a:prstGeom prst="rect">
            <a:avLst/>
          </a:prstGeom>
        </p:spPr>
      </p:pic>
      <p:pic>
        <p:nvPicPr>
          <p:cNvPr id="10" name="Picture 10">
            <a:extLst>
              <a:ext uri="{FF2B5EF4-FFF2-40B4-BE49-F238E27FC236}">
                <a16:creationId xmlns:a16="http://schemas.microsoft.com/office/drawing/2014/main" id="{5548DEE2-96A4-451D-B299-C19DAC5409C6}"/>
              </a:ext>
            </a:extLst>
          </p:cNvPr>
          <p:cNvPicPr>
            <a:picLocks noChangeAspect="1"/>
          </p:cNvPicPr>
          <p:nvPr/>
        </p:nvPicPr>
        <p:blipFill>
          <a:blip r:embed="rId4"/>
          <a:stretch>
            <a:fillRect/>
          </a:stretch>
        </p:blipFill>
        <p:spPr>
          <a:xfrm>
            <a:off x="4011373" y="3441491"/>
            <a:ext cx="2695575" cy="352425"/>
          </a:xfrm>
          <a:prstGeom prst="rect">
            <a:avLst/>
          </a:prstGeom>
        </p:spPr>
      </p:pic>
      <p:sp>
        <p:nvSpPr>
          <p:cNvPr id="11" name="TextBox 10">
            <a:extLst>
              <a:ext uri="{FF2B5EF4-FFF2-40B4-BE49-F238E27FC236}">
                <a16:creationId xmlns:a16="http://schemas.microsoft.com/office/drawing/2014/main" id="{DAA8B81A-2740-4EF3-9ABB-A5B726449DB0}"/>
              </a:ext>
            </a:extLst>
          </p:cNvPr>
          <p:cNvSpPr txBox="1"/>
          <p:nvPr/>
        </p:nvSpPr>
        <p:spPr>
          <a:xfrm>
            <a:off x="208112" y="1809390"/>
            <a:ext cx="319608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2. Letting the user to choose which game to play using </a:t>
            </a:r>
            <a:r>
              <a:rPr lang="en-GB" sz="1300" dirty="0">
                <a:solidFill>
                  <a:schemeClr val="bg2"/>
                </a:solidFill>
              </a:rPr>
              <a:t>cin.get()</a:t>
            </a:r>
            <a:r>
              <a:rPr lang="en-GB" sz="1300" dirty="0">
                <a:solidFill>
                  <a:srgbClr val="A1E4F0"/>
                </a:solidFill>
              </a:rPr>
              <a:t> method, class </a:t>
            </a:r>
            <a:r>
              <a:rPr lang="en-GB" sz="1300" dirty="0">
                <a:solidFill>
                  <a:schemeClr val="bg2"/>
                </a:solidFill>
              </a:rPr>
              <a:t>templates</a:t>
            </a:r>
          </a:p>
        </p:txBody>
      </p:sp>
      <p:pic>
        <p:nvPicPr>
          <p:cNvPr id="12" name="Picture 12" descr="Text&#10;&#10;Description automatically generated">
            <a:extLst>
              <a:ext uri="{FF2B5EF4-FFF2-40B4-BE49-F238E27FC236}">
                <a16:creationId xmlns:a16="http://schemas.microsoft.com/office/drawing/2014/main" id="{41475887-6F4A-49BF-9D78-4CDC935D44D0}"/>
              </a:ext>
            </a:extLst>
          </p:cNvPr>
          <p:cNvPicPr>
            <a:picLocks noChangeAspect="1"/>
          </p:cNvPicPr>
          <p:nvPr/>
        </p:nvPicPr>
        <p:blipFill>
          <a:blip r:embed="rId5"/>
          <a:stretch>
            <a:fillRect/>
          </a:stretch>
        </p:blipFill>
        <p:spPr>
          <a:xfrm>
            <a:off x="4009126" y="2464242"/>
            <a:ext cx="3001992" cy="937476"/>
          </a:xfrm>
          <a:prstGeom prst="rect">
            <a:avLst/>
          </a:prstGeom>
        </p:spPr>
      </p:pic>
      <p:sp>
        <p:nvSpPr>
          <p:cNvPr id="14" name="TextBox 13">
            <a:extLst>
              <a:ext uri="{FF2B5EF4-FFF2-40B4-BE49-F238E27FC236}">
                <a16:creationId xmlns:a16="http://schemas.microsoft.com/office/drawing/2014/main" id="{9C502FFD-EAAF-48C4-9298-361C04F2B658}"/>
              </a:ext>
            </a:extLst>
          </p:cNvPr>
          <p:cNvSpPr txBox="1"/>
          <p:nvPr/>
        </p:nvSpPr>
        <p:spPr>
          <a:xfrm>
            <a:off x="208112" y="2585767"/>
            <a:ext cx="319608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3. Generating a random number ,</a:t>
            </a:r>
            <a:r>
              <a:rPr lang="en-GB" sz="1300" dirty="0">
                <a:solidFill>
                  <a:schemeClr val="tx2"/>
                </a:solidFill>
              </a:rPr>
              <a:t>integer </a:t>
            </a:r>
            <a:r>
              <a:rPr lang="en-GB" sz="1300" dirty="0">
                <a:solidFill>
                  <a:srgbClr val="BDECF0"/>
                </a:solidFill>
              </a:rPr>
              <a:t>or</a:t>
            </a:r>
            <a:r>
              <a:rPr lang="en-GB" sz="1300" dirty="0">
                <a:solidFill>
                  <a:schemeClr val="tx2"/>
                </a:solidFill>
              </a:rPr>
              <a:t> float, </a:t>
            </a:r>
            <a:r>
              <a:rPr lang="en-GB" sz="1300" dirty="0">
                <a:solidFill>
                  <a:srgbClr val="BDECF0"/>
                </a:solidFill>
              </a:rPr>
              <a:t>depending on the users choice(*</a:t>
            </a:r>
            <a:r>
              <a:rPr lang="en-GB" sz="1300" dirty="0">
                <a:solidFill>
                  <a:srgbClr val="A1E4F0"/>
                </a:solidFill>
              </a:rPr>
              <a:t>using </a:t>
            </a:r>
            <a:r>
              <a:rPr lang="en-GB" sz="1300" dirty="0">
                <a:solidFill>
                  <a:schemeClr val="bg2"/>
                </a:solidFill>
              </a:rPr>
              <a:t>rand()</a:t>
            </a:r>
            <a:r>
              <a:rPr lang="en-GB" sz="1300" dirty="0">
                <a:solidFill>
                  <a:srgbClr val="A1E4F0"/>
                </a:solidFill>
              </a:rPr>
              <a:t> function*)</a:t>
            </a:r>
          </a:p>
        </p:txBody>
      </p:sp>
      <p:pic>
        <p:nvPicPr>
          <p:cNvPr id="15" name="Picture 15">
            <a:extLst>
              <a:ext uri="{FF2B5EF4-FFF2-40B4-BE49-F238E27FC236}">
                <a16:creationId xmlns:a16="http://schemas.microsoft.com/office/drawing/2014/main" id="{30EA450E-F4E9-430F-AAF2-A8236D36F288}"/>
              </a:ext>
            </a:extLst>
          </p:cNvPr>
          <p:cNvPicPr>
            <a:picLocks noChangeAspect="1"/>
          </p:cNvPicPr>
          <p:nvPr/>
        </p:nvPicPr>
        <p:blipFill>
          <a:blip r:embed="rId6"/>
          <a:stretch>
            <a:fillRect/>
          </a:stretch>
        </p:blipFill>
        <p:spPr>
          <a:xfrm>
            <a:off x="4009126" y="3898999"/>
            <a:ext cx="2743200" cy="321617"/>
          </a:xfrm>
          <a:prstGeom prst="rect">
            <a:avLst/>
          </a:prstGeom>
        </p:spPr>
      </p:pic>
      <p:sp>
        <p:nvSpPr>
          <p:cNvPr id="17" name="TextBox 16">
            <a:extLst>
              <a:ext uri="{FF2B5EF4-FFF2-40B4-BE49-F238E27FC236}">
                <a16:creationId xmlns:a16="http://schemas.microsoft.com/office/drawing/2014/main" id="{BF7679EF-9F49-4497-992D-466F322ED645}"/>
              </a:ext>
            </a:extLst>
          </p:cNvPr>
          <p:cNvSpPr txBox="1"/>
          <p:nvPr/>
        </p:nvSpPr>
        <p:spPr>
          <a:xfrm>
            <a:off x="208112" y="3469973"/>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4. Taking user name as input</a:t>
            </a:r>
          </a:p>
        </p:txBody>
      </p:sp>
      <p:sp>
        <p:nvSpPr>
          <p:cNvPr id="19" name="TextBox 18">
            <a:extLst>
              <a:ext uri="{FF2B5EF4-FFF2-40B4-BE49-F238E27FC236}">
                <a16:creationId xmlns:a16="http://schemas.microsoft.com/office/drawing/2014/main" id="{349D8713-F7E1-4465-87D9-D3DB872AD62E}"/>
              </a:ext>
            </a:extLst>
          </p:cNvPr>
          <p:cNvSpPr txBox="1"/>
          <p:nvPr/>
        </p:nvSpPr>
        <p:spPr>
          <a:xfrm>
            <a:off x="208112" y="3901295"/>
            <a:ext cx="293729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5. Asking for the number from user</a:t>
            </a:r>
          </a:p>
        </p:txBody>
      </p:sp>
      <p:pic>
        <p:nvPicPr>
          <p:cNvPr id="20" name="Picture 20">
            <a:extLst>
              <a:ext uri="{FF2B5EF4-FFF2-40B4-BE49-F238E27FC236}">
                <a16:creationId xmlns:a16="http://schemas.microsoft.com/office/drawing/2014/main" id="{737E923D-8C0E-40DA-9C53-58C45F59BA45}"/>
              </a:ext>
            </a:extLst>
          </p:cNvPr>
          <p:cNvPicPr>
            <a:picLocks noChangeAspect="1"/>
          </p:cNvPicPr>
          <p:nvPr/>
        </p:nvPicPr>
        <p:blipFill>
          <a:blip r:embed="rId7"/>
          <a:stretch>
            <a:fillRect/>
          </a:stretch>
        </p:blipFill>
        <p:spPr>
          <a:xfrm>
            <a:off x="4009126" y="4315851"/>
            <a:ext cx="3832284" cy="630910"/>
          </a:xfrm>
          <a:prstGeom prst="rect">
            <a:avLst/>
          </a:prstGeom>
        </p:spPr>
      </p:pic>
      <p:sp>
        <p:nvSpPr>
          <p:cNvPr id="22" name="TextBox 21">
            <a:extLst>
              <a:ext uri="{FF2B5EF4-FFF2-40B4-BE49-F238E27FC236}">
                <a16:creationId xmlns:a16="http://schemas.microsoft.com/office/drawing/2014/main" id="{CDF111ED-7EF6-4D69-9C81-D72BADF15C7B}"/>
              </a:ext>
            </a:extLst>
          </p:cNvPr>
          <p:cNvSpPr txBox="1"/>
          <p:nvPr/>
        </p:nvSpPr>
        <p:spPr>
          <a:xfrm>
            <a:off x="208112" y="4311050"/>
            <a:ext cx="2937294"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6. Comparing the number of the user with the automated number(*using </a:t>
            </a:r>
            <a:r>
              <a:rPr lang="en-GB" sz="1300" dirty="0">
                <a:solidFill>
                  <a:schemeClr val="bg2"/>
                </a:solidFill>
              </a:rPr>
              <a:t>ternary operator</a:t>
            </a:r>
            <a:r>
              <a:rPr lang="en-GB" sz="1300" dirty="0">
                <a:solidFill>
                  <a:srgbClr val="A1E4F0"/>
                </a:solidFill>
              </a:rPr>
              <a:t> *)</a:t>
            </a:r>
          </a:p>
        </p:txBody>
      </p:sp>
    </p:spTree>
    <p:extLst>
      <p:ext uri="{BB962C8B-B14F-4D97-AF65-F5344CB8AC3E}">
        <p14:creationId xmlns:p14="http://schemas.microsoft.com/office/powerpoint/2010/main" val="191257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2A5EABF3-4487-42FE-943C-2B52F43F322E}"/>
              </a:ext>
            </a:extLst>
          </p:cNvPr>
          <p:cNvPicPr>
            <a:picLocks noChangeAspect="1"/>
          </p:cNvPicPr>
          <p:nvPr/>
        </p:nvPicPr>
        <p:blipFill>
          <a:blip r:embed="rId2"/>
          <a:stretch>
            <a:fillRect/>
          </a:stretch>
        </p:blipFill>
        <p:spPr>
          <a:xfrm>
            <a:off x="3998344" y="170023"/>
            <a:ext cx="3465661" cy="813736"/>
          </a:xfrm>
          <a:prstGeom prst="rect">
            <a:avLst/>
          </a:prstGeom>
        </p:spPr>
      </p:pic>
      <p:sp>
        <p:nvSpPr>
          <p:cNvPr id="4" name="TextBox 3">
            <a:extLst>
              <a:ext uri="{FF2B5EF4-FFF2-40B4-BE49-F238E27FC236}">
                <a16:creationId xmlns:a16="http://schemas.microsoft.com/office/drawing/2014/main" id="{EC25DE65-30E3-40BA-A026-56000C5C02FC}"/>
              </a:ext>
            </a:extLst>
          </p:cNvPr>
          <p:cNvSpPr txBox="1"/>
          <p:nvPr/>
        </p:nvSpPr>
        <p:spPr>
          <a:xfrm>
            <a:off x="240461" y="256634"/>
            <a:ext cx="293729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6. Denoting user's success, and the number attempts taken</a:t>
            </a:r>
          </a:p>
        </p:txBody>
      </p:sp>
      <p:sp>
        <p:nvSpPr>
          <p:cNvPr id="6" name="Google Shape;434;p35">
            <a:extLst>
              <a:ext uri="{FF2B5EF4-FFF2-40B4-BE49-F238E27FC236}">
                <a16:creationId xmlns:a16="http://schemas.microsoft.com/office/drawing/2014/main" id="{6C28C07D-FB6B-4FB9-A6F7-1E20C3EC05E8}"/>
              </a:ext>
            </a:extLst>
          </p:cNvPr>
          <p:cNvSpPr txBox="1">
            <a:spLocks/>
          </p:cNvSpPr>
          <p:nvPr/>
        </p:nvSpPr>
        <p:spPr>
          <a:xfrm>
            <a:off x="-37530" y="806870"/>
            <a:ext cx="2404192" cy="6043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rgbClr val="DED9D9"/>
                </a:solidFill>
              </a:rPr>
              <a:t>Sample output :</a:t>
            </a:r>
            <a:endParaRPr lang="en-US" sz="1800">
              <a:solidFill>
                <a:srgbClr val="DED9D9"/>
              </a:solidFill>
            </a:endParaRPr>
          </a:p>
        </p:txBody>
      </p:sp>
      <p:pic>
        <p:nvPicPr>
          <p:cNvPr id="7" name="Picture 7">
            <a:extLst>
              <a:ext uri="{FF2B5EF4-FFF2-40B4-BE49-F238E27FC236}">
                <a16:creationId xmlns:a16="http://schemas.microsoft.com/office/drawing/2014/main" id="{25DD26D4-9729-40D6-B578-DA54EBE6E10E}"/>
              </a:ext>
            </a:extLst>
          </p:cNvPr>
          <p:cNvPicPr>
            <a:picLocks noChangeAspect="1"/>
          </p:cNvPicPr>
          <p:nvPr/>
        </p:nvPicPr>
        <p:blipFill>
          <a:blip r:embed="rId3"/>
          <a:stretch>
            <a:fillRect/>
          </a:stretch>
        </p:blipFill>
        <p:spPr>
          <a:xfrm>
            <a:off x="342900" y="1232632"/>
            <a:ext cx="3088256" cy="349103"/>
          </a:xfrm>
          <a:prstGeom prst="rect">
            <a:avLst/>
          </a:prstGeom>
        </p:spPr>
      </p:pic>
      <p:pic>
        <p:nvPicPr>
          <p:cNvPr id="8" name="Picture 8" descr="Text&#10;&#10;Description automatically generated">
            <a:extLst>
              <a:ext uri="{FF2B5EF4-FFF2-40B4-BE49-F238E27FC236}">
                <a16:creationId xmlns:a16="http://schemas.microsoft.com/office/drawing/2014/main" id="{A8E1EF49-C024-4FD7-816A-CFD20F8BFCAD}"/>
              </a:ext>
            </a:extLst>
          </p:cNvPr>
          <p:cNvPicPr>
            <a:picLocks noChangeAspect="1"/>
          </p:cNvPicPr>
          <p:nvPr/>
        </p:nvPicPr>
        <p:blipFill>
          <a:blip r:embed="rId4"/>
          <a:stretch>
            <a:fillRect/>
          </a:stretch>
        </p:blipFill>
        <p:spPr>
          <a:xfrm>
            <a:off x="342900" y="1643038"/>
            <a:ext cx="2743200" cy="498764"/>
          </a:xfrm>
          <a:prstGeom prst="rect">
            <a:avLst/>
          </a:prstGeom>
        </p:spPr>
      </p:pic>
      <p:pic>
        <p:nvPicPr>
          <p:cNvPr id="9" name="Picture 9">
            <a:extLst>
              <a:ext uri="{FF2B5EF4-FFF2-40B4-BE49-F238E27FC236}">
                <a16:creationId xmlns:a16="http://schemas.microsoft.com/office/drawing/2014/main" id="{9AE1D38D-1B09-44C9-A802-39FA433EAAC3}"/>
              </a:ext>
            </a:extLst>
          </p:cNvPr>
          <p:cNvPicPr>
            <a:picLocks noChangeAspect="1"/>
          </p:cNvPicPr>
          <p:nvPr/>
        </p:nvPicPr>
        <p:blipFill>
          <a:blip r:embed="rId5"/>
          <a:stretch>
            <a:fillRect/>
          </a:stretch>
        </p:blipFill>
        <p:spPr>
          <a:xfrm>
            <a:off x="353683" y="2528140"/>
            <a:ext cx="3001992" cy="259748"/>
          </a:xfrm>
          <a:prstGeom prst="rect">
            <a:avLst/>
          </a:prstGeom>
        </p:spPr>
      </p:pic>
      <p:sp>
        <p:nvSpPr>
          <p:cNvPr id="10" name="TextBox 9">
            <a:extLst>
              <a:ext uri="{FF2B5EF4-FFF2-40B4-BE49-F238E27FC236}">
                <a16:creationId xmlns:a16="http://schemas.microsoft.com/office/drawing/2014/main" id="{C2C77386-8F2D-4E57-88F7-80015EAFAC33}"/>
              </a:ext>
            </a:extLst>
          </p:cNvPr>
          <p:cNvSpPr txBox="1"/>
          <p:nvPr/>
        </p:nvSpPr>
        <p:spPr>
          <a:xfrm>
            <a:off x="278202" y="221375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DED9D9"/>
                </a:solidFill>
              </a:rPr>
              <a:t>Case 1:</a:t>
            </a:r>
            <a:endParaRPr lang="en-US" dirty="0">
              <a:solidFill>
                <a:srgbClr val="DED9D9"/>
              </a:solidFill>
            </a:endParaRPr>
          </a:p>
        </p:txBody>
      </p:sp>
      <p:pic>
        <p:nvPicPr>
          <p:cNvPr id="11" name="Picture 11" descr="Graphical user interface, text, email&#10;&#10;Description automatically generated">
            <a:extLst>
              <a:ext uri="{FF2B5EF4-FFF2-40B4-BE49-F238E27FC236}">
                <a16:creationId xmlns:a16="http://schemas.microsoft.com/office/drawing/2014/main" id="{9A3E1039-C044-459D-A98F-1FA7F82187CB}"/>
              </a:ext>
            </a:extLst>
          </p:cNvPr>
          <p:cNvPicPr>
            <a:picLocks noChangeAspect="1"/>
          </p:cNvPicPr>
          <p:nvPr/>
        </p:nvPicPr>
        <p:blipFill>
          <a:blip r:embed="rId6"/>
          <a:stretch>
            <a:fillRect/>
          </a:stretch>
        </p:blipFill>
        <p:spPr>
          <a:xfrm>
            <a:off x="345236" y="2846988"/>
            <a:ext cx="1962150" cy="657225"/>
          </a:xfrm>
          <a:prstGeom prst="rect">
            <a:avLst/>
          </a:prstGeom>
        </p:spPr>
      </p:pic>
      <p:pic>
        <p:nvPicPr>
          <p:cNvPr id="12" name="Picture 12">
            <a:extLst>
              <a:ext uri="{FF2B5EF4-FFF2-40B4-BE49-F238E27FC236}">
                <a16:creationId xmlns:a16="http://schemas.microsoft.com/office/drawing/2014/main" id="{C339788B-53F2-4040-BEA4-9A8F5F1BA88E}"/>
              </a:ext>
            </a:extLst>
          </p:cNvPr>
          <p:cNvPicPr>
            <a:picLocks noChangeAspect="1"/>
          </p:cNvPicPr>
          <p:nvPr/>
        </p:nvPicPr>
        <p:blipFill>
          <a:blip r:embed="rId7"/>
          <a:stretch>
            <a:fillRect/>
          </a:stretch>
        </p:blipFill>
        <p:spPr>
          <a:xfrm>
            <a:off x="353683" y="3557063"/>
            <a:ext cx="3001992" cy="272244"/>
          </a:xfrm>
          <a:prstGeom prst="rect">
            <a:avLst/>
          </a:prstGeom>
        </p:spPr>
      </p:pic>
      <p:pic>
        <p:nvPicPr>
          <p:cNvPr id="13" name="Picture 13">
            <a:extLst>
              <a:ext uri="{FF2B5EF4-FFF2-40B4-BE49-F238E27FC236}">
                <a16:creationId xmlns:a16="http://schemas.microsoft.com/office/drawing/2014/main" id="{0E2A4C05-3448-4B2F-BCEA-3AACB5E1BD7F}"/>
              </a:ext>
            </a:extLst>
          </p:cNvPr>
          <p:cNvPicPr>
            <a:picLocks noChangeAspect="1"/>
          </p:cNvPicPr>
          <p:nvPr/>
        </p:nvPicPr>
        <p:blipFill rotWithShape="1">
          <a:blip r:embed="rId8"/>
          <a:srcRect t="-2241" r="369" b="6796"/>
          <a:stretch/>
        </p:blipFill>
        <p:spPr>
          <a:xfrm>
            <a:off x="353684" y="3889694"/>
            <a:ext cx="3002017" cy="1069691"/>
          </a:xfrm>
          <a:prstGeom prst="rect">
            <a:avLst/>
          </a:prstGeom>
        </p:spPr>
      </p:pic>
    </p:spTree>
    <p:extLst>
      <p:ext uri="{BB962C8B-B14F-4D97-AF65-F5344CB8AC3E}">
        <p14:creationId xmlns:p14="http://schemas.microsoft.com/office/powerpoint/2010/main" val="389653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594CE-10C2-4939-AC2F-DC2034F5AEFF}"/>
              </a:ext>
            </a:extLst>
          </p:cNvPr>
          <p:cNvSpPr txBox="1"/>
          <p:nvPr/>
        </p:nvSpPr>
        <p:spPr>
          <a:xfrm>
            <a:off x="332117" y="18654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DED9D9"/>
                </a:solidFill>
              </a:rPr>
              <a:t>Case 2:</a:t>
            </a:r>
            <a:endParaRPr lang="en-US" dirty="0">
              <a:solidFill>
                <a:srgbClr val="DED9D9"/>
              </a:solidFill>
            </a:endParaRPr>
          </a:p>
        </p:txBody>
      </p:sp>
      <p:pic>
        <p:nvPicPr>
          <p:cNvPr id="4" name="Picture 4">
            <a:extLst>
              <a:ext uri="{FF2B5EF4-FFF2-40B4-BE49-F238E27FC236}">
                <a16:creationId xmlns:a16="http://schemas.microsoft.com/office/drawing/2014/main" id="{60125D01-5746-4816-B0BB-9C8CA537FB88}"/>
              </a:ext>
            </a:extLst>
          </p:cNvPr>
          <p:cNvPicPr>
            <a:picLocks noChangeAspect="1"/>
          </p:cNvPicPr>
          <p:nvPr/>
        </p:nvPicPr>
        <p:blipFill>
          <a:blip r:embed="rId2"/>
          <a:stretch>
            <a:fillRect/>
          </a:stretch>
        </p:blipFill>
        <p:spPr>
          <a:xfrm>
            <a:off x="418381" y="498491"/>
            <a:ext cx="2904945" cy="243067"/>
          </a:xfrm>
          <a:prstGeom prst="rect">
            <a:avLst/>
          </a:prstGeom>
        </p:spPr>
      </p:pic>
      <p:pic>
        <p:nvPicPr>
          <p:cNvPr id="5" name="Picture 5" descr="Graphical user interface, text, email&#10;&#10;Description automatically generated">
            <a:extLst>
              <a:ext uri="{FF2B5EF4-FFF2-40B4-BE49-F238E27FC236}">
                <a16:creationId xmlns:a16="http://schemas.microsoft.com/office/drawing/2014/main" id="{1EEE3E1D-75AC-49E6-876A-B1E646D15307}"/>
              </a:ext>
            </a:extLst>
          </p:cNvPr>
          <p:cNvPicPr>
            <a:picLocks noChangeAspect="1"/>
          </p:cNvPicPr>
          <p:nvPr/>
        </p:nvPicPr>
        <p:blipFill>
          <a:blip r:embed="rId3"/>
          <a:stretch>
            <a:fillRect/>
          </a:stretch>
        </p:blipFill>
        <p:spPr>
          <a:xfrm>
            <a:off x="417932" y="798214"/>
            <a:ext cx="1838325" cy="657225"/>
          </a:xfrm>
          <a:prstGeom prst="rect">
            <a:avLst/>
          </a:prstGeom>
        </p:spPr>
      </p:pic>
      <p:pic>
        <p:nvPicPr>
          <p:cNvPr id="6" name="Picture 6">
            <a:extLst>
              <a:ext uri="{FF2B5EF4-FFF2-40B4-BE49-F238E27FC236}">
                <a16:creationId xmlns:a16="http://schemas.microsoft.com/office/drawing/2014/main" id="{65EC6BE4-B055-48D3-9F52-BC25C88CCB5C}"/>
              </a:ext>
            </a:extLst>
          </p:cNvPr>
          <p:cNvPicPr>
            <a:picLocks noChangeAspect="1"/>
          </p:cNvPicPr>
          <p:nvPr/>
        </p:nvPicPr>
        <p:blipFill>
          <a:blip r:embed="rId4"/>
          <a:stretch>
            <a:fillRect/>
          </a:stretch>
        </p:blipFill>
        <p:spPr>
          <a:xfrm>
            <a:off x="418381" y="1518067"/>
            <a:ext cx="2904945" cy="144856"/>
          </a:xfrm>
          <a:prstGeom prst="rect">
            <a:avLst/>
          </a:prstGeom>
        </p:spPr>
      </p:pic>
      <p:pic>
        <p:nvPicPr>
          <p:cNvPr id="7" name="Picture 7" descr="Graphical user interface&#10;&#10;Description automatically generated">
            <a:extLst>
              <a:ext uri="{FF2B5EF4-FFF2-40B4-BE49-F238E27FC236}">
                <a16:creationId xmlns:a16="http://schemas.microsoft.com/office/drawing/2014/main" id="{83161981-35CD-46B6-961D-2494CCE05DF7}"/>
              </a:ext>
            </a:extLst>
          </p:cNvPr>
          <p:cNvPicPr>
            <a:picLocks noChangeAspect="1"/>
          </p:cNvPicPr>
          <p:nvPr/>
        </p:nvPicPr>
        <p:blipFill>
          <a:blip r:embed="rId5"/>
          <a:stretch>
            <a:fillRect/>
          </a:stretch>
        </p:blipFill>
        <p:spPr>
          <a:xfrm>
            <a:off x="418381" y="1735431"/>
            <a:ext cx="2904945" cy="1068789"/>
          </a:xfrm>
          <a:prstGeom prst="rect">
            <a:avLst/>
          </a:prstGeom>
        </p:spPr>
      </p:pic>
      <p:sp>
        <p:nvSpPr>
          <p:cNvPr id="9" name="TextBox 8">
            <a:extLst>
              <a:ext uri="{FF2B5EF4-FFF2-40B4-BE49-F238E27FC236}">
                <a16:creationId xmlns:a16="http://schemas.microsoft.com/office/drawing/2014/main" id="{908DA1DA-9B27-4385-8BD2-0DD4577314FD}"/>
              </a:ext>
            </a:extLst>
          </p:cNvPr>
          <p:cNvSpPr txBox="1"/>
          <p:nvPr/>
        </p:nvSpPr>
        <p:spPr>
          <a:xfrm>
            <a:off x="369857" y="2887693"/>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Lines of code :</a:t>
            </a:r>
          </a:p>
        </p:txBody>
      </p:sp>
      <p:sp>
        <p:nvSpPr>
          <p:cNvPr id="11" name="TextBox 10">
            <a:extLst>
              <a:ext uri="{FF2B5EF4-FFF2-40B4-BE49-F238E27FC236}">
                <a16:creationId xmlns:a16="http://schemas.microsoft.com/office/drawing/2014/main" id="{CA44EFC4-3F36-4645-8184-C1A615E776EC}"/>
              </a:ext>
            </a:extLst>
          </p:cNvPr>
          <p:cNvSpPr txBox="1"/>
          <p:nvPr/>
        </p:nvSpPr>
        <p:spPr>
          <a:xfrm>
            <a:off x="369857" y="3319013"/>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A1E4F0"/>
                </a:solidFill>
              </a:rPr>
              <a:t>Storage accessed :</a:t>
            </a:r>
          </a:p>
        </p:txBody>
      </p:sp>
      <p:pic>
        <p:nvPicPr>
          <p:cNvPr id="12" name="Picture 12">
            <a:extLst>
              <a:ext uri="{FF2B5EF4-FFF2-40B4-BE49-F238E27FC236}">
                <a16:creationId xmlns:a16="http://schemas.microsoft.com/office/drawing/2014/main" id="{6DD3305D-FBAC-4DB1-B8AB-73E46C8947DB}"/>
              </a:ext>
            </a:extLst>
          </p:cNvPr>
          <p:cNvPicPr>
            <a:picLocks noChangeAspect="1"/>
          </p:cNvPicPr>
          <p:nvPr/>
        </p:nvPicPr>
        <p:blipFill>
          <a:blip r:embed="rId6"/>
          <a:stretch>
            <a:fillRect/>
          </a:stretch>
        </p:blipFill>
        <p:spPr>
          <a:xfrm>
            <a:off x="2914470" y="2885536"/>
            <a:ext cx="1352550" cy="353683"/>
          </a:xfrm>
          <a:prstGeom prst="rect">
            <a:avLst/>
          </a:prstGeom>
        </p:spPr>
      </p:pic>
      <p:pic>
        <p:nvPicPr>
          <p:cNvPr id="13" name="Picture 13">
            <a:extLst>
              <a:ext uri="{FF2B5EF4-FFF2-40B4-BE49-F238E27FC236}">
                <a16:creationId xmlns:a16="http://schemas.microsoft.com/office/drawing/2014/main" id="{0FC73503-1F7E-476E-B45B-0EE870C9B7C1}"/>
              </a:ext>
            </a:extLst>
          </p:cNvPr>
          <p:cNvPicPr>
            <a:picLocks noChangeAspect="1"/>
          </p:cNvPicPr>
          <p:nvPr/>
        </p:nvPicPr>
        <p:blipFill>
          <a:blip r:embed="rId7"/>
          <a:stretch>
            <a:fillRect/>
          </a:stretch>
        </p:blipFill>
        <p:spPr>
          <a:xfrm>
            <a:off x="2918065" y="3295291"/>
            <a:ext cx="590550" cy="342900"/>
          </a:xfrm>
          <a:prstGeom prst="rect">
            <a:avLst/>
          </a:prstGeom>
        </p:spPr>
      </p:pic>
      <p:sp>
        <p:nvSpPr>
          <p:cNvPr id="15" name="Google Shape;434;p35">
            <a:extLst>
              <a:ext uri="{FF2B5EF4-FFF2-40B4-BE49-F238E27FC236}">
                <a16:creationId xmlns:a16="http://schemas.microsoft.com/office/drawing/2014/main" id="{EE56FA97-8F55-4505-8EB8-AAB3E661B0DA}"/>
              </a:ext>
            </a:extLst>
          </p:cNvPr>
          <p:cNvSpPr txBox="1">
            <a:spLocks/>
          </p:cNvSpPr>
          <p:nvPr/>
        </p:nvSpPr>
        <p:spPr>
          <a:xfrm>
            <a:off x="145781" y="3750634"/>
            <a:ext cx="2059134"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b="1" dirty="0">
                <a:solidFill>
                  <a:schemeClr val="tx2"/>
                </a:solidFill>
              </a:rPr>
              <a:t>ANALYSIS #2</a:t>
            </a:r>
            <a:endParaRPr lang="en-US" sz="1800">
              <a:solidFill>
                <a:schemeClr val="tx2"/>
              </a:solidFill>
            </a:endParaRPr>
          </a:p>
        </p:txBody>
      </p:sp>
      <p:cxnSp>
        <p:nvCxnSpPr>
          <p:cNvPr id="17" name="Straight Arrow Connector 16">
            <a:extLst>
              <a:ext uri="{FF2B5EF4-FFF2-40B4-BE49-F238E27FC236}">
                <a16:creationId xmlns:a16="http://schemas.microsoft.com/office/drawing/2014/main" id="{D13DB3E4-7827-44D3-B1C8-F324CE53365D}"/>
              </a:ext>
            </a:extLst>
          </p:cNvPr>
          <p:cNvCxnSpPr>
            <a:cxnSpLocks/>
          </p:cNvCxnSpPr>
          <p:nvPr/>
        </p:nvCxnSpPr>
        <p:spPr>
          <a:xfrm flipV="1">
            <a:off x="375787" y="3723915"/>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945AE0-F8DB-4463-A29B-6BBE4B97F77B}"/>
              </a:ext>
            </a:extLst>
          </p:cNvPr>
          <p:cNvSpPr txBox="1"/>
          <p:nvPr/>
        </p:nvSpPr>
        <p:spPr>
          <a:xfrm>
            <a:off x="337508" y="4084608"/>
            <a:ext cx="838271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chemeClr val="bg1"/>
                </a:solidFill>
              </a:rPr>
              <a:t>The 1st programme takes up the storage of 1.71KB to execute its task .</a:t>
            </a:r>
            <a:endParaRPr lang="en-US" dirty="0">
              <a:solidFill>
                <a:schemeClr val="bg1"/>
              </a:solidFill>
            </a:endParaRPr>
          </a:p>
          <a:p>
            <a:r>
              <a:rPr lang="en-GB" sz="1300" dirty="0">
                <a:solidFill>
                  <a:schemeClr val="bg1"/>
                </a:solidFill>
              </a:rPr>
              <a:t>The 2nd programme takes up the storage of 2KB to execute its task .</a:t>
            </a:r>
            <a:endParaRPr lang="en-US" dirty="0">
              <a:solidFill>
                <a:schemeClr val="bg1"/>
              </a:solidFill>
            </a:endParaRPr>
          </a:p>
          <a:p>
            <a:r>
              <a:rPr lang="en-GB" sz="1300" dirty="0">
                <a:solidFill>
                  <a:schemeClr val="bg1"/>
                </a:solidFill>
              </a:rPr>
              <a:t>But the 3rd programme takes up the storage of 2.65KB and most importantly can execute both the tasks of </a:t>
            </a:r>
            <a:r>
              <a:rPr lang="en-GB" sz="1300" dirty="0"/>
              <a:t> </a:t>
            </a:r>
            <a:r>
              <a:rPr lang="en-GB" sz="1300" dirty="0">
                <a:solidFill>
                  <a:schemeClr val="bg1"/>
                </a:solidFill>
              </a:rPr>
              <a:t>programme 1 and 2 ,which makes it ideal for usage .</a:t>
            </a:r>
            <a:endParaRPr lang="en-GB" dirty="0">
              <a:solidFill>
                <a:schemeClr val="bg1"/>
              </a:solidFill>
            </a:endParaRPr>
          </a:p>
        </p:txBody>
      </p:sp>
    </p:spTree>
    <p:extLst>
      <p:ext uri="{BB962C8B-B14F-4D97-AF65-F5344CB8AC3E}">
        <p14:creationId xmlns:p14="http://schemas.microsoft.com/office/powerpoint/2010/main" val="397330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0;p40">
            <a:extLst>
              <a:ext uri="{FF2B5EF4-FFF2-40B4-BE49-F238E27FC236}">
                <a16:creationId xmlns:a16="http://schemas.microsoft.com/office/drawing/2014/main" id="{34B6827A-257F-476F-8ED9-7A18C2613A1E}"/>
              </a:ext>
            </a:extLst>
          </p:cNvPr>
          <p:cNvSpPr txBox="1">
            <a:spLocks/>
          </p:cNvSpPr>
          <p:nvPr/>
        </p:nvSpPr>
        <p:spPr>
          <a:xfrm>
            <a:off x="1083956" y="181455"/>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700" b="1" dirty="0">
                <a:solidFill>
                  <a:schemeClr val="bg2"/>
                </a:solidFill>
              </a:rPr>
              <a:t>ASSESSMENT</a:t>
            </a:r>
            <a:endParaRPr lang="en-US" sz="2700" b="1" dirty="0">
              <a:solidFill>
                <a:schemeClr val="bg2"/>
              </a:solidFill>
            </a:endParaRPr>
          </a:p>
        </p:txBody>
      </p:sp>
      <p:sp>
        <p:nvSpPr>
          <p:cNvPr id="2" name="TextBox 1">
            <a:extLst>
              <a:ext uri="{FF2B5EF4-FFF2-40B4-BE49-F238E27FC236}">
                <a16:creationId xmlns:a16="http://schemas.microsoft.com/office/drawing/2014/main" id="{516F88B4-9D95-4886-912F-F413FED449DA}"/>
              </a:ext>
            </a:extLst>
          </p:cNvPr>
          <p:cNvSpPr txBox="1"/>
          <p:nvPr/>
        </p:nvSpPr>
        <p:spPr>
          <a:xfrm>
            <a:off x="1081536" y="720306"/>
            <a:ext cx="69701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800" dirty="0">
                <a:solidFill>
                  <a:schemeClr val="bg1"/>
                </a:solidFill>
              </a:rPr>
              <a:t>Computers operate on the concept of “stored programmes” . Instructions of a program are stored in memory locations. They are picked up one by one and are executed, under the direction of the control unit, without human intervention, making the processing automatic. When the programme consumes comparatively less memory ,it lets the system to run faster when it loads in the RAM , leads the system to run with better memory architecture. Thus ,the optimization of programme is very pre-eminent.</a:t>
            </a:r>
            <a:endParaRPr lang="en-US" sz="1800">
              <a:solidFill>
                <a:schemeClr val="bg1"/>
              </a:solidFill>
            </a:endParaRPr>
          </a:p>
        </p:txBody>
      </p:sp>
      <p:cxnSp>
        <p:nvCxnSpPr>
          <p:cNvPr id="6" name="Straight Arrow Connector 5">
            <a:extLst>
              <a:ext uri="{FF2B5EF4-FFF2-40B4-BE49-F238E27FC236}">
                <a16:creationId xmlns:a16="http://schemas.microsoft.com/office/drawing/2014/main" id="{E73A47DC-DB4E-4B28-9AC8-26D12D3D0763}"/>
              </a:ext>
            </a:extLst>
          </p:cNvPr>
          <p:cNvCxnSpPr>
            <a:cxnSpLocks/>
          </p:cNvCxnSpPr>
          <p:nvPr/>
        </p:nvCxnSpPr>
        <p:spPr>
          <a:xfrm flipV="1">
            <a:off x="375787" y="3303377"/>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D0C98B-F43C-4486-8FBD-A30AA4CE7315}"/>
              </a:ext>
            </a:extLst>
          </p:cNvPr>
          <p:cNvCxnSpPr>
            <a:cxnSpLocks/>
          </p:cNvCxnSpPr>
          <p:nvPr/>
        </p:nvCxnSpPr>
        <p:spPr>
          <a:xfrm flipV="1">
            <a:off x="375787" y="4284632"/>
            <a:ext cx="8389188"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AFA679-4861-4A65-9A0B-BF55149372F3}"/>
              </a:ext>
            </a:extLst>
          </p:cNvPr>
          <p:cNvSpPr txBox="1"/>
          <p:nvPr/>
        </p:nvSpPr>
        <p:spPr>
          <a:xfrm>
            <a:off x="790396" y="3448409"/>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GitHub repo :</a:t>
            </a:r>
          </a:p>
        </p:txBody>
      </p:sp>
      <p:sp>
        <p:nvSpPr>
          <p:cNvPr id="11" name="TextBox 10">
            <a:extLst>
              <a:ext uri="{FF2B5EF4-FFF2-40B4-BE49-F238E27FC236}">
                <a16:creationId xmlns:a16="http://schemas.microsoft.com/office/drawing/2014/main" id="{42A2F62E-87E8-4516-B2CC-EC7D9842225C}"/>
              </a:ext>
            </a:extLst>
          </p:cNvPr>
          <p:cNvSpPr txBox="1"/>
          <p:nvPr/>
        </p:nvSpPr>
        <p:spPr>
          <a:xfrm>
            <a:off x="790396" y="3847380"/>
            <a:ext cx="299120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dirty="0">
                <a:solidFill>
                  <a:srgbClr val="DED9D9"/>
                </a:solidFill>
              </a:rPr>
              <a:t>Online compiler :</a:t>
            </a:r>
          </a:p>
        </p:txBody>
      </p:sp>
      <p:sp>
        <p:nvSpPr>
          <p:cNvPr id="13" name="TextBox 12">
            <a:extLst>
              <a:ext uri="{FF2B5EF4-FFF2-40B4-BE49-F238E27FC236}">
                <a16:creationId xmlns:a16="http://schemas.microsoft.com/office/drawing/2014/main" id="{63F24C22-D762-4944-9E84-97DDF0A340BF}"/>
              </a:ext>
            </a:extLst>
          </p:cNvPr>
          <p:cNvSpPr txBox="1"/>
          <p:nvPr/>
        </p:nvSpPr>
        <p:spPr>
          <a:xfrm>
            <a:off x="2316193" y="3443018"/>
            <a:ext cx="4112643" cy="307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https://github.com/ParvejMullick/Seminar_Project</a:t>
            </a:r>
            <a:endParaRPr lang="en-US"/>
          </a:p>
        </p:txBody>
      </p:sp>
      <p:sp>
        <p:nvSpPr>
          <p:cNvPr id="15" name="TextBox 14">
            <a:extLst>
              <a:ext uri="{FF2B5EF4-FFF2-40B4-BE49-F238E27FC236}">
                <a16:creationId xmlns:a16="http://schemas.microsoft.com/office/drawing/2014/main" id="{02E71C1A-2F67-40CB-A2E7-CBE59DE62B89}"/>
              </a:ext>
            </a:extLst>
          </p:cNvPr>
          <p:cNvSpPr txBox="1"/>
          <p:nvPr/>
        </p:nvSpPr>
        <p:spPr>
          <a:xfrm>
            <a:off x="2316193" y="3831207"/>
            <a:ext cx="51262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https://www.programiz.com/cpp-programming/online-compiler/</a:t>
            </a:r>
            <a:endParaRPr lang="en-US"/>
          </a:p>
        </p:txBody>
      </p:sp>
    </p:spTree>
    <p:extLst>
      <p:ext uri="{BB962C8B-B14F-4D97-AF65-F5344CB8AC3E}">
        <p14:creationId xmlns:p14="http://schemas.microsoft.com/office/powerpoint/2010/main" val="282886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311700" y="1341048"/>
            <a:ext cx="8520600" cy="1382700"/>
          </a:xfrm>
          <a:prstGeom prst="rect">
            <a:avLst/>
          </a:prstGeom>
        </p:spPr>
        <p:txBody>
          <a:bodyPr spcFirstLastPara="1" wrap="square" lIns="91425" tIns="0" rIns="91425" bIns="0" anchor="b" anchorCtr="0">
            <a:noAutofit/>
          </a:bodyPr>
          <a:lstStyle/>
          <a:p>
            <a:r>
              <a:rPr lang="en" sz="6600"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7072" r="7072"/>
          <a:stretch/>
        </p:blipFill>
        <p:spPr>
          <a:xfrm>
            <a:off x="5320701" y="1615656"/>
            <a:ext cx="3324251" cy="2581274"/>
          </a:xfrm>
          <a:prstGeom prst="rect">
            <a:avLst/>
          </a:prstGeom>
          <a:noFill/>
          <a:ln>
            <a:noFill/>
          </a:ln>
        </p:spPr>
      </p:pic>
      <p:sp>
        <p:nvSpPr>
          <p:cNvPr id="361" name="Google Shape;361;p30"/>
          <p:cNvSpPr txBox="1">
            <a:spLocks noGrp="1"/>
          </p:cNvSpPr>
          <p:nvPr>
            <p:ph type="body" idx="1"/>
          </p:nvPr>
        </p:nvSpPr>
        <p:spPr>
          <a:xfrm>
            <a:off x="447754" y="1865195"/>
            <a:ext cx="4601784" cy="2141683"/>
          </a:xfrm>
          <a:prstGeom prst="rect">
            <a:avLst/>
          </a:prstGeom>
        </p:spPr>
        <p:txBody>
          <a:bodyPr spcFirstLastPara="1" wrap="square" lIns="91425" tIns="91425" rIns="91425" bIns="91425" anchor="t" anchorCtr="0">
            <a:noAutofit/>
          </a:bodyPr>
          <a:lstStyle/>
          <a:p>
            <a:pPr algn="just">
              <a:buNone/>
            </a:pPr>
            <a:r>
              <a:rPr lang="en" b="1" dirty="0"/>
              <a:t>C programming language</a:t>
            </a:r>
            <a:r>
              <a:rPr lang="en" dirty="0"/>
              <a:t> was developed in 1972 by Dennis Ritchie at bell laboratories of AT&amp;T (American Telephone &amp; Telegraph), located in the U.S.A.</a:t>
            </a:r>
            <a:endParaRPr lang="en-US" dirty="0"/>
          </a:p>
          <a:p>
            <a:pPr algn="just">
              <a:buNone/>
            </a:pPr>
            <a:r>
              <a:rPr lang="en" b="1" dirty="0"/>
              <a:t>Dennis Ritchie</a:t>
            </a:r>
            <a:r>
              <a:rPr lang="en" dirty="0"/>
              <a:t> is known as the </a:t>
            </a:r>
            <a:r>
              <a:rPr lang="en" b="1" dirty="0"/>
              <a:t>founder of the c language</a:t>
            </a:r>
            <a:r>
              <a:rPr lang="en" dirty="0"/>
              <a:t>.</a:t>
            </a:r>
          </a:p>
          <a:p>
            <a:pPr algn="just">
              <a:buNone/>
            </a:pPr>
            <a:r>
              <a:rPr lang="en" dirty="0"/>
              <a:t>It was developed to overcome the problems of previous languages such as B, BCPL, etc.</a:t>
            </a:r>
          </a:p>
          <a:p>
            <a:pPr marL="0" lvl="0" indent="0" algn="l">
              <a:spcBef>
                <a:spcPts val="0"/>
              </a:spcBef>
              <a:spcAft>
                <a:spcPts val="0"/>
              </a:spcAft>
              <a:buNone/>
            </a:pPr>
            <a:endParaRPr lang="en" dirty="0"/>
          </a:p>
          <a:p>
            <a:pPr marL="0" lvl="0" indent="0" algn="l" rtl="0">
              <a:spcBef>
                <a:spcPts val="0"/>
              </a:spcBef>
              <a:spcAft>
                <a:spcPts val="0"/>
              </a:spcAft>
              <a:buNone/>
            </a:pPr>
            <a:endParaRPr/>
          </a:p>
        </p:txBody>
      </p:sp>
      <p:sp>
        <p:nvSpPr>
          <p:cNvPr id="362" name="Google Shape;362;p30"/>
          <p:cNvSpPr txBox="1">
            <a:spLocks noGrp="1"/>
          </p:cNvSpPr>
          <p:nvPr>
            <p:ph type="title"/>
          </p:nvPr>
        </p:nvSpPr>
        <p:spPr>
          <a:xfrm>
            <a:off x="582391" y="1200674"/>
            <a:ext cx="3561300" cy="6690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sz="2800" dirty="0">
                <a:solidFill>
                  <a:schemeClr val="bg2"/>
                </a:solidFill>
              </a:rPr>
              <a:t>PROVENANCE</a:t>
            </a:r>
            <a:endParaRPr lang="en-US" sz="2800">
              <a:solidFill>
                <a:schemeClr val="bg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62;p30">
            <a:extLst>
              <a:ext uri="{FF2B5EF4-FFF2-40B4-BE49-F238E27FC236}">
                <a16:creationId xmlns:a16="http://schemas.microsoft.com/office/drawing/2014/main" id="{47C54B64-CB2C-4435-A7C8-9BC55C1BCE87}"/>
              </a:ext>
            </a:extLst>
          </p:cNvPr>
          <p:cNvSpPr txBox="1">
            <a:spLocks/>
          </p:cNvSpPr>
          <p:nvPr/>
        </p:nvSpPr>
        <p:spPr>
          <a:xfrm>
            <a:off x="5802810" y="4189008"/>
            <a:ext cx="35613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 sz="1400" b="0" dirty="0">
                <a:solidFill>
                  <a:schemeClr val="bg1"/>
                </a:solidFill>
              </a:rPr>
              <a:t>Dennis Ritchie (1941-2011)</a:t>
            </a:r>
            <a:endParaRPr lang="en-US" sz="1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975676" y="1676521"/>
            <a:ext cx="5054133" cy="2130900"/>
          </a:xfrm>
          <a:prstGeom prst="rect">
            <a:avLst/>
          </a:prstGeom>
        </p:spPr>
        <p:txBody>
          <a:bodyPr spcFirstLastPara="1" wrap="square" lIns="91425" tIns="91425" rIns="91425" bIns="91425" anchor="t" anchorCtr="0">
            <a:noAutofit/>
          </a:bodyPr>
          <a:lstStyle/>
          <a:p>
            <a:pPr algn="ctr">
              <a:buNone/>
            </a:pPr>
            <a:r>
              <a:rPr lang="en" dirty="0"/>
              <a:t>C++ is a general-purpose programming language created by Bjarne Stroustrup of Bell Labs in 1979 as an extension of the C programming language, or "C with Classes" .</a:t>
            </a:r>
            <a:endParaRPr lang="en-US" dirty="0"/>
          </a:p>
          <a:p>
            <a:pPr marL="0" indent="0" algn="ctr">
              <a:buNone/>
            </a:pPr>
            <a:r>
              <a:rPr lang="en" dirty="0"/>
              <a:t>C has a postfix increment operator (++). The effect of applying the postfix increment operator is that the operand's value is increased by one unit of the appropriate type. Thus, C++ actually means it has most of the properties of C but is one step ahead of it.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descr="A picture containing text, screen&#10;&#10;Description automatically generated"/>
          <p:cNvPicPr preferRelativeResize="0"/>
          <p:nvPr/>
        </p:nvPicPr>
        <p:blipFill rotWithShape="1">
          <a:blip r:embed="rId3"/>
          <a:srcRect l="11365" r="11365"/>
          <a:stretch/>
        </p:blipFill>
        <p:spPr>
          <a:xfrm>
            <a:off x="5514795" y="1831316"/>
            <a:ext cx="3173289" cy="2387180"/>
          </a:xfrm>
          <a:prstGeom prst="rect">
            <a:avLst/>
          </a:prstGeom>
          <a:noFill/>
          <a:ln>
            <a:noFill/>
          </a:ln>
        </p:spPr>
      </p:pic>
      <p:sp>
        <p:nvSpPr>
          <p:cNvPr id="361" name="Google Shape;361;p30"/>
          <p:cNvSpPr txBox="1">
            <a:spLocks noGrp="1"/>
          </p:cNvSpPr>
          <p:nvPr>
            <p:ph type="body" idx="1"/>
          </p:nvPr>
        </p:nvSpPr>
        <p:spPr>
          <a:xfrm>
            <a:off x="426188" y="1757365"/>
            <a:ext cx="4634133" cy="2713183"/>
          </a:xfrm>
          <a:prstGeom prst="rect">
            <a:avLst/>
          </a:prstGeom>
        </p:spPr>
        <p:txBody>
          <a:bodyPr spcFirstLastPara="1" wrap="square" lIns="91425" tIns="91425" rIns="91425" bIns="91425" anchor="t" anchorCtr="0">
            <a:noAutofit/>
          </a:bodyPr>
          <a:lstStyle/>
          <a:p>
            <a:pPr algn="just">
              <a:buNone/>
            </a:pPr>
            <a:r>
              <a:rPr lang="en" b="1" dirty="0"/>
              <a:t>Memory Management</a:t>
            </a:r>
            <a:r>
              <a:rPr lang="en" dirty="0"/>
              <a:t> : C++ supports DMA (Dynamic Memory Allocation), which helps to free and allocate memory. Since there is no garbage collection, C++ gives the programmer total control over memory management.</a:t>
            </a:r>
          </a:p>
          <a:p>
            <a:pPr algn="just">
              <a:buNone/>
            </a:pPr>
            <a:r>
              <a:rPr lang="en" b="1" dirty="0"/>
              <a:t>Scalability</a:t>
            </a:r>
            <a:r>
              <a:rPr lang="en" dirty="0"/>
              <a:t> : One of the greatest advantages of C++ is its scalability. Hence, resource-intensive applications can be built using C++, as the programs can be low-scale and high-scale.</a:t>
            </a:r>
          </a:p>
        </p:txBody>
      </p:sp>
      <p:sp>
        <p:nvSpPr>
          <p:cNvPr id="362" name="Google Shape;362;p30"/>
          <p:cNvSpPr txBox="1">
            <a:spLocks noGrp="1"/>
          </p:cNvSpPr>
          <p:nvPr>
            <p:ph type="title"/>
          </p:nvPr>
        </p:nvSpPr>
        <p:spPr>
          <a:xfrm>
            <a:off x="690221" y="1200674"/>
            <a:ext cx="3485819" cy="6690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sz="2800" dirty="0"/>
              <a:t>EMINENCE</a:t>
            </a:r>
            <a:endParaRPr lang="en-US" dirty="0"/>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792365" y="1676521"/>
            <a:ext cx="5237444" cy="2519088"/>
          </a:xfrm>
          <a:prstGeom prst="rect">
            <a:avLst/>
          </a:prstGeom>
        </p:spPr>
        <p:txBody>
          <a:bodyPr spcFirstLastPara="1" wrap="square" lIns="91425" tIns="91425" rIns="91425" bIns="91425" anchor="t" anchorCtr="0">
            <a:noAutofit/>
          </a:bodyPr>
          <a:lstStyle/>
          <a:p>
            <a:pPr algn="ctr">
              <a:buNone/>
            </a:pPr>
            <a:r>
              <a:rPr lang="en" b="1" dirty="0"/>
              <a:t>Fast and powerful</a:t>
            </a:r>
            <a:r>
              <a:rPr lang="en" dirty="0"/>
              <a:t> : As C++ is a compiler-based programming language; we do not require to install a special runtime while running the program. Hence, they are pre-interpreted and it makes the code faster and more powerful.</a:t>
            </a:r>
          </a:p>
          <a:p>
            <a:pPr algn="ctr">
              <a:buNone/>
            </a:pPr>
            <a:r>
              <a:rPr lang="en" b="1" dirty="0"/>
              <a:t>Portability : </a:t>
            </a:r>
            <a:r>
              <a:rPr lang="en" dirty="0"/>
              <a:t>C++ provides this feature of portability allowing us to develop codes without caring about the hardware. This lets us move the development of a program from one platform to another.</a:t>
            </a:r>
          </a:p>
        </p:txBody>
      </p:sp>
    </p:spTree>
    <p:extLst>
      <p:ext uri="{BB962C8B-B14F-4D97-AF65-F5344CB8AC3E}">
        <p14:creationId xmlns:p14="http://schemas.microsoft.com/office/powerpoint/2010/main" val="406066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797536" y="2897936"/>
            <a:ext cx="8425200" cy="447900"/>
          </a:xfrm>
          <a:prstGeom prst="rect">
            <a:avLst/>
          </a:prstGeom>
        </p:spPr>
        <p:txBody>
          <a:bodyPr spcFirstLastPara="1" wrap="square" lIns="91425" tIns="0" rIns="91425" bIns="0" anchor="ctr" anchorCtr="0">
            <a:noAutofit/>
          </a:bodyPr>
          <a:lstStyle/>
          <a:p>
            <a:pPr algn="l"/>
            <a:r>
              <a:rPr lang="en"/>
              <a:t>SCOPE</a:t>
            </a:r>
            <a:endParaRPr lang="en" dirty="0"/>
          </a:p>
          <a:p>
            <a:pPr marL="0" lvl="0" indent="0" algn="ctr">
              <a:spcBef>
                <a:spcPts val="0"/>
              </a:spcBef>
              <a:spcAft>
                <a:spcPts val="0"/>
              </a:spcAft>
              <a:buNone/>
            </a:pPr>
            <a:endParaRPr lang="en" dirty="0"/>
          </a:p>
        </p:txBody>
      </p:sp>
      <p:sp>
        <p:nvSpPr>
          <p:cNvPr id="375" name="Google Shape;375;p32"/>
          <p:cNvSpPr txBox="1">
            <a:spLocks noGrp="1"/>
          </p:cNvSpPr>
          <p:nvPr>
            <p:ph type="title" idx="2"/>
          </p:nvPr>
        </p:nvSpPr>
        <p:spPr>
          <a:xfrm>
            <a:off x="357753" y="2172416"/>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414668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761;p48">
            <a:extLst>
              <a:ext uri="{FF2B5EF4-FFF2-40B4-BE49-F238E27FC236}">
                <a16:creationId xmlns:a16="http://schemas.microsoft.com/office/drawing/2014/main" id="{9D68D7D6-1978-4A21-91C2-A7A8FB9295F4}"/>
              </a:ext>
            </a:extLst>
          </p:cNvPr>
          <p:cNvSpPr txBox="1">
            <a:spLocks noGrp="1"/>
          </p:cNvSpPr>
          <p:nvPr>
            <p:ph type="title"/>
          </p:nvPr>
        </p:nvSpPr>
        <p:spPr>
          <a:xfrm>
            <a:off x="1191786"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chemeClr val="bg2"/>
                </a:solidFill>
              </a:rPr>
              <a:t>ISO/IEC</a:t>
            </a:r>
          </a:p>
        </p:txBody>
      </p:sp>
      <p:sp>
        <p:nvSpPr>
          <p:cNvPr id="7" name="Google Shape;380;p33">
            <a:extLst>
              <a:ext uri="{FF2B5EF4-FFF2-40B4-BE49-F238E27FC236}">
                <a16:creationId xmlns:a16="http://schemas.microsoft.com/office/drawing/2014/main" id="{8C371587-56EE-454A-B37F-E8BB941CCE67}"/>
              </a:ext>
            </a:extLst>
          </p:cNvPr>
          <p:cNvSpPr txBox="1">
            <a:spLocks/>
          </p:cNvSpPr>
          <p:nvPr/>
        </p:nvSpPr>
        <p:spPr>
          <a:xfrm>
            <a:off x="1711243" y="1051106"/>
            <a:ext cx="5539368" cy="26377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dirty="0">
                <a:solidFill>
                  <a:schemeClr val="bg1"/>
                </a:solidFill>
              </a:rPr>
              <a:t>The ISO(International Organization for Standardization)/IEC(International Electrotechnical Commission), Interconnection of Information Technology Equipment Working Group maintains voluntary standards characterizing cabling systems for customer premises including test procedures and planning and installation guides. While the purview of this Working Group includes the specification of requirements for components, assemblies and subsystems, the standardization of cables and connectors remains within the relevant product technical committees and subcommittees of the IEC.</a:t>
            </a:r>
            <a:endParaRPr lang="en-US" sz="1600" dirty="0">
              <a:solidFill>
                <a:schemeClr val="bg1"/>
              </a:solidFill>
            </a:endParaRPr>
          </a:p>
        </p:txBody>
      </p:sp>
      <p:sp>
        <p:nvSpPr>
          <p:cNvPr id="11" name="Google Shape;455;p36">
            <a:extLst>
              <a:ext uri="{FF2B5EF4-FFF2-40B4-BE49-F238E27FC236}">
                <a16:creationId xmlns:a16="http://schemas.microsoft.com/office/drawing/2014/main" id="{B6EC16A9-DEE2-41D8-BFC0-0CF343281677}"/>
              </a:ext>
            </a:extLst>
          </p:cNvPr>
          <p:cNvSpPr txBox="1">
            <a:spLocks/>
          </p:cNvSpPr>
          <p:nvPr/>
        </p:nvSpPr>
        <p:spPr>
          <a:xfrm>
            <a:off x="5397043" y="306306"/>
            <a:ext cx="2188670" cy="403285"/>
          </a:xfrm>
          <a:prstGeom prst="rect">
            <a:avLst/>
          </a:prstGeom>
          <a:solidFill>
            <a:schemeClr val="accent3"/>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endParaRPr lang="en" dirty="0"/>
          </a:p>
        </p:txBody>
      </p:sp>
      <p:sp>
        <p:nvSpPr>
          <p:cNvPr id="12" name="Google Shape;455;p36">
            <a:extLst>
              <a:ext uri="{FF2B5EF4-FFF2-40B4-BE49-F238E27FC236}">
                <a16:creationId xmlns:a16="http://schemas.microsoft.com/office/drawing/2014/main" id="{24E052D5-81C4-4B39-A71D-17741148E2E5}"/>
              </a:ext>
            </a:extLst>
          </p:cNvPr>
          <p:cNvSpPr txBox="1">
            <a:spLocks/>
          </p:cNvSpPr>
          <p:nvPr/>
        </p:nvSpPr>
        <p:spPr>
          <a:xfrm>
            <a:off x="329024" y="920938"/>
            <a:ext cx="1261331" cy="360153"/>
          </a:xfrm>
          <a:prstGeom prst="rect">
            <a:avLst/>
          </a:prstGeom>
          <a:solidFill>
            <a:schemeClr val="bg2"/>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endParaRPr lang="en" dirty="0"/>
          </a:p>
        </p:txBody>
      </p:sp>
    </p:spTree>
    <p:extLst>
      <p:ext uri="{BB962C8B-B14F-4D97-AF65-F5344CB8AC3E}">
        <p14:creationId xmlns:p14="http://schemas.microsoft.com/office/powerpoint/2010/main" val="376838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7" name="Google Shape;380;p33">
            <a:extLst>
              <a:ext uri="{FF2B5EF4-FFF2-40B4-BE49-F238E27FC236}">
                <a16:creationId xmlns:a16="http://schemas.microsoft.com/office/drawing/2014/main" id="{8C371587-56EE-454A-B37F-E8BB941CCE67}"/>
              </a:ext>
            </a:extLst>
          </p:cNvPr>
          <p:cNvSpPr txBox="1">
            <a:spLocks/>
          </p:cNvSpPr>
          <p:nvPr/>
        </p:nvSpPr>
        <p:spPr>
          <a:xfrm>
            <a:off x="1711243" y="1051106"/>
            <a:ext cx="5539368" cy="26377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dirty="0">
                <a:solidFill>
                  <a:schemeClr val="bg1"/>
                </a:solidFill>
              </a:rPr>
              <a:t>ISO/IEC specifies requirements for implementations of the C++ programming language ,which is given the name of c++98,c++03,c++11,c++20 .The first such requirement is that they implement the language, so this document also defines C++. Other requirements and relaxations of the first requirement appear at various places within this document. In addition to the facilities provided by C, C++ provides additional data types, classes, templates, exceptions, namespaces, operator overloading, function name overloading, references, free store management operators, and additional library facilities.</a:t>
            </a:r>
            <a:endParaRPr lang="en-US" sz="1600">
              <a:solidFill>
                <a:schemeClr val="bg1"/>
              </a:solidFill>
            </a:endParaRPr>
          </a:p>
        </p:txBody>
      </p:sp>
    </p:spTree>
    <p:extLst>
      <p:ext uri="{BB962C8B-B14F-4D97-AF65-F5344CB8AC3E}">
        <p14:creationId xmlns:p14="http://schemas.microsoft.com/office/powerpoint/2010/main" val="2584598396"/>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14</Notes>
  <HiddenSlides>0</HiddenSlide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Programming Lesson by Slidesgo</vt:lpstr>
      <vt:lpstr>Slidesgo Final Pages</vt:lpstr>
      <vt:lpstr>EVOLUTION OF C/C++  COMPUTER PROGRAMMING LANGUAGE</vt:lpstr>
      <vt:lpstr>INTRODUCTION </vt:lpstr>
      <vt:lpstr>PROVENANCE</vt:lpstr>
      <vt:lpstr>PowerPoint Presentation</vt:lpstr>
      <vt:lpstr>EMINENCE</vt:lpstr>
      <vt:lpstr>PowerPoint Presentation</vt:lpstr>
      <vt:lpstr>SCOPE </vt:lpstr>
      <vt:lpstr>ISO/IEC</vt:lpstr>
      <vt:lpstr>PowerPoint Presentation</vt:lpstr>
      <vt:lpstr>PREREQUISITE</vt:lpstr>
      <vt:lpstr>PROGRAMMING TIMELINE</vt:lpstr>
      <vt:lpstr>VISION </vt:lpstr>
      <vt:lpstr>DEFINITION OF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cp:lastModifiedBy>Parvej Mullick</cp:lastModifiedBy>
  <cp:revision>2452</cp:revision>
  <dcterms:modified xsi:type="dcterms:W3CDTF">2022-07-11T21:56:19Z</dcterms:modified>
</cp:coreProperties>
</file>