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avenPro-regular.fntdata"/><Relationship Id="rId25" Type="http://schemas.openxmlformats.org/officeDocument/2006/relationships/font" Target="fonts/Lato-boldItalic.fntdata"/><Relationship Id="rId27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hyperlink" Target="#slide=id.g1f87997393_0_787" TargetMode="External"/><Relationship Id="rId4" Type="http://schemas.openxmlformats.org/officeDocument/2006/relationships/hyperlink" Target="#slide=id.g1f87997393_0_787" TargetMode="External"/><Relationship Id="rId5" Type="http://schemas.openxmlformats.org/officeDocument/2006/relationships/hyperlink" Target="#slide=id.g1f87997393_0_787" TargetMode="External"/><Relationship Id="rId6" Type="http://schemas.openxmlformats.org/officeDocument/2006/relationships/hyperlink" Target="#slide=id.g1f87997393_0_787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#slide=id.g1f87997393_0_787" TargetMode="External"/><Relationship Id="rId3" Type="http://schemas.openxmlformats.org/officeDocument/2006/relationships/hyperlink" Target="#slide=id.g1f87997393_0_787" TargetMode="External"/><Relationship Id="rId4" Type="http://schemas.openxmlformats.org/officeDocument/2006/relationships/hyperlink" Target="#slide=id.g1f87997393_0_787" TargetMode="External"/><Relationship Id="rId5" Type="http://schemas.openxmlformats.org/officeDocument/2006/relationships/hyperlink" Target="#slide=id.g1f87997393_0_787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#slide=id.g1f87997393_0_787" TargetMode="External"/><Relationship Id="rId3" Type="http://schemas.openxmlformats.org/officeDocument/2006/relationships/hyperlink" Target="#slide=id.g1f87997393_0_787" TargetMode="External"/><Relationship Id="rId4" Type="http://schemas.openxmlformats.org/officeDocument/2006/relationships/hyperlink" Target="#slide=id.g1f87997393_0_787" TargetMode="External"/><Relationship Id="rId5" Type="http://schemas.openxmlformats.org/officeDocument/2006/relationships/hyperlink" Target="#slide=id.g1f87997393_0_787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C">
  <p:cSld name="SECTION_HEADER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Shape 27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75" name="Shape 27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Shape 2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4" name="Shape 2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3">
  <p:cSld name="TITLE_AND_BODY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296" name="Shape 296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297" name="Shape 2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0" name="Shape 300">
            <a:hlinkClick r:id="rId3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Shape 301">
            <a:hlinkClick r:id="rId4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Shape 302">
            <a:hlinkClick r:id="rId5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Shape 303">
            <a:hlinkClick r:id="rId6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Shape 30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305" name="Shape 30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1">
  <p:cSld name="TITLE_AND_BODY_2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9" name="Shape 309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" name="Shape 311">
            <a:hlinkClick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>
            <a:hlinkClick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Shape 313">
            <a:hlinkClick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>
            <a:hlinkClick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Shape 3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316" name="Shape 3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Shape 318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_alt2">
  <p:cSld name="TITLE_AND_BODY_2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2" name="Shape 322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Shape 323">
            <a:hlinkClick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Shape 324">
            <a:hlinkClick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>
            <a:hlinkClick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Shape 326">
            <a:hlinkClick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Shape 32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328" name="Shape 32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Shape 330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perspectiveapi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c/jigsaw-toxic-comment-classification-challenge/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erspectiveapi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ctrTitle"/>
          </p:nvPr>
        </p:nvSpPr>
        <p:spPr>
          <a:xfrm>
            <a:off x="908400" y="747950"/>
            <a:ext cx="6944700" cy="8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Toxic Comment Classification</a:t>
            </a:r>
            <a:endParaRPr/>
          </a:p>
        </p:txBody>
      </p:sp>
      <p:sp>
        <p:nvSpPr>
          <p:cNvPr id="338" name="Shape 338"/>
          <p:cNvSpPr txBox="1"/>
          <p:nvPr>
            <p:ph idx="1" type="subTitle"/>
          </p:nvPr>
        </p:nvSpPr>
        <p:spPr>
          <a:xfrm>
            <a:off x="2179300" y="1629050"/>
            <a:ext cx="4544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Identify</a:t>
            </a:r>
            <a:r>
              <a:rPr lang="en-GB"/>
              <a:t> and </a:t>
            </a:r>
            <a:r>
              <a:rPr lang="en-GB"/>
              <a:t>Classify</a:t>
            </a:r>
            <a:r>
              <a:rPr lang="en-GB"/>
              <a:t> Toxic Online Comments </a:t>
            </a:r>
            <a:endParaRPr/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800" y="2324450"/>
            <a:ext cx="524827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6634825" y="3594850"/>
            <a:ext cx="2388600" cy="1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-:</a:t>
            </a:r>
            <a:r>
              <a:rPr b="1" lang="en-GB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Team</a:t>
            </a:r>
            <a:r>
              <a:rPr b="1" lang="en-GB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:-</a:t>
            </a:r>
            <a:endParaRPr b="1"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Krishna </a:t>
            </a:r>
            <a:r>
              <a:rPr b="1" lang="en-GB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Bhavsar</a:t>
            </a:r>
            <a:endParaRPr b="1"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Milind Joshi</a:t>
            </a:r>
            <a:endParaRPr b="1"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Parvez Khan</a:t>
            </a:r>
            <a:endParaRPr b="1"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1297500" y="586500"/>
            <a:ext cx="72432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Rule Based Approach</a:t>
            </a:r>
            <a:endParaRPr/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1297500" y="1356625"/>
            <a:ext cx="7030500" cy="27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Lato"/>
              <a:buChar char="●"/>
            </a:pPr>
            <a:r>
              <a:rPr lang="en-GB" sz="14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 accordance with the rule based approach, to rule out all the toxic comment things we decided to go with.</a:t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Lato"/>
              <a:buChar char="●"/>
            </a:pPr>
            <a:r>
              <a:rPr lang="en-GB" sz="14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For this we considered all the comments which are marked as Toxic Comments.</a:t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Lato"/>
              <a:buChar char="●"/>
            </a:pPr>
            <a:r>
              <a:rPr lang="en-GB" sz="14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tokenized every word from each comment.</a:t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Lato"/>
              <a:buChar char="●"/>
            </a:pPr>
            <a:r>
              <a:rPr lang="en-GB" sz="14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separated all the toxic words from the comments in the given database.</a:t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Lato"/>
              <a:buChar char="●"/>
            </a:pPr>
            <a:r>
              <a:rPr lang="en-GB" sz="14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Built toxic word_dictionary with all the toxic words</a:t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1297500" y="586500"/>
            <a:ext cx="72432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1297500" y="1356625"/>
            <a:ext cx="7030500" cy="22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Lato"/>
              <a:buChar char="●"/>
            </a:pPr>
            <a:r>
              <a:rPr lang="en-GB" sz="14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Standard Machine Learning (ML) algorithms yielded a maximum score of 0.97, irrespective of any approach.</a:t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Lato"/>
              <a:buChar char="●"/>
            </a:pPr>
            <a:r>
              <a:rPr lang="en-GB" sz="14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 order to improve the score further, one has to employ Deep Learning (DL) techniques.</a:t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1297500" y="586500"/>
            <a:ext cx="72432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Plan</a:t>
            </a:r>
            <a:endParaRPr/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1297500" y="1356625"/>
            <a:ext cx="7030500" cy="22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Analyze the problem by employing Deep Learning techniques and model the problem using</a:t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Lato"/>
              <a:buChar char="●"/>
            </a:pPr>
            <a:r>
              <a:rPr lang="en-GB" sz="1400">
                <a:solidFill>
                  <a:srgbClr val="020202"/>
                </a:solidFill>
                <a:latin typeface="Lato"/>
                <a:ea typeface="Lato"/>
                <a:cs typeface="Lato"/>
                <a:sym typeface="Lato"/>
              </a:rPr>
              <a:t>Recurrent Neural Networks (RNN)</a:t>
            </a:r>
            <a:endParaRPr sz="1400">
              <a:solidFill>
                <a:srgbClr val="02020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Lato"/>
              <a:buChar char="●"/>
            </a:pPr>
            <a:r>
              <a:rPr lang="en-GB" sz="1400">
                <a:solidFill>
                  <a:srgbClr val="020202"/>
                </a:solidFill>
                <a:latin typeface="Lato"/>
                <a:ea typeface="Lato"/>
                <a:cs typeface="Lato"/>
                <a:sym typeface="Lato"/>
              </a:rPr>
              <a:t>Convolutional Neural Networks (CNN)</a:t>
            </a:r>
            <a:endParaRPr sz="1400">
              <a:solidFill>
                <a:srgbClr val="02020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Lato"/>
              <a:buChar char="●"/>
            </a:pPr>
            <a:r>
              <a:rPr lang="en-GB" sz="1400">
                <a:solidFill>
                  <a:srgbClr val="020202"/>
                </a:solidFill>
                <a:latin typeface="Lato"/>
                <a:ea typeface="Lato"/>
                <a:cs typeface="Lato"/>
                <a:sym typeface="Lato"/>
              </a:rPr>
              <a:t>LSTM</a:t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Lato"/>
              <a:buChar char="●"/>
            </a:pPr>
            <a:r>
              <a:rPr lang="en-GB" sz="14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 order to improve the score further, one has to employ Deep Learning (DL) techniques.</a:t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2758550" y="2069300"/>
            <a:ext cx="33642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You..!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856500" y="191700"/>
            <a:ext cx="70389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TOC - Machine Learning Based Approach</a:t>
            </a: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856500" y="1013300"/>
            <a:ext cx="5983500" cy="3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600"/>
              <a:buFont typeface="Lato"/>
              <a:buChar char="●"/>
            </a:pPr>
            <a:r>
              <a:rPr b="1" lang="en-GB" sz="16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Problem Statement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600"/>
              <a:buFont typeface="Lato"/>
              <a:buChar char="●"/>
            </a:pPr>
            <a:r>
              <a:rPr b="1" lang="en-GB" sz="16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Description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600"/>
              <a:buFont typeface="Lato"/>
              <a:buChar char="●"/>
            </a:pPr>
            <a:r>
              <a:rPr b="1" lang="en-GB" sz="16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Literature Review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600"/>
              <a:buFont typeface="Lato"/>
              <a:buChar char="●"/>
            </a:pPr>
            <a:r>
              <a:rPr b="1" lang="en-GB" sz="16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Basic Exploratory Data Analysis</a:t>
            </a:r>
            <a:endParaRPr b="1" sz="16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600"/>
              <a:buFont typeface="Lato"/>
              <a:buChar char="●"/>
            </a:pPr>
            <a:r>
              <a:rPr b="1" lang="en-GB" sz="16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Kaggle Submission</a:t>
            </a:r>
            <a:endParaRPr b="1" sz="16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600"/>
              <a:buFont typeface="Lato"/>
              <a:buChar char="●"/>
            </a:pPr>
            <a:r>
              <a:rPr b="1" lang="en-GB" sz="16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Feature Engineering and Model Selection</a:t>
            </a:r>
            <a:endParaRPr b="1" sz="16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600"/>
              <a:buFont typeface="Lato"/>
              <a:buChar char="●"/>
            </a:pPr>
            <a:r>
              <a:rPr b="1" lang="en-GB" sz="16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Future Direction’s</a:t>
            </a:r>
            <a:endParaRPr b="1" sz="16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Problem Statement</a:t>
            </a:r>
            <a:endParaRPr/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1303800" y="1597875"/>
            <a:ext cx="7030500" cy="20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Lato"/>
                <a:ea typeface="Lato"/>
                <a:cs typeface="Lato"/>
                <a:sym typeface="Lato"/>
              </a:rPr>
              <a:t>Social media platforms provide an environment where people can freely engage in discussions. Unfortunately, they also enable several problems, such as online harassment.Recently, Google and Jigsaw started a project called Perspective, which uses machine learning to automatically detect toxic language.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latin typeface="Lato"/>
                <a:ea typeface="Lato"/>
                <a:cs typeface="Lato"/>
                <a:sym typeface="Lato"/>
              </a:rPr>
              <a:t>A demonstration website has been also launched </a:t>
            </a:r>
            <a:r>
              <a:rPr lang="en-GB" sz="1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https://www.perspectiveapi.com/</a:t>
            </a:r>
            <a:r>
              <a:rPr lang="en-GB" sz="1400">
                <a:latin typeface="Lato"/>
                <a:ea typeface="Lato"/>
                <a:cs typeface="Lato"/>
                <a:sym typeface="Lato"/>
              </a:rPr>
              <a:t> which allows anyone to type a phrase in the interface and instantaneously see the toxicity score.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1297500" y="586500"/>
            <a:ext cx="70305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Description</a:t>
            </a:r>
            <a:endParaRPr/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1297500" y="1356625"/>
            <a:ext cx="7030500" cy="3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Competition data set is available at </a:t>
            </a:r>
            <a:r>
              <a:rPr lang="en-GB" sz="1400">
                <a:solidFill>
                  <a:srgbClr val="1297EB"/>
                </a:solidFill>
                <a:highlight>
                  <a:srgbClr val="FFFFFF"/>
                </a:highlight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Kaggle.</a:t>
            </a:r>
            <a:r>
              <a:rPr lang="en-GB" sz="14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 large number of Wikipedia comments are provided which have been labeled by human raters for toxic behavior. The problem has only </a:t>
            </a:r>
            <a:r>
              <a:rPr b="1" lang="en-GB" sz="14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one predictor variable</a:t>
            </a:r>
            <a:r>
              <a:rPr lang="en-GB" sz="14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-GB" sz="14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'comment_text',</a:t>
            </a:r>
            <a:r>
              <a:rPr lang="en-GB" sz="14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which is to be labeled or classified with respect to </a:t>
            </a:r>
            <a:r>
              <a:rPr b="1" lang="en-GB" sz="14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six target variables</a:t>
            </a:r>
            <a:endParaRPr b="1"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20202"/>
                </a:solidFill>
                <a:latin typeface="Lato"/>
                <a:ea typeface="Lato"/>
                <a:cs typeface="Lato"/>
                <a:sym typeface="Lato"/>
              </a:rPr>
              <a:t>The target variable are the following types of toxicity:</a:t>
            </a:r>
            <a:endParaRPr sz="1400">
              <a:solidFill>
                <a:srgbClr val="02020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Lato"/>
              <a:buChar char="●"/>
            </a:pPr>
            <a:r>
              <a:rPr lang="en-GB" sz="1400">
                <a:solidFill>
                  <a:srgbClr val="020202"/>
                </a:solidFill>
                <a:latin typeface="Lato"/>
                <a:ea typeface="Lato"/>
                <a:cs typeface="Lato"/>
                <a:sym typeface="Lato"/>
              </a:rPr>
              <a:t>Toxic</a:t>
            </a:r>
            <a:endParaRPr sz="1400">
              <a:solidFill>
                <a:srgbClr val="02020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Lato"/>
              <a:buChar char="●"/>
            </a:pPr>
            <a:r>
              <a:rPr lang="en-GB" sz="1400">
                <a:solidFill>
                  <a:srgbClr val="020202"/>
                </a:solidFill>
                <a:latin typeface="Lato"/>
                <a:ea typeface="Lato"/>
                <a:cs typeface="Lato"/>
                <a:sym typeface="Lato"/>
              </a:rPr>
              <a:t>severe toxic</a:t>
            </a:r>
            <a:endParaRPr sz="1400">
              <a:solidFill>
                <a:srgbClr val="02020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Lato"/>
              <a:buChar char="●"/>
            </a:pPr>
            <a:r>
              <a:rPr lang="en-GB" sz="1400">
                <a:solidFill>
                  <a:srgbClr val="020202"/>
                </a:solidFill>
                <a:latin typeface="Lato"/>
                <a:ea typeface="Lato"/>
                <a:cs typeface="Lato"/>
                <a:sym typeface="Lato"/>
              </a:rPr>
              <a:t>Obscene</a:t>
            </a:r>
            <a:endParaRPr sz="1400">
              <a:solidFill>
                <a:srgbClr val="02020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Lato"/>
              <a:buChar char="●"/>
            </a:pPr>
            <a:r>
              <a:rPr lang="en-GB" sz="1400">
                <a:solidFill>
                  <a:srgbClr val="020202"/>
                </a:solidFill>
                <a:latin typeface="Lato"/>
                <a:ea typeface="Lato"/>
                <a:cs typeface="Lato"/>
                <a:sym typeface="Lato"/>
              </a:rPr>
              <a:t>Threat</a:t>
            </a:r>
            <a:endParaRPr sz="1400">
              <a:solidFill>
                <a:srgbClr val="02020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Lato"/>
              <a:buChar char="●"/>
            </a:pPr>
            <a:r>
              <a:rPr lang="en-GB" sz="1400">
                <a:solidFill>
                  <a:srgbClr val="020202"/>
                </a:solidFill>
                <a:latin typeface="Lato"/>
                <a:ea typeface="Lato"/>
                <a:cs typeface="Lato"/>
                <a:sym typeface="Lato"/>
              </a:rPr>
              <a:t>Insult</a:t>
            </a:r>
            <a:endParaRPr sz="1400">
              <a:solidFill>
                <a:srgbClr val="02020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Lato"/>
              <a:buChar char="●"/>
            </a:pPr>
            <a:r>
              <a:rPr lang="en-GB" sz="1400">
                <a:solidFill>
                  <a:srgbClr val="020202"/>
                </a:solidFill>
                <a:latin typeface="Lato"/>
                <a:ea typeface="Lato"/>
                <a:cs typeface="Lato"/>
                <a:sym typeface="Lato"/>
              </a:rPr>
              <a:t>identity hate</a:t>
            </a:r>
            <a:endParaRPr b="1"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4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Aim : To create a model which predicts a probability of each type of toxicity for each comment.</a:t>
            </a:r>
            <a:endParaRPr b="1"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1297500" y="586500"/>
            <a:ext cx="70305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Literature Review</a:t>
            </a:r>
            <a:endParaRPr/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1297500" y="1356625"/>
            <a:ext cx="7030500" cy="3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So far, Jigsaw and Google have built a range of publicly available models served through the </a:t>
            </a:r>
            <a:r>
              <a:rPr lang="en-GB" sz="1400">
                <a:solidFill>
                  <a:srgbClr val="1297EB"/>
                </a:solidFill>
                <a:highlight>
                  <a:srgbClr val="FFFFFF"/>
                </a:highlight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Perspective API</a:t>
            </a:r>
            <a:r>
              <a:rPr lang="en-GB" sz="14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including toxicity.</a:t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But the current models still make errors like Susceptibility to false alarm, Robustness to random misspellings as mention in their research paper.</a:t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Through this competition, they have proposed a challenge to build a multi-headed (multi-labeled) model that is capable of detecting different types of toxicity, as mentioned above.</a:t>
            </a:r>
            <a:endParaRPr b="1"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1297500" y="477925"/>
            <a:ext cx="70305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Exploratory Data Analysis</a:t>
            </a:r>
            <a:endParaRPr/>
          </a:p>
        </p:txBody>
      </p:sp>
      <p:pic>
        <p:nvPicPr>
          <p:cNvPr id="370" name="Shape 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525" y="1158025"/>
            <a:ext cx="6514199" cy="39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1297500" y="586500"/>
            <a:ext cx="72432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 and Model Selection</a:t>
            </a:r>
            <a:endParaRPr/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1297500" y="1356625"/>
            <a:ext cx="7030500" cy="22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Lato"/>
              <a:buChar char="●"/>
            </a:pPr>
            <a:r>
              <a:rPr lang="en-GB" sz="14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Preprocessing</a:t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Lato"/>
              <a:buChar char="●"/>
            </a:pPr>
            <a:r>
              <a:rPr lang="en-GB" sz="14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Python scikit-learn can deal with numerical data only.</a:t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Lato"/>
              <a:buChar char="●"/>
            </a:pPr>
            <a:r>
              <a:rPr lang="en-GB" sz="14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TF-IDF Vectorizer , CountVectorizer  and Gensim Word2Vec</a:t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Lato"/>
              <a:buChar char="●"/>
            </a:pPr>
            <a:r>
              <a:rPr lang="en-GB" sz="14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Logistic Regression</a:t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Lato"/>
              <a:buChar char="●"/>
            </a:pPr>
            <a:r>
              <a:rPr lang="en-GB" sz="14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Multinomial Naive Bayes.</a:t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1313900" y="369375"/>
            <a:ext cx="70305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Kaggle Submission</a:t>
            </a:r>
            <a:endParaRPr/>
          </a:p>
        </p:txBody>
      </p:sp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100" y="968325"/>
            <a:ext cx="7242426" cy="40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1297500" y="586500"/>
            <a:ext cx="72432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Rule Based Approach</a:t>
            </a:r>
            <a:endParaRPr/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1297500" y="1356625"/>
            <a:ext cx="7030500" cy="21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Lato"/>
              <a:buChar char="●"/>
            </a:pPr>
            <a:r>
              <a:rPr lang="en-GB" sz="14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Method that identifies, learns and evolves ‘rule’ to  store, manipulate or apply.</a:t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400"/>
              <a:buFont typeface="Lato"/>
              <a:buChar char="●"/>
            </a:pPr>
            <a:r>
              <a:rPr lang="en-GB" sz="14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Characteristics of rule based approach is identification and    utilization of a set relational rules that collectively represents the knowledge captured by the system.</a:t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