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Yyd6hLaJox+2QDN3qVJPQJ2Zf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5358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175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41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946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22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63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03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01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13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27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63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50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92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30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F7F7F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mb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mbria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mbria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F7F7F7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6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6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9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9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9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mb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/>
          <p:cNvPicPr preferRelativeResize="0"/>
          <p:nvPr/>
        </p:nvPicPr>
        <p:blipFill rotWithShape="1">
          <a:blip r:embed="rId19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4"/>
          <p:cNvPicPr preferRelativeResize="0"/>
          <p:nvPr/>
        </p:nvPicPr>
        <p:blipFill rotWithShape="1">
          <a:blip r:embed="rId20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4"/>
          <p:cNvPicPr preferRelativeResize="0"/>
          <p:nvPr/>
        </p:nvPicPr>
        <p:blipFill rotWithShape="1">
          <a:blip r:embed="rId21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4"/>
          <p:cNvPicPr preferRelativeResize="0"/>
          <p:nvPr/>
        </p:nvPicPr>
        <p:blipFill rotWithShape="1">
          <a:blip r:embed="rId22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  <a:defRPr sz="42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syntax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java/java_basic_datatypes.ht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strings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ava/java_user_input.asp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gr-Bzkc4z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017303" y="1015181"/>
            <a:ext cx="1019147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</a:pPr>
            <a:r>
              <a:rPr lang="en-US"/>
              <a:t>Object Oriented Programming Lab</a:t>
            </a:r>
            <a:br>
              <a:rPr lang="en-US"/>
            </a:br>
            <a:r>
              <a:rPr lang="en-US">
                <a:solidFill>
                  <a:schemeClr val="accent1"/>
                </a:solidFill>
              </a:rPr>
              <a:t>CSE 1206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135290" y="4669224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>
                <a:solidFill>
                  <a:schemeClr val="dk1"/>
                </a:solidFill>
              </a:rPr>
              <a:t>LAB 1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Runtime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5810" y="1703070"/>
            <a:ext cx="9098280" cy="3943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95110" y="2457450"/>
            <a:ext cx="1977390" cy="1154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95110" y="3810000"/>
            <a:ext cx="1977390" cy="750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0" y="3006090"/>
            <a:ext cx="1943100" cy="9829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46570" y="2724150"/>
            <a:ext cx="147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of libraries</a:t>
            </a:r>
            <a:endParaRPr lang="en-US" dirty="0"/>
          </a:p>
          <a:p>
            <a:r>
              <a:rPr lang="en-US" dirty="0" smtClean="0"/>
              <a:t>e.g. </a:t>
            </a:r>
            <a:r>
              <a:rPr lang="en-US" dirty="0" err="1" smtClean="0"/>
              <a:t>rt,jar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06590" y="4000916"/>
            <a:ext cx="1474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files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43225" y="3328303"/>
            <a:ext cx="147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JVM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027295" y="5732413"/>
            <a:ext cx="1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JRE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041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50" y="1531620"/>
            <a:ext cx="10744200" cy="4137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7260" y="1685882"/>
            <a:ext cx="7738110" cy="33604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25672" y="2427084"/>
            <a:ext cx="1681775" cy="983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25672" y="3677787"/>
            <a:ext cx="1681775" cy="639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57450" y="2988902"/>
            <a:ext cx="1652611" cy="83767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15050" y="2662200"/>
            <a:ext cx="143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of libraries</a:t>
            </a:r>
            <a:endParaRPr lang="en-US" dirty="0"/>
          </a:p>
          <a:p>
            <a:r>
              <a:rPr lang="en-US" dirty="0" smtClean="0"/>
              <a:t>e.g. </a:t>
            </a:r>
            <a:r>
              <a:rPr lang="en-US" dirty="0" err="1" smtClean="0"/>
              <a:t>rt,jar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37152" y="3868704"/>
            <a:ext cx="125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files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52860" y="3238460"/>
            <a:ext cx="125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JVM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6167" y="5719276"/>
            <a:ext cx="12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JDK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8995410" y="1685882"/>
            <a:ext cx="2034540" cy="33604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86949" y="2932150"/>
            <a:ext cx="1813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Development tools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java,javac</a:t>
            </a:r>
            <a:r>
              <a:rPr lang="en-US" dirty="0" smtClean="0"/>
              <a:t> etc</a:t>
            </a:r>
            <a:r>
              <a:rPr lang="en-US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7554" y="5280964"/>
            <a:ext cx="12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JRE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134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 and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03374"/>
            <a:ext cx="6355080" cy="48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Modifiers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1" y="1715899"/>
            <a:ext cx="8056246" cy="40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9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>
            <a:spLocks noGrp="1"/>
          </p:cNvSpPr>
          <p:nvPr>
            <p:ph type="title"/>
          </p:nvPr>
        </p:nvSpPr>
        <p:spPr>
          <a:xfrm>
            <a:off x="714936" y="285569"/>
            <a:ext cx="9404723" cy="88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mbria"/>
              <a:buNone/>
            </a:pPr>
            <a:r>
              <a:rPr lang="en-US" sz="4800" b="1"/>
              <a:t>Sample Java program</a:t>
            </a:r>
            <a:br>
              <a:rPr lang="en-US" sz="4800" b="1"/>
            </a:br>
            <a:endParaRPr sz="4400"/>
          </a:p>
        </p:txBody>
      </p:sp>
      <p:sp>
        <p:nvSpPr>
          <p:cNvPr id="171" name="Google Shape;171;p5"/>
          <p:cNvSpPr txBox="1">
            <a:spLocks noGrp="1"/>
          </p:cNvSpPr>
          <p:nvPr>
            <p:ph type="body" idx="1"/>
          </p:nvPr>
        </p:nvSpPr>
        <p:spPr>
          <a:xfrm>
            <a:off x="897817" y="1514166"/>
            <a:ext cx="10360118" cy="513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0000"/>
              <a:buNone/>
            </a:pPr>
            <a:r>
              <a:rPr lang="en-US" sz="2200" dirty="0"/>
              <a:t>Open notepad/ notepad++ and copy the following code there. Save the file with the name </a:t>
            </a:r>
            <a:r>
              <a:rPr lang="en-US" sz="3200" b="1" dirty="0"/>
              <a:t>Hello</a:t>
            </a:r>
            <a:r>
              <a:rPr lang="en-US" sz="3000" b="1" dirty="0"/>
              <a:t>.java 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None/>
            </a:pPr>
            <a:r>
              <a:rPr lang="en-US" sz="2200" dirty="0"/>
              <a:t>You must remove the .txt extension.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None/>
            </a:pPr>
            <a:r>
              <a:rPr lang="en-US" sz="2800" b="1" dirty="0">
                <a:solidFill>
                  <a:srgbClr val="0000FF"/>
                </a:solidFill>
              </a:rPr>
              <a:t>public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00FF"/>
                </a:solidFill>
              </a:rPr>
              <a:t>class</a:t>
            </a:r>
            <a:r>
              <a:rPr lang="en-US" sz="2800" dirty="0"/>
              <a:t> Hello 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None/>
            </a:pP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None/>
            </a:pPr>
            <a:r>
              <a:rPr lang="en-US" sz="2800" b="1" dirty="0">
                <a:solidFill>
                  <a:srgbClr val="0000FF"/>
                </a:solidFill>
              </a:rPr>
              <a:t>public static void main(String[] </a:t>
            </a:r>
            <a:r>
              <a:rPr lang="en-US" sz="2800" b="1" dirty="0" err="1">
                <a:solidFill>
                  <a:srgbClr val="0000FF"/>
                </a:solidFill>
              </a:rPr>
              <a:t>args</a:t>
            </a:r>
            <a:r>
              <a:rPr lang="en-US" sz="2800" b="1" dirty="0">
                <a:solidFill>
                  <a:srgbClr val="0000FF"/>
                </a:solidFill>
              </a:rPr>
              <a:t>) </a:t>
            </a:r>
            <a:r>
              <a:rPr lang="en-US" sz="2800" dirty="0"/>
              <a:t>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None/>
            </a:pP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None/>
            </a:pPr>
            <a:r>
              <a:rPr lang="en-US" sz="2800" dirty="0"/>
              <a:t>		</a:t>
            </a:r>
            <a:r>
              <a:rPr lang="en-US" sz="2800" b="1" dirty="0" err="1">
                <a:solidFill>
                  <a:srgbClr val="0000FF"/>
                </a:solidFill>
              </a:rPr>
              <a:t>System.out.println</a:t>
            </a:r>
            <a:r>
              <a:rPr lang="en-US" sz="2800" dirty="0"/>
              <a:t>("Hello Java");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None/>
            </a:pPr>
            <a:r>
              <a:rPr lang="en-US" sz="2800" dirty="0"/>
              <a:t>    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None/>
            </a:pPr>
            <a:r>
              <a:rPr lang="en-US" sz="2800" dirty="0"/>
              <a:t>   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None/>
            </a:pPr>
            <a:r>
              <a:rPr lang="en-US" sz="2800" dirty="0"/>
              <a:t>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800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714936" y="285569"/>
            <a:ext cx="9707258" cy="88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mbria"/>
              <a:buNone/>
            </a:pPr>
            <a:r>
              <a:rPr lang="en-US" sz="4400" b="1"/>
              <a:t>Run from CMD (command prompt)</a:t>
            </a:r>
            <a:br>
              <a:rPr lang="en-US" sz="4400" b="1"/>
            </a:br>
            <a:endParaRPr sz="4000"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799495" y="1386349"/>
            <a:ext cx="10360118" cy="447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/>
              <a:t>Type in the command prompt window.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 b="1"/>
              <a:t>pushd  </a:t>
            </a:r>
            <a:r>
              <a:rPr lang="en-US" sz="2400" b="1" i="1"/>
              <a:t>address of the path of the java file</a:t>
            </a:r>
            <a:r>
              <a:rPr lang="en-US" sz="2400" b="1"/>
              <a:t>   </a:t>
            </a:r>
            <a:endParaRPr/>
          </a:p>
          <a:p>
            <a:pPr marL="342900" lvl="0" indent="-2921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00"/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rPr lang="en-US" sz="2400"/>
              <a:t>[ pushd stands for push directory, used to push the path where java file has been saved]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endParaRPr sz="2400"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 b="1"/>
              <a:t>set path=“C:\Program Files\Java\jdk1.8.0_77\bin”</a:t>
            </a:r>
            <a:endParaRPr/>
          </a:p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 b="1"/>
              <a:t>javac Hello.java</a:t>
            </a:r>
            <a:endParaRPr/>
          </a:p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 b="1"/>
              <a:t>java Hello</a:t>
            </a:r>
            <a:endParaRPr sz="2400" b="1"/>
          </a:p>
        </p:txBody>
      </p:sp>
      <p:sp>
        <p:nvSpPr>
          <p:cNvPr id="178" name="Google Shape;178;p6"/>
          <p:cNvSpPr/>
          <p:nvPr/>
        </p:nvSpPr>
        <p:spPr>
          <a:xfrm>
            <a:off x="4693070" y="5858868"/>
            <a:ext cx="7046647" cy="7078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*Additional command if required: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cd..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 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[cd stands for change directory].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562" y="0"/>
            <a:ext cx="1220456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577285" y="276966"/>
            <a:ext cx="9648263" cy="9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US"/>
              <a:t>Similar to C programming language</a:t>
            </a: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577284" y="1946533"/>
            <a:ext cx="10552831" cy="408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dirty="0"/>
              <a:t>Comments:  Single-line (</a:t>
            </a:r>
            <a:r>
              <a:rPr lang="en-US" sz="2800" b="1" dirty="0">
                <a:solidFill>
                  <a:srgbClr val="0000FF"/>
                </a:solidFill>
              </a:rPr>
              <a:t>//</a:t>
            </a:r>
            <a:r>
              <a:rPr lang="en-US" sz="2800" dirty="0"/>
              <a:t>),  Multiline (</a:t>
            </a:r>
            <a:r>
              <a:rPr lang="en-US" sz="2800" b="1" dirty="0">
                <a:solidFill>
                  <a:srgbClr val="0000FF"/>
                </a:solidFill>
              </a:rPr>
              <a:t>/*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00FF"/>
                </a:solidFill>
              </a:rPr>
              <a:t>*/</a:t>
            </a:r>
            <a:r>
              <a:rPr lang="en-US" sz="2800" dirty="0"/>
              <a:t>)</a:t>
            </a:r>
            <a:endParaRPr dirty="0"/>
          </a:p>
          <a:p>
            <a:pPr marL="3429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"/>
              <a:buNone/>
            </a:pPr>
            <a:endParaRPr sz="5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dirty="0"/>
              <a:t>Data types: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srgbClr val="0000FF"/>
                </a:solidFill>
              </a:rPr>
              <a:t>, float, double, char, </a:t>
            </a:r>
            <a:r>
              <a:rPr lang="en-US" sz="2800" dirty="0" err="1">
                <a:solidFill>
                  <a:srgbClr val="0000FF"/>
                </a:solidFill>
              </a:rPr>
              <a:t>boolean</a:t>
            </a:r>
            <a:r>
              <a:rPr lang="en-US" sz="2800" dirty="0">
                <a:solidFill>
                  <a:srgbClr val="0000FF"/>
                </a:solidFill>
              </a:rPr>
              <a:t>, String</a:t>
            </a:r>
            <a:endParaRPr dirty="0"/>
          </a:p>
          <a:p>
            <a:pPr marL="3429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"/>
              <a:buNone/>
            </a:pPr>
            <a:endParaRPr sz="500" dirty="0">
              <a:solidFill>
                <a:srgbClr val="0000FF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dirty="0"/>
              <a:t>Operators: + , -  , * , / , = , == , &gt; , &lt; , % , ++ , -- , &lt;= , &gt;=  ,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r>
              <a:rPr lang="en-US" sz="2800" dirty="0"/>
              <a:t>                         != , &amp;&amp; , || , ! , etc.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"/>
              <a:buNone/>
            </a:pPr>
            <a:endParaRPr sz="5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dirty="0"/>
              <a:t>Conditional Statements:  </a:t>
            </a:r>
            <a:r>
              <a:rPr lang="en-US" sz="2800" dirty="0">
                <a:solidFill>
                  <a:srgbClr val="0000FF"/>
                </a:solidFill>
              </a:rPr>
              <a:t>if, else, else if, switch, break, default</a:t>
            </a:r>
            <a:endParaRPr dirty="0"/>
          </a:p>
          <a:p>
            <a:pPr marL="342900" lvl="0" indent="-18034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854" y="285134"/>
            <a:ext cx="8517552" cy="30306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1060" y="3585242"/>
            <a:ext cx="3028334" cy="30586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64826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US"/>
              <a:t>Similar to C programming language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body" idx="1"/>
          </p:nvPr>
        </p:nvSpPr>
        <p:spPr>
          <a:xfrm>
            <a:off x="749098" y="1728454"/>
            <a:ext cx="10488920" cy="455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/>
              <a:t>Loop Statements:  </a:t>
            </a:r>
            <a:r>
              <a:rPr lang="en-US" sz="2800">
                <a:solidFill>
                  <a:srgbClr val="0000FF"/>
                </a:solidFill>
              </a:rPr>
              <a:t>for , while , do while</a:t>
            </a:r>
            <a:endParaRPr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endParaRPr sz="2800">
              <a:solidFill>
                <a:srgbClr val="0000FF"/>
              </a:solidFill>
            </a:endParaRPr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endParaRPr sz="2800">
              <a:solidFill>
                <a:srgbClr val="0000FF"/>
              </a:solidFill>
            </a:endParaRPr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endParaRPr sz="2800">
              <a:solidFill>
                <a:srgbClr val="0000FF"/>
              </a:solidFill>
            </a:endParaRPr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endParaRPr sz="2800">
              <a:solidFill>
                <a:srgbClr val="0000FF"/>
              </a:solidFill>
            </a:endParaRPr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endParaRPr sz="2800">
              <a:solidFill>
                <a:srgbClr val="0000FF"/>
              </a:solidFill>
            </a:endParaRPr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endParaRPr sz="2800">
              <a:solidFill>
                <a:srgbClr val="0000FF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>
                <a:solidFill>
                  <a:srgbClr val="0000FF"/>
                </a:solidFill>
              </a:rPr>
              <a:t>break</a:t>
            </a:r>
            <a:r>
              <a:rPr lang="en-US" sz="2800"/>
              <a:t> and </a:t>
            </a:r>
            <a:r>
              <a:rPr lang="en-US" sz="2800">
                <a:solidFill>
                  <a:srgbClr val="0000FF"/>
                </a:solidFill>
              </a:rPr>
              <a:t>continue</a:t>
            </a:r>
            <a:r>
              <a:rPr lang="en-US" sz="2800"/>
              <a:t> statements: to break or continue loops</a:t>
            </a:r>
            <a:endParaRPr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endParaRPr sz="2800"/>
          </a:p>
        </p:txBody>
      </p:sp>
      <p:grpSp>
        <p:nvGrpSpPr>
          <p:cNvPr id="202" name="Google Shape;202;p10"/>
          <p:cNvGrpSpPr/>
          <p:nvPr/>
        </p:nvGrpSpPr>
        <p:grpSpPr>
          <a:xfrm>
            <a:off x="414549" y="2841522"/>
            <a:ext cx="10715315" cy="2136503"/>
            <a:chOff x="522703" y="2615380"/>
            <a:chExt cx="10715315" cy="2136503"/>
          </a:xfrm>
        </p:grpSpPr>
        <p:pic>
          <p:nvPicPr>
            <p:cNvPr id="203" name="Google Shape;203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2703" y="2615380"/>
              <a:ext cx="4019294" cy="127600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04" name="Google Shape;204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53466" y="2615380"/>
              <a:ext cx="3036069" cy="182525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05" name="Google Shape;205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01005" y="2615380"/>
              <a:ext cx="3037013" cy="213650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535521" y="787078"/>
            <a:ext cx="10938723" cy="43453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SzPts val="4000"/>
            </a:pPr>
            <a:r>
              <a:rPr lang="en-US" sz="4000" b="1" u="sng" dirty="0"/>
              <a:t>Course Teacher</a:t>
            </a:r>
            <a:br>
              <a:rPr lang="en-US" sz="4000" b="1" u="sng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Dr.  </a:t>
            </a:r>
            <a:r>
              <a:rPr lang="en-US" sz="4000" b="1" dirty="0" err="1"/>
              <a:t>Shahriar</a:t>
            </a:r>
            <a:r>
              <a:rPr lang="en-US" sz="4000" b="1" dirty="0"/>
              <a:t> </a:t>
            </a:r>
            <a:r>
              <a:rPr lang="en-US" sz="4000" b="1" dirty="0" err="1"/>
              <a:t>Mahbub</a:t>
            </a:r>
            <a:r>
              <a:rPr lang="en-US" sz="4000" b="1" dirty="0"/>
              <a:t>, Professor</a:t>
            </a:r>
            <a:br>
              <a:rPr lang="en-US" sz="4000" b="1" dirty="0"/>
            </a:br>
            <a:r>
              <a:rPr lang="en-US" sz="4000" b="1" dirty="0" err="1"/>
              <a:t>Nowshin</a:t>
            </a:r>
            <a:r>
              <a:rPr lang="en-US" sz="4000" b="1" dirty="0"/>
              <a:t> </a:t>
            </a:r>
            <a:r>
              <a:rPr lang="en-US" sz="4000" b="1" dirty="0" err="1"/>
              <a:t>Nawar</a:t>
            </a:r>
            <a:r>
              <a:rPr lang="en-US" sz="4000" b="1" dirty="0"/>
              <a:t> </a:t>
            </a:r>
            <a:r>
              <a:rPr lang="en-US" sz="4000" b="1" dirty="0" err="1"/>
              <a:t>Arony</a:t>
            </a:r>
            <a:r>
              <a:rPr lang="en-US" sz="4000" b="1" dirty="0"/>
              <a:t>, Lecturer</a:t>
            </a:r>
            <a:br>
              <a:rPr lang="en-US" sz="4000" b="1" dirty="0"/>
            </a:br>
            <a:r>
              <a:rPr lang="en-US" sz="4000" b="1" dirty="0"/>
              <a:t>Md. </a:t>
            </a:r>
            <a:r>
              <a:rPr lang="en-US" sz="4000" b="1" dirty="0" err="1"/>
              <a:t>Hasin</a:t>
            </a:r>
            <a:r>
              <a:rPr lang="en-US" sz="4000" b="1" dirty="0"/>
              <a:t> </a:t>
            </a:r>
            <a:r>
              <a:rPr lang="en-US" sz="4000" b="1" dirty="0" err="1"/>
              <a:t>Abrar</a:t>
            </a:r>
            <a:r>
              <a:rPr lang="en-US" sz="4000" b="1" dirty="0"/>
              <a:t>, Lecturer</a:t>
            </a:r>
            <a:br>
              <a:rPr lang="en-US" sz="4000" b="1" dirty="0"/>
            </a:br>
            <a:r>
              <a:rPr lang="en-US" sz="4000" b="1" dirty="0"/>
              <a:t>Md. </a:t>
            </a:r>
            <a:r>
              <a:rPr lang="en-US" sz="4000" b="1" dirty="0" err="1"/>
              <a:t>Tanvir</a:t>
            </a:r>
            <a:r>
              <a:rPr lang="en-US" sz="4000" b="1" dirty="0"/>
              <a:t> </a:t>
            </a:r>
            <a:r>
              <a:rPr lang="en-US" sz="4000" b="1" dirty="0" err="1"/>
              <a:t>Rouf</a:t>
            </a:r>
            <a:r>
              <a:rPr lang="en-US" sz="4000" b="1" dirty="0"/>
              <a:t> </a:t>
            </a:r>
            <a:r>
              <a:rPr lang="en-US" sz="4000" b="1" dirty="0" err="1"/>
              <a:t>Shawon</a:t>
            </a:r>
            <a:r>
              <a:rPr lang="en-US" sz="4000" b="1" dirty="0"/>
              <a:t>, Lecturer</a:t>
            </a:r>
            <a:br>
              <a:rPr lang="en-US" sz="4000" b="1" dirty="0"/>
            </a:br>
            <a:endParaRPr sz="4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US"/>
              <a:t>Basic Java Syntax</a:t>
            </a:r>
            <a:endParaRPr/>
          </a:p>
        </p:txBody>
      </p:sp>
      <p:sp>
        <p:nvSpPr>
          <p:cNvPr id="211" name="Google Shape;211;p11"/>
          <p:cNvSpPr txBox="1">
            <a:spLocks noGrp="1"/>
          </p:cNvSpPr>
          <p:nvPr>
            <p:ph type="body" idx="1"/>
          </p:nvPr>
        </p:nvSpPr>
        <p:spPr>
          <a:xfrm>
            <a:off x="1104293" y="1757950"/>
            <a:ext cx="10448610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 b="1" dirty="0"/>
              <a:t>w3school: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u="sng" dirty="0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 u="sng" dirty="0">
                <a:solidFill>
                  <a:schemeClr val="hlink"/>
                </a:solidFill>
                <a:hlinkClick r:id="rId3"/>
              </a:rPr>
              <a:t>https://www.w3schools.com/java/java_syntax.asp</a:t>
            </a:r>
            <a:endParaRPr sz="28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 b="1" dirty="0"/>
              <a:t>Tutorials point: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 u="sng" dirty="0">
                <a:solidFill>
                  <a:schemeClr val="hlink"/>
                </a:solidFill>
                <a:hlinkClick r:id="rId4"/>
              </a:rPr>
              <a:t>https://www.tutorialspoint.com/java/java_basic_datatypes.htm</a:t>
            </a:r>
            <a:endParaRPr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>
            <a:spLocks noGrp="1"/>
          </p:cNvSpPr>
          <p:nvPr>
            <p:ph type="title"/>
          </p:nvPr>
        </p:nvSpPr>
        <p:spPr>
          <a:xfrm>
            <a:off x="577285" y="532604"/>
            <a:ext cx="9648263" cy="9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US"/>
              <a:t>New Java Syntax</a:t>
            </a:r>
            <a:endParaRPr/>
          </a:p>
        </p:txBody>
      </p:sp>
      <p:sp>
        <p:nvSpPr>
          <p:cNvPr id="217" name="Google Shape;217;p12"/>
          <p:cNvSpPr txBox="1">
            <a:spLocks noGrp="1"/>
          </p:cNvSpPr>
          <p:nvPr>
            <p:ph type="body" idx="1"/>
          </p:nvPr>
        </p:nvSpPr>
        <p:spPr>
          <a:xfrm>
            <a:off x="577285" y="1985863"/>
            <a:ext cx="10552831" cy="408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dirty="0"/>
              <a:t>Java Strings: 	 </a:t>
            </a:r>
            <a:r>
              <a:rPr lang="en-US" sz="2400" dirty="0">
                <a:solidFill>
                  <a:srgbClr val="0000FF"/>
                </a:solidFill>
              </a:rPr>
              <a:t>String</a:t>
            </a:r>
            <a:r>
              <a:rPr lang="en-US" sz="2400" dirty="0"/>
              <a:t> </a:t>
            </a:r>
            <a:r>
              <a:rPr lang="en-US" sz="2400" dirty="0" err="1"/>
              <a:t>str</a:t>
            </a:r>
            <a:r>
              <a:rPr lang="en-US" sz="2400" dirty="0"/>
              <a:t> = "Hello";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https://www.w3schools.com/java/java_strings.asp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 dirty="0"/>
              <a:t>User Input: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https://www.w3schools.com/java/java_user_input.asp</a:t>
            </a:r>
            <a:endParaRPr sz="2400" dirty="0"/>
          </a:p>
          <a:p>
            <a:pPr marL="342900" lvl="0" indent="-18034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None/>
            </a:pPr>
            <a:endParaRPr sz="3200" dirty="0"/>
          </a:p>
          <a:p>
            <a:pPr marL="3429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"/>
              <a:buNone/>
            </a:pPr>
            <a:endParaRPr sz="500" dirty="0"/>
          </a:p>
          <a:p>
            <a:pPr marL="342900" lvl="0" indent="-18034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body" idx="1"/>
          </p:nvPr>
        </p:nvSpPr>
        <p:spPr>
          <a:xfrm>
            <a:off x="828010" y="184790"/>
            <a:ext cx="10469255" cy="6471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java.util.Scanner</a:t>
            </a:r>
            <a:r>
              <a:rPr lang="en-US" sz="2400" dirty="0"/>
              <a:t>;  // Import the Scanner class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/>
              <a:t>class Hello 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/>
              <a:t>	 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/>
              <a:t>    Scanner </a:t>
            </a:r>
            <a:r>
              <a:rPr lang="en-US" sz="2400" dirty="0" err="1"/>
              <a:t>myObj</a:t>
            </a:r>
            <a:r>
              <a:rPr lang="en-US" sz="2400" dirty="0"/>
              <a:t> = new Scanner(System.in);  // Create a Scanner object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("Enter username");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/>
              <a:t>    String </a:t>
            </a:r>
            <a:r>
              <a:rPr lang="en-US" sz="2400" dirty="0" err="1"/>
              <a:t>userName</a:t>
            </a:r>
            <a:r>
              <a:rPr lang="en-US" sz="2400" dirty="0"/>
              <a:t> = </a:t>
            </a:r>
            <a:r>
              <a:rPr lang="en-US" sz="2400" dirty="0" err="1"/>
              <a:t>myObj.nextLine</a:t>
            </a:r>
            <a:r>
              <a:rPr lang="en-US" sz="2400" dirty="0"/>
              <a:t>();  // Read user input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("Username is: " + </a:t>
            </a:r>
            <a:r>
              <a:rPr lang="en-US" sz="2400" dirty="0" err="1"/>
              <a:t>userName</a:t>
            </a:r>
            <a:r>
              <a:rPr lang="en-US" sz="2400" dirty="0"/>
              <a:t>);  // Output user input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/>
              <a:t>	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/>
              <a:t>  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/>
              <a:t>}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US"/>
              <a:t>JDK Installation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body" idx="1"/>
          </p:nvPr>
        </p:nvSpPr>
        <p:spPr>
          <a:xfrm>
            <a:off x="646111" y="1853248"/>
            <a:ext cx="9751501" cy="465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 dirty="0"/>
              <a:t>The </a:t>
            </a:r>
            <a:r>
              <a:rPr lang="en-US" sz="2400" b="1" dirty="0"/>
              <a:t>Java Development Kit</a:t>
            </a:r>
            <a:r>
              <a:rPr lang="en-US" sz="2400" dirty="0"/>
              <a:t> (JDK) is a software development environment used for developing Java applications</a:t>
            </a:r>
            <a:endParaRPr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endParaRPr sz="2400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rPr lang="en-US" sz="2400" b="1" dirty="0"/>
              <a:t>Download Link:</a:t>
            </a:r>
            <a:endParaRPr sz="2400" b="1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http://www.oracle.com/technetwork/java/javase/downloads/jdk8-downloads-2133151.html</a:t>
            </a:r>
            <a:endParaRPr sz="2400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endParaRPr sz="2400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rPr lang="en-US" sz="2400" b="1" dirty="0"/>
              <a:t>Setting JDK and JRE path on your computer:</a:t>
            </a:r>
            <a:endParaRPr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https://www.youtube.com/watch?v=pgr-Bzkc4zg</a:t>
            </a:r>
            <a:endParaRPr sz="2400" dirty="0">
              <a:solidFill>
                <a:srgbClr val="3F3F3F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714936" y="285569"/>
            <a:ext cx="9404723" cy="88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mbria"/>
              <a:buNone/>
            </a:pPr>
            <a:r>
              <a:rPr lang="en-US" sz="4800" b="1"/>
              <a:t>Setting JDK and JRE path</a:t>
            </a:r>
            <a:br>
              <a:rPr lang="en-US" sz="4800" b="1"/>
            </a:br>
            <a:endParaRPr sz="4400"/>
          </a:p>
        </p:txBody>
      </p:sp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897816" y="1514167"/>
            <a:ext cx="9848842" cy="488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 dirty="0"/>
              <a:t>Install the JDK file on your computer. </a:t>
            </a:r>
            <a:endParaRPr dirty="0"/>
          </a:p>
          <a:p>
            <a:pPr marL="3429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"/>
              <a:buNone/>
            </a:pPr>
            <a:endParaRPr sz="5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 dirty="0"/>
              <a:t>Go to C drive -&gt; Program Files -&gt; Java -&gt; </a:t>
            </a:r>
            <a:r>
              <a:rPr lang="en-US" sz="2400" dirty="0" err="1"/>
              <a:t>jdk</a:t>
            </a:r>
            <a:r>
              <a:rPr lang="en-US" sz="2400" dirty="0"/>
              <a:t> folder -&gt; bin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rPr lang="en-US" sz="2400" dirty="0"/>
              <a:t>     copy this path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400"/>
              <a:buNone/>
            </a:pPr>
            <a:endParaRPr sz="5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 dirty="0"/>
              <a:t>Go to System -&gt; Advance system settings -&gt; Environment Variables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❑"/>
            </a:pPr>
            <a:r>
              <a:rPr lang="en-US" sz="2400" dirty="0"/>
              <a:t>double click on </a:t>
            </a:r>
            <a:r>
              <a:rPr lang="en-US" sz="2400" b="1" dirty="0"/>
              <a:t>path</a:t>
            </a:r>
            <a:r>
              <a:rPr lang="en-US" sz="2400" dirty="0"/>
              <a:t> under </a:t>
            </a:r>
            <a:r>
              <a:rPr lang="en-US" sz="2400" b="1" dirty="0"/>
              <a:t>System variables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❑"/>
            </a:pPr>
            <a:r>
              <a:rPr lang="en-US" sz="2400" dirty="0"/>
              <a:t>Type ; (semi-colon) and paste the </a:t>
            </a:r>
            <a:r>
              <a:rPr lang="en-US" sz="2400" dirty="0" err="1"/>
              <a:t>jdk</a:t>
            </a:r>
            <a:r>
              <a:rPr lang="en-US" sz="2400" dirty="0"/>
              <a:t> path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rPr lang="en-US" sz="2400" b="1" dirty="0"/>
              <a:t>    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 dirty="0"/>
              <a:t>Go to C drive -&gt; Program Files -&gt; Java -&gt; </a:t>
            </a:r>
            <a:r>
              <a:rPr lang="en-US" sz="2400" dirty="0" err="1"/>
              <a:t>jre</a:t>
            </a:r>
            <a:r>
              <a:rPr lang="en-US" sz="2400" dirty="0"/>
              <a:t> folder -&gt; bin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r>
              <a:rPr lang="en-US" sz="2400" dirty="0"/>
              <a:t>	paste this path in the way similar to </a:t>
            </a:r>
            <a:r>
              <a:rPr lang="en-US" sz="2400" dirty="0" err="1"/>
              <a:t>jdk</a:t>
            </a:r>
            <a:r>
              <a:rPr lang="en-US" sz="2400" dirty="0"/>
              <a:t> path.</a:t>
            </a:r>
            <a:endParaRPr sz="240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 Execution States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1108710" y="2308860"/>
            <a:ext cx="2777490" cy="100584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1990" y="2628900"/>
            <a:ext cx="640080" cy="1485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40680" y="2308860"/>
            <a:ext cx="1508760" cy="86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9620" y="2480310"/>
            <a:ext cx="201168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93430" y="3055620"/>
            <a:ext cx="201168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193280" y="2644140"/>
            <a:ext cx="640080" cy="1485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1101090" y="4358640"/>
            <a:ext cx="2735407" cy="100584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84370" y="4678680"/>
            <a:ext cx="630382" cy="1485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33060" y="4358640"/>
            <a:ext cx="1485900" cy="86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0" y="4530090"/>
            <a:ext cx="198120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5810" y="5105400"/>
            <a:ext cx="198120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185660" y="4693920"/>
            <a:ext cx="630382" cy="1485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93430" y="5680710"/>
            <a:ext cx="198120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64280" y="1616174"/>
            <a:ext cx="315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Platform Dependent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94760" y="3665130"/>
            <a:ext cx="315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Platform Independent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59230" y="2771745"/>
            <a:ext cx="23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 source code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01028" y="4824963"/>
            <a:ext cx="23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source code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22030" y="2675156"/>
            <a:ext cx="2335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Machine Code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83205" y="3166646"/>
            <a:ext cx="2335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OS/Hardware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18622" y="4702720"/>
            <a:ext cx="2335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</a:t>
            </a:r>
            <a:r>
              <a:rPr lang="en-US" sz="1600" b="1" dirty="0" err="1" smtClean="0"/>
              <a:t>bytecode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014836" y="5213904"/>
            <a:ext cx="2335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JVM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683205" y="5723102"/>
            <a:ext cx="2335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OS/Hardware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03595" y="2561911"/>
            <a:ext cx="23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gcc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17897" y="4552920"/>
            <a:ext cx="23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javac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428750" y="2367879"/>
            <a:ext cx="233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myprog.c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1350559" y="4336908"/>
            <a:ext cx="233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myprog.java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8338185" y="2415307"/>
            <a:ext cx="233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myprog.exe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8338185" y="4476645"/>
            <a:ext cx="2335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myprog.class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050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 Compilation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9561" y="2047741"/>
            <a:ext cx="1661375" cy="22666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9459" y="2047741"/>
            <a:ext cx="1661375" cy="22666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28823" y="2459865"/>
            <a:ext cx="1777284" cy="10947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9866" y="2822551"/>
            <a:ext cx="14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Java Code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9764" y="2822551"/>
            <a:ext cx="14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Byte Code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5037" y="2811750"/>
            <a:ext cx="14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Compiler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237149" y="2880505"/>
            <a:ext cx="746975" cy="1846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59149" y="2880505"/>
            <a:ext cx="746975" cy="1846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01531" y="4508916"/>
            <a:ext cx="200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Sample.java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69764" y="4508916"/>
            <a:ext cx="200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Sample.class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of a Java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5" y="2150772"/>
            <a:ext cx="1390918" cy="13651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9387" y="2150772"/>
            <a:ext cx="1390918" cy="13651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0739" y="2150772"/>
            <a:ext cx="1390918" cy="1365160"/>
          </a:xfrm>
          <a:prstGeom prst="rect">
            <a:avLst/>
          </a:prstGeom>
          <a:solidFill>
            <a:schemeClr val="lt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42091" y="2150772"/>
            <a:ext cx="1390918" cy="13651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13443" y="2150772"/>
            <a:ext cx="1390918" cy="13651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91612" y="2150772"/>
            <a:ext cx="1390918" cy="13651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918953" y="2833352"/>
            <a:ext cx="680434" cy="1030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990305" y="2781836"/>
            <a:ext cx="680434" cy="1030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061657" y="2781836"/>
            <a:ext cx="680434" cy="1030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133009" y="2781836"/>
            <a:ext cx="680434" cy="1030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0204361" y="2781836"/>
            <a:ext cx="487251" cy="1030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7577" y="1455313"/>
            <a:ext cx="8215649" cy="330987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330522" y="4765183"/>
            <a:ext cx="131471" cy="51515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57600" y="5280338"/>
            <a:ext cx="1545465" cy="4893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9382" y="2686566"/>
            <a:ext cx="123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Class File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50734" y="2592479"/>
            <a:ext cx="1239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Class Loader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39109" y="2563455"/>
            <a:ext cx="142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Byte Code Verification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1109" y="2664074"/>
            <a:ext cx="123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Runtime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921812" y="2686566"/>
            <a:ext cx="123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Interpreter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842959" y="2686565"/>
            <a:ext cx="123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Hardware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19323" y="5324981"/>
            <a:ext cx="1239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JVM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9347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Virtual Machine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752" y="2229624"/>
            <a:ext cx="8243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          	</a:t>
            </a:r>
            <a:r>
              <a:rPr lang="en-US" sz="2000" dirty="0" smtClean="0"/>
              <a:t>#</a:t>
            </a:r>
            <a:r>
              <a:rPr lang="en-US" sz="1600" dirty="0" smtClean="0"/>
              <a:t> </a:t>
            </a:r>
            <a:r>
              <a:rPr lang="en-US" sz="1800" dirty="0" smtClean="0"/>
              <a:t>JVM loads byte codes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         	# verifies the byte codes</a:t>
            </a:r>
            <a:r>
              <a:rPr lang="en-US" sz="2000" dirty="0" smtClean="0"/>
              <a:t>	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703070" y="3200479"/>
            <a:ext cx="5120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Uninitialized variables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Access rules for private data and methods are not violated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Method calls match the object reference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2752" y="4800917"/>
            <a:ext cx="824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	</a:t>
            </a:r>
            <a:r>
              <a:rPr lang="en-US" sz="2000" dirty="0" smtClean="0"/>
              <a:t>#</a:t>
            </a:r>
            <a:r>
              <a:rPr lang="en-US" sz="1600" dirty="0" smtClean="0"/>
              <a:t> </a:t>
            </a:r>
            <a:r>
              <a:rPr lang="en-US" sz="1800" dirty="0" smtClean="0"/>
              <a:t>execute code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         	# provides runtime environment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605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28850"/>
            <a:ext cx="6355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Memory Area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Class file format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Register Set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Garbage collected heap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Fatal error reporting etc.</a:t>
            </a:r>
          </a:p>
        </p:txBody>
      </p:sp>
    </p:spTree>
    <p:extLst>
      <p:ext uri="{BB962C8B-B14F-4D97-AF65-F5344CB8AC3E}">
        <p14:creationId xmlns:p14="http://schemas.microsoft.com/office/powerpoint/2010/main" val="4151313439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Custom 4">
      <a:dk1>
        <a:srgbClr val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B01513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371</Words>
  <Application>Microsoft Office PowerPoint</Application>
  <PresentationFormat>Widescreen</PresentationFormat>
  <Paragraphs>157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Noto Sans Symbols</vt:lpstr>
      <vt:lpstr>Ion</vt:lpstr>
      <vt:lpstr>Object Oriented Programming Lab CSE 1206</vt:lpstr>
      <vt:lpstr>Course Teacher  Dr.  Shahriar Mahbub, Professor Nowshin Nawar Arony, Lecturer Md. Hasin Abrar, Lecturer Md. Tanvir Rouf Shawon, Lecturer </vt:lpstr>
      <vt:lpstr>JDK Installation</vt:lpstr>
      <vt:lpstr>Setting JDK and JRE path </vt:lpstr>
      <vt:lpstr>Java Program Execution States</vt:lpstr>
      <vt:lpstr>Java Program Compilation</vt:lpstr>
      <vt:lpstr>Runtime of a Java Program</vt:lpstr>
      <vt:lpstr>Java Virtual Machine</vt:lpstr>
      <vt:lpstr>Java Virtual Machine</vt:lpstr>
      <vt:lpstr>Java Runtime Environment</vt:lpstr>
      <vt:lpstr>Java Development Kit (JDK)</vt:lpstr>
      <vt:lpstr>Java class and Object</vt:lpstr>
      <vt:lpstr>Access Modifiers </vt:lpstr>
      <vt:lpstr>Sample Java program </vt:lpstr>
      <vt:lpstr>Run from CMD (command prompt) </vt:lpstr>
      <vt:lpstr>PowerPoint Presentation</vt:lpstr>
      <vt:lpstr>Similar to C programming language</vt:lpstr>
      <vt:lpstr>PowerPoint Presentation</vt:lpstr>
      <vt:lpstr>Similar to C programming language</vt:lpstr>
      <vt:lpstr>Basic Java Syntax</vt:lpstr>
      <vt:lpstr>New Java Syntax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CSE 1206</dc:title>
  <dc:creator>Nowshin Nawar Arony</dc:creator>
  <cp:lastModifiedBy>DELL</cp:lastModifiedBy>
  <cp:revision>14</cp:revision>
  <dcterms:created xsi:type="dcterms:W3CDTF">2019-01-16T11:10:03Z</dcterms:created>
  <dcterms:modified xsi:type="dcterms:W3CDTF">2021-07-08T16:29:20Z</dcterms:modified>
</cp:coreProperties>
</file>