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315" r:id="rId4"/>
    <p:sldId id="301" r:id="rId5"/>
    <p:sldId id="302" r:id="rId6"/>
    <p:sldId id="303" r:id="rId7"/>
    <p:sldId id="304" r:id="rId8"/>
    <p:sldId id="292" r:id="rId9"/>
    <p:sldId id="293" r:id="rId10"/>
    <p:sldId id="305" r:id="rId11"/>
    <p:sldId id="307" r:id="rId12"/>
    <p:sldId id="308" r:id="rId13"/>
    <p:sldId id="295" r:id="rId14"/>
    <p:sldId id="296" r:id="rId15"/>
    <p:sldId id="297" r:id="rId16"/>
    <p:sldId id="298" r:id="rId17"/>
    <p:sldId id="299" r:id="rId18"/>
    <p:sldId id="300" r:id="rId19"/>
    <p:sldId id="309" r:id="rId20"/>
    <p:sldId id="311" r:id="rId21"/>
    <p:sldId id="310" r:id="rId22"/>
    <p:sldId id="312" r:id="rId23"/>
    <p:sldId id="313" r:id="rId24"/>
    <p:sldId id="31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57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8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2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3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79C4E7-8044-4C16-B520-9CB5B0B84A97}" type="datetimeFigureOut">
              <a:rPr lang="en-US" smtClean="0"/>
              <a:t>27-Jul-19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2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Lab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CSE 1206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Lab </a:t>
            </a:r>
            <a:r>
              <a:rPr lang="en-US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9131" y="570272"/>
            <a:ext cx="9333630" cy="10913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sz="3200" dirty="0" smtClean="0"/>
              <a:t>Call the method in the </a:t>
            </a:r>
            <a:r>
              <a:rPr lang="en-US" sz="3200" b="1" dirty="0" err="1" smtClean="0">
                <a:solidFill>
                  <a:srgbClr val="0000FF"/>
                </a:solidFill>
              </a:rPr>
              <a:t>CreateTulip</a:t>
            </a:r>
            <a:r>
              <a:rPr lang="en-US" sz="3200" dirty="0" smtClean="0"/>
              <a:t> class</a:t>
            </a:r>
            <a:endParaRPr lang="en-US" sz="32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8" y="2261418"/>
            <a:ext cx="11589667" cy="3293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70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69131" y="570272"/>
            <a:ext cx="9333630" cy="10913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sz="3200" dirty="0" smtClean="0"/>
              <a:t>Lets complete the method by changing the color also. </a:t>
            </a:r>
            <a:endParaRPr lang="en-US" sz="32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1" y="1939526"/>
            <a:ext cx="11593433" cy="4687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19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98628" y="806246"/>
            <a:ext cx="9333630" cy="10913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sz="3200" dirty="0" smtClean="0"/>
              <a:t>Print the color in the </a:t>
            </a:r>
            <a:r>
              <a:rPr lang="en-US" sz="3200" b="1" dirty="0" err="1" smtClean="0">
                <a:solidFill>
                  <a:srgbClr val="0000FF"/>
                </a:solidFill>
              </a:rPr>
              <a:t>CreateTulip</a:t>
            </a:r>
            <a:r>
              <a:rPr lang="en-US" sz="3200" dirty="0" smtClean="0"/>
              <a:t> class</a:t>
            </a:r>
            <a:endParaRPr lang="en-US" sz="32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80" y="2808183"/>
            <a:ext cx="11622588" cy="3671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58" y="100632"/>
            <a:ext cx="1513120" cy="2502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82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7247"/>
            <a:ext cx="9404723" cy="766482"/>
          </a:xfrm>
        </p:spPr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53" y="1317524"/>
            <a:ext cx="11300082" cy="5260257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Java allows </a:t>
            </a:r>
            <a:r>
              <a:rPr lang="en-US" sz="2800" dirty="0"/>
              <a:t>different methods to have same </a:t>
            </a:r>
            <a:r>
              <a:rPr lang="en-US" sz="2800" dirty="0" smtClean="0"/>
              <a:t>name.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Conditions: </a:t>
            </a:r>
          </a:p>
          <a:p>
            <a:pPr lvl="1">
              <a:buClr>
                <a:srgbClr val="C00000"/>
              </a:buClr>
            </a:pPr>
            <a:r>
              <a:rPr lang="en-US" sz="2400" dirty="0"/>
              <a:t>By changing </a:t>
            </a:r>
            <a:r>
              <a:rPr lang="en-US" sz="2400" b="1" dirty="0"/>
              <a:t>number of </a:t>
            </a:r>
            <a:r>
              <a:rPr lang="en-US" sz="2400" b="1" dirty="0" smtClean="0"/>
              <a:t>arguments.</a:t>
            </a:r>
            <a:endParaRPr lang="en-US" sz="2400" b="1" dirty="0"/>
          </a:p>
          <a:p>
            <a:pPr lvl="1">
              <a:buClr>
                <a:srgbClr val="C00000"/>
              </a:buClr>
            </a:pPr>
            <a:r>
              <a:rPr lang="en-US" sz="2400" dirty="0"/>
              <a:t>By changing the </a:t>
            </a:r>
            <a:r>
              <a:rPr lang="en-US" sz="2400" b="1" dirty="0"/>
              <a:t>data </a:t>
            </a:r>
            <a:r>
              <a:rPr lang="en-US" sz="2400" b="1" dirty="0" smtClean="0"/>
              <a:t>type of arguments.</a:t>
            </a:r>
          </a:p>
          <a:p>
            <a:pPr>
              <a:buClr>
                <a:srgbClr val="C00000"/>
              </a:buClr>
            </a:pPr>
            <a:endParaRPr lang="en-US" sz="3400" b="1" dirty="0">
              <a:solidFill>
                <a:srgbClr val="0000FF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3400" b="1" dirty="0" smtClean="0">
                <a:solidFill>
                  <a:srgbClr val="0000FF"/>
                </a:solidFill>
              </a:rPr>
              <a:t>Now Create a new Project Named </a:t>
            </a:r>
            <a:r>
              <a:rPr lang="en-US" sz="3400" b="1" dirty="0" err="1" smtClean="0">
                <a:solidFill>
                  <a:srgbClr val="0000FF"/>
                </a:solidFill>
              </a:rPr>
              <a:t>MethodOverloading</a:t>
            </a:r>
            <a:r>
              <a:rPr lang="en-US" sz="3400" b="1" dirty="0" smtClean="0">
                <a:solidFill>
                  <a:srgbClr val="0000FF"/>
                </a:solidFill>
              </a:rPr>
              <a:t>.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3400" b="1" dirty="0" smtClean="0">
                <a:solidFill>
                  <a:srgbClr val="0000FF"/>
                </a:solidFill>
              </a:rPr>
              <a:t>Inside this Project Create a new Class Named Adder.</a:t>
            </a:r>
          </a:p>
        </p:txBody>
      </p:sp>
    </p:spTree>
    <p:extLst>
      <p:ext uri="{BB962C8B-B14F-4D97-AF65-F5344CB8AC3E}">
        <p14:creationId xmlns:p14="http://schemas.microsoft.com/office/powerpoint/2010/main" val="3261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7" y="0"/>
            <a:ext cx="11760678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5604387" y="2910348"/>
            <a:ext cx="3156155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604387" y="5319252"/>
            <a:ext cx="4984955" cy="49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95304" y="103239"/>
            <a:ext cx="3962400" cy="15879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Two methods having same name add but number of arguments in the parameter are different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8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2" y="0"/>
            <a:ext cx="11646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9" y="27038"/>
            <a:ext cx="11469280" cy="6830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Straight Connector 2"/>
          <p:cNvCxnSpPr/>
          <p:nvPr/>
        </p:nvCxnSpPr>
        <p:spPr>
          <a:xfrm>
            <a:off x="4503174" y="2015613"/>
            <a:ext cx="2821859" cy="983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00740" y="3229897"/>
            <a:ext cx="4063157" cy="2458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00740" y="4458929"/>
            <a:ext cx="424013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67544" y="5643717"/>
            <a:ext cx="6180791" cy="196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75639" y="0"/>
            <a:ext cx="3962400" cy="15879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Methods having same name add and same number of arguments but type is different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68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6" y="0"/>
            <a:ext cx="11063380" cy="68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55174"/>
            <a:ext cx="9935833" cy="3322207"/>
          </a:xfrm>
        </p:spPr>
        <p:txBody>
          <a:bodyPr/>
          <a:lstStyle/>
          <a:p>
            <a:r>
              <a:rPr lang="en-US" sz="6600" dirty="0" smtClean="0"/>
              <a:t>Changing the </a:t>
            </a:r>
            <a:r>
              <a:rPr lang="en-US" sz="6600" b="1" u="sng" dirty="0" smtClean="0"/>
              <a:t>return type</a:t>
            </a:r>
            <a:r>
              <a:rPr lang="en-US" sz="6600" dirty="0" smtClean="0"/>
              <a:t> is not counted as method overloading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749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27" y="531376"/>
            <a:ext cx="9648263" cy="992624"/>
          </a:xfrm>
        </p:spPr>
        <p:txBody>
          <a:bodyPr/>
          <a:lstStyle/>
          <a:p>
            <a:r>
              <a:rPr lang="en-US" b="1" dirty="0" smtClean="0"/>
              <a:t>Going back to Tulip class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7285" y="2015616"/>
            <a:ext cx="10946121" cy="4001726"/>
          </a:xfrm>
        </p:spPr>
        <p:txBody>
          <a:bodyPr>
            <a:normAutofit fontScale="92500"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600" dirty="0"/>
              <a:t>What if we want to mix 3 different colored tulips? </a:t>
            </a:r>
            <a:endParaRPr lang="en-US" sz="3600" dirty="0" smtClean="0"/>
          </a:p>
          <a:p>
            <a:pPr marL="742950" indent="-742950">
              <a:buClr>
                <a:srgbClr val="C00000"/>
              </a:buClr>
              <a:buFont typeface="+mj-lt"/>
              <a:buAutoNum type="arabicPeriod"/>
            </a:pPr>
            <a:endParaRPr lang="en-US" sz="3600" dirty="0" smtClean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Then we can pass two objects of Tulip class in the parameter.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/>
              <a:t>For that lets create another method.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6603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521" y="1555956"/>
            <a:ext cx="10938723" cy="357648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4000" b="1" u="sng" dirty="0"/>
              <a:t>Course </a:t>
            </a:r>
            <a:r>
              <a:rPr lang="en-US" sz="4000" b="1" u="sng" dirty="0" smtClean="0"/>
              <a:t>Teacher</a:t>
            </a:r>
            <a:br>
              <a:rPr lang="en-US" sz="4000" b="1" u="sng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Dr.  </a:t>
            </a:r>
            <a:r>
              <a:rPr lang="en-US" sz="4000" b="1" dirty="0" err="1"/>
              <a:t>Shahriar</a:t>
            </a:r>
            <a:r>
              <a:rPr lang="en-US" sz="4000" b="1" dirty="0"/>
              <a:t> </a:t>
            </a:r>
            <a:r>
              <a:rPr lang="en-US" sz="4000" b="1" dirty="0" err="1"/>
              <a:t>Mahbub</a:t>
            </a:r>
            <a:r>
              <a:rPr lang="en-US" sz="4000" b="1" dirty="0"/>
              <a:t>, Associate Professor</a:t>
            </a:r>
            <a:br>
              <a:rPr lang="en-US" sz="4000" b="1" dirty="0"/>
            </a:br>
            <a:r>
              <a:rPr lang="en-US" sz="4000" b="1" dirty="0" smtClean="0"/>
              <a:t>Nowshin </a:t>
            </a:r>
            <a:r>
              <a:rPr lang="en-US" sz="4000" b="1" dirty="0"/>
              <a:t>Nawar Arony, Adjunct </a:t>
            </a:r>
            <a:r>
              <a:rPr lang="en-US" sz="4000" b="1" dirty="0" smtClean="0"/>
              <a:t>Lecturer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459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825909"/>
            <a:ext cx="11650304" cy="5402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18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" y="280987"/>
            <a:ext cx="11887200" cy="6296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475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7247"/>
            <a:ext cx="9404723" cy="766482"/>
          </a:xfrm>
        </p:spPr>
        <p:txBody>
          <a:bodyPr/>
          <a:lstStyle/>
          <a:p>
            <a:r>
              <a:rPr lang="en-US" dirty="0" smtClean="0"/>
              <a:t>Type Promotion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53" y="1268360"/>
            <a:ext cx="10857631" cy="530942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Clr>
                <a:srgbClr val="C00000"/>
              </a:buClr>
            </a:pPr>
            <a:r>
              <a:rPr lang="en-US" sz="2800" b="1" dirty="0"/>
              <a:t>When two types are compatible and destination type is larger than source type.</a:t>
            </a:r>
          </a:p>
          <a:p>
            <a:pPr marL="857250" lvl="1" indent="-457200">
              <a:buClr>
                <a:srgbClr val="C00000"/>
              </a:buClr>
            </a:pPr>
            <a:r>
              <a:rPr lang="en-US" sz="2600" b="1" dirty="0" smtClean="0"/>
              <a:t>byte -&gt; short</a:t>
            </a:r>
            <a:r>
              <a:rPr lang="en-US" sz="2600" b="1" dirty="0"/>
              <a:t> ||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int</a:t>
            </a:r>
            <a:r>
              <a:rPr lang="en-US" sz="2600" b="1" dirty="0"/>
              <a:t> ||</a:t>
            </a:r>
            <a:r>
              <a:rPr lang="en-US" sz="2600" b="1" dirty="0" smtClean="0"/>
              <a:t> long</a:t>
            </a:r>
            <a:r>
              <a:rPr lang="en-US" sz="2600" b="1" dirty="0"/>
              <a:t> ||</a:t>
            </a:r>
            <a:r>
              <a:rPr lang="en-US" sz="2600" b="1" dirty="0" smtClean="0"/>
              <a:t> float</a:t>
            </a:r>
            <a:r>
              <a:rPr lang="en-US" sz="2600" b="1" dirty="0"/>
              <a:t> ||</a:t>
            </a:r>
            <a:r>
              <a:rPr lang="en-US" sz="2600" b="1" dirty="0" smtClean="0"/>
              <a:t> double</a:t>
            </a:r>
            <a:endParaRPr lang="en-US" sz="2600" b="1" dirty="0"/>
          </a:p>
          <a:p>
            <a:pPr marL="857250" lvl="1" indent="-457200">
              <a:buClr>
                <a:srgbClr val="C00000"/>
              </a:buClr>
            </a:pPr>
            <a:r>
              <a:rPr lang="en-US" sz="2600" b="1" dirty="0" smtClean="0"/>
              <a:t>short </a:t>
            </a:r>
            <a:r>
              <a:rPr lang="en-US" sz="2600" b="1" dirty="0"/>
              <a:t>-&gt; </a:t>
            </a:r>
            <a:r>
              <a:rPr lang="en-US" sz="2600" b="1" dirty="0" err="1" smtClean="0"/>
              <a:t>int</a:t>
            </a:r>
            <a:r>
              <a:rPr lang="en-US" sz="2600" b="1" dirty="0"/>
              <a:t> ||</a:t>
            </a:r>
            <a:r>
              <a:rPr lang="en-US" sz="2600" b="1" dirty="0" smtClean="0"/>
              <a:t> long</a:t>
            </a:r>
            <a:r>
              <a:rPr lang="en-US" sz="2600" b="1" dirty="0"/>
              <a:t> ||</a:t>
            </a:r>
            <a:r>
              <a:rPr lang="en-US" sz="2600" b="1" dirty="0" smtClean="0"/>
              <a:t> float</a:t>
            </a:r>
            <a:r>
              <a:rPr lang="en-US" sz="2600" b="1" dirty="0"/>
              <a:t> ||</a:t>
            </a:r>
            <a:r>
              <a:rPr lang="en-US" sz="2600" b="1" dirty="0" smtClean="0"/>
              <a:t> double</a:t>
            </a:r>
            <a:endParaRPr lang="en-US" sz="2600" b="1" dirty="0"/>
          </a:p>
          <a:p>
            <a:pPr marL="857250" lvl="1" indent="-457200">
              <a:buClr>
                <a:srgbClr val="C00000"/>
              </a:buClr>
            </a:pPr>
            <a:r>
              <a:rPr lang="en-US" sz="2600" b="1" dirty="0" smtClean="0"/>
              <a:t>char </a:t>
            </a:r>
            <a:r>
              <a:rPr lang="en-US" sz="2600" b="1" dirty="0"/>
              <a:t>-&gt; </a:t>
            </a:r>
            <a:r>
              <a:rPr lang="en-US" sz="2600" b="1" dirty="0" err="1" smtClean="0"/>
              <a:t>int</a:t>
            </a:r>
            <a:r>
              <a:rPr lang="en-US" sz="2600" b="1" dirty="0"/>
              <a:t> ||</a:t>
            </a:r>
            <a:r>
              <a:rPr lang="en-US" sz="2600" b="1" dirty="0" smtClean="0"/>
              <a:t> long</a:t>
            </a:r>
            <a:r>
              <a:rPr lang="en-US" sz="2600" b="1" dirty="0"/>
              <a:t> ||</a:t>
            </a:r>
            <a:r>
              <a:rPr lang="en-US" sz="2600" b="1" dirty="0" smtClean="0"/>
              <a:t> float</a:t>
            </a:r>
            <a:r>
              <a:rPr lang="en-US" sz="2600" b="1" dirty="0"/>
              <a:t> ||</a:t>
            </a:r>
            <a:r>
              <a:rPr lang="en-US" sz="2600" b="1" dirty="0" smtClean="0"/>
              <a:t> double</a:t>
            </a:r>
            <a:endParaRPr lang="en-US" sz="2600" b="1" dirty="0"/>
          </a:p>
          <a:p>
            <a:pPr marL="857250" lvl="1" indent="-457200">
              <a:buClr>
                <a:srgbClr val="C00000"/>
              </a:buClr>
            </a:pPr>
            <a:r>
              <a:rPr lang="en-US" sz="2600" b="1" dirty="0" err="1" smtClean="0"/>
              <a:t>int</a:t>
            </a:r>
            <a:r>
              <a:rPr lang="en-US" sz="2600" b="1" dirty="0" smtClean="0"/>
              <a:t> </a:t>
            </a:r>
            <a:r>
              <a:rPr lang="en-US" sz="2600" b="1" dirty="0"/>
              <a:t>-&gt;</a:t>
            </a:r>
            <a:r>
              <a:rPr lang="en-US" sz="2600" b="1" dirty="0" smtClean="0"/>
              <a:t> long || float ||double</a:t>
            </a:r>
            <a:endParaRPr lang="en-US" sz="2600" b="1" dirty="0"/>
          </a:p>
          <a:p>
            <a:pPr marL="857250" lvl="1" indent="-457200">
              <a:buClr>
                <a:srgbClr val="C00000"/>
              </a:buClr>
            </a:pPr>
            <a:r>
              <a:rPr lang="en-US" sz="2600" b="1" dirty="0" smtClean="0"/>
              <a:t>long </a:t>
            </a:r>
            <a:r>
              <a:rPr lang="en-US" sz="2600" b="1" dirty="0"/>
              <a:t>-&gt;</a:t>
            </a:r>
            <a:r>
              <a:rPr lang="en-US" sz="2600" b="1" dirty="0" smtClean="0"/>
              <a:t> </a:t>
            </a:r>
            <a:r>
              <a:rPr lang="en-US" sz="2600" b="1" dirty="0"/>
              <a:t>float ||</a:t>
            </a:r>
            <a:r>
              <a:rPr lang="en-US" sz="2600" b="1" dirty="0" smtClean="0"/>
              <a:t> </a:t>
            </a:r>
            <a:r>
              <a:rPr lang="en-US" sz="2600" b="1" dirty="0"/>
              <a:t>double</a:t>
            </a:r>
          </a:p>
          <a:p>
            <a:pPr marL="857250" lvl="1" indent="-457200">
              <a:buClr>
                <a:srgbClr val="C00000"/>
              </a:buClr>
            </a:pPr>
            <a:r>
              <a:rPr lang="en-US" sz="2600" b="1" dirty="0" smtClean="0"/>
              <a:t>float </a:t>
            </a:r>
            <a:r>
              <a:rPr lang="en-US" sz="2600" b="1" dirty="0"/>
              <a:t>-&gt;</a:t>
            </a:r>
            <a:r>
              <a:rPr lang="en-US" sz="2600" b="1" dirty="0" smtClean="0"/>
              <a:t> double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 smtClean="0">
              <a:solidFill>
                <a:srgbClr val="0000FF"/>
              </a:solidFill>
            </a:endParaRPr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400" b="1" dirty="0">
                <a:solidFill>
                  <a:srgbClr val="0000FF"/>
                </a:solidFill>
              </a:rPr>
              <a:t>*Read </a:t>
            </a:r>
            <a:r>
              <a:rPr lang="en-US" sz="2400" b="1" u="sng" dirty="0">
                <a:solidFill>
                  <a:srgbClr val="0000FF"/>
                </a:solidFill>
              </a:rPr>
              <a:t>Type Conversion and Casting</a:t>
            </a:r>
            <a:r>
              <a:rPr lang="en-US" sz="2400" b="1" dirty="0">
                <a:solidFill>
                  <a:srgbClr val="0000FF"/>
                </a:solidFill>
              </a:rPr>
              <a:t> in Chapter 3 from the book </a:t>
            </a:r>
            <a:r>
              <a:rPr lang="en-US" sz="2400" b="1" u="sng" dirty="0">
                <a:solidFill>
                  <a:srgbClr val="0000FF"/>
                </a:solidFill>
              </a:rPr>
              <a:t>Java The Complete Reference</a:t>
            </a:r>
            <a:r>
              <a:rPr lang="en-US" sz="2400" b="1" dirty="0">
                <a:solidFill>
                  <a:srgbClr val="0000FF"/>
                </a:solidFill>
              </a:rPr>
              <a:t> by Herbert </a:t>
            </a:r>
            <a:r>
              <a:rPr lang="en-US" sz="2400" b="1" dirty="0" err="1">
                <a:solidFill>
                  <a:srgbClr val="0000FF"/>
                </a:solidFill>
              </a:rPr>
              <a:t>Schildt</a:t>
            </a:r>
            <a:r>
              <a:rPr lang="en-US" sz="2400" b="1" dirty="0">
                <a:solidFill>
                  <a:srgbClr val="0000FF"/>
                </a:solidFill>
              </a:rPr>
              <a:t>.</a:t>
            </a:r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400" b="1" dirty="0">
                <a:solidFill>
                  <a:srgbClr val="0000FF"/>
                </a:solidFill>
              </a:rPr>
              <a:t>(Page 48 to 51 in eight edition)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>
              <a:solidFill>
                <a:srgbClr val="0000FF"/>
              </a:solidFill>
            </a:endParaRPr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 smtClean="0"/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2625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11552903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9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9" y="0"/>
            <a:ext cx="11663654" cy="6854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Straight Connector 2"/>
          <p:cNvCxnSpPr/>
          <p:nvPr/>
        </p:nvCxnSpPr>
        <p:spPr>
          <a:xfrm>
            <a:off x="5309419" y="4286865"/>
            <a:ext cx="1143001" cy="983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09419" y="4719484"/>
            <a:ext cx="19467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7912510" y="3805084"/>
            <a:ext cx="501445" cy="9144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93725" y="3306096"/>
            <a:ext cx="3224981" cy="15879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Although Integers but Java automatically converts them to double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8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7247"/>
            <a:ext cx="9404723" cy="766482"/>
          </a:xfrm>
        </p:spPr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53" y="1494503"/>
            <a:ext cx="10218534" cy="508327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2800" b="1" dirty="0"/>
              <a:t>When two types are </a:t>
            </a:r>
            <a:r>
              <a:rPr lang="en-US" sz="2800" b="1" dirty="0" smtClean="0"/>
              <a:t>incompatible </a:t>
            </a:r>
            <a:r>
              <a:rPr lang="en-US" sz="2800" b="1" dirty="0"/>
              <a:t>and destination type is </a:t>
            </a:r>
            <a:r>
              <a:rPr lang="en-US" sz="2800" b="1" dirty="0" smtClean="0"/>
              <a:t>smaller </a:t>
            </a:r>
            <a:r>
              <a:rPr lang="en-US" sz="2800" b="1" dirty="0"/>
              <a:t>than source </a:t>
            </a:r>
            <a:r>
              <a:rPr lang="en-US" sz="2800" b="1" dirty="0" smtClean="0"/>
              <a:t>type, we do type casting to convert them.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 smtClean="0"/>
              <a:t>    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(target-type) value</a:t>
            </a:r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600" b="1" dirty="0" smtClean="0"/>
              <a:t> Example:</a:t>
            </a:r>
            <a:endParaRPr lang="en-US" sz="2600" b="1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dirty="0" smtClean="0"/>
              <a:t>     </a:t>
            </a:r>
            <a:r>
              <a:rPr lang="en-US" sz="2800" dirty="0"/>
              <a:t>double </a:t>
            </a:r>
            <a:r>
              <a:rPr lang="en-US" sz="2800" dirty="0" err="1"/>
              <a:t>dbNum</a:t>
            </a:r>
            <a:r>
              <a:rPr lang="en-US" sz="2800" dirty="0"/>
              <a:t> = 5.8;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dirty="0"/>
              <a:t>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/>
              <a:t>num</a:t>
            </a:r>
            <a:r>
              <a:rPr lang="en-US" sz="2800" dirty="0"/>
              <a:t> = (</a:t>
            </a:r>
            <a:r>
              <a:rPr lang="en-US" sz="2800" dirty="0" err="1"/>
              <a:t>int</a:t>
            </a:r>
            <a:r>
              <a:rPr lang="en-US" sz="2800" dirty="0"/>
              <a:t>)</a:t>
            </a:r>
            <a:r>
              <a:rPr lang="en-US" sz="2800" dirty="0" err="1"/>
              <a:t>dbNum</a:t>
            </a:r>
            <a:r>
              <a:rPr lang="en-US" sz="2800" dirty="0"/>
              <a:t>;</a:t>
            </a:r>
            <a:endParaRPr lang="en-US" sz="2600" b="1" dirty="0" smtClean="0"/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081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683649" y="412955"/>
            <a:ext cx="11144558" cy="6086168"/>
            <a:chOff x="1391573" y="1130709"/>
            <a:chExt cx="9335420" cy="457155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573" y="1785783"/>
              <a:ext cx="1543050" cy="2971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931" y="1785783"/>
              <a:ext cx="1657350" cy="2971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1883" y="1785783"/>
              <a:ext cx="1590632" cy="31647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1391573" y="1130710"/>
              <a:ext cx="1764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RED Tulip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75699" y="1130709"/>
              <a:ext cx="1764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White Tulip</a:t>
              </a:r>
              <a:endParaRPr lang="en-US" sz="2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771888" y="1130709"/>
              <a:ext cx="1764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Pink Tulip</a:t>
              </a:r>
              <a:endParaRPr lang="en-US" sz="2400" b="1" dirty="0"/>
            </a:p>
          </p:txBody>
        </p:sp>
        <p:sp>
          <p:nvSpPr>
            <p:cNvPr id="23" name="Plus 22"/>
            <p:cNvSpPr/>
            <p:nvPr/>
          </p:nvSpPr>
          <p:spPr>
            <a:xfrm>
              <a:off x="3172785" y="2682668"/>
              <a:ext cx="1371984" cy="1178029"/>
            </a:xfrm>
            <a:prstGeom prst="mathPlus">
              <a:avLst>
                <a:gd name="adj1" fmla="val 18512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qual 23"/>
            <p:cNvSpPr/>
            <p:nvPr/>
          </p:nvSpPr>
          <p:spPr>
            <a:xfrm>
              <a:off x="6943910" y="2868559"/>
              <a:ext cx="1344679" cy="806245"/>
            </a:xfrm>
            <a:prstGeom prst="mathEqual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23335" y="5088194"/>
              <a:ext cx="1764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Object 1</a:t>
              </a:r>
              <a:endParaRPr lang="en-US" sz="2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82931" y="5088194"/>
              <a:ext cx="1764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Object 2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681882" y="5240594"/>
              <a:ext cx="2045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New Object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1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144" y="216310"/>
            <a:ext cx="10778973" cy="6331974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Project Name: </a:t>
            </a:r>
            <a:r>
              <a:rPr lang="en-US" sz="2800" b="1" dirty="0" err="1">
                <a:solidFill>
                  <a:srgbClr val="0000FF"/>
                </a:solidFill>
              </a:rPr>
              <a:t>CreateTulip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1000" dirty="0" smtClean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Another Class name: </a:t>
            </a:r>
            <a:r>
              <a:rPr lang="en-US" sz="2800" b="1" dirty="0" smtClean="0">
                <a:solidFill>
                  <a:srgbClr val="0000FF"/>
                </a:solidFill>
              </a:rPr>
              <a:t>Tulip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1000" dirty="0" smtClean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Variables in Tulip class: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u="sng" dirty="0"/>
              <a:t>private</a:t>
            </a:r>
            <a:r>
              <a:rPr lang="en-US" sz="2800" dirty="0"/>
              <a:t> String color;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u="sng" dirty="0" smtClean="0"/>
              <a:t>private</a:t>
            </a:r>
            <a:r>
              <a:rPr lang="en-US" sz="2800" dirty="0" smtClean="0"/>
              <a:t> </a:t>
            </a:r>
            <a:r>
              <a:rPr lang="en-US" sz="2800" dirty="0"/>
              <a:t>double </a:t>
            </a:r>
            <a:r>
              <a:rPr lang="en-US" sz="2800" dirty="0" smtClean="0"/>
              <a:t>height;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1000" dirty="0" smtClean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000" dirty="0" smtClean="0"/>
              <a:t>Declare a default </a:t>
            </a:r>
            <a:r>
              <a:rPr lang="en-US" sz="3000" b="1" dirty="0" smtClean="0"/>
              <a:t>empty constructor</a:t>
            </a:r>
            <a:r>
              <a:rPr lang="en-US" sz="3000" dirty="0" smtClean="0"/>
              <a:t>, </a:t>
            </a:r>
            <a:r>
              <a:rPr lang="en-US" sz="3000" b="1" dirty="0" smtClean="0"/>
              <a:t>parameterized constructor</a:t>
            </a:r>
            <a:r>
              <a:rPr lang="en-US" sz="3000" dirty="0" smtClean="0"/>
              <a:t> and respective </a:t>
            </a:r>
            <a:r>
              <a:rPr lang="en-US" sz="3000" b="1" dirty="0" smtClean="0"/>
              <a:t>getter setter methods in Tulip class.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000" dirty="0" smtClean="0"/>
              <a:t>Create two objects of </a:t>
            </a:r>
            <a:r>
              <a:rPr lang="en-US" sz="3000" b="1" dirty="0" smtClean="0">
                <a:solidFill>
                  <a:srgbClr val="0000FF"/>
                </a:solidFill>
              </a:rPr>
              <a:t>Tulip</a:t>
            </a:r>
            <a:r>
              <a:rPr lang="en-US" sz="3000" dirty="0" smtClean="0"/>
              <a:t> in </a:t>
            </a:r>
            <a:r>
              <a:rPr lang="en-US" sz="3000" b="1" dirty="0" err="1"/>
              <a:t>CreateTulip</a:t>
            </a:r>
            <a:r>
              <a:rPr lang="en-US" sz="3000" dirty="0"/>
              <a:t> </a:t>
            </a:r>
            <a:r>
              <a:rPr lang="en-US" sz="3000" dirty="0" smtClean="0"/>
              <a:t>and initialize the variables using the parameterized constructor.</a:t>
            </a:r>
            <a:endParaRPr lang="en-US" sz="3000" dirty="0"/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17964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9" y="147262"/>
            <a:ext cx="11863845" cy="6558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22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817249" y="432620"/>
            <a:ext cx="6027112" cy="5730320"/>
            <a:chOff x="1391573" y="1130709"/>
            <a:chExt cx="5048708" cy="43042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573" y="1785783"/>
              <a:ext cx="1543050" cy="2971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931" y="1785783"/>
              <a:ext cx="1657350" cy="2971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1391573" y="1130710"/>
              <a:ext cx="1764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RED Tulip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75699" y="1130709"/>
              <a:ext cx="1764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White Tulip</a:t>
              </a:r>
              <a:endParaRPr lang="en-US" sz="2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05802" y="5088193"/>
              <a:ext cx="1314591" cy="346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Object 1</a:t>
              </a:r>
              <a:endParaRPr lang="en-US" sz="2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80599" y="5088194"/>
              <a:ext cx="1389470" cy="346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Object 2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3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950" y="1091381"/>
            <a:ext cx="9139418" cy="4000632"/>
          </a:xfrm>
        </p:spPr>
        <p:txBody>
          <a:bodyPr/>
          <a:lstStyle/>
          <a:p>
            <a:r>
              <a:rPr lang="en-US" sz="4800" dirty="0"/>
              <a:t>Objects As </a:t>
            </a:r>
            <a:r>
              <a:rPr lang="en-US" sz="4800" dirty="0" smtClean="0"/>
              <a:t>Return Types and Parameters in Methods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7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6" y="2479880"/>
            <a:ext cx="11569957" cy="4088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69131" y="570272"/>
            <a:ext cx="9333630" cy="10913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sz="3200" dirty="0" smtClean="0"/>
              <a:t>Create this method inside the class </a:t>
            </a:r>
            <a:r>
              <a:rPr lang="en-US" sz="3200" b="1" dirty="0" smtClean="0">
                <a:solidFill>
                  <a:srgbClr val="0000FF"/>
                </a:solidFill>
              </a:rPr>
              <a:t>Tulip</a:t>
            </a:r>
          </a:p>
        </p:txBody>
      </p:sp>
    </p:spTree>
    <p:extLst>
      <p:ext uri="{BB962C8B-B14F-4D97-AF65-F5344CB8AC3E}">
        <p14:creationId xmlns:p14="http://schemas.microsoft.com/office/powerpoint/2010/main" val="29558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6">
      <a:dk1>
        <a:sysClr val="windowText" lastClr="000000"/>
      </a:dk1>
      <a:lt1>
        <a:srgbClr val="FF0000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FF0000"/>
      </a:hlink>
      <a:folHlink>
        <a:srgbClr val="FF000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498</TotalTime>
  <Words>387</Words>
  <Application>Microsoft Office PowerPoint</Application>
  <PresentationFormat>Widescreen</PresentationFormat>
  <Paragraphs>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Object Oriented Programming Lab CSE 1206</vt:lpstr>
      <vt:lpstr>Course Teacher  Dr.  Shahriar Mahbub, Associate Professor Nowshin Nawar Arony, Adjunct Lecturer </vt:lpstr>
      <vt:lpstr>Type Casting</vt:lpstr>
      <vt:lpstr>PowerPoint Presentation</vt:lpstr>
      <vt:lpstr>PowerPoint Presentation</vt:lpstr>
      <vt:lpstr>PowerPoint Presentation</vt:lpstr>
      <vt:lpstr>PowerPoint Presentation</vt:lpstr>
      <vt:lpstr>Objects As Return Types and Parameters in Methods</vt:lpstr>
      <vt:lpstr>PowerPoint Presentation</vt:lpstr>
      <vt:lpstr>PowerPoint Presentation</vt:lpstr>
      <vt:lpstr>PowerPoint Presentation</vt:lpstr>
      <vt:lpstr>PowerPoint Presentation</vt:lpstr>
      <vt:lpstr>Method Overloading</vt:lpstr>
      <vt:lpstr>PowerPoint Presentation</vt:lpstr>
      <vt:lpstr>PowerPoint Presentation</vt:lpstr>
      <vt:lpstr>PowerPoint Presentation</vt:lpstr>
      <vt:lpstr>PowerPoint Presentation</vt:lpstr>
      <vt:lpstr>Changing the return type is not counted as method overloading</vt:lpstr>
      <vt:lpstr>Going back to Tulip class</vt:lpstr>
      <vt:lpstr>PowerPoint Presentation</vt:lpstr>
      <vt:lpstr>PowerPoint Presentation</vt:lpstr>
      <vt:lpstr>Type Promotion Rules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CSE 1206</dc:title>
  <dc:creator>Nowshin Nawar Arony</dc:creator>
  <cp:lastModifiedBy>Nowshin Nawar Arony</cp:lastModifiedBy>
  <cp:revision>95</cp:revision>
  <dcterms:created xsi:type="dcterms:W3CDTF">2019-01-16T11:10:03Z</dcterms:created>
  <dcterms:modified xsi:type="dcterms:W3CDTF">2019-07-27T07:25:01Z</dcterms:modified>
</cp:coreProperties>
</file>