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Century Gothic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hu12N5lNMhcZs0D4zJc6L9N4wt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4A5874-7E01-43F1-9E1A-04C1A3174CA6}">
  <a:tblStyle styleId="{944A5874-7E01-43F1-9E1A-04C1A3174CA6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0FEDF5F-8DD9-4254-A74F-5EEC85F66FD9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fill>
          <a:solidFill>
            <a:srgbClr val="E3CACA"/>
          </a:solidFill>
        </a:fill>
      </a:tcStyle>
    </a:band1H>
    <a:band2H>
      <a:tcTxStyle/>
    </a:band2H>
    <a:band1V>
      <a:tcTxStyle/>
      <a:tcStyle>
        <a:fill>
          <a:solidFill>
            <a:srgbClr val="E3CA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.fntdata"/><Relationship Id="rId20" Type="http://schemas.openxmlformats.org/officeDocument/2006/relationships/slide" Target="slides/slide15.xml"/><Relationship Id="rId42" Type="http://schemas.openxmlformats.org/officeDocument/2006/relationships/font" Target="fonts/CenturyGothic-boldItalic.fntdata"/><Relationship Id="rId41" Type="http://schemas.openxmlformats.org/officeDocument/2006/relationships/font" Target="fonts/CenturyGothic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F7F7F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4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45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4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4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F7F7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7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4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1" name="Google Shape;101;p4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8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48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48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8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4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48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4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4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4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49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4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49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49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49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49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49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49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4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4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4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1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5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4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3" name="Google Shape;53;p41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4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0" name="Google Shape;60;p42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1" name="Google Shape;61;p42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2" name="Google Shape;62;p42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3" name="Google Shape;63;p4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9" name="Google Shape;69;p4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0" name="Google Shape;70;p4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4"/>
          <p:cNvPicPr preferRelativeResize="0"/>
          <p:nvPr/>
        </p:nvPicPr>
        <p:blipFill rotWithShape="1">
          <a:blip r:embed="rId1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4"/>
          <p:cNvPicPr preferRelativeResize="0"/>
          <p:nvPr/>
        </p:nvPicPr>
        <p:blipFill rotWithShape="1">
          <a:blip r:embed="rId2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4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34"/>
          <p:cNvPicPr preferRelativeResize="0"/>
          <p:nvPr/>
        </p:nvPicPr>
        <p:blipFill rotWithShape="1">
          <a:blip r:embed="rId3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4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3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</a:pPr>
            <a:r>
              <a:rPr lang="en-US"/>
              <a:t>Object Oriented Programming Lab</a:t>
            </a:r>
            <a:br>
              <a:rPr lang="en-US"/>
            </a:br>
            <a:r>
              <a:rPr lang="en-US">
                <a:solidFill>
                  <a:schemeClr val="accent1"/>
                </a:solidFill>
              </a:rPr>
              <a:t>CSE 1206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338" y="904875"/>
            <a:ext cx="1225867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646111" y="452718"/>
            <a:ext cx="9404723" cy="121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Gothic"/>
              <a:buNone/>
            </a:pPr>
            <a:r>
              <a:rPr lang="en-US" sz="3200"/>
              <a:t>Usually static methods are used to change static variables</a:t>
            </a:r>
            <a:endParaRPr sz="3200"/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6" y="1789470"/>
            <a:ext cx="11544357" cy="4689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>
            <p:ph type="title"/>
          </p:nvPr>
        </p:nvSpPr>
        <p:spPr>
          <a:xfrm>
            <a:off x="646111" y="452718"/>
            <a:ext cx="9404723" cy="825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Calling methods in Main method</a:t>
            </a:r>
            <a:endParaRPr/>
          </a:p>
        </p:txBody>
      </p:sp>
      <p:grpSp>
        <p:nvGrpSpPr>
          <p:cNvPr id="233" name="Google Shape;233;p12"/>
          <p:cNvGrpSpPr/>
          <p:nvPr/>
        </p:nvGrpSpPr>
        <p:grpSpPr>
          <a:xfrm>
            <a:off x="314171" y="1382046"/>
            <a:ext cx="11477337" cy="5195735"/>
            <a:chOff x="314171" y="1382046"/>
            <a:chExt cx="11477337" cy="5195735"/>
          </a:xfrm>
        </p:grpSpPr>
        <p:pic>
          <p:nvPicPr>
            <p:cNvPr id="234" name="Google Shape;23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171" y="1382046"/>
              <a:ext cx="11477337" cy="519573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5" name="Google Shape;235;p12"/>
            <p:cNvCxnSpPr/>
            <p:nvPr/>
          </p:nvCxnSpPr>
          <p:spPr>
            <a:xfrm flipH="1" rot="10800000">
              <a:off x="5348472" y="3239954"/>
              <a:ext cx="3106993" cy="137651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6" name="Google Shape;236;p12"/>
            <p:cNvSpPr txBox="1"/>
            <p:nvPr/>
          </p:nvSpPr>
          <p:spPr>
            <a:xfrm>
              <a:off x="8659903" y="3077946"/>
              <a:ext cx="2486578" cy="461665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Giving an error.</a:t>
              </a:r>
              <a:endParaRPr b="1" sz="24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646111" y="452718"/>
            <a:ext cx="9404723" cy="825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You will need to create object</a:t>
            </a:r>
            <a:endParaRPr/>
          </a:p>
        </p:txBody>
      </p:sp>
      <p:pic>
        <p:nvPicPr>
          <p:cNvPr id="242" name="Google Shape;2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1" y="1386962"/>
            <a:ext cx="11172263" cy="50970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410137" y="344563"/>
            <a:ext cx="9982560" cy="825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Or you can make the method static</a:t>
            </a:r>
            <a:endParaRPr/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37" y="1561946"/>
            <a:ext cx="11349244" cy="50944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193827" y="334731"/>
            <a:ext cx="10149708" cy="835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</a:pPr>
            <a:r>
              <a:rPr lang="en-US" sz="4000"/>
              <a:t>Or call it directly without the Class name</a:t>
            </a:r>
            <a:endParaRPr sz="4000"/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82" y="1385579"/>
            <a:ext cx="11270586" cy="5026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621767" y="167582"/>
            <a:ext cx="9404723" cy="736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Similar case for variables</a:t>
            </a:r>
            <a:endParaRPr/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669" y="1034298"/>
            <a:ext cx="11350215" cy="56859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376236" y="265905"/>
            <a:ext cx="9404723" cy="854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Or declare the variable static</a:t>
            </a:r>
            <a:endParaRPr/>
          </a:p>
        </p:txBody>
      </p:sp>
      <p:pic>
        <p:nvPicPr>
          <p:cNvPr id="266" name="Google Shape;2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36" y="1278195"/>
            <a:ext cx="10753879" cy="52384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>
            <p:ph type="title"/>
          </p:nvPr>
        </p:nvSpPr>
        <p:spPr>
          <a:xfrm>
            <a:off x="1223783" y="1780185"/>
            <a:ext cx="9788347" cy="2958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</a:pPr>
            <a:r>
              <a:rPr lang="en-US" sz="7200"/>
              <a:t>Introduction to Inheritance</a:t>
            </a:r>
            <a:endParaRPr sz="7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type="title"/>
          </p:nvPr>
        </p:nvSpPr>
        <p:spPr>
          <a:xfrm>
            <a:off x="1371265" y="1278194"/>
            <a:ext cx="9218077" cy="3479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b="1" lang="en-US" sz="4400"/>
              <a:t>Inheritance in Java</a:t>
            </a:r>
            <a:r>
              <a:rPr lang="en-US" sz="4400"/>
              <a:t> is a mechanism in which one object acquires all the properties and behaviors of a parent object.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ctrTitle"/>
          </p:nvPr>
        </p:nvSpPr>
        <p:spPr>
          <a:xfrm>
            <a:off x="535525" y="1555949"/>
            <a:ext cx="10938600" cy="395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</a:pPr>
            <a:r>
              <a:rPr b="1" lang="en-US" sz="4000" u="sng"/>
              <a:t>Course Teacher</a:t>
            </a:r>
            <a:br>
              <a:rPr b="1" lang="en-US" sz="4000" u="sng"/>
            </a:br>
            <a:br>
              <a:rPr b="1" lang="en-US" sz="4000"/>
            </a:br>
            <a:r>
              <a:rPr b="1" lang="en-US" sz="4000"/>
              <a:t>Dr.  Shahriar Mahbub, Professor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</a:pPr>
            <a:r>
              <a:rPr b="1" lang="en-US" sz="4000"/>
              <a:t>Nibir Chandra Mandal, Lecturer</a:t>
            </a:r>
            <a:br>
              <a:rPr b="1" lang="en-US" sz="4000"/>
            </a:br>
            <a:r>
              <a:rPr b="1" lang="en-US" sz="4000"/>
              <a:t>Nowshin Nawar Arony, Lecturer</a:t>
            </a:r>
            <a:br>
              <a:rPr b="1" lang="en-US" sz="4000"/>
            </a:br>
            <a:endParaRPr b="1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646111" y="187247"/>
            <a:ext cx="9404723" cy="766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282" name="Google Shape;282;p20"/>
          <p:cNvSpPr txBox="1"/>
          <p:nvPr>
            <p:ph idx="1" type="body"/>
          </p:nvPr>
        </p:nvSpPr>
        <p:spPr>
          <a:xfrm>
            <a:off x="370808" y="953729"/>
            <a:ext cx="10798637" cy="508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80"/>
              <a:buNone/>
            </a:pPr>
            <a:r>
              <a:t/>
            </a:r>
            <a:endParaRPr b="1" sz="2600">
              <a:solidFill>
                <a:srgbClr val="0000FF"/>
              </a:solidFill>
            </a:endParaRPr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80"/>
              <a:buNone/>
            </a:pPr>
            <a:r>
              <a:rPr b="1" lang="en-US" sz="2600"/>
              <a:t>Class that is inherited is called SUPERCLASS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80"/>
              <a:buNone/>
            </a:pPr>
            <a:r>
              <a:rPr b="1" lang="en-US" sz="2600"/>
              <a:t>Class that does the inheriting is called SUBCLASS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80"/>
              <a:buNone/>
            </a:pPr>
            <a:r>
              <a:t/>
            </a:r>
            <a:endParaRPr b="1" sz="2600"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80"/>
              <a:buNone/>
            </a:pPr>
            <a:r>
              <a:rPr b="1" lang="en-US" sz="2600"/>
              <a:t>Syntax: using </a:t>
            </a:r>
            <a:r>
              <a:rPr b="1" lang="en-US" sz="2600">
                <a:solidFill>
                  <a:srgbClr val="00CC00"/>
                </a:solidFill>
              </a:rPr>
              <a:t>extends</a:t>
            </a:r>
            <a:r>
              <a:rPr b="1" lang="en-US" sz="2600"/>
              <a:t> keyword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80"/>
              <a:buNone/>
            </a:pPr>
            <a:r>
              <a:t/>
            </a:r>
            <a:endParaRPr b="1" sz="2600"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class </a:t>
            </a:r>
            <a:r>
              <a:rPr b="1" lang="en-US" sz="2400">
                <a:solidFill>
                  <a:srgbClr val="FF0000"/>
                </a:solidFill>
              </a:rPr>
              <a:t>Subclass-name</a:t>
            </a:r>
            <a:r>
              <a:rPr b="1" lang="en-US" sz="2400"/>
              <a:t> </a:t>
            </a:r>
            <a:r>
              <a:rPr b="1" lang="en-US" sz="2400" u="sng"/>
              <a:t>extends</a:t>
            </a:r>
            <a:r>
              <a:rPr b="1" lang="en-US" sz="2400"/>
              <a:t> </a:t>
            </a:r>
            <a:r>
              <a:rPr b="1" lang="en-US" sz="2400">
                <a:solidFill>
                  <a:srgbClr val="0000FF"/>
                </a:solidFill>
              </a:rPr>
              <a:t>Superclass-name</a:t>
            </a:r>
            <a:r>
              <a:rPr b="1" lang="en-US" sz="2400"/>
              <a:t>  </a:t>
            </a:r>
            <a:endParaRPr sz="2400"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{  </a:t>
            </a:r>
            <a:endParaRPr sz="2400"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   //methods and fields  </a:t>
            </a:r>
            <a:endParaRPr sz="2400"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}  </a:t>
            </a:r>
            <a:endParaRPr sz="2400"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80"/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1154954" y="2615381"/>
            <a:ext cx="8825660" cy="2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entury Gothic"/>
              <a:buNone/>
            </a:pPr>
            <a:r>
              <a:rPr lang="en-US" sz="6600"/>
              <a:t>Single Level Inheritance</a:t>
            </a:r>
            <a:endParaRPr sz="6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/>
          <p:nvPr/>
        </p:nvSpPr>
        <p:spPr>
          <a:xfrm>
            <a:off x="626858" y="489487"/>
            <a:ext cx="1516575" cy="1149067"/>
          </a:xfrm>
          <a:prstGeom prst="rect">
            <a:avLst/>
          </a:pr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 Class</a:t>
            </a:r>
            <a:endParaRPr b="1" sz="32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3" name="Google Shape;2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974" y="2182762"/>
            <a:ext cx="10343536" cy="459166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94" name="Google Shape;294;p22"/>
          <p:cNvSpPr/>
          <p:nvPr/>
        </p:nvSpPr>
        <p:spPr>
          <a:xfrm>
            <a:off x="186813" y="4060721"/>
            <a:ext cx="1366683" cy="1071717"/>
          </a:xfrm>
          <a:prstGeom prst="rect">
            <a:avLst/>
          </a:pr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Class</a:t>
            </a:r>
            <a:endParaRPr b="1" sz="32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5" name="Google Shape;29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102354"/>
            <a:ext cx="8878529" cy="192333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938646" y="1622322"/>
            <a:ext cx="9916167" cy="3569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 sz="4400"/>
              <a:t>Create a project with whatever name you want to. It will be the main class. Then create the following inheritance.</a:t>
            </a:r>
            <a:br>
              <a:rPr lang="en-US" sz="4400"/>
            </a:br>
            <a:endParaRPr sz="4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24"/>
          <p:cNvGraphicFramePr/>
          <p:nvPr/>
        </p:nvGraphicFramePr>
        <p:xfrm>
          <a:off x="122899" y="4216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{F0FEDF5F-8DD9-4254-A74F-5EEC85F66FD9}</a:tableStyleId>
              </a:tblPr>
              <a:tblGrid>
                <a:gridCol w="11970775"/>
              </a:tblGrid>
              <a:tr h="53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Super Class Name: Shape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Variables:</a:t>
                      </a:r>
                      <a:r>
                        <a:rPr lang="en-US" sz="2600"/>
                        <a:t> color (String), filled (Boolean)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Two constructors: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a no-argument constructor that initializes color =“white” and filled = true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- 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parameterized constructor.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Google Shape;306;p24"/>
          <p:cNvGraphicFramePr/>
          <p:nvPr/>
        </p:nvGraphicFramePr>
        <p:xfrm>
          <a:off x="181893" y="3236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{F0FEDF5F-8DD9-4254-A74F-5EEC85F66FD9}</a:tableStyleId>
              </a:tblPr>
              <a:tblGrid>
                <a:gridCol w="11852800"/>
              </a:tblGrid>
              <a:tr h="59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Sub Class Name: Circle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Variables:</a:t>
                      </a:r>
                      <a:r>
                        <a:rPr lang="en-US" sz="2600"/>
                        <a:t> radius (double)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Three constructors: </a:t>
                      </a:r>
                      <a:endParaRPr/>
                    </a:p>
                    <a:p>
                      <a:pPr indent="-457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entury Gothic"/>
                        <a:buChar char="-"/>
                      </a:pP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no-argument constructor that initializes the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radius = 1.0</a:t>
                      </a:r>
                      <a:endParaRPr b="0" i="0" sz="2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457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entury Gothic"/>
                        <a:buChar char="-"/>
                      </a:pP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parameterized constructor with only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radius as parameter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entury Gothic"/>
                        <a:buNone/>
                      </a:pP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  Another parameterized constructor with radius, color and filled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7" name="Google Shape;307;p24"/>
          <p:cNvCxnSpPr/>
          <p:nvPr/>
        </p:nvCxnSpPr>
        <p:spPr>
          <a:xfrm rot="10800000">
            <a:off x="6108288" y="2788028"/>
            <a:ext cx="0" cy="448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/>
          <p:nvPr/>
        </p:nvSpPr>
        <p:spPr>
          <a:xfrm>
            <a:off x="216310" y="1120876"/>
            <a:ext cx="1661652" cy="1248697"/>
          </a:xfrm>
          <a:prstGeom prst="rect">
            <a:avLst/>
          </a:pr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 Class</a:t>
            </a:r>
            <a:endParaRPr b="1" sz="32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216310" y="4193457"/>
            <a:ext cx="1661652" cy="1248697"/>
          </a:xfrm>
          <a:prstGeom prst="rect">
            <a:avLst/>
          </a:pr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Class</a:t>
            </a:r>
            <a:endParaRPr b="1" sz="32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4" name="Google Shape;3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77" y="413260"/>
            <a:ext cx="7816645" cy="252777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568" y="3893879"/>
            <a:ext cx="8548558" cy="209396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/>
          <p:nvPr/>
        </p:nvSpPr>
        <p:spPr>
          <a:xfrm>
            <a:off x="1592826" y="88490"/>
            <a:ext cx="8160774" cy="953729"/>
          </a:xfrm>
          <a:prstGeom prst="rect">
            <a:avLst/>
          </a:pr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the Inheritance in Main Class</a:t>
            </a:r>
            <a:endParaRPr b="1" sz="32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1" name="Google Shape;3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808" y="1308918"/>
            <a:ext cx="11529398" cy="54095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title"/>
          </p:nvPr>
        </p:nvSpPr>
        <p:spPr>
          <a:xfrm>
            <a:off x="1066462" y="2644877"/>
            <a:ext cx="10761743" cy="2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entury Gothic"/>
              <a:buNone/>
            </a:pPr>
            <a:r>
              <a:rPr lang="en-US" sz="6600"/>
              <a:t>Hierarchical Inheritance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28"/>
          <p:cNvGraphicFramePr/>
          <p:nvPr/>
        </p:nvGraphicFramePr>
        <p:xfrm>
          <a:off x="181893" y="2656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{F0FEDF5F-8DD9-4254-A74F-5EEC85F66FD9}</a:tableStyleId>
              </a:tblPr>
              <a:tblGrid>
                <a:gridCol w="11852800"/>
              </a:tblGrid>
              <a:tr h="59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Sub Class Name: Rectangle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Variables:</a:t>
                      </a:r>
                      <a:r>
                        <a:rPr lang="en-US" sz="2600"/>
                        <a:t> length (double), width (double)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Three constructors: </a:t>
                      </a:r>
                      <a:endParaRPr/>
                    </a:p>
                    <a:p>
                      <a:pPr indent="-457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entury Gothic"/>
                        <a:buChar char="-"/>
                      </a:pP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no-argument constructor that initializes the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length = 1.0, width = 1.0</a:t>
                      </a:r>
                      <a:endParaRPr b="0" i="0" sz="2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457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entury Gothic"/>
                        <a:buChar char="-"/>
                      </a:pP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parameterized constructor with only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length, width as parameter</a:t>
                      </a: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entury Gothic"/>
                        <a:buNone/>
                      </a:pPr>
                      <a:r>
                        <a:rPr b="0" i="0" lang="en-US" sz="2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  Another parameterized constructor with length, width, color and filled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2" name="Google Shape;332;p28"/>
          <p:cNvCxnSpPr>
            <a:endCxn id="333" idx="2"/>
          </p:cNvCxnSpPr>
          <p:nvPr/>
        </p:nvCxnSpPr>
        <p:spPr>
          <a:xfrm rot="10800000">
            <a:off x="6108288" y="1484671"/>
            <a:ext cx="0" cy="1172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3" name="Google Shape;333;p28"/>
          <p:cNvSpPr/>
          <p:nvPr/>
        </p:nvSpPr>
        <p:spPr>
          <a:xfrm>
            <a:off x="3428998" y="766916"/>
            <a:ext cx="5358580" cy="717755"/>
          </a:xfrm>
          <a:prstGeom prst="rect">
            <a:avLst/>
          </a:prstGeom>
          <a:solidFill>
            <a:srgbClr val="A4CDBB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 Class : Shape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/>
          <p:nvPr/>
        </p:nvSpPr>
        <p:spPr>
          <a:xfrm>
            <a:off x="2231921" y="328363"/>
            <a:ext cx="7472517" cy="870156"/>
          </a:xfrm>
          <a:prstGeom prst="rect">
            <a:avLst/>
          </a:prstGeom>
          <a:solidFill>
            <a:schemeClr val="l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Class 2 of Super Class Shape</a:t>
            </a:r>
            <a:endParaRPr b="1" sz="32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9" name="Google Shape;3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23" y="2018378"/>
            <a:ext cx="11262314" cy="30157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807" y="196645"/>
            <a:ext cx="5004619" cy="6469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3"/>
          <p:cNvSpPr/>
          <p:nvPr/>
        </p:nvSpPr>
        <p:spPr>
          <a:xfrm>
            <a:off x="5892902" y="1383092"/>
            <a:ext cx="2201964" cy="1336983"/>
          </a:xfrm>
          <a:prstGeom prst="rect">
            <a:avLst/>
          </a:prstGeom>
          <a:solidFill>
            <a:srgbClr val="F5E1A8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Obj1</a:t>
            </a:r>
            <a:endParaRPr/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i=1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9294865" y="1359427"/>
            <a:ext cx="2201964" cy="1336983"/>
          </a:xfrm>
          <a:prstGeom prst="rect">
            <a:avLst/>
          </a:prstGeom>
          <a:solidFill>
            <a:srgbClr val="F5E1A8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Obj2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i=1</a:t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7676882" y="3168219"/>
            <a:ext cx="2201964" cy="1336983"/>
          </a:xfrm>
          <a:prstGeom prst="rect">
            <a:avLst/>
          </a:prstGeom>
          <a:solidFill>
            <a:srgbClr val="F5E1A8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Obj3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i=1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5820398" y="4929681"/>
            <a:ext cx="6061356" cy="12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variable is exclusive to its own object. One object cannot access or modify another object’s variables normally.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 txBox="1"/>
          <p:nvPr>
            <p:ph type="title"/>
          </p:nvPr>
        </p:nvSpPr>
        <p:spPr>
          <a:xfrm>
            <a:off x="7489639" y="88925"/>
            <a:ext cx="2722874" cy="846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 sz="4400"/>
              <a:t>Variables</a:t>
            </a:r>
            <a:endParaRPr/>
          </a:p>
        </p:txBody>
      </p:sp>
      <p:pic>
        <p:nvPicPr>
          <p:cNvPr id="164" name="Google Shape;1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364" y="4161482"/>
            <a:ext cx="4299155" cy="153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/>
          <p:nvPr/>
        </p:nvSpPr>
        <p:spPr>
          <a:xfrm>
            <a:off x="9294865" y="1359426"/>
            <a:ext cx="2201964" cy="1336983"/>
          </a:xfrm>
          <a:prstGeom prst="rect">
            <a:avLst/>
          </a:prstGeom>
          <a:solidFill>
            <a:srgbClr val="F5E1A8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Obj2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i=5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897" y="189186"/>
            <a:ext cx="10304206" cy="652692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1440087" y="2143433"/>
            <a:ext cx="9473719" cy="2319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entury Gothic"/>
              <a:buNone/>
            </a:pPr>
            <a:r>
              <a:rPr lang="en-US" sz="6600"/>
              <a:t>Multilevel Inheritance</a:t>
            </a:r>
            <a:endParaRPr sz="6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48" y="1322132"/>
            <a:ext cx="11525544" cy="407577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294" y="366867"/>
            <a:ext cx="11796424" cy="593561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530940" y="251249"/>
            <a:ext cx="11434917" cy="300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Variables: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variable is declared static, it has a permanent place in the memory.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objects have access to that common static variable.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static variable can be changed. Once changed it is permanently changed for all objects.</a:t>
            </a:r>
            <a:endParaRPr/>
          </a:p>
          <a:p>
            <a:pPr indent="-2286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52" y="3331498"/>
            <a:ext cx="10511929" cy="27181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/>
          <p:nvPr/>
        </p:nvSpPr>
        <p:spPr>
          <a:xfrm>
            <a:off x="8223147" y="2035975"/>
            <a:ext cx="1166657" cy="785883"/>
          </a:xfrm>
          <a:prstGeom prst="rect">
            <a:avLst/>
          </a:prstGeom>
          <a:solidFill>
            <a:srgbClr val="F5E1A8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Obj1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8223147" y="4704636"/>
            <a:ext cx="1120877" cy="545789"/>
          </a:xfrm>
          <a:prstGeom prst="rect">
            <a:avLst/>
          </a:prstGeom>
          <a:solidFill>
            <a:srgbClr val="F5E1A8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Obj3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5885412" y="2821858"/>
            <a:ext cx="1388923" cy="1980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/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 txBox="1"/>
          <p:nvPr>
            <p:ph type="title"/>
          </p:nvPr>
        </p:nvSpPr>
        <p:spPr>
          <a:xfrm>
            <a:off x="5892902" y="196645"/>
            <a:ext cx="4660490" cy="846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 sz="4400"/>
              <a:t>Static Variables</a:t>
            </a:r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364" y="4161482"/>
            <a:ext cx="4299155" cy="153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"/>
          <p:cNvSpPr/>
          <p:nvPr/>
        </p:nvSpPr>
        <p:spPr>
          <a:xfrm>
            <a:off x="8223147" y="3455493"/>
            <a:ext cx="1120877" cy="615509"/>
          </a:xfrm>
          <a:prstGeom prst="rect">
            <a:avLst/>
          </a:prstGeom>
          <a:solidFill>
            <a:srgbClr val="F5E1A8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Obj2</a:t>
            </a:r>
            <a:endParaRPr/>
          </a:p>
        </p:txBody>
      </p:sp>
      <p:grpSp>
        <p:nvGrpSpPr>
          <p:cNvPr id="182" name="Google Shape;182;p5"/>
          <p:cNvGrpSpPr/>
          <p:nvPr/>
        </p:nvGrpSpPr>
        <p:grpSpPr>
          <a:xfrm>
            <a:off x="245807" y="196645"/>
            <a:ext cx="5004619" cy="6469625"/>
            <a:chOff x="245807" y="196645"/>
            <a:chExt cx="5004619" cy="6469625"/>
          </a:xfrm>
        </p:grpSpPr>
        <p:grpSp>
          <p:nvGrpSpPr>
            <p:cNvPr id="183" name="Google Shape;183;p5"/>
            <p:cNvGrpSpPr/>
            <p:nvPr/>
          </p:nvGrpSpPr>
          <p:grpSpPr>
            <a:xfrm>
              <a:off x="245807" y="196645"/>
              <a:ext cx="5004619" cy="6469625"/>
              <a:chOff x="245807" y="196645"/>
              <a:chExt cx="5004619" cy="6469625"/>
            </a:xfrm>
          </p:grpSpPr>
          <p:pic>
            <p:nvPicPr>
              <p:cNvPr id="184" name="Google Shape;184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45807" y="196645"/>
                <a:ext cx="5004619" cy="64696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185" name="Google Shape;185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9590" y="817424"/>
                <a:ext cx="2058475" cy="3754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6" name="Google Shape;18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7365" y="4161481"/>
              <a:ext cx="4042288" cy="15363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5"/>
          <p:cNvSpPr/>
          <p:nvPr/>
        </p:nvSpPr>
        <p:spPr>
          <a:xfrm>
            <a:off x="10114091" y="3280503"/>
            <a:ext cx="1576461" cy="996530"/>
          </a:xfrm>
          <a:prstGeom prst="rect">
            <a:avLst/>
          </a:prstGeom>
          <a:solidFill>
            <a:srgbClr val="F5E1A8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i=1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10114090" y="3280503"/>
            <a:ext cx="1576461" cy="996530"/>
          </a:xfrm>
          <a:prstGeom prst="rect">
            <a:avLst/>
          </a:prstGeom>
          <a:solidFill>
            <a:srgbClr val="F5E1A8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i=5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9" name="Google Shape;189;p5"/>
          <p:cNvCxnSpPr>
            <a:stCxn id="176" idx="3"/>
            <a:endCxn id="188" idx="1"/>
          </p:cNvCxnSpPr>
          <p:nvPr/>
        </p:nvCxnSpPr>
        <p:spPr>
          <a:xfrm>
            <a:off x="9389804" y="2428917"/>
            <a:ext cx="724200" cy="1350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5"/>
          <p:cNvCxnSpPr>
            <a:stCxn id="181" idx="3"/>
            <a:endCxn id="188" idx="1"/>
          </p:cNvCxnSpPr>
          <p:nvPr/>
        </p:nvCxnSpPr>
        <p:spPr>
          <a:xfrm>
            <a:off x="9344024" y="3763247"/>
            <a:ext cx="770100" cy="15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5"/>
          <p:cNvCxnSpPr>
            <a:stCxn id="177" idx="3"/>
            <a:endCxn id="188" idx="1"/>
          </p:cNvCxnSpPr>
          <p:nvPr/>
        </p:nvCxnSpPr>
        <p:spPr>
          <a:xfrm flipH="1" rot="10800000">
            <a:off x="9344024" y="3778730"/>
            <a:ext cx="770100" cy="1198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/>
          <p:nvPr/>
        </p:nvSpPr>
        <p:spPr>
          <a:xfrm>
            <a:off x="2608928" y="1492249"/>
            <a:ext cx="6505576" cy="1585248"/>
          </a:xfrm>
          <a:prstGeom prst="rect">
            <a:avLst/>
          </a:prstGeom>
          <a:solidFill>
            <a:srgbClr val="F5E1A8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printName(String name){</a:t>
            </a:r>
            <a:endParaRPr/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System.out.println(name);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}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943895" y="3637934"/>
            <a:ext cx="10186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 when created are generally stored in permanent memory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98" name="Google Shape;198;p6"/>
          <p:cNvGraphicFramePr/>
          <p:nvPr/>
        </p:nvGraphicFramePr>
        <p:xfrm>
          <a:off x="1734598" y="46600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{944A5874-7E01-43F1-9E1A-04C1A3174CA6}</a:tableStyleId>
              </a:tblPr>
              <a:tblGrid>
                <a:gridCol w="4302400"/>
                <a:gridCol w="4302400"/>
              </a:tblGrid>
              <a:tr h="52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instance Methods (normal)</a:t>
                      </a:r>
                      <a:endParaRPr b="1" sz="2400"/>
                    </a:p>
                  </a:txBody>
                  <a:tcPr marT="45725" marB="45725" marR="91450" marL="91450">
                    <a:solidFill>
                      <a:srgbClr val="EFD3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static</a:t>
                      </a:r>
                      <a:r>
                        <a:rPr b="1" lang="en-US" sz="2400"/>
                        <a:t> methods </a:t>
                      </a:r>
                      <a:endParaRPr b="1" sz="2400"/>
                    </a:p>
                  </a:txBody>
                  <a:tcPr marT="45725" marB="45725" marR="91450" marL="91450">
                    <a:solidFill>
                      <a:srgbClr val="EFD37E"/>
                    </a:solidFill>
                  </a:tcPr>
                </a:tc>
              </a:tr>
              <a:tr h="122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Every object</a:t>
                      </a:r>
                      <a:r>
                        <a:rPr lang="en-US" sz="2400"/>
                        <a:t> has its own copy of method. </a:t>
                      </a:r>
                      <a:endParaRPr sz="2400"/>
                    </a:p>
                  </a:txBody>
                  <a:tcPr marT="45725" marB="45725" marR="91450" marL="91450">
                    <a:solidFill>
                      <a:srgbClr val="FAF0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Method</a:t>
                      </a:r>
                      <a:r>
                        <a:rPr lang="en-US" sz="2400"/>
                        <a:t> shared among all objects.</a:t>
                      </a:r>
                      <a:endParaRPr sz="2400"/>
                    </a:p>
                  </a:txBody>
                  <a:tcPr marT="45725" marB="45725" marR="91450" marL="91450">
                    <a:solidFill>
                      <a:srgbClr val="FAF0D2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6"/>
          <p:cNvSpPr txBox="1"/>
          <p:nvPr>
            <p:ph type="title"/>
          </p:nvPr>
        </p:nvSpPr>
        <p:spPr>
          <a:xfrm>
            <a:off x="646111" y="452718"/>
            <a:ext cx="9404723" cy="854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 sz="4400"/>
              <a:t>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646111" y="452718"/>
            <a:ext cx="9404723" cy="854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 sz="4400"/>
              <a:t>static methods</a:t>
            </a:r>
            <a:endParaRPr/>
          </a:p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646111" y="1669460"/>
            <a:ext cx="10749476" cy="379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/>
              <a:t>A static method belongs to the class rather than the object of a class.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/>
              <a:t>A static method can access </a:t>
            </a:r>
            <a:r>
              <a:rPr b="1" lang="en-US" sz="2400"/>
              <a:t>static data member </a:t>
            </a:r>
            <a:r>
              <a:rPr lang="en-US" sz="2400"/>
              <a:t>and can change the value of it.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/>
              <a:t>A static method can be called without the need for creating an instance of a class.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518292" y="617408"/>
            <a:ext cx="10749476" cy="5862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Project Name: </a:t>
            </a:r>
            <a:r>
              <a:rPr b="1" lang="en-US" sz="3200"/>
              <a:t>TestEmployee</a:t>
            </a:r>
            <a:r>
              <a:rPr lang="en-US" sz="3200"/>
              <a:t> (main class)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Class Name: </a:t>
            </a:r>
            <a:r>
              <a:rPr b="1" lang="en-US" sz="3200"/>
              <a:t>Employee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Variables in Employee: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    </a:t>
            </a:r>
            <a:r>
              <a:rPr b="1" lang="en-US" sz="3200"/>
              <a:t>static String organization</a:t>
            </a:r>
            <a:r>
              <a:rPr lang="en-US" sz="3200"/>
              <a:t>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    private int eid;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    private String name;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    private String designation;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    private int age;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  <a:p>
            <a:pPr indent="-180340" lvl="0" marL="34290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940" y="332760"/>
            <a:ext cx="6772275" cy="2495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940" y="3162146"/>
            <a:ext cx="10648950" cy="3267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Custom 7">
      <a:dk1>
        <a:srgbClr val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B01513"/>
      </a:hlink>
      <a:folHlink>
        <a:srgbClr val="B015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2019-01-16T11:10:03Z</dcterms:created>
  <dc:creator>Nowshin Nawar Arony</dc:creator>
</cp:coreProperties>
</file>