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300" r:id="rId4"/>
    <p:sldId id="279" r:id="rId5"/>
    <p:sldId id="275" r:id="rId6"/>
    <p:sldId id="281" r:id="rId7"/>
    <p:sldId id="307" r:id="rId8"/>
    <p:sldId id="306" r:id="rId9"/>
    <p:sldId id="309" r:id="rId10"/>
    <p:sldId id="283" r:id="rId11"/>
    <p:sldId id="288" r:id="rId12"/>
    <p:sldId id="308" r:id="rId13"/>
    <p:sldId id="287" r:id="rId14"/>
    <p:sldId id="289" r:id="rId15"/>
    <p:sldId id="285" r:id="rId16"/>
    <p:sldId id="284" r:id="rId17"/>
    <p:sldId id="286" r:id="rId18"/>
    <p:sldId id="311" r:id="rId19"/>
    <p:sldId id="298" r:id="rId20"/>
    <p:sldId id="295" r:id="rId21"/>
    <p:sldId id="297" r:id="rId22"/>
    <p:sldId id="290" r:id="rId23"/>
    <p:sldId id="291" r:id="rId24"/>
    <p:sldId id="292" r:id="rId25"/>
    <p:sldId id="293" r:id="rId26"/>
    <p:sldId id="310" r:id="rId27"/>
    <p:sldId id="301" r:id="rId28"/>
    <p:sldId id="312" r:id="rId29"/>
    <p:sldId id="313" r:id="rId30"/>
    <p:sldId id="314" r:id="rId31"/>
    <p:sldId id="315" r:id="rId32"/>
    <p:sldId id="316" r:id="rId33"/>
    <p:sldId id="302" r:id="rId34"/>
    <p:sldId id="303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2826" y="88490"/>
            <a:ext cx="8160774" cy="9537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Testing the Inheritance in Main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" y="1308918"/>
            <a:ext cx="11529398" cy="5409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5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462" y="2644877"/>
            <a:ext cx="10761743" cy="2162000"/>
          </a:xfrm>
        </p:spPr>
        <p:txBody>
          <a:bodyPr/>
          <a:lstStyle/>
          <a:p>
            <a:r>
              <a:rPr lang="en-US" sz="6600" dirty="0"/>
              <a:t>Hierarchical Inheritance </a:t>
            </a:r>
          </a:p>
        </p:txBody>
      </p:sp>
    </p:spTree>
    <p:extLst>
      <p:ext uri="{BB962C8B-B14F-4D97-AF65-F5344CB8AC3E}">
        <p14:creationId xmlns:p14="http://schemas.microsoft.com/office/powerpoint/2010/main" val="6189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50075"/>
              </p:ext>
            </p:extLst>
          </p:nvPr>
        </p:nvGraphicFramePr>
        <p:xfrm>
          <a:off x="181893" y="2656725"/>
          <a:ext cx="11852790" cy="31344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52790">
                  <a:extLst>
                    <a:ext uri="{9D8B030D-6E8A-4147-A177-3AD203B41FA5}">
                      <a16:colId xmlns:a16="http://schemas.microsoft.com/office/drawing/2014/main" val="1620196917"/>
                    </a:ext>
                  </a:extLst>
                </a:gridCol>
              </a:tblGrid>
              <a:tr h="59704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Sub Class Name: Rectangle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73356"/>
                  </a:ext>
                </a:extLst>
              </a:tr>
              <a:tr h="253743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Variables:</a:t>
                      </a:r>
                      <a:r>
                        <a:rPr lang="en-US" sz="2600" baseline="0" dirty="0" smtClean="0"/>
                        <a:t> length (double), width (double)</a:t>
                      </a:r>
                    </a:p>
                    <a:p>
                      <a:endParaRPr lang="en-US" sz="1000" baseline="0" dirty="0" smtClean="0"/>
                    </a:p>
                    <a:p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 constructors: 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no-argument constructor that initializes the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length = 1.0, width = 1.0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parameterized constructor with only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length, width as parameter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Another parameterized constructor with length, width, color and filled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40655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7" idx="0"/>
            <a:endCxn id="2" idx="2"/>
          </p:cNvCxnSpPr>
          <p:nvPr/>
        </p:nvCxnSpPr>
        <p:spPr>
          <a:xfrm flipV="1">
            <a:off x="6108288" y="1484671"/>
            <a:ext cx="0" cy="11720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28998" y="766916"/>
            <a:ext cx="5358580" cy="717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Super Class : </a:t>
            </a:r>
            <a:r>
              <a:rPr lang="en-US" sz="2400" dirty="0">
                <a:solidFill>
                  <a:schemeClr val="tx1"/>
                </a:solidFill>
              </a:rPr>
              <a:t>Shape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3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1922" y="191728"/>
            <a:ext cx="7472517" cy="8701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Class 2 of Super Class </a:t>
            </a:r>
            <a:r>
              <a:rPr lang="en-US" sz="3200" b="1" dirty="0" smtClean="0">
                <a:solidFill>
                  <a:srgbClr val="C00000"/>
                </a:solidFill>
              </a:rPr>
              <a:t>Shape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3" y="2018378"/>
            <a:ext cx="11262314" cy="3015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54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-4763"/>
            <a:ext cx="10304206" cy="6867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3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87" y="2143433"/>
            <a:ext cx="9473719" cy="2319316"/>
          </a:xfrm>
        </p:spPr>
        <p:txBody>
          <a:bodyPr/>
          <a:lstStyle/>
          <a:p>
            <a:r>
              <a:rPr lang="en-US" sz="6600" dirty="0" smtClean="0"/>
              <a:t>Multilevel Inheritance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01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8" y="1322132"/>
            <a:ext cx="11525544" cy="40757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96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" y="366867"/>
            <a:ext cx="11796424" cy="59356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89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59" y="186813"/>
            <a:ext cx="9690025" cy="1355754"/>
          </a:xfrm>
        </p:spPr>
        <p:txBody>
          <a:bodyPr/>
          <a:lstStyle/>
          <a:p>
            <a:r>
              <a:rPr lang="en-US" sz="4400" dirty="0" smtClean="0"/>
              <a:t>If both super class and sub class have a variable with same name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9" y="1868434"/>
            <a:ext cx="6386051" cy="20651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9" y="4334950"/>
            <a:ext cx="7524750" cy="2219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3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76" y="1711358"/>
            <a:ext cx="9375392" cy="2840978"/>
          </a:xfrm>
        </p:spPr>
        <p:txBody>
          <a:bodyPr/>
          <a:lstStyle/>
          <a:p>
            <a:r>
              <a:rPr lang="en-US" sz="5400" dirty="0" smtClean="0"/>
              <a:t>Super keyword is quite similar </a:t>
            </a:r>
            <a:r>
              <a:rPr lang="en-US" sz="5400" dirty="0"/>
              <a:t>to the use of </a:t>
            </a:r>
            <a:r>
              <a:rPr lang="en-US" sz="5400" b="1" dirty="0">
                <a:solidFill>
                  <a:srgbClr val="FF0000"/>
                </a:solidFill>
              </a:rPr>
              <a:t>this</a:t>
            </a:r>
            <a:r>
              <a:rPr lang="en-US" sz="5400" dirty="0"/>
              <a:t> keyword</a:t>
            </a:r>
            <a:r>
              <a:rPr lang="en-US" sz="5400" dirty="0" smtClean="0"/>
              <a:t>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77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21" y="1555956"/>
            <a:ext cx="10938723" cy="357648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000" b="1" u="sng" dirty="0"/>
              <a:t>Course </a:t>
            </a:r>
            <a:r>
              <a:rPr lang="en-US" sz="4000" b="1" u="sng" dirty="0" smtClean="0"/>
              <a:t>Teacher</a:t>
            </a:r>
            <a:br>
              <a:rPr lang="en-US" sz="4000" b="1" u="sng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Dr.  </a:t>
            </a:r>
            <a:r>
              <a:rPr lang="en-US" sz="4000" b="1" dirty="0" err="1"/>
              <a:t>Shahriar</a:t>
            </a:r>
            <a:r>
              <a:rPr lang="en-US" sz="4000" b="1" dirty="0"/>
              <a:t> </a:t>
            </a:r>
            <a:r>
              <a:rPr lang="en-US" sz="4000" b="1" dirty="0" err="1"/>
              <a:t>Mahbub</a:t>
            </a:r>
            <a:r>
              <a:rPr lang="en-US" sz="4000" b="1" dirty="0"/>
              <a:t>, Associate Professor</a:t>
            </a:r>
            <a:br>
              <a:rPr lang="en-US" sz="4000" b="1" dirty="0"/>
            </a:br>
            <a:r>
              <a:rPr lang="en-US" sz="4000" b="1" dirty="0" smtClean="0"/>
              <a:t>Nowshin </a:t>
            </a:r>
            <a:r>
              <a:rPr lang="en-US" sz="4000" b="1" dirty="0"/>
              <a:t>Nawar Arony, Adjunct </a:t>
            </a:r>
            <a:r>
              <a:rPr lang="en-US" sz="4000" b="1" dirty="0" smtClean="0"/>
              <a:t>Lecturer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06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" y="0"/>
            <a:ext cx="11867536" cy="67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1" y="28947"/>
            <a:ext cx="11002297" cy="3805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06" y="4044438"/>
            <a:ext cx="9460323" cy="25508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5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3665"/>
            <a:ext cx="9778517" cy="3322207"/>
          </a:xfrm>
        </p:spPr>
        <p:txBody>
          <a:bodyPr/>
          <a:lstStyle/>
          <a:p>
            <a:r>
              <a:rPr lang="en-US" sz="6600" dirty="0" smtClean="0"/>
              <a:t>A private member is not accessible by the sub classes.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907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85" y="762000"/>
            <a:ext cx="8959492" cy="32728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015613" y="4699819"/>
            <a:ext cx="812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Create the getter setter methods.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73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35" y="19664"/>
            <a:ext cx="10382865" cy="54175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7317" y="4517921"/>
            <a:ext cx="2094271" cy="21286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Error: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Legs has private access in Animal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05781" y="4296698"/>
            <a:ext cx="963561" cy="678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0658" y="390297"/>
            <a:ext cx="1868129" cy="6636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Solution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59246"/>
            <a:ext cx="12192000" cy="4194301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268361" y="3991897"/>
            <a:ext cx="4286865" cy="5899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0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806245"/>
            <a:ext cx="10279960" cy="4886632"/>
          </a:xfrm>
        </p:spPr>
        <p:txBody>
          <a:bodyPr/>
          <a:lstStyle/>
          <a:p>
            <a:r>
              <a:rPr lang="en-US" sz="4400" dirty="0" smtClean="0"/>
              <a:t>- Now convert all variables in all classes to private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- declare getter setter methods for    each variable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- Use super wherever needed.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808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3892"/>
            <a:ext cx="9404723" cy="766482"/>
          </a:xfrm>
        </p:spPr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6233"/>
            <a:ext cx="10798637" cy="413446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If </a:t>
            </a:r>
            <a:r>
              <a:rPr lang="en-US" sz="2800" b="1" dirty="0"/>
              <a:t>subclass (child class) has the same method as declared in the parent class, it is known as method overriding.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Rules </a:t>
            </a:r>
            <a:r>
              <a:rPr lang="en-US" sz="2800" b="1" dirty="0"/>
              <a:t>for Java Method Overriding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/>
              <a:t>1.	method must have same name as in the parent class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/>
              <a:t>2.	method must have same parameter as in the parent class.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/>
              <a:t>3.	must be </a:t>
            </a:r>
            <a:r>
              <a:rPr lang="en-US" sz="2600" b="1" dirty="0" smtClean="0"/>
              <a:t>in a </a:t>
            </a:r>
            <a:r>
              <a:rPr lang="en-US" sz="2600" b="1" dirty="0"/>
              <a:t>relationship (inheritance).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6049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806245"/>
            <a:ext cx="10279960" cy="4886632"/>
          </a:xfrm>
        </p:spPr>
        <p:txBody>
          <a:bodyPr/>
          <a:lstStyle/>
          <a:p>
            <a:r>
              <a:rPr lang="en-US" sz="4400" dirty="0" smtClean="0"/>
              <a:t>- Now go to Shape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- Create a method named </a:t>
            </a:r>
            <a:r>
              <a:rPr lang="en-US" sz="4400" b="1" dirty="0" err="1" smtClean="0"/>
              <a:t>calculateArea</a:t>
            </a:r>
            <a:r>
              <a:rPr lang="en-US" sz="4400" b="1" dirty="0" smtClean="0"/>
              <a:t>() </a:t>
            </a:r>
            <a:r>
              <a:rPr lang="en-US" sz="4400" dirty="0" smtClean="0"/>
              <a:t>whose return type is double and has no parameter.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- return 1.0;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215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15" y="333682"/>
            <a:ext cx="8284138" cy="4596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07115" y="5093543"/>
            <a:ext cx="958927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Now override this method in Circle, Rectangle and Square class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65" y="1278194"/>
            <a:ext cx="9218077" cy="3479521"/>
          </a:xfrm>
        </p:spPr>
        <p:txBody>
          <a:bodyPr/>
          <a:lstStyle/>
          <a:p>
            <a:r>
              <a:rPr lang="en-US" sz="4400" b="1" dirty="0"/>
              <a:t>Inheritance in Java</a:t>
            </a:r>
            <a:r>
              <a:rPr lang="en-US" sz="4400" dirty="0"/>
              <a:t> is a mechanism in which one object acquires all the properties and behaviors of a parent object.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92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53" y="1140542"/>
            <a:ext cx="10348786" cy="3961303"/>
          </a:xfrm>
        </p:spPr>
        <p:txBody>
          <a:bodyPr/>
          <a:lstStyle/>
          <a:p>
            <a:r>
              <a:rPr lang="en-US" dirty="0" smtClean="0"/>
              <a:t>Now go to main class create objects for Shape, Circle, Rectangle and Square classes.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call the </a:t>
            </a:r>
            <a:r>
              <a:rPr lang="en-US" dirty="0" err="1" smtClean="0"/>
              <a:t>calculateArea</a:t>
            </a:r>
            <a:r>
              <a:rPr lang="en-US" dirty="0" smtClean="0"/>
              <a:t>() method for each object and 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" y="236305"/>
            <a:ext cx="12156789" cy="61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3" y="214466"/>
            <a:ext cx="7586497" cy="28614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" y="3075962"/>
            <a:ext cx="7603132" cy="3629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19536" y="2903708"/>
            <a:ext cx="2979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Printing all the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of Java Method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623189"/>
            <a:ext cx="10641321" cy="3266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Consider the </a:t>
            </a:r>
            <a:r>
              <a:rPr lang="en-US" sz="3200" b="1" dirty="0" smtClean="0"/>
              <a:t>following </a:t>
            </a:r>
            <a:r>
              <a:rPr lang="en-US" sz="3200" b="1" dirty="0" smtClean="0"/>
              <a:t>scenario:</a:t>
            </a:r>
          </a:p>
          <a:p>
            <a:pPr marL="0" indent="0">
              <a:buNone/>
            </a:pPr>
            <a:r>
              <a:rPr lang="en-US" sz="3200" b="1" dirty="0" smtClean="0"/>
              <a:t>Bank </a:t>
            </a:r>
            <a:r>
              <a:rPr lang="en-US" sz="3200" b="1" dirty="0"/>
              <a:t>is a class that provides functionality to get rate of interest. But, rate of interest varies according to banks. For example,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BRAC</a:t>
            </a:r>
            <a:r>
              <a:rPr lang="en-US" sz="3200" b="1" dirty="0"/>
              <a:t>, DBBL and HSBC banks could provide 8%, 7% and 9% rate of </a:t>
            </a:r>
            <a:r>
              <a:rPr lang="en-US" sz="3200" b="1" dirty="0" smtClean="0"/>
              <a:t>interest respectively.</a:t>
            </a:r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02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4" y="559269"/>
            <a:ext cx="5633686" cy="2705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4" y="3765756"/>
            <a:ext cx="5633686" cy="2660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559269"/>
            <a:ext cx="5702710" cy="2705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3765757"/>
            <a:ext cx="5574890" cy="2660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flipV="1">
            <a:off x="2389239" y="4336026"/>
            <a:ext cx="2762864" cy="9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72168" y="4242620"/>
            <a:ext cx="2905432" cy="49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372168" y="1012723"/>
            <a:ext cx="2905432" cy="49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3" y="305234"/>
            <a:ext cx="9404723" cy="845140"/>
          </a:xfrm>
        </p:spPr>
        <p:txBody>
          <a:bodyPr/>
          <a:lstStyle/>
          <a:p>
            <a:r>
              <a:rPr lang="en-US" dirty="0" smtClean="0"/>
              <a:t>Test the method Overriding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369269"/>
            <a:ext cx="12014740" cy="48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8" y="953729"/>
            <a:ext cx="10798637" cy="5083279"/>
          </a:xfrm>
        </p:spPr>
        <p:txBody>
          <a:bodyPr>
            <a:normAutofit/>
          </a:bodyPr>
          <a:lstStyle/>
          <a:p>
            <a:pPr marL="400050" lvl="1" indent="0">
              <a:buClr>
                <a:srgbClr val="C00000"/>
              </a:buClr>
              <a:buNone/>
            </a:pPr>
            <a:endParaRPr lang="en-US" sz="2600" b="1" dirty="0">
              <a:solidFill>
                <a:srgbClr val="0000FF"/>
              </a:solidFill>
            </a:endParaRP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Class that is inherited is called SUPERCLASS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Class that does the inheriting is called SUBCLASS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/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Syntax: using </a:t>
            </a:r>
            <a:r>
              <a:rPr lang="en-US" sz="2600" b="1" dirty="0" smtClean="0">
                <a:solidFill>
                  <a:srgbClr val="00CC00"/>
                </a:solidFill>
              </a:rPr>
              <a:t>extends</a:t>
            </a:r>
            <a:r>
              <a:rPr lang="en-US" sz="2600" b="1" dirty="0" smtClean="0"/>
              <a:t> keyword</a:t>
            </a:r>
          </a:p>
          <a:p>
            <a:pPr marL="400050" lvl="1" indent="0">
              <a:spcBef>
                <a:spcPts val="600"/>
              </a:spcBef>
              <a:buClr>
                <a:srgbClr val="C00000"/>
              </a:buClr>
              <a:buNone/>
            </a:pPr>
            <a:endParaRPr lang="en-US" sz="2600" b="1" dirty="0" smtClean="0"/>
          </a:p>
          <a:p>
            <a:pPr marL="400050" lvl="1" indent="0">
              <a:buNone/>
            </a:pPr>
            <a:r>
              <a:rPr lang="en-US" sz="2400" b="1" dirty="0"/>
              <a:t>class </a:t>
            </a:r>
            <a:r>
              <a:rPr lang="en-US" sz="2400" b="1" dirty="0">
                <a:solidFill>
                  <a:srgbClr val="FF0000"/>
                </a:solidFill>
              </a:rPr>
              <a:t>Subclass-name</a:t>
            </a:r>
            <a:r>
              <a:rPr lang="en-US" sz="2400" b="1" dirty="0"/>
              <a:t> </a:t>
            </a:r>
            <a:r>
              <a:rPr lang="en-US" sz="2400" b="1" u="sng" dirty="0"/>
              <a:t>extends</a:t>
            </a:r>
            <a:r>
              <a:rPr lang="en-US" sz="2400" b="1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Superclass-name</a:t>
            </a:r>
            <a:r>
              <a:rPr lang="en-US" sz="2400" b="1" dirty="0"/>
              <a:t>  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b="1" dirty="0"/>
              <a:t>{  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b="1" dirty="0"/>
              <a:t>   //methods and fields  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b="1" dirty="0"/>
              <a:t>}  </a:t>
            </a:r>
            <a:endParaRPr lang="en-US" sz="2400" dirty="0"/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5780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15381"/>
            <a:ext cx="8825660" cy="2162000"/>
          </a:xfrm>
        </p:spPr>
        <p:txBody>
          <a:bodyPr/>
          <a:lstStyle/>
          <a:p>
            <a:r>
              <a:rPr lang="en-US" sz="6600" dirty="0" smtClean="0"/>
              <a:t>Single Level Inheritance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946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6858" y="489487"/>
            <a:ext cx="1516575" cy="11490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Super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182762"/>
            <a:ext cx="10343536" cy="4591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86813" y="4060721"/>
            <a:ext cx="1366683" cy="10717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354"/>
            <a:ext cx="8878529" cy="1923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78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6" y="1622322"/>
            <a:ext cx="9916167" cy="3569110"/>
          </a:xfrm>
        </p:spPr>
        <p:txBody>
          <a:bodyPr/>
          <a:lstStyle/>
          <a:p>
            <a:r>
              <a:rPr lang="en-US" sz="4400" dirty="0"/>
              <a:t>Create a project with whatever name you want to. It will be the main class. Then create the following </a:t>
            </a:r>
            <a:r>
              <a:rPr lang="en-US" sz="4400" dirty="0" smtClean="0"/>
              <a:t>inheritance.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95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6292"/>
              </p:ext>
            </p:extLst>
          </p:nvPr>
        </p:nvGraphicFramePr>
        <p:xfrm>
          <a:off x="122899" y="421604"/>
          <a:ext cx="11970778" cy="23662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970778">
                  <a:extLst>
                    <a:ext uri="{9D8B030D-6E8A-4147-A177-3AD203B41FA5}">
                      <a16:colId xmlns:a16="http://schemas.microsoft.com/office/drawing/2014/main" val="1620196917"/>
                    </a:ext>
                  </a:extLst>
                </a:gridCol>
              </a:tblGrid>
              <a:tr h="537488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Super Class Name: Shape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73356"/>
                  </a:ext>
                </a:extLst>
              </a:tr>
              <a:tr h="1784108"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Variables:</a:t>
                      </a:r>
                      <a:r>
                        <a:rPr lang="en-US" sz="2600" baseline="0" dirty="0" smtClean="0"/>
                        <a:t> color (String), filled (Boolean)</a:t>
                      </a:r>
                    </a:p>
                    <a:p>
                      <a:endParaRPr lang="en-US" sz="1000" baseline="0" dirty="0" smtClean="0"/>
                    </a:p>
                    <a:p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constructors: </a:t>
                      </a:r>
                    </a:p>
                    <a:p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 no-argument constructor that initializes color =“white” and filled = true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parameterized constructor.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4065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01773"/>
              </p:ext>
            </p:extLst>
          </p:nvPr>
        </p:nvGraphicFramePr>
        <p:xfrm>
          <a:off x="181893" y="3236828"/>
          <a:ext cx="11852790" cy="31344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52790">
                  <a:extLst>
                    <a:ext uri="{9D8B030D-6E8A-4147-A177-3AD203B41FA5}">
                      <a16:colId xmlns:a16="http://schemas.microsoft.com/office/drawing/2014/main" val="1620196917"/>
                    </a:ext>
                  </a:extLst>
                </a:gridCol>
              </a:tblGrid>
              <a:tr h="597043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Sub Class Name: Circle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73356"/>
                  </a:ext>
                </a:extLst>
              </a:tr>
              <a:tr h="2537433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Variables:</a:t>
                      </a:r>
                      <a:r>
                        <a:rPr lang="en-US" sz="2600" baseline="0" dirty="0" smtClean="0"/>
                        <a:t> radius (double)</a:t>
                      </a:r>
                    </a:p>
                    <a:p>
                      <a:endParaRPr lang="en-US" sz="1000" baseline="0" dirty="0" smtClean="0"/>
                    </a:p>
                    <a:p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 constructors: 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no-argument constructor that initializes the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radius = 1.0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parameterized constructor with only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radius as parameter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Another parameterized constructor with radius, color and filled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40655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6108288" y="2787892"/>
            <a:ext cx="0" cy="448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0" y="1120876"/>
            <a:ext cx="1661652" cy="12486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Super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310" y="4193457"/>
            <a:ext cx="1661652" cy="12486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Sub Class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77" y="413260"/>
            <a:ext cx="7816645" cy="25277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68" y="3893879"/>
            <a:ext cx="8548558" cy="20939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2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1494</TotalTime>
  <Words>401</Words>
  <Application>Microsoft Office PowerPoint</Application>
  <PresentationFormat>Widescreen</PresentationFormat>
  <Paragraphs>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Ion</vt:lpstr>
      <vt:lpstr>Object Oriented Programming Lab CSE 1206</vt:lpstr>
      <vt:lpstr>Course Teacher  Dr.  Shahriar Mahbub, Associate Professor Nowshin Nawar Arony, Adjunct Lecturer </vt:lpstr>
      <vt:lpstr>Inheritance in Java is a mechanism in which one object acquires all the properties and behaviors of a parent object.</vt:lpstr>
      <vt:lpstr>Inheritance</vt:lpstr>
      <vt:lpstr>Single Level Inheritance</vt:lpstr>
      <vt:lpstr>PowerPoint Presentation</vt:lpstr>
      <vt:lpstr>Create a project with whatever name you want to. It will be the main class. Then create the following inheritance. </vt:lpstr>
      <vt:lpstr>PowerPoint Presentation</vt:lpstr>
      <vt:lpstr>PowerPoint Presentation</vt:lpstr>
      <vt:lpstr>PowerPoint Presentation</vt:lpstr>
      <vt:lpstr>Hierarchical Inheritance </vt:lpstr>
      <vt:lpstr>PowerPoint Presentation</vt:lpstr>
      <vt:lpstr>PowerPoint Presentation</vt:lpstr>
      <vt:lpstr>PowerPoint Presentation</vt:lpstr>
      <vt:lpstr>Multilevel Inheritance</vt:lpstr>
      <vt:lpstr>PowerPoint Presentation</vt:lpstr>
      <vt:lpstr>PowerPoint Presentation</vt:lpstr>
      <vt:lpstr>If both super class and sub class have a variable with same name</vt:lpstr>
      <vt:lpstr>Super keyword is quite similar to the use of this keyword. </vt:lpstr>
      <vt:lpstr>PowerPoint Presentation</vt:lpstr>
      <vt:lpstr>PowerPoint Presentation</vt:lpstr>
      <vt:lpstr>A private member is not accessible by the sub classes. </vt:lpstr>
      <vt:lpstr>PowerPoint Presentation</vt:lpstr>
      <vt:lpstr>PowerPoint Presentation</vt:lpstr>
      <vt:lpstr>PowerPoint Presentation</vt:lpstr>
      <vt:lpstr>- Now convert all variables in all classes to private  - declare getter setter methods for    each variable  - Use super wherever needed.</vt:lpstr>
      <vt:lpstr>Method Overriding</vt:lpstr>
      <vt:lpstr>- Now go to Shape  - Create a method named calculateArea() whose return type is double and has no parameter.  - return 1.0;</vt:lpstr>
      <vt:lpstr>PowerPoint Presentation</vt:lpstr>
      <vt:lpstr>Now go to main class create objects for Shape, Circle, Rectangle and Square classes.  Then call the calculateArea() method for each object and print.</vt:lpstr>
      <vt:lpstr>PowerPoint Presentation</vt:lpstr>
      <vt:lpstr>PowerPoint Presentation</vt:lpstr>
      <vt:lpstr>Real example of Java Method Overriding </vt:lpstr>
      <vt:lpstr>PowerPoint Presentation</vt:lpstr>
      <vt:lpstr>Test the method Overriding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Nowshin Nawar Arony</cp:lastModifiedBy>
  <cp:revision>239</cp:revision>
  <dcterms:created xsi:type="dcterms:W3CDTF">2019-01-16T11:10:03Z</dcterms:created>
  <dcterms:modified xsi:type="dcterms:W3CDTF">2019-08-05T18:11:35Z</dcterms:modified>
</cp:coreProperties>
</file>