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77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9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7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1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C84D2F-E3EE-4661-ABBD-4E4C568E3A8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7E3C-1E47-4283-8AC1-E4248B30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-primitive-type-object-jav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java-arrays.html" TargetMode="External"/><Relationship Id="rId2" Type="http://schemas.openxmlformats.org/officeDocument/2006/relationships/hyperlink" Target="https://www.geeksforgeeks.org/arrays-in-j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java/java_array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5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3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8" y="111672"/>
            <a:ext cx="11989339" cy="65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20327" cy="4195481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Final variable -&gt; used to create constant variables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Final methods -&gt; prevents method overriding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75" y="169569"/>
            <a:ext cx="7740921" cy="195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67" y="2231922"/>
            <a:ext cx="10041729" cy="4498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9467" y="446404"/>
            <a:ext cx="245105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Final </a:t>
            </a:r>
          </a:p>
          <a:p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8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55" y="144763"/>
            <a:ext cx="7639330" cy="3050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55" y="3382296"/>
            <a:ext cx="7639330" cy="3313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274" y="2682031"/>
            <a:ext cx="245105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Final 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393" y="2015613"/>
            <a:ext cx="8825660" cy="2162000"/>
          </a:xfrm>
        </p:spPr>
        <p:txBody>
          <a:bodyPr/>
          <a:lstStyle/>
          <a:p>
            <a:r>
              <a:rPr lang="en-US" sz="6600" dirty="0" smtClean="0"/>
              <a:t>Arrays in Java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438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285570"/>
            <a:ext cx="9404723" cy="766482"/>
          </a:xfrm>
        </p:spPr>
        <p:txBody>
          <a:bodyPr/>
          <a:lstStyle/>
          <a:p>
            <a:r>
              <a:rPr lang="en-US" dirty="0" smtClean="0"/>
              <a:t>Declaring one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327355"/>
            <a:ext cx="10818302" cy="525042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  <a:r>
              <a:rPr lang="en-US" sz="2800" b="1" dirty="0" smtClean="0">
                <a:latin typeface="Candara" panose="020E0502030303020204" pitchFamily="34" charset="0"/>
              </a:rPr>
              <a:t>array[];</a:t>
            </a: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[]  array; </a:t>
            </a:r>
          </a:p>
          <a:p>
            <a:pPr lvl="0"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  <a:r>
              <a:rPr lang="en-US" sz="2800" b="1" dirty="0" smtClean="0">
                <a:latin typeface="Candara" panose="020E0502030303020204" pitchFamily="34" charset="0"/>
              </a:rPr>
              <a:t>[]array</a:t>
            </a:r>
            <a:r>
              <a:rPr lang="en-US" sz="2800" b="1" dirty="0">
                <a:latin typeface="Candara" panose="020E0502030303020204" pitchFamily="34" charset="0"/>
              </a:rPr>
              <a:t>; </a:t>
            </a:r>
            <a:endParaRPr lang="en-US" sz="2800" b="1" dirty="0" smtClean="0">
              <a:latin typeface="Candara" panose="020E0502030303020204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600" b="1" dirty="0"/>
              <a:t>Instantiation of an Array in </a:t>
            </a:r>
            <a:r>
              <a:rPr lang="en-US" sz="2600" b="1" dirty="0" smtClean="0"/>
              <a:t>java</a:t>
            </a:r>
            <a:endParaRPr lang="en-US" sz="2600" b="1" dirty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800" b="1" i="1" dirty="0" smtClean="0"/>
              <a:t>array=</a:t>
            </a:r>
            <a:r>
              <a:rPr lang="en-US" sz="2800" b="1" i="1" dirty="0" smtClean="0">
                <a:solidFill>
                  <a:srgbClr val="0000FF"/>
                </a:solidFill>
              </a:rPr>
              <a:t>new</a:t>
            </a:r>
            <a:r>
              <a:rPr lang="en-US" sz="2800" b="1" i="1" dirty="0"/>
              <a:t> </a:t>
            </a:r>
            <a:r>
              <a:rPr lang="en-US" sz="2800" b="1" i="1" dirty="0" smtClean="0"/>
              <a:t>datatype[</a:t>
            </a:r>
            <a:r>
              <a:rPr lang="en-US" sz="2800" b="1" i="1" dirty="0" smtClean="0">
                <a:solidFill>
                  <a:srgbClr val="FF0000"/>
                </a:solidFill>
              </a:rPr>
              <a:t>size</a:t>
            </a:r>
            <a:r>
              <a:rPr lang="en-US" sz="2800" b="1" i="1" dirty="0" smtClean="0"/>
              <a:t>];       size-&gt; integer value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1000" b="1" i="1" dirty="0" smtClean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400" b="1" i="1" dirty="0" smtClean="0">
                <a:solidFill>
                  <a:srgbClr val="0000FF"/>
                </a:solidFill>
              </a:rPr>
              <a:t>*new</a:t>
            </a:r>
            <a:r>
              <a:rPr lang="en-US" sz="2400" b="1" i="1" dirty="0" smtClean="0"/>
              <a:t> keyword allocates memory to the array.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1000" b="1" i="1" dirty="0" smtClean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000" b="1" i="1" dirty="0" smtClean="0"/>
              <a:t>Why using new?</a:t>
            </a:r>
            <a:endParaRPr lang="en-US" sz="2000" b="1" i="1" dirty="0"/>
          </a:p>
        </p:txBody>
      </p:sp>
      <p:sp>
        <p:nvSpPr>
          <p:cNvPr id="4" name="Rectangle 3"/>
          <p:cNvSpPr/>
          <p:nvPr/>
        </p:nvSpPr>
        <p:spPr>
          <a:xfrm>
            <a:off x="983226" y="5976854"/>
            <a:ext cx="922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https://www.geeksforgeeks.org/array-primitive-type-object-java/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285570"/>
            <a:ext cx="9404723" cy="766482"/>
          </a:xfrm>
        </p:spPr>
        <p:txBody>
          <a:bodyPr/>
          <a:lstStyle/>
          <a:p>
            <a:r>
              <a:rPr lang="en-US" dirty="0" smtClean="0"/>
              <a:t>Declaring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327355"/>
            <a:ext cx="10818302" cy="525042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[][] </a:t>
            </a:r>
            <a:r>
              <a:rPr lang="en-US" sz="2800" b="1" dirty="0" smtClean="0">
                <a:latin typeface="Candara" panose="020E0502030303020204" pitchFamily="34" charset="0"/>
              </a:rPr>
              <a:t>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 smtClean="0">
                <a:latin typeface="Candara" panose="020E0502030303020204" pitchFamily="34" charset="0"/>
              </a:rPr>
              <a:t>  [][]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[][]; 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[];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600" b="1" dirty="0"/>
              <a:t>Instantiation of an Array in </a:t>
            </a:r>
            <a:r>
              <a:rPr lang="en-US" sz="2600" b="1" dirty="0" smtClean="0"/>
              <a:t>java</a:t>
            </a:r>
            <a:endParaRPr lang="en-US" sz="2600" b="1" dirty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3200" b="1" i="1" dirty="0" smtClean="0">
                <a:latin typeface="Candara" panose="020E0502030303020204" pitchFamily="34" charset="0"/>
              </a:rPr>
              <a:t>datatype </a:t>
            </a:r>
            <a:r>
              <a:rPr lang="en-US" sz="3200" b="1" dirty="0" smtClean="0">
                <a:latin typeface="Candara" panose="020E0502030303020204" pitchFamily="34" charset="0"/>
              </a:rPr>
              <a:t>[][]</a:t>
            </a:r>
            <a:r>
              <a:rPr lang="en-US" sz="32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3200" b="1" i="1" dirty="0" smtClean="0">
                <a:latin typeface="Candara" panose="020E0502030303020204" pitchFamily="34" charset="0"/>
              </a:rPr>
              <a:t>=new </a:t>
            </a:r>
            <a:r>
              <a:rPr lang="en-US" sz="3200" b="1" dirty="0" smtClean="0">
                <a:latin typeface="Candara" panose="020E0502030303020204" pitchFamily="34" charset="0"/>
              </a:rPr>
              <a:t>datatype[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];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800" b="1" i="1" dirty="0" smtClean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800" b="1" i="1" dirty="0" smtClean="0">
                <a:solidFill>
                  <a:srgbClr val="0000FF"/>
                </a:solidFill>
              </a:rPr>
              <a:t>new</a:t>
            </a:r>
            <a:r>
              <a:rPr lang="en-US" sz="2800" b="1" i="1" dirty="0" smtClean="0"/>
              <a:t> keyword allocates memory to the array.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27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285570"/>
            <a:ext cx="9404723" cy="766482"/>
          </a:xfrm>
        </p:spPr>
        <p:txBody>
          <a:bodyPr/>
          <a:lstStyle/>
          <a:p>
            <a:r>
              <a:rPr lang="en-US" dirty="0" smtClean="0"/>
              <a:t>Declaring 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57" y="1229032"/>
            <a:ext cx="10818302" cy="494562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endParaRPr lang="en-US" sz="2800" b="1" dirty="0" smtClean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 smtClean="0">
                <a:latin typeface="Candara" panose="020E0502030303020204" pitchFamily="34" charset="0"/>
              </a:rPr>
              <a:t>[][][] 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 smtClean="0">
                <a:latin typeface="Candara" panose="020E0502030303020204" pitchFamily="34" charset="0"/>
              </a:rPr>
              <a:t>  [][][]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[][][]; 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[][];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600" b="1" dirty="0"/>
              <a:t>Instantiation of an Array in </a:t>
            </a:r>
            <a:r>
              <a:rPr lang="en-US" sz="2600" b="1" dirty="0" smtClean="0"/>
              <a:t>java</a:t>
            </a:r>
            <a:endParaRPr lang="en-US" sz="2600" b="1" dirty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3200" b="1" i="1" dirty="0" smtClean="0">
                <a:latin typeface="Candara" panose="020E0502030303020204" pitchFamily="34" charset="0"/>
              </a:rPr>
              <a:t>datatype </a:t>
            </a:r>
            <a:r>
              <a:rPr lang="en-US" sz="32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3200" b="1" dirty="0" smtClean="0">
                <a:latin typeface="Candara" panose="020E0502030303020204" pitchFamily="34" charset="0"/>
              </a:rPr>
              <a:t>[][][] </a:t>
            </a:r>
            <a:r>
              <a:rPr lang="en-US" sz="3200" b="1" i="1" dirty="0" smtClean="0">
                <a:latin typeface="Candara" panose="020E0502030303020204" pitchFamily="34" charset="0"/>
              </a:rPr>
              <a:t>=new </a:t>
            </a:r>
            <a:r>
              <a:rPr lang="en-US" sz="3200" b="1" dirty="0" smtClean="0">
                <a:latin typeface="Candara" panose="020E0502030303020204" pitchFamily="34" charset="0"/>
              </a:rPr>
              <a:t>datatype[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];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819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8" y="983225"/>
            <a:ext cx="9511932" cy="5793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0026" y="192687"/>
            <a:ext cx="7374193" cy="6922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One Dimensional Arrays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94" y="236026"/>
            <a:ext cx="9549941" cy="707488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the inheritance example?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52915" y="1422127"/>
          <a:ext cx="5702712" cy="119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6">
                  <a:extLst>
                    <a:ext uri="{9D8B030D-6E8A-4147-A177-3AD203B41FA5}">
                      <a16:colId xmlns="" xmlns:a16="http://schemas.microsoft.com/office/drawing/2014/main" val="1187073538"/>
                    </a:ext>
                  </a:extLst>
                </a:gridCol>
                <a:gridCol w="2851356">
                  <a:extLst>
                    <a:ext uri="{9D8B030D-6E8A-4147-A177-3AD203B41FA5}">
                      <a16:colId xmlns="" xmlns:a16="http://schemas.microsoft.com/office/drawing/2014/main" val="941675804"/>
                    </a:ext>
                  </a:extLst>
                </a:gridCol>
              </a:tblGrid>
              <a:tr h="1197624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-color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-filled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-calculateArea()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504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1895" y="3430639"/>
          <a:ext cx="5540480" cy="8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240">
                  <a:extLst>
                    <a:ext uri="{9D8B030D-6E8A-4147-A177-3AD203B41FA5}">
                      <a16:colId xmlns="" xmlns:a16="http://schemas.microsoft.com/office/drawing/2014/main" val="1187073538"/>
                    </a:ext>
                  </a:extLst>
                </a:gridCol>
                <a:gridCol w="2770240">
                  <a:extLst>
                    <a:ext uri="{9D8B030D-6E8A-4147-A177-3AD203B41FA5}">
                      <a16:colId xmlns="" xmlns:a16="http://schemas.microsoft.com/office/drawing/2014/main" val="941675804"/>
                    </a:ext>
                  </a:extLst>
                </a:gridCol>
              </a:tblGrid>
              <a:tr h="878076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Circle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-radius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-calculateArea()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504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10628" y="3430639"/>
          <a:ext cx="55453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699">
                  <a:extLst>
                    <a:ext uri="{9D8B030D-6E8A-4147-A177-3AD203B41FA5}">
                      <a16:colId xmlns="" xmlns:a16="http://schemas.microsoft.com/office/drawing/2014/main" val="1187073538"/>
                    </a:ext>
                  </a:extLst>
                </a:gridCol>
                <a:gridCol w="2772699">
                  <a:extLst>
                    <a:ext uri="{9D8B030D-6E8A-4147-A177-3AD203B41FA5}">
                      <a16:colId xmlns="" xmlns:a16="http://schemas.microsoft.com/office/drawing/2014/main" val="941675804"/>
                    </a:ext>
                  </a:extLst>
                </a:gridCol>
              </a:tblGrid>
              <a:tr h="878076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-length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-width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-calculateArea()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504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36538" y="5478726"/>
          <a:ext cx="3893578" cy="8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89">
                  <a:extLst>
                    <a:ext uri="{9D8B030D-6E8A-4147-A177-3AD203B41FA5}">
                      <a16:colId xmlns="" xmlns:a16="http://schemas.microsoft.com/office/drawing/2014/main" val="1187073538"/>
                    </a:ext>
                  </a:extLst>
                </a:gridCol>
                <a:gridCol w="1946789">
                  <a:extLst>
                    <a:ext uri="{9D8B030D-6E8A-4147-A177-3AD203B41FA5}">
                      <a16:colId xmlns="" xmlns:a16="http://schemas.microsoft.com/office/drawing/2014/main" val="941675804"/>
                    </a:ext>
                  </a:extLst>
                </a:gridCol>
              </a:tblGrid>
              <a:tr h="878076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Square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1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18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50414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>
            <a:stCxn id="5" idx="0"/>
            <a:endCxn id="4" idx="2"/>
          </p:cNvCxnSpPr>
          <p:nvPr/>
        </p:nvCxnSpPr>
        <p:spPr>
          <a:xfrm rot="5400000" flipH="1" flipV="1">
            <a:off x="4022759" y="1549127"/>
            <a:ext cx="810888" cy="29521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</p:cNvCxnSpPr>
          <p:nvPr/>
        </p:nvCxnSpPr>
        <p:spPr>
          <a:xfrm rot="16200000" flipV="1">
            <a:off x="7168399" y="1415711"/>
            <a:ext cx="405444" cy="362441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2"/>
          </p:cNvCxnSpPr>
          <p:nvPr/>
        </p:nvCxnSpPr>
        <p:spPr>
          <a:xfrm flipV="1">
            <a:off x="9183327" y="4619359"/>
            <a:ext cx="0" cy="859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1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0942" y="0"/>
            <a:ext cx="11267767" cy="6858000"/>
            <a:chOff x="530942" y="0"/>
            <a:chExt cx="11267767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42" y="0"/>
              <a:ext cx="11267767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942" y="64684"/>
              <a:ext cx="5181600" cy="1306141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8439764" y="0"/>
            <a:ext cx="3358945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Way-1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5395" y="0"/>
            <a:ext cx="10937507" cy="6858000"/>
            <a:chOff x="615395" y="0"/>
            <a:chExt cx="10937507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95" y="0"/>
              <a:ext cx="10937507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395" y="64684"/>
              <a:ext cx="5496232" cy="1306141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8056306" y="0"/>
            <a:ext cx="3358945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Way-2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9935" y="0"/>
            <a:ext cx="10825316" cy="6858000"/>
            <a:chOff x="589935" y="0"/>
            <a:chExt cx="10825316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35" y="0"/>
              <a:ext cx="10825316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25" y="64684"/>
              <a:ext cx="5181600" cy="1306141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8056306" y="0"/>
            <a:ext cx="3358945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Way-3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6618" y="341708"/>
            <a:ext cx="7757652" cy="92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But you cannot initialize array like this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8" y="1733938"/>
            <a:ext cx="5521902" cy="1245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71" y="1733937"/>
            <a:ext cx="5703387" cy="1245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7" y="4052818"/>
            <a:ext cx="5770590" cy="1295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71" y="4052818"/>
            <a:ext cx="5703387" cy="12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67" y="1897624"/>
            <a:ext cx="9277072" cy="3382299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User Input for Array Elements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999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0"/>
            <a:ext cx="10746657" cy="6807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4748981" cy="12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1" y="1028428"/>
            <a:ext cx="10255045" cy="57017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0026" y="192687"/>
            <a:ext cx="7374193" cy="6922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Two Dimensional Arrays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0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52128" y="621342"/>
          <a:ext cx="9442245" cy="51206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81617">
                  <a:extLst>
                    <a:ext uri="{9D8B030D-6E8A-4147-A177-3AD203B41FA5}">
                      <a16:colId xmlns="" xmlns:a16="http://schemas.microsoft.com/office/drawing/2014/main" val="3123555612"/>
                    </a:ext>
                  </a:extLst>
                </a:gridCol>
                <a:gridCol w="2739506">
                  <a:extLst>
                    <a:ext uri="{9D8B030D-6E8A-4147-A177-3AD203B41FA5}">
                      <a16:colId xmlns="" xmlns:a16="http://schemas.microsoft.com/office/drawing/2014/main" val="2028583457"/>
                    </a:ext>
                  </a:extLst>
                </a:gridCol>
                <a:gridCol w="2360561">
                  <a:extLst>
                    <a:ext uri="{9D8B030D-6E8A-4147-A177-3AD203B41FA5}">
                      <a16:colId xmlns="" xmlns:a16="http://schemas.microsoft.com/office/drawing/2014/main" val="985178055"/>
                    </a:ext>
                  </a:extLst>
                </a:gridCol>
                <a:gridCol w="2360561">
                  <a:extLst>
                    <a:ext uri="{9D8B030D-6E8A-4147-A177-3AD203B41FA5}">
                      <a16:colId xmlns="" xmlns:a16="http://schemas.microsoft.com/office/drawing/2014/main" val="428880398"/>
                    </a:ext>
                  </a:extLst>
                </a:gridCol>
              </a:tblGrid>
              <a:tr h="124102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FF"/>
                          </a:solidFill>
                        </a:rPr>
                        <a:t>Column 0</a:t>
                      </a:r>
                      <a:endParaRPr lang="en-US" sz="3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FFFF"/>
                          </a:solidFill>
                        </a:rPr>
                        <a:t>Column 1</a:t>
                      </a:r>
                    </a:p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FFFF"/>
                          </a:solidFill>
                        </a:rPr>
                        <a:t>Column 2</a:t>
                      </a:r>
                    </a:p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1359016"/>
                  </a:ext>
                </a:extLst>
              </a:tr>
              <a:tr h="129322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FF"/>
                          </a:solidFill>
                        </a:rPr>
                        <a:t>Row 0</a:t>
                      </a:r>
                      <a:endParaRPr lang="en-US" sz="3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pPr algn="ctr"/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[0][0]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[0][2]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8026623"/>
                  </a:ext>
                </a:extLst>
              </a:tr>
              <a:tr h="129322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FF"/>
                          </a:solidFill>
                        </a:rPr>
                        <a:t>Row 1</a:t>
                      </a:r>
                      <a:endParaRPr lang="en-US" sz="3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[1][1]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[1][2]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5439101"/>
                  </a:ext>
                </a:extLst>
              </a:tr>
              <a:tr h="129322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FF"/>
                          </a:solidFill>
                        </a:rPr>
                        <a:t>Row 2</a:t>
                      </a:r>
                      <a:endParaRPr lang="en-US" sz="3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[2][0]</a:t>
                      </a:r>
                      <a:endParaRPr lang="en-US" sz="36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[2][2]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191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9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67" y="1897624"/>
            <a:ext cx="8825660" cy="2605549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Using Arrays as Method Parameters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413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7756" y="88490"/>
            <a:ext cx="9674941" cy="6666271"/>
            <a:chOff x="717756" y="88490"/>
            <a:chExt cx="9674941" cy="66662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56" y="88490"/>
              <a:ext cx="9674941" cy="6666271"/>
            </a:xfrm>
            <a:prstGeom prst="rect">
              <a:avLst/>
            </a:prstGeom>
            <a:ln w="3810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756" y="88490"/>
              <a:ext cx="4994786" cy="904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929" y="352803"/>
            <a:ext cx="95864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superclass reference variable can refer to a subclass object.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11" y="2052177"/>
            <a:ext cx="9167346" cy="27852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9311" y="5459627"/>
            <a:ext cx="9438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is also known 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Java uses this fact to resolve calls to overridden methods at run time.</a:t>
            </a:r>
          </a:p>
        </p:txBody>
      </p:sp>
    </p:spTree>
    <p:extLst>
      <p:ext uri="{BB962C8B-B14F-4D97-AF65-F5344CB8AC3E}">
        <p14:creationId xmlns:p14="http://schemas.microsoft.com/office/powerpoint/2010/main" val="3051288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67" y="1897624"/>
            <a:ext cx="9277072" cy="3382299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Using Arrays as Return Type of Method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837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5" y="56887"/>
            <a:ext cx="9999407" cy="68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8" y="0"/>
            <a:ext cx="1135018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5" y="147484"/>
            <a:ext cx="4994786" cy="12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15" y="2271253"/>
            <a:ext cx="7930052" cy="1592826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Array of Objects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70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38865"/>
              <a:ext cx="12192000" cy="1559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33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82375" cy="6858000"/>
            <a:chOff x="0" y="0"/>
            <a:chExt cx="12182375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2375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3429000"/>
              <a:ext cx="12182374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911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5676" y="1031228"/>
            <a:ext cx="9193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Now we will search for an employee from this employee array using method overloading concept.</a:t>
            </a:r>
          </a:p>
          <a:p>
            <a:pPr>
              <a:buClr>
                <a:srgbClr val="C00000"/>
              </a:buClr>
            </a:pPr>
            <a:endParaRPr lang="en-US" sz="3600" b="1" dirty="0">
              <a:solidFill>
                <a:srgbClr val="0000FF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The Search will Occur in 3 ways:</a:t>
            </a:r>
          </a:p>
          <a:p>
            <a:pPr marL="742950" indent="-742950">
              <a:buClr>
                <a:srgbClr val="C00000"/>
              </a:buClr>
              <a:buFont typeface="+mj-lt"/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</a:rPr>
              <a:t>Search by EID</a:t>
            </a:r>
          </a:p>
          <a:p>
            <a:pPr marL="742950" indent="-742950">
              <a:buClr>
                <a:srgbClr val="C00000"/>
              </a:buClr>
              <a:buFont typeface="+mj-lt"/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</a:rPr>
              <a:t>Search by Name</a:t>
            </a:r>
          </a:p>
          <a:p>
            <a:pPr marL="742950" indent="-742950">
              <a:buClr>
                <a:srgbClr val="C00000"/>
              </a:buClr>
              <a:buFont typeface="+mj-lt"/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</a:rPr>
              <a:t>Search by Designation and Age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3599" y="422787"/>
            <a:ext cx="7146208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Method-1: Search Using EID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824"/>
            <a:ext cx="12192000" cy="53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766" y="688258"/>
            <a:ext cx="8825660" cy="3066568"/>
          </a:xfrm>
        </p:spPr>
        <p:txBody>
          <a:bodyPr/>
          <a:lstStyle/>
          <a:p>
            <a:r>
              <a:rPr lang="en-US" sz="6600" dirty="0" smtClean="0"/>
              <a:t>Try to create the other methods yourself</a:t>
            </a:r>
            <a:endParaRPr lang="en-US" sz="6600" dirty="0"/>
          </a:p>
        </p:txBody>
      </p:sp>
      <p:sp>
        <p:nvSpPr>
          <p:cNvPr id="3" name="Rectangle 2"/>
          <p:cNvSpPr/>
          <p:nvPr/>
        </p:nvSpPr>
        <p:spPr>
          <a:xfrm>
            <a:off x="1341766" y="4000571"/>
            <a:ext cx="91931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Strings are compared using ‘equals’ keyword instead </a:t>
            </a:r>
            <a:r>
              <a:rPr lang="en-US" sz="3600" b="1" dirty="0">
                <a:solidFill>
                  <a:srgbClr val="0000FF"/>
                </a:solidFill>
              </a:rPr>
              <a:t>of </a:t>
            </a:r>
            <a:r>
              <a:rPr lang="en-US" sz="3600" b="1" dirty="0" smtClean="0">
                <a:solidFill>
                  <a:srgbClr val="0000FF"/>
                </a:solidFill>
              </a:rPr>
              <a:t>‘==’</a:t>
            </a:r>
          </a:p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Example: </a:t>
            </a:r>
            <a:r>
              <a:rPr lang="en-US" sz="3600" b="1" dirty="0" smtClean="0"/>
              <a:t>str1.equals(str2)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847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9706" y="2155808"/>
            <a:ext cx="8584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https://www.geeksforgeeks.org/arrays-in-java/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082033" y="3291099"/>
            <a:ext cx="7452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https://www.guru99.com/java-arrays.html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11719" y="4426390"/>
            <a:ext cx="8629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https://www.tutorialspoint.com/java/java_arrays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36490" y="758907"/>
            <a:ext cx="477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Links to learn Java Arrays: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77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288668"/>
            <a:ext cx="97536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314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Method Dispatch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679" y="1698956"/>
            <a:ext cx="10803553" cy="4195481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 used to call overridden methods.</a:t>
            </a:r>
          </a:p>
          <a:p>
            <a:pPr>
              <a:buClr>
                <a:schemeClr val="accent1"/>
              </a:buClr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super class variable will only recognize the overridden methods.</a:t>
            </a:r>
          </a:p>
          <a:p>
            <a:pPr>
              <a:buClr>
                <a:schemeClr val="accent1"/>
              </a:buClr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overridden method is called through a superclass reference, Java determines which version(superclass/subclasses) of that method is to be executed based upon the type of the object being referred to at the time the call occurs.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this determination is made at run time.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7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30" y="80654"/>
            <a:ext cx="7710715" cy="5248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55046" y="2420733"/>
            <a:ext cx="2094271" cy="9930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Example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13" y="5429306"/>
            <a:ext cx="4737235" cy="1168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29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911" y="2065320"/>
            <a:ext cx="9542541" cy="2546009"/>
          </a:xfrm>
        </p:spPr>
        <p:txBody>
          <a:bodyPr/>
          <a:lstStyle/>
          <a:p>
            <a:r>
              <a:rPr lang="en-US" sz="6000" dirty="0" smtClean="0"/>
              <a:t>Preventing Inheritance Using Final keyword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574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273" y="745229"/>
            <a:ext cx="10818302" cy="5163959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 smtClean="0"/>
              <a:t>Final keyword is used to prevent a class from being inherited.</a:t>
            </a:r>
          </a:p>
          <a:p>
            <a:pPr>
              <a:buClr>
                <a:srgbClr val="C00000"/>
              </a:buClr>
            </a:pPr>
            <a:r>
              <a:rPr lang="en-US" sz="2800" b="1" dirty="0" smtClean="0"/>
              <a:t>Syntax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final class A{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class B extends A {   // Error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966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" y="1622322"/>
            <a:ext cx="12130646" cy="3667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02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2504</TotalTime>
  <Words>433</Words>
  <Application>Microsoft Office PowerPoint</Application>
  <PresentationFormat>Widescreen</PresentationFormat>
  <Paragraphs>121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Candara</vt:lpstr>
      <vt:lpstr>Century Gothic</vt:lpstr>
      <vt:lpstr>Wingdings</vt:lpstr>
      <vt:lpstr>Wingdings 3</vt:lpstr>
      <vt:lpstr>Ion</vt:lpstr>
      <vt:lpstr>Object Oriented Programming Lab CSE 1206</vt:lpstr>
      <vt:lpstr>Remember the inheritance example?</vt:lpstr>
      <vt:lpstr>PowerPoint Presentation</vt:lpstr>
      <vt:lpstr>PowerPoint Presentation</vt:lpstr>
      <vt:lpstr>Dynamic Method Dispatch </vt:lpstr>
      <vt:lpstr>PowerPoint Presentation</vt:lpstr>
      <vt:lpstr>Preventing Inheritance Using Final keyword</vt:lpstr>
      <vt:lpstr>PowerPoint Presentation</vt:lpstr>
      <vt:lpstr>PowerPoint Presentation</vt:lpstr>
      <vt:lpstr>PowerPoint Presentation</vt:lpstr>
      <vt:lpstr>PowerPoint Presentation</vt:lpstr>
      <vt:lpstr>Other Uses of Final</vt:lpstr>
      <vt:lpstr>PowerPoint Presentation</vt:lpstr>
      <vt:lpstr>PowerPoint Presentation</vt:lpstr>
      <vt:lpstr>Arrays in Java</vt:lpstr>
      <vt:lpstr>Declaring one dimensional Arrays</vt:lpstr>
      <vt:lpstr>Declaring two-dimensional Arrays</vt:lpstr>
      <vt:lpstr>Declaring multidimensional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User Input for Array Elements</vt:lpstr>
      <vt:lpstr>PowerPoint Presentation</vt:lpstr>
      <vt:lpstr>PowerPoint Presentation</vt:lpstr>
      <vt:lpstr>PowerPoint Presentation</vt:lpstr>
      <vt:lpstr> Using Arrays as Method Parameters</vt:lpstr>
      <vt:lpstr>PowerPoint Presentation</vt:lpstr>
      <vt:lpstr> Using Arrays as Return Type of Method</vt:lpstr>
      <vt:lpstr>PowerPoint Presentation</vt:lpstr>
      <vt:lpstr>PowerPoint Presentation</vt:lpstr>
      <vt:lpstr> Array of Objects</vt:lpstr>
      <vt:lpstr>PowerPoint Presentation</vt:lpstr>
      <vt:lpstr>PowerPoint Presentation</vt:lpstr>
      <vt:lpstr>PowerPoint Presentation</vt:lpstr>
      <vt:lpstr>PowerPoint Presentation</vt:lpstr>
      <vt:lpstr>Try to create the other methods yourself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DELL</dc:creator>
  <cp:lastModifiedBy>DELL</cp:lastModifiedBy>
  <cp:revision>6</cp:revision>
  <dcterms:created xsi:type="dcterms:W3CDTF">2021-08-30T20:32:45Z</dcterms:created>
  <dcterms:modified xsi:type="dcterms:W3CDTF">2021-09-09T03:06:07Z</dcterms:modified>
</cp:coreProperties>
</file>