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0" r:id="rId7"/>
    <p:sldId id="261" r:id="rId8"/>
    <p:sldId id="262" r:id="rId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3" d="100"/>
          <a:sy n="63" d="100"/>
        </p:scale>
        <p:origin x="1380"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4540" y="810513"/>
            <a:ext cx="7614919" cy="330834"/>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3" name="Holder 3"/>
          <p:cNvSpPr>
            <a:spLocks noGrp="1"/>
          </p:cNvSpPr>
          <p:nvPr>
            <p:ph type="body" idx="1"/>
          </p:nvPr>
        </p:nvSpPr>
        <p:spPr>
          <a:xfrm>
            <a:off x="687704" y="1277467"/>
            <a:ext cx="7768590" cy="1691639"/>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5940" y="6464909"/>
            <a:ext cx="7645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6" name="Holder 6"/>
          <p:cNvSpPr>
            <a:spLocks noGrp="1"/>
          </p:cNvSpPr>
          <p:nvPr>
            <p:ph type="sldNum" sz="quarter" idx="7"/>
          </p:nvPr>
        </p:nvSpPr>
        <p:spPr>
          <a:xfrm>
            <a:off x="8479281" y="6464909"/>
            <a:ext cx="1536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687704" y="1277467"/>
            <a:ext cx="7768590" cy="1334340"/>
          </a:xfrm>
          <a:prstGeom prst="rect">
            <a:avLst/>
          </a:prstGeom>
        </p:spPr>
        <p:txBody>
          <a:bodyPr vert="horz" wrap="square" lIns="0" tIns="102235" rIns="0" bIns="0" rtlCol="0">
            <a:spAutoFit/>
          </a:bodyPr>
          <a:lstStyle/>
          <a:p>
            <a:r>
              <a:rPr lang="en-US" dirty="0" smtClean="0"/>
              <a:t>An </a:t>
            </a:r>
            <a:r>
              <a:rPr lang="en-US" b="1" dirty="0"/>
              <a:t>agent </a:t>
            </a:r>
            <a:r>
              <a:rPr lang="en-US" dirty="0"/>
              <a:t>is anything that can be viewed as perceiving its </a:t>
            </a:r>
            <a:r>
              <a:rPr lang="en-US" b="1" dirty="0"/>
              <a:t>environment </a:t>
            </a:r>
            <a:r>
              <a:rPr lang="en-US" dirty="0"/>
              <a:t>through </a:t>
            </a:r>
            <a:r>
              <a:rPr lang="en-US" b="1" dirty="0"/>
              <a:t>sensors </a:t>
            </a:r>
            <a:r>
              <a:rPr lang="en-US" dirty="0" smtClean="0"/>
              <a:t>and acting </a:t>
            </a:r>
            <a:r>
              <a:rPr lang="en-US" dirty="0"/>
              <a:t>upon that environment through </a:t>
            </a:r>
            <a:r>
              <a:rPr lang="en-US" b="1" dirty="0"/>
              <a:t>actuators.</a:t>
            </a:r>
            <a:endParaRPr sz="1850" dirty="0"/>
          </a:p>
          <a:p>
            <a:pPr marL="470534">
              <a:lnSpc>
                <a:spcPct val="100000"/>
              </a:lnSpc>
              <a:spcBef>
                <a:spcPts val="5"/>
              </a:spcBef>
            </a:pPr>
            <a:endParaRPr lang="en-US" b="1" dirty="0" smtClean="0">
              <a:latin typeface="Calibri"/>
              <a:cs typeface="Calibri"/>
            </a:endParaRPr>
          </a:p>
          <a:p>
            <a:pPr marL="470534">
              <a:lnSpc>
                <a:spcPct val="100000"/>
              </a:lnSpc>
              <a:spcBef>
                <a:spcPts val="5"/>
              </a:spcBef>
            </a:pPr>
            <a:r>
              <a:rPr b="1" dirty="0" err="1" smtClean="0">
                <a:latin typeface="Calibri"/>
                <a:cs typeface="Calibri"/>
              </a:rPr>
              <a:t>i</a:t>
            </a:r>
            <a:r>
              <a:rPr b="1" dirty="0">
                <a:latin typeface="Calibri"/>
                <a:cs typeface="Calibri"/>
              </a:rPr>
              <a:t>)</a:t>
            </a:r>
            <a:r>
              <a:rPr b="1" spc="-20" dirty="0">
                <a:latin typeface="Calibri"/>
                <a:cs typeface="Calibri"/>
              </a:rPr>
              <a:t> </a:t>
            </a:r>
            <a:r>
              <a:rPr spc="-10" dirty="0"/>
              <a:t>Most</a:t>
            </a:r>
            <a:r>
              <a:rPr spc="-5" dirty="0"/>
              <a:t> simple</a:t>
            </a:r>
            <a:r>
              <a:rPr dirty="0"/>
              <a:t> </a:t>
            </a:r>
            <a:r>
              <a:rPr spc="-5" dirty="0"/>
              <a:t>schema</a:t>
            </a:r>
            <a:r>
              <a:rPr spc="5" dirty="0"/>
              <a:t> </a:t>
            </a:r>
            <a:r>
              <a:rPr spc="-5" dirty="0"/>
              <a:t>of</a:t>
            </a:r>
            <a:r>
              <a:rPr spc="-15" dirty="0"/>
              <a:t> </a:t>
            </a:r>
            <a:r>
              <a:rPr dirty="0"/>
              <a:t>an</a:t>
            </a:r>
            <a:r>
              <a:rPr spc="-5" dirty="0"/>
              <a:t> agent:</a:t>
            </a:r>
          </a:p>
        </p:txBody>
      </p:sp>
      <p:sp>
        <p:nvSpPr>
          <p:cNvPr id="3" name="object 3"/>
          <p:cNvSpPr txBox="1">
            <a:spLocks noGrp="1"/>
          </p:cNvSpPr>
          <p:nvPr>
            <p:ph type="title"/>
          </p:nvPr>
        </p:nvSpPr>
        <p:spPr>
          <a:xfrm>
            <a:off x="764540" y="810513"/>
            <a:ext cx="6985000" cy="321242"/>
          </a:xfrm>
          <a:prstGeom prst="rect">
            <a:avLst/>
          </a:prstGeom>
        </p:spPr>
        <p:txBody>
          <a:bodyPr vert="horz" wrap="square" lIns="0" tIns="13335" rIns="0" bIns="0" rtlCol="0">
            <a:spAutoFit/>
          </a:bodyPr>
          <a:lstStyle/>
          <a:p>
            <a:pPr marL="12700" algn="ctr">
              <a:lnSpc>
                <a:spcPct val="100000"/>
              </a:lnSpc>
              <a:spcBef>
                <a:spcPts val="105"/>
              </a:spcBef>
            </a:pPr>
            <a:r>
              <a:rPr lang="en-US" dirty="0"/>
              <a:t>INTELLIGENT AGENTS</a:t>
            </a:r>
            <a:endParaRPr spc="-10" dirty="0"/>
          </a:p>
        </p:txBody>
      </p:sp>
      <p:sp>
        <p:nvSpPr>
          <p:cNvPr id="4" name="object 4"/>
          <p:cNvSpPr/>
          <p:nvPr/>
        </p:nvSpPr>
        <p:spPr>
          <a:xfrm>
            <a:off x="1524508" y="3124200"/>
            <a:ext cx="6324600" cy="2743200"/>
          </a:xfrm>
          <a:custGeom>
            <a:avLst/>
            <a:gdLst/>
            <a:ahLst/>
            <a:cxnLst/>
            <a:rect l="l" t="t" r="r" b="b"/>
            <a:pathLst>
              <a:path w="6324600" h="2743200">
                <a:moveTo>
                  <a:pt x="0" y="457200"/>
                </a:moveTo>
                <a:lnTo>
                  <a:pt x="2360" y="410458"/>
                </a:lnTo>
                <a:lnTo>
                  <a:pt x="9289" y="365066"/>
                </a:lnTo>
                <a:lnTo>
                  <a:pt x="20557" y="321253"/>
                </a:lnTo>
                <a:lnTo>
                  <a:pt x="35933" y="279249"/>
                </a:lnTo>
                <a:lnTo>
                  <a:pt x="55187" y="239283"/>
                </a:lnTo>
                <a:lnTo>
                  <a:pt x="78090" y="201587"/>
                </a:lnTo>
                <a:lnTo>
                  <a:pt x="104411" y="166390"/>
                </a:lnTo>
                <a:lnTo>
                  <a:pt x="133921" y="133921"/>
                </a:lnTo>
                <a:lnTo>
                  <a:pt x="166390" y="104411"/>
                </a:lnTo>
                <a:lnTo>
                  <a:pt x="201587" y="78090"/>
                </a:lnTo>
                <a:lnTo>
                  <a:pt x="239283" y="55187"/>
                </a:lnTo>
                <a:lnTo>
                  <a:pt x="279249" y="35933"/>
                </a:lnTo>
                <a:lnTo>
                  <a:pt x="321253" y="20557"/>
                </a:lnTo>
                <a:lnTo>
                  <a:pt x="365066" y="9289"/>
                </a:lnTo>
                <a:lnTo>
                  <a:pt x="410458" y="2360"/>
                </a:lnTo>
                <a:lnTo>
                  <a:pt x="457200" y="0"/>
                </a:lnTo>
                <a:lnTo>
                  <a:pt x="2903220" y="0"/>
                </a:lnTo>
                <a:lnTo>
                  <a:pt x="2949961" y="2360"/>
                </a:lnTo>
                <a:lnTo>
                  <a:pt x="2995353" y="9289"/>
                </a:lnTo>
                <a:lnTo>
                  <a:pt x="3039166" y="20557"/>
                </a:lnTo>
                <a:lnTo>
                  <a:pt x="3081170" y="35933"/>
                </a:lnTo>
                <a:lnTo>
                  <a:pt x="3121136" y="55187"/>
                </a:lnTo>
                <a:lnTo>
                  <a:pt x="3158832" y="78090"/>
                </a:lnTo>
                <a:lnTo>
                  <a:pt x="3194029" y="104411"/>
                </a:lnTo>
                <a:lnTo>
                  <a:pt x="3226498" y="133921"/>
                </a:lnTo>
                <a:lnTo>
                  <a:pt x="3256008" y="166390"/>
                </a:lnTo>
                <a:lnTo>
                  <a:pt x="3282329" y="201587"/>
                </a:lnTo>
                <a:lnTo>
                  <a:pt x="3305232" y="239283"/>
                </a:lnTo>
                <a:lnTo>
                  <a:pt x="3324486" y="279249"/>
                </a:lnTo>
                <a:lnTo>
                  <a:pt x="3339862" y="321253"/>
                </a:lnTo>
                <a:lnTo>
                  <a:pt x="3351130" y="365066"/>
                </a:lnTo>
                <a:lnTo>
                  <a:pt x="3358059" y="410458"/>
                </a:lnTo>
                <a:lnTo>
                  <a:pt x="3360420" y="457200"/>
                </a:lnTo>
                <a:lnTo>
                  <a:pt x="3360420" y="2286000"/>
                </a:lnTo>
                <a:lnTo>
                  <a:pt x="3358059" y="2332745"/>
                </a:lnTo>
                <a:lnTo>
                  <a:pt x="3351130" y="2378140"/>
                </a:lnTo>
                <a:lnTo>
                  <a:pt x="3339862" y="2421956"/>
                </a:lnTo>
                <a:lnTo>
                  <a:pt x="3324486" y="2463961"/>
                </a:lnTo>
                <a:lnTo>
                  <a:pt x="3305232" y="2503927"/>
                </a:lnTo>
                <a:lnTo>
                  <a:pt x="3282329" y="2541623"/>
                </a:lnTo>
                <a:lnTo>
                  <a:pt x="3256008" y="2576820"/>
                </a:lnTo>
                <a:lnTo>
                  <a:pt x="3226498" y="2609288"/>
                </a:lnTo>
                <a:lnTo>
                  <a:pt x="3194029" y="2638796"/>
                </a:lnTo>
                <a:lnTo>
                  <a:pt x="3158832" y="2665116"/>
                </a:lnTo>
                <a:lnTo>
                  <a:pt x="3121136" y="2688017"/>
                </a:lnTo>
                <a:lnTo>
                  <a:pt x="3081170" y="2707270"/>
                </a:lnTo>
                <a:lnTo>
                  <a:pt x="3039166" y="2722644"/>
                </a:lnTo>
                <a:lnTo>
                  <a:pt x="2995353" y="2733911"/>
                </a:lnTo>
                <a:lnTo>
                  <a:pt x="2949961" y="2740839"/>
                </a:lnTo>
                <a:lnTo>
                  <a:pt x="2903220" y="2743200"/>
                </a:lnTo>
                <a:lnTo>
                  <a:pt x="457200" y="2743200"/>
                </a:lnTo>
                <a:lnTo>
                  <a:pt x="410458" y="2740839"/>
                </a:lnTo>
                <a:lnTo>
                  <a:pt x="365066" y="2733911"/>
                </a:lnTo>
                <a:lnTo>
                  <a:pt x="321253" y="2722644"/>
                </a:lnTo>
                <a:lnTo>
                  <a:pt x="279249" y="2707270"/>
                </a:lnTo>
                <a:lnTo>
                  <a:pt x="239283" y="2688017"/>
                </a:lnTo>
                <a:lnTo>
                  <a:pt x="201587" y="2665116"/>
                </a:lnTo>
                <a:lnTo>
                  <a:pt x="166390" y="2638796"/>
                </a:lnTo>
                <a:lnTo>
                  <a:pt x="133921" y="2609288"/>
                </a:lnTo>
                <a:lnTo>
                  <a:pt x="104411" y="2576820"/>
                </a:lnTo>
                <a:lnTo>
                  <a:pt x="78090" y="2541623"/>
                </a:lnTo>
                <a:lnTo>
                  <a:pt x="55187" y="2503927"/>
                </a:lnTo>
                <a:lnTo>
                  <a:pt x="35933" y="2463961"/>
                </a:lnTo>
                <a:lnTo>
                  <a:pt x="20557" y="2421956"/>
                </a:lnTo>
                <a:lnTo>
                  <a:pt x="9289" y="2378140"/>
                </a:lnTo>
                <a:lnTo>
                  <a:pt x="2360" y="2332745"/>
                </a:lnTo>
                <a:lnTo>
                  <a:pt x="0" y="2286000"/>
                </a:lnTo>
                <a:lnTo>
                  <a:pt x="0" y="457200"/>
                </a:lnTo>
                <a:close/>
              </a:path>
              <a:path w="6324600" h="2743200">
                <a:moveTo>
                  <a:pt x="5138928" y="197612"/>
                </a:moveTo>
                <a:lnTo>
                  <a:pt x="5144149" y="152315"/>
                </a:lnTo>
                <a:lnTo>
                  <a:pt x="5159021" y="110726"/>
                </a:lnTo>
                <a:lnTo>
                  <a:pt x="5182355" y="74034"/>
                </a:lnTo>
                <a:lnTo>
                  <a:pt x="5212962" y="43427"/>
                </a:lnTo>
                <a:lnTo>
                  <a:pt x="5249654" y="20093"/>
                </a:lnTo>
                <a:lnTo>
                  <a:pt x="5291243" y="5221"/>
                </a:lnTo>
                <a:lnTo>
                  <a:pt x="5336540" y="0"/>
                </a:lnTo>
                <a:lnTo>
                  <a:pt x="6126988" y="0"/>
                </a:lnTo>
                <a:lnTo>
                  <a:pt x="6172284" y="5221"/>
                </a:lnTo>
                <a:lnTo>
                  <a:pt x="6213873" y="20093"/>
                </a:lnTo>
                <a:lnTo>
                  <a:pt x="6250565" y="43427"/>
                </a:lnTo>
                <a:lnTo>
                  <a:pt x="6281172" y="74034"/>
                </a:lnTo>
                <a:lnTo>
                  <a:pt x="6304506" y="110726"/>
                </a:lnTo>
                <a:lnTo>
                  <a:pt x="6319378" y="152315"/>
                </a:lnTo>
                <a:lnTo>
                  <a:pt x="6324600" y="197612"/>
                </a:lnTo>
                <a:lnTo>
                  <a:pt x="6324600" y="2545588"/>
                </a:lnTo>
                <a:lnTo>
                  <a:pt x="6319378" y="2590896"/>
                </a:lnTo>
                <a:lnTo>
                  <a:pt x="6304506" y="2632489"/>
                </a:lnTo>
                <a:lnTo>
                  <a:pt x="6281172" y="2669181"/>
                </a:lnTo>
                <a:lnTo>
                  <a:pt x="6250565" y="2699784"/>
                </a:lnTo>
                <a:lnTo>
                  <a:pt x="6213873" y="2723113"/>
                </a:lnTo>
                <a:lnTo>
                  <a:pt x="6172284" y="2737980"/>
                </a:lnTo>
                <a:lnTo>
                  <a:pt x="6126988" y="2743200"/>
                </a:lnTo>
                <a:lnTo>
                  <a:pt x="5336540" y="2743200"/>
                </a:lnTo>
                <a:lnTo>
                  <a:pt x="5291243" y="2737980"/>
                </a:lnTo>
                <a:lnTo>
                  <a:pt x="5249654" y="2723113"/>
                </a:lnTo>
                <a:lnTo>
                  <a:pt x="5212962" y="2699784"/>
                </a:lnTo>
                <a:lnTo>
                  <a:pt x="5182355" y="2669181"/>
                </a:lnTo>
                <a:lnTo>
                  <a:pt x="5159021" y="2632489"/>
                </a:lnTo>
                <a:lnTo>
                  <a:pt x="5144149" y="2590896"/>
                </a:lnTo>
                <a:lnTo>
                  <a:pt x="5138928" y="2545588"/>
                </a:lnTo>
                <a:lnTo>
                  <a:pt x="5138928" y="197612"/>
                </a:lnTo>
                <a:close/>
              </a:path>
            </a:pathLst>
          </a:custGeom>
          <a:ln w="9525">
            <a:solidFill>
              <a:srgbClr val="000000"/>
            </a:solidFill>
          </a:ln>
        </p:spPr>
        <p:txBody>
          <a:bodyPr wrap="square" lIns="0" tIns="0" rIns="0" bIns="0" rtlCol="0"/>
          <a:lstStyle/>
          <a:p>
            <a:endParaRPr/>
          </a:p>
        </p:txBody>
      </p:sp>
      <p:sp>
        <p:nvSpPr>
          <p:cNvPr id="5" name="object 5"/>
          <p:cNvSpPr txBox="1"/>
          <p:nvPr/>
        </p:nvSpPr>
        <p:spPr>
          <a:xfrm>
            <a:off x="1800605" y="3375786"/>
            <a:ext cx="5219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A</a:t>
            </a:r>
            <a:r>
              <a:rPr sz="1600" b="1" spc="-20" dirty="0">
                <a:latin typeface="Calibri"/>
                <a:cs typeface="Calibri"/>
              </a:rPr>
              <a:t>g</a:t>
            </a:r>
            <a:r>
              <a:rPr sz="1600" b="1" spc="-10" dirty="0">
                <a:latin typeface="Calibri"/>
                <a:cs typeface="Calibri"/>
              </a:rPr>
              <a:t>e</a:t>
            </a:r>
            <a:r>
              <a:rPr sz="1600" b="1" spc="-25" dirty="0">
                <a:latin typeface="Calibri"/>
                <a:cs typeface="Calibri"/>
              </a:rPr>
              <a:t>n</a:t>
            </a:r>
            <a:r>
              <a:rPr sz="1600" b="1" spc="-5" dirty="0">
                <a:latin typeface="Calibri"/>
                <a:cs typeface="Calibri"/>
              </a:rPr>
              <a:t>t</a:t>
            </a:r>
            <a:endParaRPr sz="1600">
              <a:latin typeface="Calibri"/>
              <a:cs typeface="Calibri"/>
            </a:endParaRPr>
          </a:p>
        </p:txBody>
      </p:sp>
      <p:sp>
        <p:nvSpPr>
          <p:cNvPr id="6" name="object 6"/>
          <p:cNvSpPr txBox="1"/>
          <p:nvPr/>
        </p:nvSpPr>
        <p:spPr>
          <a:xfrm>
            <a:off x="3502152" y="3581400"/>
            <a:ext cx="1186180" cy="457200"/>
          </a:xfrm>
          <a:prstGeom prst="rect">
            <a:avLst/>
          </a:prstGeom>
          <a:ln w="9525">
            <a:solidFill>
              <a:srgbClr val="000000"/>
            </a:solidFill>
          </a:ln>
        </p:spPr>
        <p:txBody>
          <a:bodyPr vert="horz" wrap="square" lIns="0" tIns="34925" rIns="0" bIns="0" rtlCol="0">
            <a:spAutoFit/>
          </a:bodyPr>
          <a:lstStyle/>
          <a:p>
            <a:pPr marL="90805">
              <a:lnSpc>
                <a:spcPct val="100000"/>
              </a:lnSpc>
              <a:spcBef>
                <a:spcPts val="275"/>
              </a:spcBef>
            </a:pPr>
            <a:r>
              <a:rPr sz="1600" spc="-10" dirty="0">
                <a:latin typeface="Calibri"/>
                <a:cs typeface="Calibri"/>
              </a:rPr>
              <a:t>Sensors</a:t>
            </a:r>
            <a:endParaRPr sz="1600">
              <a:latin typeface="Calibri"/>
              <a:cs typeface="Calibri"/>
            </a:endParaRPr>
          </a:p>
        </p:txBody>
      </p:sp>
      <p:sp>
        <p:nvSpPr>
          <p:cNvPr id="7" name="object 7"/>
          <p:cNvSpPr txBox="1"/>
          <p:nvPr/>
        </p:nvSpPr>
        <p:spPr>
          <a:xfrm>
            <a:off x="3895344" y="4495800"/>
            <a:ext cx="593090" cy="457200"/>
          </a:xfrm>
          <a:prstGeom prst="rect">
            <a:avLst/>
          </a:prstGeom>
          <a:ln w="9525">
            <a:solidFill>
              <a:srgbClr val="000000"/>
            </a:solidFill>
          </a:ln>
        </p:spPr>
        <p:txBody>
          <a:bodyPr vert="horz" wrap="square" lIns="0" tIns="34925" rIns="0" bIns="0" rtlCol="0">
            <a:spAutoFit/>
          </a:bodyPr>
          <a:lstStyle/>
          <a:p>
            <a:pPr marL="92075">
              <a:lnSpc>
                <a:spcPct val="100000"/>
              </a:lnSpc>
              <a:spcBef>
                <a:spcPts val="275"/>
              </a:spcBef>
            </a:pPr>
            <a:r>
              <a:rPr sz="1600" spc="-5" dirty="0">
                <a:latin typeface="Calibri"/>
                <a:cs typeface="Calibri"/>
              </a:rPr>
              <a:t>?</a:t>
            </a:r>
            <a:endParaRPr sz="1600">
              <a:latin typeface="Calibri"/>
              <a:cs typeface="Calibri"/>
            </a:endParaRPr>
          </a:p>
        </p:txBody>
      </p:sp>
      <p:sp>
        <p:nvSpPr>
          <p:cNvPr id="8" name="object 8"/>
          <p:cNvSpPr txBox="1"/>
          <p:nvPr/>
        </p:nvSpPr>
        <p:spPr>
          <a:xfrm>
            <a:off x="3302508" y="5181600"/>
            <a:ext cx="1384300" cy="457200"/>
          </a:xfrm>
          <a:prstGeom prst="rect">
            <a:avLst/>
          </a:prstGeom>
          <a:ln w="9525">
            <a:solidFill>
              <a:srgbClr val="000000"/>
            </a:solidFill>
          </a:ln>
        </p:spPr>
        <p:txBody>
          <a:bodyPr vert="horz" wrap="square" lIns="0" tIns="35560" rIns="0" bIns="0" rtlCol="0">
            <a:spAutoFit/>
          </a:bodyPr>
          <a:lstStyle/>
          <a:p>
            <a:pPr marL="92075">
              <a:lnSpc>
                <a:spcPct val="100000"/>
              </a:lnSpc>
              <a:spcBef>
                <a:spcPts val="280"/>
              </a:spcBef>
            </a:pPr>
            <a:r>
              <a:rPr sz="1600" spc="-10" dirty="0">
                <a:latin typeface="Calibri"/>
                <a:cs typeface="Calibri"/>
              </a:rPr>
              <a:t>Actuators</a:t>
            </a:r>
            <a:endParaRPr sz="1600">
              <a:latin typeface="Calibri"/>
              <a:cs typeface="Calibri"/>
            </a:endParaRPr>
          </a:p>
        </p:txBody>
      </p:sp>
      <p:sp>
        <p:nvSpPr>
          <p:cNvPr id="9" name="object 9"/>
          <p:cNvSpPr txBox="1"/>
          <p:nvPr/>
        </p:nvSpPr>
        <p:spPr>
          <a:xfrm>
            <a:off x="5279135" y="4920996"/>
            <a:ext cx="1186180" cy="457200"/>
          </a:xfrm>
          <a:prstGeom prst="rect">
            <a:avLst/>
          </a:prstGeom>
          <a:ln w="9525">
            <a:solidFill>
              <a:srgbClr val="000000"/>
            </a:solidFill>
          </a:ln>
        </p:spPr>
        <p:txBody>
          <a:bodyPr vert="horz" wrap="square" lIns="0" tIns="35560" rIns="0" bIns="0" rtlCol="0">
            <a:spAutoFit/>
          </a:bodyPr>
          <a:lstStyle/>
          <a:p>
            <a:pPr marL="92075">
              <a:lnSpc>
                <a:spcPct val="100000"/>
              </a:lnSpc>
              <a:spcBef>
                <a:spcPts val="280"/>
              </a:spcBef>
            </a:pPr>
            <a:r>
              <a:rPr sz="1600" spc="-5" dirty="0">
                <a:latin typeface="Calibri"/>
                <a:cs typeface="Calibri"/>
              </a:rPr>
              <a:t>Actions</a:t>
            </a:r>
            <a:endParaRPr sz="1600">
              <a:latin typeface="Calibri"/>
              <a:cs typeface="Calibri"/>
            </a:endParaRPr>
          </a:p>
        </p:txBody>
      </p:sp>
      <p:sp>
        <p:nvSpPr>
          <p:cNvPr id="10" name="object 10"/>
          <p:cNvSpPr txBox="1"/>
          <p:nvPr/>
        </p:nvSpPr>
        <p:spPr>
          <a:xfrm>
            <a:off x="6861047" y="3124200"/>
            <a:ext cx="622300" cy="2743200"/>
          </a:xfrm>
          <a:prstGeom prst="rect">
            <a:avLst/>
          </a:prstGeom>
          <a:ln w="9525">
            <a:solidFill>
              <a:srgbClr val="000000"/>
            </a:solidFill>
          </a:ln>
        </p:spPr>
        <p:txBody>
          <a:bodyPr vert="horz" wrap="square" lIns="0" tIns="62229" rIns="0" bIns="0" rtlCol="0">
            <a:spAutoFit/>
          </a:bodyPr>
          <a:lstStyle/>
          <a:p>
            <a:pPr marL="164465">
              <a:lnSpc>
                <a:spcPct val="100000"/>
              </a:lnSpc>
              <a:spcBef>
                <a:spcPts val="489"/>
              </a:spcBef>
            </a:pPr>
            <a:r>
              <a:rPr sz="1400" b="1" dirty="0">
                <a:latin typeface="Arial"/>
                <a:cs typeface="Arial"/>
              </a:rPr>
              <a:t>E</a:t>
            </a:r>
            <a:endParaRPr sz="1400">
              <a:latin typeface="Arial"/>
              <a:cs typeface="Arial"/>
            </a:endParaRPr>
          </a:p>
          <a:p>
            <a:pPr marL="164465" marR="290195">
              <a:lnSpc>
                <a:spcPct val="108600"/>
              </a:lnSpc>
            </a:pPr>
            <a:r>
              <a:rPr sz="1400" b="1" dirty="0">
                <a:latin typeface="Arial"/>
                <a:cs typeface="Arial"/>
              </a:rPr>
              <a:t>n </a:t>
            </a:r>
            <a:r>
              <a:rPr sz="1400" b="1" spc="-375" dirty="0">
                <a:latin typeface="Arial"/>
                <a:cs typeface="Arial"/>
              </a:rPr>
              <a:t> </a:t>
            </a:r>
            <a:r>
              <a:rPr sz="1400" b="1" dirty="0">
                <a:latin typeface="Arial"/>
                <a:cs typeface="Arial"/>
              </a:rPr>
              <a:t>v </a:t>
            </a:r>
            <a:r>
              <a:rPr sz="1400" b="1" spc="5" dirty="0">
                <a:latin typeface="Arial"/>
                <a:cs typeface="Arial"/>
              </a:rPr>
              <a:t> </a:t>
            </a:r>
            <a:r>
              <a:rPr sz="1400" b="1" dirty="0">
                <a:latin typeface="Arial"/>
                <a:cs typeface="Arial"/>
              </a:rPr>
              <a:t>i </a:t>
            </a:r>
            <a:r>
              <a:rPr sz="1400" b="1" spc="5" dirty="0">
                <a:latin typeface="Arial"/>
                <a:cs typeface="Arial"/>
              </a:rPr>
              <a:t> </a:t>
            </a:r>
            <a:r>
              <a:rPr sz="1400" b="1" dirty="0">
                <a:latin typeface="Arial"/>
                <a:cs typeface="Arial"/>
              </a:rPr>
              <a:t>r </a:t>
            </a:r>
            <a:r>
              <a:rPr sz="1400" b="1" spc="5" dirty="0">
                <a:latin typeface="Arial"/>
                <a:cs typeface="Arial"/>
              </a:rPr>
              <a:t> </a:t>
            </a:r>
            <a:r>
              <a:rPr sz="1400" b="1" dirty="0">
                <a:latin typeface="Arial"/>
                <a:cs typeface="Arial"/>
              </a:rPr>
              <a:t>o </a:t>
            </a:r>
            <a:r>
              <a:rPr sz="1400" b="1" spc="-375" dirty="0">
                <a:latin typeface="Arial"/>
                <a:cs typeface="Arial"/>
              </a:rPr>
              <a:t> </a:t>
            </a:r>
            <a:r>
              <a:rPr sz="1400" b="1" dirty="0">
                <a:latin typeface="Arial"/>
                <a:cs typeface="Arial"/>
              </a:rPr>
              <a:t>n </a:t>
            </a:r>
            <a:r>
              <a:rPr sz="1400" b="1" spc="-375" dirty="0">
                <a:latin typeface="Arial"/>
                <a:cs typeface="Arial"/>
              </a:rPr>
              <a:t> </a:t>
            </a:r>
            <a:r>
              <a:rPr sz="1400" b="1" dirty="0">
                <a:latin typeface="Arial"/>
                <a:cs typeface="Arial"/>
              </a:rPr>
              <a:t>m  e </a:t>
            </a:r>
            <a:r>
              <a:rPr sz="1400" b="1" spc="5" dirty="0">
                <a:latin typeface="Arial"/>
                <a:cs typeface="Arial"/>
              </a:rPr>
              <a:t> </a:t>
            </a:r>
            <a:r>
              <a:rPr sz="1400" b="1" dirty="0">
                <a:latin typeface="Arial"/>
                <a:cs typeface="Arial"/>
              </a:rPr>
              <a:t>n </a:t>
            </a:r>
            <a:r>
              <a:rPr sz="1400" b="1" spc="-375" dirty="0">
                <a:latin typeface="Arial"/>
                <a:cs typeface="Arial"/>
              </a:rPr>
              <a:t> </a:t>
            </a:r>
            <a:r>
              <a:rPr sz="1400" b="1" dirty="0">
                <a:latin typeface="Arial"/>
                <a:cs typeface="Arial"/>
              </a:rPr>
              <a:t>t</a:t>
            </a:r>
            <a:endParaRPr sz="1400">
              <a:latin typeface="Arial"/>
              <a:cs typeface="Arial"/>
            </a:endParaRPr>
          </a:p>
        </p:txBody>
      </p:sp>
      <p:sp>
        <p:nvSpPr>
          <p:cNvPr id="11" name="object 11"/>
          <p:cNvSpPr txBox="1"/>
          <p:nvPr/>
        </p:nvSpPr>
        <p:spPr>
          <a:xfrm>
            <a:off x="5257800" y="3302508"/>
            <a:ext cx="1186180" cy="457200"/>
          </a:xfrm>
          <a:prstGeom prst="rect">
            <a:avLst/>
          </a:prstGeom>
          <a:ln w="9525">
            <a:solidFill>
              <a:srgbClr val="000000"/>
            </a:solidFill>
          </a:ln>
        </p:spPr>
        <p:txBody>
          <a:bodyPr vert="horz" wrap="square" lIns="0" tIns="34290" rIns="0" bIns="0" rtlCol="0">
            <a:spAutoFit/>
          </a:bodyPr>
          <a:lstStyle/>
          <a:p>
            <a:pPr marL="92075">
              <a:lnSpc>
                <a:spcPct val="100000"/>
              </a:lnSpc>
              <a:spcBef>
                <a:spcPts val="270"/>
              </a:spcBef>
            </a:pPr>
            <a:r>
              <a:rPr sz="1600" spc="-15" dirty="0">
                <a:latin typeface="Calibri"/>
                <a:cs typeface="Calibri"/>
              </a:rPr>
              <a:t>Percepts</a:t>
            </a:r>
            <a:endParaRPr sz="1600">
              <a:latin typeface="Calibri"/>
              <a:cs typeface="Calibri"/>
            </a:endParaRPr>
          </a:p>
        </p:txBody>
      </p:sp>
      <p:grpSp>
        <p:nvGrpSpPr>
          <p:cNvPr id="12" name="object 12"/>
          <p:cNvGrpSpPr/>
          <p:nvPr/>
        </p:nvGrpSpPr>
        <p:grpSpPr>
          <a:xfrm>
            <a:off x="4141089" y="3848100"/>
            <a:ext cx="2526665" cy="1678305"/>
            <a:chOff x="4141089" y="3848100"/>
            <a:chExt cx="2526665" cy="1678305"/>
          </a:xfrm>
        </p:grpSpPr>
        <p:sp>
          <p:nvSpPr>
            <p:cNvPr id="13" name="object 13"/>
            <p:cNvSpPr/>
            <p:nvPr/>
          </p:nvSpPr>
          <p:spPr>
            <a:xfrm>
              <a:off x="4141089" y="3848099"/>
              <a:ext cx="2526665" cy="1678305"/>
            </a:xfrm>
            <a:custGeom>
              <a:avLst/>
              <a:gdLst/>
              <a:ahLst/>
              <a:cxnLst/>
              <a:rect l="l" t="t" r="r" b="b"/>
              <a:pathLst>
                <a:path w="2526665" h="1678304">
                  <a:moveTo>
                    <a:pt x="103505" y="559054"/>
                  </a:moveTo>
                  <a:lnTo>
                    <a:pt x="102489" y="555117"/>
                  </a:lnTo>
                  <a:lnTo>
                    <a:pt x="99441" y="553339"/>
                  </a:lnTo>
                  <a:lnTo>
                    <a:pt x="96393" y="551688"/>
                  </a:lnTo>
                  <a:lnTo>
                    <a:pt x="92456" y="552704"/>
                  </a:lnTo>
                  <a:lnTo>
                    <a:pt x="58153" y="611682"/>
                  </a:lnTo>
                  <a:lnTo>
                    <a:pt x="58153" y="631952"/>
                  </a:lnTo>
                  <a:lnTo>
                    <a:pt x="58140" y="611695"/>
                  </a:lnTo>
                  <a:lnTo>
                    <a:pt x="57785" y="190500"/>
                  </a:lnTo>
                  <a:lnTo>
                    <a:pt x="45085" y="190500"/>
                  </a:lnTo>
                  <a:lnTo>
                    <a:pt x="45440" y="611682"/>
                  </a:lnTo>
                  <a:lnTo>
                    <a:pt x="51803" y="622579"/>
                  </a:lnTo>
                  <a:lnTo>
                    <a:pt x="45440" y="611682"/>
                  </a:lnTo>
                  <a:lnTo>
                    <a:pt x="11049" y="552704"/>
                  </a:lnTo>
                  <a:lnTo>
                    <a:pt x="7112" y="551688"/>
                  </a:lnTo>
                  <a:lnTo>
                    <a:pt x="1016" y="555244"/>
                  </a:lnTo>
                  <a:lnTo>
                    <a:pt x="0" y="559181"/>
                  </a:lnTo>
                  <a:lnTo>
                    <a:pt x="51816" y="647700"/>
                  </a:lnTo>
                  <a:lnTo>
                    <a:pt x="59143" y="635127"/>
                  </a:lnTo>
                  <a:lnTo>
                    <a:pt x="103505" y="559054"/>
                  </a:lnTo>
                  <a:close/>
                </a:path>
                <a:path w="2526665" h="1678304">
                  <a:moveTo>
                    <a:pt x="2526411" y="1639951"/>
                  </a:moveTo>
                  <a:lnTo>
                    <a:pt x="2450211" y="1601724"/>
                  </a:lnTo>
                  <a:lnTo>
                    <a:pt x="2450211" y="1633474"/>
                  </a:lnTo>
                  <a:lnTo>
                    <a:pt x="545211" y="1631950"/>
                  </a:lnTo>
                  <a:lnTo>
                    <a:pt x="545211" y="1644650"/>
                  </a:lnTo>
                  <a:lnTo>
                    <a:pt x="2450211" y="1646174"/>
                  </a:lnTo>
                  <a:lnTo>
                    <a:pt x="2450211" y="1677924"/>
                  </a:lnTo>
                  <a:lnTo>
                    <a:pt x="2513914" y="1646174"/>
                  </a:lnTo>
                  <a:lnTo>
                    <a:pt x="2526411" y="1639951"/>
                  </a:lnTo>
                  <a:close/>
                </a:path>
                <a:path w="2526665" h="1678304">
                  <a:moveTo>
                    <a:pt x="2526411" y="33274"/>
                  </a:moveTo>
                  <a:lnTo>
                    <a:pt x="621411" y="31762"/>
                  </a:lnTo>
                  <a:lnTo>
                    <a:pt x="621411" y="0"/>
                  </a:lnTo>
                  <a:lnTo>
                    <a:pt x="545211" y="38100"/>
                  </a:lnTo>
                  <a:lnTo>
                    <a:pt x="621411" y="76200"/>
                  </a:lnTo>
                  <a:lnTo>
                    <a:pt x="621411" y="44462"/>
                  </a:lnTo>
                  <a:lnTo>
                    <a:pt x="2526411" y="45974"/>
                  </a:lnTo>
                  <a:lnTo>
                    <a:pt x="2526411" y="33274"/>
                  </a:lnTo>
                  <a:close/>
                </a:path>
              </a:pathLst>
            </a:custGeom>
            <a:solidFill>
              <a:srgbClr val="497DBA"/>
            </a:solidFill>
          </p:spPr>
          <p:txBody>
            <a:bodyPr wrap="square" lIns="0" tIns="0" rIns="0" bIns="0" rtlCol="0"/>
            <a:lstStyle/>
            <a:p>
              <a:endParaRPr/>
            </a:p>
          </p:txBody>
        </p:sp>
        <p:pic>
          <p:nvPicPr>
            <p:cNvPr id="14" name="object 14"/>
            <p:cNvPicPr/>
            <p:nvPr/>
          </p:nvPicPr>
          <p:blipFill>
            <a:blip r:embed="rId2" cstate="print"/>
            <a:stretch>
              <a:fillRect/>
            </a:stretch>
          </p:blipFill>
          <p:spPr>
            <a:xfrm>
              <a:off x="4152138" y="4954524"/>
              <a:ext cx="103377" cy="228600"/>
            </a:xfrm>
            <a:prstGeom prst="rect">
              <a:avLst/>
            </a:prstGeom>
          </p:spPr>
        </p:pic>
      </p:gr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2" name="object 2"/>
          <p:cNvSpPr txBox="1"/>
          <p:nvPr/>
        </p:nvSpPr>
        <p:spPr>
          <a:xfrm>
            <a:off x="916939" y="694689"/>
            <a:ext cx="7562342" cy="1829347"/>
          </a:xfrm>
          <a:prstGeom prst="rect">
            <a:avLst/>
          </a:prstGeom>
        </p:spPr>
        <p:txBody>
          <a:bodyPr vert="horz" wrap="square" lIns="0" tIns="13335" rIns="0" bIns="0" rtlCol="0">
            <a:spAutoFit/>
          </a:bodyPr>
          <a:lstStyle/>
          <a:p>
            <a:r>
              <a:rPr lang="en-US" sz="2000" dirty="0"/>
              <a:t>A</a:t>
            </a:r>
            <a:r>
              <a:rPr lang="en-US" sz="2000" dirty="0" smtClean="0"/>
              <a:t>n </a:t>
            </a:r>
            <a:r>
              <a:rPr lang="en-US" sz="2000" dirty="0"/>
              <a:t>agent's behavior is described by the </a:t>
            </a:r>
            <a:r>
              <a:rPr lang="en-US" sz="2000" b="1" dirty="0"/>
              <a:t>agent </a:t>
            </a:r>
            <a:r>
              <a:rPr lang="en-US" sz="2000" b="1" dirty="0" smtClean="0"/>
              <a:t>function </a:t>
            </a:r>
            <a:r>
              <a:rPr lang="en-US" sz="2000" dirty="0" smtClean="0"/>
              <a:t>that </a:t>
            </a:r>
            <a:r>
              <a:rPr lang="en-US" sz="2000" dirty="0"/>
              <a:t>maps any given percept sequence to an action</a:t>
            </a:r>
            <a:r>
              <a:rPr lang="en-US" sz="2000" dirty="0" smtClean="0"/>
              <a:t>.</a:t>
            </a:r>
          </a:p>
          <a:p>
            <a:r>
              <a:rPr lang="en-US" sz="2000" dirty="0" smtClean="0"/>
              <a:t>Agent </a:t>
            </a:r>
            <a:r>
              <a:rPr lang="en-US" sz="2000" dirty="0"/>
              <a:t>function for an artificial agent will be implemented by </a:t>
            </a:r>
            <a:r>
              <a:rPr lang="en-US" sz="2000" dirty="0" smtClean="0"/>
              <a:t>an </a:t>
            </a:r>
            <a:r>
              <a:rPr lang="en-US" sz="2000" b="1" dirty="0" smtClean="0"/>
              <a:t>agent program</a:t>
            </a:r>
            <a:r>
              <a:rPr lang="en-US" sz="1600" b="1" dirty="0" smtClean="0"/>
              <a:t>.</a:t>
            </a:r>
          </a:p>
          <a:p>
            <a:endParaRPr lang="en-US" b="1" dirty="0" smtClean="0"/>
          </a:p>
          <a:p>
            <a:pPr marL="342900" indent="-342900">
              <a:buFont typeface="Wingdings" panose="05000000000000000000" pitchFamily="2" charset="2"/>
              <a:buChar char="v"/>
            </a:pPr>
            <a:r>
              <a:rPr lang="en-US" sz="2000" b="1" spc="-10" dirty="0">
                <a:latin typeface="Calibri"/>
                <a:cs typeface="Calibri"/>
              </a:rPr>
              <a:t>E</a:t>
            </a:r>
            <a:r>
              <a:rPr sz="2000" spc="-10" dirty="0" smtClean="0">
                <a:latin typeface="Calibri"/>
                <a:cs typeface="Calibri"/>
              </a:rPr>
              <a:t>xample</a:t>
            </a:r>
            <a:r>
              <a:rPr sz="2000" spc="5" dirty="0" smtClean="0">
                <a:latin typeface="Calibri"/>
                <a:cs typeface="Calibri"/>
              </a:rPr>
              <a:t> </a:t>
            </a:r>
            <a:r>
              <a:rPr sz="2000" spc="-15" dirty="0">
                <a:latin typeface="Calibri"/>
                <a:cs typeface="Calibri"/>
              </a:rPr>
              <a:t>from</a:t>
            </a:r>
            <a:r>
              <a:rPr sz="2000" dirty="0">
                <a:latin typeface="Calibri"/>
                <a:cs typeface="Calibri"/>
              </a:rPr>
              <a:t> a</a:t>
            </a:r>
            <a:r>
              <a:rPr sz="2000" spc="5" dirty="0">
                <a:latin typeface="Calibri"/>
                <a:cs typeface="Calibri"/>
              </a:rPr>
              <a:t> </a:t>
            </a:r>
            <a:r>
              <a:rPr sz="2000" spc="-5" dirty="0">
                <a:latin typeface="Calibri"/>
                <a:cs typeface="Calibri"/>
              </a:rPr>
              <a:t>simplified</a:t>
            </a:r>
            <a:r>
              <a:rPr sz="2000" spc="35" dirty="0">
                <a:latin typeface="Calibri"/>
                <a:cs typeface="Calibri"/>
              </a:rPr>
              <a:t> </a:t>
            </a:r>
            <a:r>
              <a:rPr sz="2000" spc="-5" dirty="0">
                <a:latin typeface="Calibri"/>
                <a:cs typeface="Calibri"/>
              </a:rPr>
              <a:t>‘Vacuum-cleaner</a:t>
            </a:r>
            <a:r>
              <a:rPr sz="2000" spc="-20" dirty="0">
                <a:latin typeface="Calibri"/>
                <a:cs typeface="Calibri"/>
              </a:rPr>
              <a:t> </a:t>
            </a:r>
            <a:r>
              <a:rPr sz="2000" spc="-15" dirty="0">
                <a:latin typeface="Calibri"/>
                <a:cs typeface="Calibri"/>
              </a:rPr>
              <a:t>World’</a:t>
            </a:r>
            <a:endParaRPr sz="2000" dirty="0">
              <a:latin typeface="Calibri"/>
              <a:cs typeface="Calibri"/>
            </a:endParaRPr>
          </a:p>
        </p:txBody>
      </p:sp>
      <p:sp>
        <p:nvSpPr>
          <p:cNvPr id="3" name="object 3"/>
          <p:cNvSpPr txBox="1"/>
          <p:nvPr/>
        </p:nvSpPr>
        <p:spPr>
          <a:xfrm>
            <a:off x="1145844" y="3590925"/>
            <a:ext cx="5458460" cy="1931670"/>
          </a:xfrm>
          <a:prstGeom prst="rect">
            <a:avLst/>
          </a:prstGeom>
        </p:spPr>
        <p:txBody>
          <a:bodyPr vert="horz" wrap="square" lIns="0" tIns="13335" rIns="0" bIns="0" rtlCol="0">
            <a:spAutoFit/>
          </a:bodyPr>
          <a:lstStyle/>
          <a:p>
            <a:pPr marL="184785" indent="-172720">
              <a:lnSpc>
                <a:spcPct val="100000"/>
              </a:lnSpc>
              <a:spcBef>
                <a:spcPts val="105"/>
              </a:spcBef>
              <a:buFont typeface="Wingdings"/>
              <a:buChar char=""/>
              <a:tabLst>
                <a:tab pos="185420" algn="l"/>
              </a:tabLst>
            </a:pPr>
            <a:r>
              <a:rPr sz="2000" b="1" spc="-10" dirty="0">
                <a:latin typeface="Calibri"/>
                <a:cs typeface="Calibri"/>
              </a:rPr>
              <a:t>Percepts</a:t>
            </a:r>
            <a:r>
              <a:rPr sz="2000" spc="-10" dirty="0">
                <a:latin typeface="Calibri"/>
                <a:cs typeface="Calibri"/>
              </a:rPr>
              <a:t>:</a:t>
            </a:r>
            <a:r>
              <a:rPr sz="2000" dirty="0">
                <a:latin typeface="Calibri"/>
                <a:cs typeface="Calibri"/>
              </a:rPr>
              <a:t> </a:t>
            </a:r>
            <a:r>
              <a:rPr sz="2000" spc="-5" dirty="0">
                <a:latin typeface="Calibri"/>
                <a:cs typeface="Calibri"/>
              </a:rPr>
              <a:t>[1,</a:t>
            </a:r>
            <a:r>
              <a:rPr sz="2000" dirty="0">
                <a:latin typeface="Calibri"/>
                <a:cs typeface="Calibri"/>
              </a:rPr>
              <a:t> </a:t>
            </a:r>
            <a:r>
              <a:rPr sz="2000" spc="-5" dirty="0">
                <a:latin typeface="Calibri"/>
                <a:cs typeface="Calibri"/>
              </a:rPr>
              <a:t>Clean],</a:t>
            </a:r>
            <a:r>
              <a:rPr sz="2000" spc="5" dirty="0">
                <a:latin typeface="Calibri"/>
                <a:cs typeface="Calibri"/>
              </a:rPr>
              <a:t> </a:t>
            </a:r>
            <a:r>
              <a:rPr sz="2000" spc="-5" dirty="0">
                <a:latin typeface="Calibri"/>
                <a:cs typeface="Calibri"/>
              </a:rPr>
              <a:t>[2,</a:t>
            </a:r>
            <a:r>
              <a:rPr sz="2000" dirty="0">
                <a:latin typeface="Calibri"/>
                <a:cs typeface="Calibri"/>
              </a:rPr>
              <a:t> </a:t>
            </a:r>
            <a:r>
              <a:rPr sz="2000" spc="-5" dirty="0">
                <a:latin typeface="Calibri"/>
                <a:cs typeface="Calibri"/>
              </a:rPr>
              <a:t>Dirty],</a:t>
            </a:r>
            <a:r>
              <a:rPr sz="2000" spc="-20" dirty="0">
                <a:latin typeface="Calibri"/>
                <a:cs typeface="Calibri"/>
              </a:rPr>
              <a:t> </a:t>
            </a:r>
            <a:r>
              <a:rPr sz="2000" spc="-5" dirty="0">
                <a:latin typeface="Calibri"/>
                <a:cs typeface="Calibri"/>
              </a:rPr>
              <a:t>…; [</a:t>
            </a:r>
            <a:r>
              <a:rPr sz="2000" i="1" spc="-5" dirty="0">
                <a:latin typeface="Calibri"/>
                <a:cs typeface="Calibri"/>
              </a:rPr>
              <a:t>Location</a:t>
            </a:r>
            <a:r>
              <a:rPr sz="2000" spc="-5" dirty="0">
                <a:latin typeface="Calibri"/>
                <a:cs typeface="Calibri"/>
              </a:rPr>
              <a:t>,</a:t>
            </a:r>
            <a:r>
              <a:rPr sz="2000" spc="-15" dirty="0">
                <a:latin typeface="Calibri"/>
                <a:cs typeface="Calibri"/>
              </a:rPr>
              <a:t> </a:t>
            </a:r>
            <a:r>
              <a:rPr sz="2000" i="1" spc="-5" dirty="0">
                <a:latin typeface="Calibri"/>
                <a:cs typeface="Calibri"/>
              </a:rPr>
              <a:t>Status</a:t>
            </a:r>
            <a:r>
              <a:rPr sz="2000" spc="-5" dirty="0">
                <a:latin typeface="Calibri"/>
                <a:cs typeface="Calibri"/>
              </a:rPr>
              <a:t>]</a:t>
            </a:r>
            <a:endParaRPr sz="2000" dirty="0">
              <a:latin typeface="Calibri"/>
              <a:cs typeface="Calibri"/>
            </a:endParaRPr>
          </a:p>
          <a:p>
            <a:pPr marL="184785" indent="-172720">
              <a:lnSpc>
                <a:spcPct val="100000"/>
              </a:lnSpc>
              <a:spcBef>
                <a:spcPts val="1800"/>
              </a:spcBef>
              <a:buFont typeface="Wingdings"/>
              <a:buChar char=""/>
              <a:tabLst>
                <a:tab pos="185420" algn="l"/>
              </a:tabLst>
            </a:pPr>
            <a:r>
              <a:rPr sz="2000" b="1" dirty="0">
                <a:latin typeface="Calibri"/>
                <a:cs typeface="Calibri"/>
              </a:rPr>
              <a:t>Actions</a:t>
            </a:r>
            <a:r>
              <a:rPr sz="2000" dirty="0">
                <a:latin typeface="Calibri"/>
                <a:cs typeface="Calibri"/>
              </a:rPr>
              <a:t>:</a:t>
            </a:r>
            <a:r>
              <a:rPr sz="2000" spc="-25" dirty="0">
                <a:latin typeface="Calibri"/>
                <a:cs typeface="Calibri"/>
              </a:rPr>
              <a:t> </a:t>
            </a:r>
            <a:r>
              <a:rPr sz="2000" spc="-5" dirty="0">
                <a:latin typeface="Calibri"/>
                <a:cs typeface="Calibri"/>
              </a:rPr>
              <a:t>PickDirt,</a:t>
            </a:r>
            <a:r>
              <a:rPr sz="2000" spc="20" dirty="0">
                <a:latin typeface="Calibri"/>
                <a:cs typeface="Calibri"/>
              </a:rPr>
              <a:t> </a:t>
            </a:r>
            <a:r>
              <a:rPr sz="2000" spc="-25" dirty="0">
                <a:latin typeface="Calibri"/>
                <a:cs typeface="Calibri"/>
              </a:rPr>
              <a:t>MoveToRight,</a:t>
            </a:r>
            <a:r>
              <a:rPr sz="2000" spc="-15" dirty="0">
                <a:latin typeface="Calibri"/>
                <a:cs typeface="Calibri"/>
              </a:rPr>
              <a:t> </a:t>
            </a:r>
            <a:r>
              <a:rPr sz="2000" spc="-5" dirty="0">
                <a:latin typeface="Calibri"/>
                <a:cs typeface="Calibri"/>
              </a:rPr>
              <a:t>Halt,</a:t>
            </a:r>
            <a:r>
              <a:rPr sz="2000" spc="20" dirty="0">
                <a:latin typeface="Calibri"/>
                <a:cs typeface="Calibri"/>
              </a:rPr>
              <a:t> </a:t>
            </a:r>
            <a:r>
              <a:rPr sz="2000" dirty="0">
                <a:latin typeface="Calibri"/>
                <a:cs typeface="Calibri"/>
              </a:rPr>
              <a:t>…</a:t>
            </a:r>
          </a:p>
          <a:p>
            <a:pPr marL="184785" indent="-172720">
              <a:lnSpc>
                <a:spcPct val="100000"/>
              </a:lnSpc>
              <a:spcBef>
                <a:spcPts val="1800"/>
              </a:spcBef>
              <a:buFont typeface="Wingdings"/>
              <a:buChar char=""/>
              <a:tabLst>
                <a:tab pos="185420" algn="l"/>
              </a:tabLst>
            </a:pPr>
            <a:r>
              <a:rPr sz="2000" b="1" spc="-5" dirty="0">
                <a:latin typeface="Calibri"/>
                <a:cs typeface="Calibri"/>
              </a:rPr>
              <a:t>Sensors</a:t>
            </a:r>
            <a:r>
              <a:rPr sz="2000" spc="-5" dirty="0">
                <a:latin typeface="Calibri"/>
                <a:cs typeface="Calibri"/>
              </a:rPr>
              <a:t>:</a:t>
            </a:r>
            <a:r>
              <a:rPr sz="2000" dirty="0">
                <a:latin typeface="Calibri"/>
                <a:cs typeface="Calibri"/>
              </a:rPr>
              <a:t> </a:t>
            </a:r>
            <a:r>
              <a:rPr sz="2000" spc="-5" dirty="0">
                <a:latin typeface="Calibri"/>
                <a:cs typeface="Calibri"/>
              </a:rPr>
              <a:t>Dirt</a:t>
            </a:r>
            <a:r>
              <a:rPr sz="2000" dirty="0">
                <a:latin typeface="Calibri"/>
                <a:cs typeface="Calibri"/>
              </a:rPr>
              <a:t> </a:t>
            </a:r>
            <a:r>
              <a:rPr sz="2000" spc="-30" dirty="0">
                <a:latin typeface="Calibri"/>
                <a:cs typeface="Calibri"/>
              </a:rPr>
              <a:t>finder,</a:t>
            </a:r>
            <a:r>
              <a:rPr sz="2000" spc="5" dirty="0">
                <a:latin typeface="Calibri"/>
                <a:cs typeface="Calibri"/>
              </a:rPr>
              <a:t> </a:t>
            </a:r>
            <a:r>
              <a:rPr sz="2000" spc="-5" dirty="0">
                <a:latin typeface="Calibri"/>
                <a:cs typeface="Calibri"/>
              </a:rPr>
              <a:t>Location</a:t>
            </a:r>
            <a:r>
              <a:rPr sz="2000" spc="-10" dirty="0">
                <a:latin typeface="Calibri"/>
                <a:cs typeface="Calibri"/>
              </a:rPr>
              <a:t> </a:t>
            </a:r>
            <a:r>
              <a:rPr sz="2000" spc="-30" dirty="0">
                <a:latin typeface="Calibri"/>
                <a:cs typeface="Calibri"/>
              </a:rPr>
              <a:t>detector,</a:t>
            </a:r>
            <a:r>
              <a:rPr sz="2000" spc="5" dirty="0">
                <a:latin typeface="Calibri"/>
                <a:cs typeface="Calibri"/>
              </a:rPr>
              <a:t> </a:t>
            </a:r>
            <a:r>
              <a:rPr sz="2000" dirty="0">
                <a:latin typeface="Calibri"/>
                <a:cs typeface="Calibri"/>
              </a:rPr>
              <a:t>…</a:t>
            </a:r>
          </a:p>
          <a:p>
            <a:pPr marL="184785" indent="-172720">
              <a:lnSpc>
                <a:spcPct val="100000"/>
              </a:lnSpc>
              <a:spcBef>
                <a:spcPts val="1800"/>
              </a:spcBef>
              <a:buFont typeface="Wingdings"/>
              <a:buChar char=""/>
              <a:tabLst>
                <a:tab pos="185420" algn="l"/>
              </a:tabLst>
            </a:pPr>
            <a:r>
              <a:rPr sz="2000" b="1" spc="-10" dirty="0">
                <a:latin typeface="Calibri"/>
                <a:cs typeface="Calibri"/>
              </a:rPr>
              <a:t>Actuators</a:t>
            </a:r>
            <a:r>
              <a:rPr sz="2000" spc="-10" dirty="0">
                <a:latin typeface="Calibri"/>
                <a:cs typeface="Calibri"/>
              </a:rPr>
              <a:t>:</a:t>
            </a:r>
            <a:r>
              <a:rPr sz="2000" spc="-20" dirty="0">
                <a:latin typeface="Calibri"/>
                <a:cs typeface="Calibri"/>
              </a:rPr>
              <a:t> </a:t>
            </a:r>
            <a:r>
              <a:rPr sz="2000" dirty="0">
                <a:latin typeface="Calibri"/>
                <a:cs typeface="Calibri"/>
              </a:rPr>
              <a:t>Suction </a:t>
            </a:r>
            <a:r>
              <a:rPr sz="2000" spc="-5" dirty="0">
                <a:latin typeface="Calibri"/>
                <a:cs typeface="Calibri"/>
              </a:rPr>
              <a:t>pump,</a:t>
            </a:r>
            <a:r>
              <a:rPr sz="2000" spc="-15" dirty="0">
                <a:latin typeface="Calibri"/>
                <a:cs typeface="Calibri"/>
              </a:rPr>
              <a:t> </a:t>
            </a:r>
            <a:r>
              <a:rPr sz="2000" spc="-10" dirty="0">
                <a:latin typeface="Calibri"/>
                <a:cs typeface="Calibri"/>
              </a:rPr>
              <a:t>Locomotive, </a:t>
            </a:r>
            <a:r>
              <a:rPr sz="2000" dirty="0">
                <a:latin typeface="Calibri"/>
                <a:cs typeface="Calibri"/>
              </a:rPr>
              <a:t>…</a:t>
            </a:r>
          </a:p>
        </p:txBody>
      </p:sp>
      <p:graphicFrame>
        <p:nvGraphicFramePr>
          <p:cNvPr id="4" name="object 4"/>
          <p:cNvGraphicFramePr>
            <a:graphicFrameLocks noGrp="1"/>
          </p:cNvGraphicFramePr>
          <p:nvPr/>
        </p:nvGraphicFramePr>
        <p:xfrm>
          <a:off x="1517650" y="2736850"/>
          <a:ext cx="6400164" cy="609600"/>
        </p:xfrm>
        <a:graphic>
          <a:graphicData uri="http://schemas.openxmlformats.org/drawingml/2006/table">
            <a:tbl>
              <a:tblPr firstRow="1" bandRow="1">
                <a:tableStyleId>{2D5ABB26-0587-4C30-8999-92F81FD0307C}</a:tableStyleId>
              </a:tblPr>
              <a:tblGrid>
                <a:gridCol w="965835">
                  <a:extLst>
                    <a:ext uri="{9D8B030D-6E8A-4147-A177-3AD203B41FA5}">
                      <a16:colId xmlns:a16="http://schemas.microsoft.com/office/drawing/2014/main" val="20000"/>
                    </a:ext>
                  </a:extLst>
                </a:gridCol>
                <a:gridCol w="805815">
                  <a:extLst>
                    <a:ext uri="{9D8B030D-6E8A-4147-A177-3AD203B41FA5}">
                      <a16:colId xmlns:a16="http://schemas.microsoft.com/office/drawing/2014/main" val="20001"/>
                    </a:ext>
                  </a:extLst>
                </a:gridCol>
                <a:gridCol w="805814">
                  <a:extLst>
                    <a:ext uri="{9D8B030D-6E8A-4147-A177-3AD203B41FA5}">
                      <a16:colId xmlns:a16="http://schemas.microsoft.com/office/drawing/2014/main" val="20002"/>
                    </a:ext>
                  </a:extLst>
                </a:gridCol>
                <a:gridCol w="854710">
                  <a:extLst>
                    <a:ext uri="{9D8B030D-6E8A-4147-A177-3AD203B41FA5}">
                      <a16:colId xmlns:a16="http://schemas.microsoft.com/office/drawing/2014/main" val="20003"/>
                    </a:ext>
                  </a:extLst>
                </a:gridCol>
                <a:gridCol w="1864360">
                  <a:extLst>
                    <a:ext uri="{9D8B030D-6E8A-4147-A177-3AD203B41FA5}">
                      <a16:colId xmlns:a16="http://schemas.microsoft.com/office/drawing/2014/main" val="20004"/>
                    </a:ext>
                  </a:extLst>
                </a:gridCol>
                <a:gridCol w="1103630">
                  <a:extLst>
                    <a:ext uri="{9D8B030D-6E8A-4147-A177-3AD203B41FA5}">
                      <a16:colId xmlns:a16="http://schemas.microsoft.com/office/drawing/2014/main" val="20005"/>
                    </a:ext>
                  </a:extLst>
                </a:gridCol>
              </a:tblGrid>
              <a:tr h="609600">
                <a:tc>
                  <a:txBody>
                    <a:bodyPr/>
                    <a:lstStyle/>
                    <a:p>
                      <a:pPr marL="68580">
                        <a:lnSpc>
                          <a:spcPct val="100000"/>
                        </a:lnSpc>
                        <a:spcBef>
                          <a:spcPts val="60"/>
                        </a:spcBef>
                      </a:pPr>
                      <a:r>
                        <a:rPr sz="1600" spc="-5" dirty="0">
                          <a:latin typeface="Times New Roman"/>
                          <a:cs typeface="Times New Roman"/>
                        </a:rPr>
                        <a:t>Start</a:t>
                      </a:r>
                      <a:endParaRPr sz="1600">
                        <a:latin typeface="Times New Roman"/>
                        <a:cs typeface="Times New Roman"/>
                      </a:endParaRPr>
                    </a:p>
                    <a:p>
                      <a:pPr marL="315595">
                        <a:lnSpc>
                          <a:spcPct val="100000"/>
                        </a:lnSpc>
                        <a:spcBef>
                          <a:spcPts val="290"/>
                        </a:spcBef>
                      </a:pPr>
                      <a:r>
                        <a:rPr sz="1600" b="1" i="1" spc="-5" dirty="0">
                          <a:latin typeface="Times New Roman"/>
                          <a:cs typeface="Times New Roman"/>
                        </a:rPr>
                        <a:t>Agent</a:t>
                      </a:r>
                      <a:endParaRPr sz="1600">
                        <a:latin typeface="Times New Roman"/>
                        <a:cs typeface="Times New Roman"/>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60"/>
                        </a:spcBef>
                      </a:pPr>
                      <a:r>
                        <a:rPr sz="1600" dirty="0">
                          <a:latin typeface="Times New Roman"/>
                          <a:cs typeface="Times New Roman"/>
                        </a:rPr>
                        <a:t>1</a:t>
                      </a:r>
                      <a:endParaRPr sz="1600">
                        <a:latin typeface="Times New Roman"/>
                        <a:cs typeface="Times New Roman"/>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60"/>
                        </a:spcBef>
                      </a:pPr>
                      <a:r>
                        <a:rPr sz="1600" dirty="0">
                          <a:latin typeface="Times New Roman"/>
                          <a:cs typeface="Times New Roman"/>
                        </a:rPr>
                        <a:t>2</a:t>
                      </a:r>
                      <a:endParaRPr sz="1600">
                        <a:latin typeface="Times New Roman"/>
                        <a:cs typeface="Times New Roman"/>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8580">
                        <a:lnSpc>
                          <a:spcPct val="100000"/>
                        </a:lnSpc>
                        <a:spcBef>
                          <a:spcPts val="60"/>
                        </a:spcBef>
                      </a:pPr>
                      <a:r>
                        <a:rPr sz="1600" dirty="0">
                          <a:latin typeface="Times New Roman"/>
                          <a:cs typeface="Times New Roman"/>
                        </a:rPr>
                        <a:t>3</a:t>
                      </a: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6415">
                        <a:lnSpc>
                          <a:spcPct val="100000"/>
                        </a:lnSpc>
                        <a:spcBef>
                          <a:spcPts val="60"/>
                        </a:spcBef>
                      </a:pPr>
                      <a:r>
                        <a:rPr sz="1600" dirty="0">
                          <a:latin typeface="Times New Roman"/>
                          <a:cs typeface="Times New Roman"/>
                        </a:rPr>
                        <a:t>…</a:t>
                      </a:r>
                      <a:endParaRPr sz="1600">
                        <a:latin typeface="Times New Roman"/>
                        <a:cs typeface="Times New Roman"/>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ct val="100000"/>
                        </a:lnSpc>
                        <a:spcBef>
                          <a:spcPts val="60"/>
                        </a:spcBef>
                      </a:pPr>
                      <a:r>
                        <a:rPr sz="1600" spc="-5" dirty="0">
                          <a:latin typeface="Times New Roman"/>
                          <a:cs typeface="Times New Roman"/>
                        </a:rPr>
                        <a:t>End</a:t>
                      </a:r>
                      <a:endParaRPr sz="1600" dirty="0">
                        <a:latin typeface="Times New Roman"/>
                        <a:cs typeface="Times New Roman"/>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2" name="object 2"/>
          <p:cNvSpPr txBox="1"/>
          <p:nvPr/>
        </p:nvSpPr>
        <p:spPr>
          <a:xfrm>
            <a:off x="688340" y="715518"/>
            <a:ext cx="6989445" cy="2987040"/>
          </a:xfrm>
          <a:prstGeom prst="rect">
            <a:avLst/>
          </a:prstGeom>
        </p:spPr>
        <p:txBody>
          <a:bodyPr vert="horz" wrap="square" lIns="0" tIns="13335" rIns="0" bIns="0" rtlCol="0">
            <a:spAutoFit/>
          </a:bodyPr>
          <a:lstStyle/>
          <a:p>
            <a:pPr marL="184785" indent="-172720">
              <a:lnSpc>
                <a:spcPct val="100000"/>
              </a:lnSpc>
              <a:spcBef>
                <a:spcPts val="105"/>
              </a:spcBef>
              <a:buFont typeface="Wingdings"/>
              <a:buChar char=""/>
              <a:tabLst>
                <a:tab pos="185420" algn="l"/>
              </a:tabLst>
            </a:pPr>
            <a:r>
              <a:rPr sz="2000" b="1" spc="-10" dirty="0">
                <a:latin typeface="Calibri"/>
                <a:cs typeface="Calibri"/>
              </a:rPr>
              <a:t>Agent</a:t>
            </a:r>
            <a:r>
              <a:rPr sz="2000" b="1" spc="-40" dirty="0">
                <a:latin typeface="Calibri"/>
                <a:cs typeface="Calibri"/>
              </a:rPr>
              <a:t> </a:t>
            </a:r>
            <a:r>
              <a:rPr sz="2000" b="1" spc="-10" dirty="0">
                <a:latin typeface="Calibri"/>
                <a:cs typeface="Calibri"/>
              </a:rPr>
              <a:t>program</a:t>
            </a:r>
            <a:endParaRPr sz="2000">
              <a:latin typeface="Calibri"/>
              <a:cs typeface="Calibri"/>
            </a:endParaRPr>
          </a:p>
          <a:p>
            <a:pPr marL="317500" marR="5080">
              <a:lnSpc>
                <a:spcPct val="100000"/>
              </a:lnSpc>
              <a:spcBef>
                <a:spcPts val="1695"/>
              </a:spcBef>
            </a:pPr>
            <a:r>
              <a:rPr sz="2000" dirty="0">
                <a:latin typeface="Calibri"/>
                <a:cs typeface="Calibri"/>
              </a:rPr>
              <a:t>While </a:t>
            </a:r>
            <a:r>
              <a:rPr sz="2000" spc="-5" dirty="0">
                <a:latin typeface="Calibri"/>
                <a:cs typeface="Calibri"/>
              </a:rPr>
              <a:t>switched </a:t>
            </a:r>
            <a:r>
              <a:rPr sz="2000" dirty="0">
                <a:latin typeface="Calibri"/>
                <a:cs typeface="Calibri"/>
              </a:rPr>
              <a:t>on, </a:t>
            </a:r>
            <a:r>
              <a:rPr sz="2000" spc="-10" dirty="0">
                <a:latin typeface="Calibri"/>
                <a:cs typeface="Calibri"/>
              </a:rPr>
              <a:t>perform </a:t>
            </a:r>
            <a:r>
              <a:rPr sz="2000" spc="-5" dirty="0">
                <a:latin typeface="Calibri"/>
                <a:cs typeface="Calibri"/>
              </a:rPr>
              <a:t>sequentially </a:t>
            </a:r>
            <a:r>
              <a:rPr sz="2000" dirty="0">
                <a:latin typeface="Calibri"/>
                <a:cs typeface="Calibri"/>
              </a:rPr>
              <a:t>the actions </a:t>
            </a:r>
            <a:r>
              <a:rPr sz="2000" spc="-5" dirty="0">
                <a:latin typeface="Calibri"/>
                <a:cs typeface="Calibri"/>
              </a:rPr>
              <a:t>returned by </a:t>
            </a:r>
            <a:r>
              <a:rPr sz="2000" spc="-440"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following</a:t>
            </a:r>
            <a:r>
              <a:rPr sz="2000" spc="-15" dirty="0">
                <a:latin typeface="Calibri"/>
                <a:cs typeface="Calibri"/>
              </a:rPr>
              <a:t> </a:t>
            </a:r>
            <a:r>
              <a:rPr sz="2000" dirty="0">
                <a:latin typeface="Calibri"/>
                <a:cs typeface="Calibri"/>
              </a:rPr>
              <a:t>function:</a:t>
            </a:r>
            <a:endParaRPr sz="2000">
              <a:latin typeface="Calibri"/>
              <a:cs typeface="Calibri"/>
            </a:endParaRPr>
          </a:p>
          <a:p>
            <a:pPr>
              <a:lnSpc>
                <a:spcPct val="100000"/>
              </a:lnSpc>
              <a:spcBef>
                <a:spcPts val="20"/>
              </a:spcBef>
            </a:pPr>
            <a:endParaRPr sz="1950">
              <a:latin typeface="Calibri"/>
              <a:cs typeface="Calibri"/>
            </a:endParaRPr>
          </a:p>
          <a:p>
            <a:pPr marL="774700">
              <a:lnSpc>
                <a:spcPct val="100000"/>
              </a:lnSpc>
            </a:pPr>
            <a:r>
              <a:rPr sz="2000" dirty="0">
                <a:latin typeface="Calibri"/>
                <a:cs typeface="Calibri"/>
              </a:rPr>
              <a:t>Function</a:t>
            </a:r>
            <a:r>
              <a:rPr sz="2000" spc="-35" dirty="0">
                <a:latin typeface="Calibri"/>
                <a:cs typeface="Calibri"/>
              </a:rPr>
              <a:t> </a:t>
            </a:r>
            <a:r>
              <a:rPr sz="2000" u="heavy" spc="-5" dirty="0">
                <a:uFill>
                  <a:solidFill>
                    <a:srgbClr val="000000"/>
                  </a:solidFill>
                </a:uFill>
                <a:latin typeface="Calibri"/>
                <a:cs typeface="Calibri"/>
              </a:rPr>
              <a:t>Agent1</a:t>
            </a:r>
            <a:r>
              <a:rPr sz="2000" spc="-25" dirty="0">
                <a:latin typeface="Calibri"/>
                <a:cs typeface="Calibri"/>
              </a:rPr>
              <a:t> </a:t>
            </a:r>
            <a:r>
              <a:rPr sz="2000" spc="-5" dirty="0">
                <a:latin typeface="Calibri"/>
                <a:cs typeface="Calibri"/>
              </a:rPr>
              <a:t>([</a:t>
            </a:r>
            <a:r>
              <a:rPr sz="2000" i="1" spc="-5" dirty="0">
                <a:latin typeface="Calibri"/>
                <a:cs typeface="Calibri"/>
              </a:rPr>
              <a:t>Location</a:t>
            </a:r>
            <a:r>
              <a:rPr sz="2000" spc="-5" dirty="0">
                <a:latin typeface="Calibri"/>
                <a:cs typeface="Calibri"/>
              </a:rPr>
              <a:t>,</a:t>
            </a:r>
            <a:r>
              <a:rPr sz="2000" spc="-15" dirty="0">
                <a:latin typeface="Calibri"/>
                <a:cs typeface="Calibri"/>
              </a:rPr>
              <a:t> </a:t>
            </a:r>
            <a:r>
              <a:rPr sz="2000" i="1" spc="-5" dirty="0">
                <a:latin typeface="Calibri"/>
                <a:cs typeface="Calibri"/>
              </a:rPr>
              <a:t>Status</a:t>
            </a:r>
            <a:r>
              <a:rPr sz="2000" spc="-5" dirty="0">
                <a:latin typeface="Calibri"/>
                <a:cs typeface="Calibri"/>
              </a:rPr>
              <a:t>])</a:t>
            </a:r>
            <a:endParaRPr sz="2000">
              <a:latin typeface="Calibri"/>
              <a:cs typeface="Calibri"/>
            </a:endParaRPr>
          </a:p>
          <a:p>
            <a:pPr marL="1689100">
              <a:lnSpc>
                <a:spcPct val="100000"/>
              </a:lnSpc>
            </a:pPr>
            <a:r>
              <a:rPr sz="2000" dirty="0">
                <a:latin typeface="Calibri"/>
                <a:cs typeface="Calibri"/>
              </a:rPr>
              <a:t>if</a:t>
            </a:r>
            <a:r>
              <a:rPr sz="2000" spc="-10" dirty="0">
                <a:latin typeface="Calibri"/>
                <a:cs typeface="Calibri"/>
              </a:rPr>
              <a:t> </a:t>
            </a:r>
            <a:r>
              <a:rPr sz="2000" i="1" spc="-5" dirty="0">
                <a:latin typeface="Calibri"/>
                <a:cs typeface="Calibri"/>
              </a:rPr>
              <a:t>Status</a:t>
            </a:r>
            <a:r>
              <a:rPr sz="2000" i="1" spc="-30" dirty="0">
                <a:latin typeface="Calibri"/>
                <a:cs typeface="Calibri"/>
              </a:rPr>
              <a:t> </a:t>
            </a:r>
            <a:r>
              <a:rPr sz="2000" dirty="0">
                <a:latin typeface="Calibri"/>
                <a:cs typeface="Calibri"/>
              </a:rPr>
              <a:t>=</a:t>
            </a:r>
            <a:r>
              <a:rPr sz="2000" spc="-5" dirty="0">
                <a:latin typeface="Calibri"/>
                <a:cs typeface="Calibri"/>
              </a:rPr>
              <a:t> </a:t>
            </a:r>
            <a:r>
              <a:rPr sz="2000" b="1" spc="-5" dirty="0">
                <a:latin typeface="Calibri"/>
                <a:cs typeface="Calibri"/>
              </a:rPr>
              <a:t>Dirty</a:t>
            </a:r>
            <a:r>
              <a:rPr sz="2000" b="1" spc="-15" dirty="0">
                <a:latin typeface="Calibri"/>
                <a:cs typeface="Calibri"/>
              </a:rPr>
              <a:t> </a:t>
            </a:r>
            <a:r>
              <a:rPr sz="2000" dirty="0">
                <a:latin typeface="Calibri"/>
                <a:cs typeface="Calibri"/>
              </a:rPr>
              <a:t>then</a:t>
            </a:r>
            <a:r>
              <a:rPr sz="2000" spc="-5" dirty="0">
                <a:latin typeface="Calibri"/>
                <a:cs typeface="Calibri"/>
              </a:rPr>
              <a:t> </a:t>
            </a:r>
            <a:r>
              <a:rPr sz="2000" i="1" spc="-5" dirty="0">
                <a:latin typeface="Calibri"/>
                <a:cs typeface="Calibri"/>
              </a:rPr>
              <a:t>Action</a:t>
            </a:r>
            <a:r>
              <a:rPr sz="2000" i="1" dirty="0">
                <a:latin typeface="Calibri"/>
                <a:cs typeface="Calibri"/>
              </a:rPr>
              <a:t> </a:t>
            </a:r>
            <a:r>
              <a:rPr sz="2000" dirty="0">
                <a:latin typeface="Calibri"/>
                <a:cs typeface="Calibri"/>
              </a:rPr>
              <a:t>←</a:t>
            </a:r>
            <a:r>
              <a:rPr sz="2000" spc="-5" dirty="0">
                <a:latin typeface="Calibri"/>
                <a:cs typeface="Calibri"/>
              </a:rPr>
              <a:t> </a:t>
            </a:r>
            <a:r>
              <a:rPr sz="2000" b="1" spc="-5" dirty="0">
                <a:latin typeface="Calibri"/>
                <a:cs typeface="Calibri"/>
              </a:rPr>
              <a:t>PickDirt</a:t>
            </a:r>
            <a:endParaRPr sz="2000">
              <a:latin typeface="Calibri"/>
              <a:cs typeface="Calibri"/>
            </a:endParaRPr>
          </a:p>
          <a:p>
            <a:pPr marL="1689100">
              <a:lnSpc>
                <a:spcPct val="100000"/>
              </a:lnSpc>
            </a:pPr>
            <a:r>
              <a:rPr sz="2000" spc="-5" dirty="0">
                <a:latin typeface="Calibri"/>
                <a:cs typeface="Calibri"/>
              </a:rPr>
              <a:t>else</a:t>
            </a:r>
            <a:r>
              <a:rPr sz="2000" dirty="0">
                <a:latin typeface="Calibri"/>
                <a:cs typeface="Calibri"/>
              </a:rPr>
              <a:t> if </a:t>
            </a:r>
            <a:r>
              <a:rPr sz="2000" i="1" spc="-5" dirty="0">
                <a:latin typeface="Calibri"/>
                <a:cs typeface="Calibri"/>
              </a:rPr>
              <a:t>Location</a:t>
            </a:r>
            <a:r>
              <a:rPr sz="2000" i="1" spc="-10" dirty="0">
                <a:latin typeface="Calibri"/>
                <a:cs typeface="Calibri"/>
              </a:rPr>
              <a:t> </a:t>
            </a:r>
            <a:r>
              <a:rPr sz="2000" dirty="0">
                <a:latin typeface="Calibri"/>
                <a:cs typeface="Calibri"/>
              </a:rPr>
              <a:t>= </a:t>
            </a:r>
            <a:r>
              <a:rPr sz="2000" b="1" dirty="0">
                <a:latin typeface="Calibri"/>
                <a:cs typeface="Calibri"/>
              </a:rPr>
              <a:t>End</a:t>
            </a:r>
            <a:r>
              <a:rPr sz="2000" b="1" spc="-15" dirty="0">
                <a:latin typeface="Calibri"/>
                <a:cs typeface="Calibri"/>
              </a:rPr>
              <a:t> </a:t>
            </a:r>
            <a:r>
              <a:rPr sz="2000" dirty="0">
                <a:latin typeface="Calibri"/>
                <a:cs typeface="Calibri"/>
              </a:rPr>
              <a:t>then</a:t>
            </a:r>
            <a:r>
              <a:rPr sz="2000" spc="-5" dirty="0">
                <a:latin typeface="Calibri"/>
                <a:cs typeface="Calibri"/>
              </a:rPr>
              <a:t> </a:t>
            </a:r>
            <a:r>
              <a:rPr sz="2000" i="1" spc="-5" dirty="0">
                <a:latin typeface="Calibri"/>
                <a:cs typeface="Calibri"/>
              </a:rPr>
              <a:t>Action</a:t>
            </a:r>
            <a:r>
              <a:rPr sz="2000" i="1" dirty="0">
                <a:latin typeface="Calibri"/>
                <a:cs typeface="Calibri"/>
              </a:rPr>
              <a:t> </a:t>
            </a:r>
            <a:r>
              <a:rPr sz="2000" dirty="0">
                <a:latin typeface="Calibri"/>
                <a:cs typeface="Calibri"/>
              </a:rPr>
              <a:t>←</a:t>
            </a:r>
            <a:r>
              <a:rPr sz="2000" spc="-15" dirty="0">
                <a:latin typeface="Calibri"/>
                <a:cs typeface="Calibri"/>
              </a:rPr>
              <a:t> </a:t>
            </a:r>
            <a:r>
              <a:rPr sz="2000" b="1" spc="-5" dirty="0">
                <a:latin typeface="Calibri"/>
                <a:cs typeface="Calibri"/>
              </a:rPr>
              <a:t>Halt</a:t>
            </a:r>
            <a:endParaRPr sz="2000">
              <a:latin typeface="Calibri"/>
              <a:cs typeface="Calibri"/>
            </a:endParaRPr>
          </a:p>
          <a:p>
            <a:pPr marL="2146300">
              <a:lnSpc>
                <a:spcPct val="100000"/>
              </a:lnSpc>
            </a:pPr>
            <a:r>
              <a:rPr sz="2000" spc="-5" dirty="0">
                <a:latin typeface="Calibri"/>
                <a:cs typeface="Calibri"/>
              </a:rPr>
              <a:t>else</a:t>
            </a:r>
            <a:r>
              <a:rPr sz="2000" dirty="0">
                <a:latin typeface="Calibri"/>
                <a:cs typeface="Calibri"/>
              </a:rPr>
              <a:t> </a:t>
            </a:r>
            <a:r>
              <a:rPr sz="2000" i="1" spc="-5" dirty="0">
                <a:latin typeface="Calibri"/>
                <a:cs typeface="Calibri"/>
              </a:rPr>
              <a:t>Action </a:t>
            </a:r>
            <a:r>
              <a:rPr sz="2000" dirty="0">
                <a:latin typeface="Calibri"/>
                <a:cs typeface="Calibri"/>
              </a:rPr>
              <a:t>←</a:t>
            </a:r>
            <a:r>
              <a:rPr sz="2000" spc="-10" dirty="0">
                <a:latin typeface="Calibri"/>
                <a:cs typeface="Calibri"/>
              </a:rPr>
              <a:t> </a:t>
            </a:r>
            <a:r>
              <a:rPr sz="2000" b="1" spc="-20" dirty="0">
                <a:latin typeface="Calibri"/>
                <a:cs typeface="Calibri"/>
              </a:rPr>
              <a:t>MoveToRight</a:t>
            </a:r>
            <a:endParaRPr sz="2000">
              <a:latin typeface="Calibri"/>
              <a:cs typeface="Calibri"/>
            </a:endParaRPr>
          </a:p>
          <a:p>
            <a:pPr marL="1689100">
              <a:lnSpc>
                <a:spcPct val="100000"/>
              </a:lnSpc>
              <a:spcBef>
                <a:spcPts val="15"/>
              </a:spcBef>
            </a:pPr>
            <a:r>
              <a:rPr sz="2000" spc="-10" dirty="0">
                <a:latin typeface="Calibri"/>
                <a:cs typeface="Calibri"/>
              </a:rPr>
              <a:t>return</a:t>
            </a:r>
            <a:r>
              <a:rPr sz="2000" spc="-15" dirty="0">
                <a:latin typeface="Calibri"/>
                <a:cs typeface="Calibri"/>
              </a:rPr>
              <a:t> </a:t>
            </a:r>
            <a:r>
              <a:rPr sz="2000" i="1" spc="-5" dirty="0">
                <a:latin typeface="Calibri"/>
                <a:cs typeface="Calibri"/>
              </a:rPr>
              <a:t>Action</a:t>
            </a:r>
            <a:endParaRPr sz="2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2" name="object 2"/>
          <p:cNvSpPr txBox="1"/>
          <p:nvPr/>
        </p:nvSpPr>
        <p:spPr>
          <a:xfrm>
            <a:off x="840739" y="837031"/>
            <a:ext cx="7741284" cy="5323252"/>
          </a:xfrm>
          <a:prstGeom prst="rect">
            <a:avLst/>
          </a:prstGeom>
        </p:spPr>
        <p:txBody>
          <a:bodyPr vert="horz" wrap="square" lIns="0" tIns="135890" rIns="0" bIns="0" rtlCol="0">
            <a:spAutoFit/>
          </a:bodyPr>
          <a:lstStyle/>
          <a:p>
            <a:pPr marL="12700">
              <a:lnSpc>
                <a:spcPct val="100000"/>
              </a:lnSpc>
              <a:spcBef>
                <a:spcPts val="1070"/>
              </a:spcBef>
            </a:pPr>
            <a:r>
              <a:rPr sz="2000" b="1" dirty="0">
                <a:latin typeface="Times New Roman"/>
                <a:cs typeface="Times New Roman"/>
              </a:rPr>
              <a:t>B.</a:t>
            </a:r>
            <a:r>
              <a:rPr sz="2000" b="1" spc="-15" dirty="0">
                <a:latin typeface="Times New Roman"/>
                <a:cs typeface="Times New Roman"/>
              </a:rPr>
              <a:t> </a:t>
            </a:r>
            <a:r>
              <a:rPr sz="2000" spc="-5" dirty="0">
                <a:latin typeface="Calibri"/>
                <a:cs typeface="Calibri"/>
              </a:rPr>
              <a:t>Rational</a:t>
            </a:r>
            <a:r>
              <a:rPr sz="2000" spc="-10" dirty="0">
                <a:latin typeface="Calibri"/>
                <a:cs typeface="Calibri"/>
              </a:rPr>
              <a:t> Agent</a:t>
            </a:r>
            <a:endParaRPr sz="2000" dirty="0">
              <a:latin typeface="Calibri"/>
              <a:cs typeface="Calibri"/>
            </a:endParaRPr>
          </a:p>
          <a:p>
            <a:pPr marL="564515" marR="5080" indent="-170815">
              <a:lnSpc>
                <a:spcPct val="100000"/>
              </a:lnSpc>
              <a:spcBef>
                <a:spcPts val="969"/>
              </a:spcBef>
              <a:buFont typeface="Wingdings"/>
              <a:buChar char=""/>
              <a:tabLst>
                <a:tab pos="566420" algn="l"/>
              </a:tabLst>
            </a:pPr>
            <a:r>
              <a:rPr sz="2000" dirty="0">
                <a:latin typeface="Calibri"/>
                <a:cs typeface="Calibri"/>
              </a:rPr>
              <a:t>A</a:t>
            </a:r>
            <a:r>
              <a:rPr sz="2000" spc="10" dirty="0">
                <a:latin typeface="Calibri"/>
                <a:cs typeface="Calibri"/>
              </a:rPr>
              <a:t> </a:t>
            </a:r>
            <a:r>
              <a:rPr sz="2000" u="heavy" spc="-10" dirty="0">
                <a:uFill>
                  <a:solidFill>
                    <a:srgbClr val="000000"/>
                  </a:solidFill>
                </a:uFill>
                <a:latin typeface="Calibri"/>
                <a:cs typeface="Calibri"/>
              </a:rPr>
              <a:t>rational</a:t>
            </a:r>
            <a:r>
              <a:rPr sz="2000" u="heavy" spc="5" dirty="0">
                <a:uFill>
                  <a:solidFill>
                    <a:srgbClr val="000000"/>
                  </a:solidFill>
                </a:uFill>
                <a:latin typeface="Calibri"/>
                <a:cs typeface="Calibri"/>
              </a:rPr>
              <a:t> </a:t>
            </a:r>
            <a:r>
              <a:rPr sz="2000" u="heavy" spc="-10" dirty="0">
                <a:uFill>
                  <a:solidFill>
                    <a:srgbClr val="000000"/>
                  </a:solidFill>
                </a:uFill>
                <a:latin typeface="Calibri"/>
                <a:cs typeface="Calibri"/>
              </a:rPr>
              <a:t>agent</a:t>
            </a:r>
            <a:r>
              <a:rPr sz="2000" spc="15" dirty="0">
                <a:latin typeface="Calibri"/>
                <a:cs typeface="Calibri"/>
              </a:rPr>
              <a:t> </a:t>
            </a:r>
            <a:r>
              <a:rPr sz="2000" spc="-5" dirty="0">
                <a:latin typeface="Calibri"/>
                <a:cs typeface="Calibri"/>
              </a:rPr>
              <a:t>chooses</a:t>
            </a:r>
            <a:r>
              <a:rPr sz="2000" spc="-10" dirty="0">
                <a:latin typeface="Calibri"/>
                <a:cs typeface="Calibri"/>
              </a:rPr>
              <a:t> </a:t>
            </a:r>
            <a:r>
              <a:rPr sz="2000" u="heavy" dirty="0">
                <a:uFill>
                  <a:solidFill>
                    <a:srgbClr val="000000"/>
                  </a:solidFill>
                </a:uFill>
                <a:latin typeface="Calibri"/>
                <a:cs typeface="Calibri"/>
              </a:rPr>
              <a:t>actions</a:t>
            </a:r>
            <a:r>
              <a:rPr sz="2000" spc="5" dirty="0">
                <a:latin typeface="Calibri"/>
                <a:cs typeface="Calibri"/>
              </a:rPr>
              <a:t> </a:t>
            </a:r>
            <a:r>
              <a:rPr sz="2000" spc="-5" dirty="0">
                <a:latin typeface="Calibri"/>
                <a:cs typeface="Calibri"/>
              </a:rPr>
              <a:t>that</a:t>
            </a:r>
            <a:r>
              <a:rPr sz="2000" spc="15" dirty="0">
                <a:latin typeface="Calibri"/>
                <a:cs typeface="Calibri"/>
              </a:rPr>
              <a:t> </a:t>
            </a:r>
            <a:r>
              <a:rPr sz="2000" u="heavy" spc="-10" dirty="0">
                <a:uFill>
                  <a:solidFill>
                    <a:srgbClr val="000000"/>
                  </a:solidFill>
                </a:uFill>
                <a:latin typeface="Calibri"/>
                <a:cs typeface="Calibri"/>
              </a:rPr>
              <a:t>optimize</a:t>
            </a:r>
            <a:r>
              <a:rPr sz="2000" spc="15" dirty="0">
                <a:latin typeface="Calibri"/>
                <a:cs typeface="Calibri"/>
              </a:rPr>
              <a:t> </a:t>
            </a:r>
            <a:r>
              <a:rPr sz="2000" u="heavy" spc="-10" dirty="0">
                <a:uFill>
                  <a:solidFill>
                    <a:srgbClr val="000000"/>
                  </a:solidFill>
                </a:uFill>
                <a:latin typeface="Calibri"/>
                <a:cs typeface="Calibri"/>
              </a:rPr>
              <a:t>expected</a:t>
            </a:r>
            <a:r>
              <a:rPr sz="2000" u="heavy" spc="5" dirty="0">
                <a:uFill>
                  <a:solidFill>
                    <a:srgbClr val="000000"/>
                  </a:solidFill>
                </a:uFill>
                <a:latin typeface="Calibri"/>
                <a:cs typeface="Calibri"/>
              </a:rPr>
              <a:t> </a:t>
            </a:r>
            <a:r>
              <a:rPr sz="2000" u="heavy" spc="-5" dirty="0">
                <a:uFill>
                  <a:solidFill>
                    <a:srgbClr val="000000"/>
                  </a:solidFill>
                </a:uFill>
                <a:latin typeface="Calibri"/>
                <a:cs typeface="Calibri"/>
              </a:rPr>
              <a:t>performance </a:t>
            </a:r>
            <a:r>
              <a:rPr sz="2000" spc="-434" dirty="0">
                <a:latin typeface="Calibri"/>
                <a:cs typeface="Calibri"/>
              </a:rPr>
              <a:t> </a:t>
            </a:r>
            <a:r>
              <a:rPr sz="2000" spc="-5" dirty="0">
                <a:latin typeface="Calibri"/>
                <a:cs typeface="Calibri"/>
              </a:rPr>
              <a:t>given</a:t>
            </a:r>
            <a:r>
              <a:rPr sz="2000" dirty="0">
                <a:latin typeface="Calibri"/>
                <a:cs typeface="Calibri"/>
              </a:rPr>
              <a:t> </a:t>
            </a:r>
            <a:r>
              <a:rPr sz="2000" u="heavy" spc="-5" dirty="0">
                <a:uFill>
                  <a:solidFill>
                    <a:srgbClr val="000000"/>
                  </a:solidFill>
                </a:uFill>
                <a:latin typeface="Calibri"/>
                <a:cs typeface="Calibri"/>
              </a:rPr>
              <a:t>percept</a:t>
            </a:r>
            <a:r>
              <a:rPr sz="2000" u="heavy" spc="-15" dirty="0">
                <a:uFill>
                  <a:solidFill>
                    <a:srgbClr val="000000"/>
                  </a:solidFill>
                </a:uFill>
                <a:latin typeface="Calibri"/>
                <a:cs typeface="Calibri"/>
              </a:rPr>
              <a:t> </a:t>
            </a:r>
            <a:r>
              <a:rPr sz="2000" u="heavy" spc="-5" dirty="0">
                <a:uFill>
                  <a:solidFill>
                    <a:srgbClr val="000000"/>
                  </a:solidFill>
                </a:uFill>
                <a:latin typeface="Calibri"/>
                <a:cs typeface="Calibri"/>
              </a:rPr>
              <a:t>sequence</a:t>
            </a:r>
            <a:r>
              <a:rPr sz="2000" spc="10" dirty="0">
                <a:latin typeface="Calibri"/>
                <a:cs typeface="Calibri"/>
              </a:rPr>
              <a:t> </a:t>
            </a:r>
            <a:r>
              <a:rPr sz="2000" dirty="0">
                <a:latin typeface="Calibri"/>
                <a:cs typeface="Calibri"/>
              </a:rPr>
              <a:t>and</a:t>
            </a:r>
            <a:r>
              <a:rPr sz="2000" spc="-15" dirty="0">
                <a:latin typeface="Calibri"/>
                <a:cs typeface="Calibri"/>
              </a:rPr>
              <a:t> </a:t>
            </a:r>
            <a:r>
              <a:rPr sz="2000" u="heavy" spc="-5" dirty="0">
                <a:uFill>
                  <a:solidFill>
                    <a:srgbClr val="000000"/>
                  </a:solidFill>
                </a:uFill>
                <a:latin typeface="Calibri"/>
                <a:cs typeface="Calibri"/>
              </a:rPr>
              <a:t>knowledgebase</a:t>
            </a:r>
            <a:r>
              <a:rPr sz="2000" spc="-10" dirty="0">
                <a:latin typeface="Calibri"/>
                <a:cs typeface="Calibri"/>
              </a:rPr>
              <a:t> </a:t>
            </a:r>
            <a:r>
              <a:rPr sz="2000" spc="-15" dirty="0">
                <a:latin typeface="Calibri"/>
                <a:cs typeface="Calibri"/>
              </a:rPr>
              <a:t>at</a:t>
            </a:r>
            <a:r>
              <a:rPr sz="2000" spc="15" dirty="0">
                <a:latin typeface="Calibri"/>
                <a:cs typeface="Calibri"/>
              </a:rPr>
              <a:t> </a:t>
            </a:r>
            <a:r>
              <a:rPr sz="2000" dirty="0">
                <a:latin typeface="Calibri"/>
                <a:cs typeface="Calibri"/>
              </a:rPr>
              <a:t>the</a:t>
            </a:r>
            <a:r>
              <a:rPr sz="2000" spc="-10" dirty="0">
                <a:latin typeface="Calibri"/>
                <a:cs typeface="Calibri"/>
              </a:rPr>
              <a:t> </a:t>
            </a:r>
            <a:r>
              <a:rPr sz="2000" spc="-5" dirty="0">
                <a:latin typeface="Calibri"/>
                <a:cs typeface="Calibri"/>
              </a:rPr>
              <a:t>time.</a:t>
            </a:r>
            <a:endParaRPr sz="2000" dirty="0">
              <a:latin typeface="Calibri"/>
              <a:cs typeface="Calibri"/>
            </a:endParaRPr>
          </a:p>
          <a:p>
            <a:pPr marL="565785" indent="-172720">
              <a:lnSpc>
                <a:spcPct val="100000"/>
              </a:lnSpc>
              <a:spcBef>
                <a:spcPts val="605"/>
              </a:spcBef>
              <a:buFont typeface="Wingdings"/>
              <a:buChar char=""/>
              <a:tabLst>
                <a:tab pos="566420" algn="l"/>
              </a:tabLst>
            </a:pPr>
            <a:r>
              <a:rPr sz="2000" dirty="0">
                <a:latin typeface="Calibri"/>
                <a:cs typeface="Calibri"/>
              </a:rPr>
              <a:t>It </a:t>
            </a:r>
            <a:r>
              <a:rPr sz="2000" u="heavy" dirty="0">
                <a:uFill>
                  <a:solidFill>
                    <a:srgbClr val="000000"/>
                  </a:solidFill>
                </a:uFill>
                <a:latin typeface="Calibri"/>
                <a:cs typeface="Calibri"/>
              </a:rPr>
              <a:t>learns</a:t>
            </a:r>
            <a:r>
              <a:rPr sz="2000" dirty="0">
                <a:latin typeface="Calibri"/>
                <a:cs typeface="Calibri"/>
              </a:rPr>
              <a:t>,</a:t>
            </a:r>
            <a:r>
              <a:rPr sz="2000" spc="20" dirty="0">
                <a:latin typeface="Calibri"/>
                <a:cs typeface="Calibri"/>
              </a:rPr>
              <a:t> </a:t>
            </a:r>
            <a:r>
              <a:rPr sz="2000" spc="-5" dirty="0">
                <a:latin typeface="Calibri"/>
                <a:cs typeface="Calibri"/>
              </a:rPr>
              <a:t>that</a:t>
            </a:r>
            <a:r>
              <a:rPr sz="2000" spc="5" dirty="0">
                <a:latin typeface="Calibri"/>
                <a:cs typeface="Calibri"/>
              </a:rPr>
              <a:t> </a:t>
            </a:r>
            <a:r>
              <a:rPr sz="2000" dirty="0">
                <a:latin typeface="Calibri"/>
                <a:cs typeface="Calibri"/>
              </a:rPr>
              <a:t>is, </a:t>
            </a:r>
            <a:r>
              <a:rPr sz="2000" u="heavy" spc="-15" dirty="0">
                <a:uFill>
                  <a:solidFill>
                    <a:srgbClr val="000000"/>
                  </a:solidFill>
                </a:uFill>
                <a:latin typeface="Calibri"/>
                <a:cs typeface="Calibri"/>
              </a:rPr>
              <a:t>improves</a:t>
            </a:r>
            <a:r>
              <a:rPr sz="2000" u="heavy" spc="25" dirty="0">
                <a:uFill>
                  <a:solidFill>
                    <a:srgbClr val="000000"/>
                  </a:solidFill>
                </a:uFill>
                <a:latin typeface="Calibri"/>
                <a:cs typeface="Calibri"/>
              </a:rPr>
              <a:t> </a:t>
            </a:r>
            <a:r>
              <a:rPr sz="2000" u="heavy" spc="-5" dirty="0">
                <a:uFill>
                  <a:solidFill>
                    <a:srgbClr val="000000"/>
                  </a:solidFill>
                </a:uFill>
                <a:latin typeface="Calibri"/>
                <a:cs typeface="Calibri"/>
              </a:rPr>
              <a:t>performance</a:t>
            </a:r>
            <a:r>
              <a:rPr sz="2000" dirty="0">
                <a:latin typeface="Calibri"/>
                <a:cs typeface="Calibri"/>
              </a:rPr>
              <a:t> </a:t>
            </a:r>
            <a:r>
              <a:rPr sz="2000" spc="-5" dirty="0">
                <a:latin typeface="Calibri"/>
                <a:cs typeface="Calibri"/>
              </a:rPr>
              <a:t>based on</a:t>
            </a:r>
            <a:r>
              <a:rPr sz="2000" dirty="0">
                <a:latin typeface="Calibri"/>
                <a:cs typeface="Calibri"/>
              </a:rPr>
              <a:t> </a:t>
            </a:r>
            <a:r>
              <a:rPr sz="2000" u="heavy" spc="-10" dirty="0">
                <a:uFill>
                  <a:solidFill>
                    <a:srgbClr val="000000"/>
                  </a:solidFill>
                </a:uFill>
                <a:latin typeface="Calibri"/>
                <a:cs typeface="Calibri"/>
              </a:rPr>
              <a:t>experience</a:t>
            </a:r>
            <a:r>
              <a:rPr sz="2000" spc="-10" dirty="0">
                <a:latin typeface="Calibri"/>
                <a:cs typeface="Calibri"/>
              </a:rPr>
              <a:t>.</a:t>
            </a:r>
            <a:endParaRPr sz="2000" dirty="0">
              <a:latin typeface="Calibri"/>
              <a:cs typeface="Calibri"/>
            </a:endParaRPr>
          </a:p>
          <a:p>
            <a:pPr marL="565785" indent="-172720">
              <a:lnSpc>
                <a:spcPct val="100000"/>
              </a:lnSpc>
              <a:spcBef>
                <a:spcPts val="1650"/>
              </a:spcBef>
              <a:buFont typeface="Wingdings"/>
              <a:buChar char=""/>
              <a:tabLst>
                <a:tab pos="566420" algn="l"/>
              </a:tabLst>
            </a:pPr>
            <a:r>
              <a:rPr sz="2000" dirty="0">
                <a:latin typeface="Calibri"/>
                <a:cs typeface="Calibri"/>
              </a:rPr>
              <a:t>It</a:t>
            </a:r>
            <a:r>
              <a:rPr sz="2000" spc="-20" dirty="0">
                <a:latin typeface="Calibri"/>
                <a:cs typeface="Calibri"/>
              </a:rPr>
              <a:t> </a:t>
            </a:r>
            <a:r>
              <a:rPr sz="2000" dirty="0">
                <a:latin typeface="Calibri"/>
                <a:cs typeface="Calibri"/>
              </a:rPr>
              <a:t>functions</a:t>
            </a:r>
            <a:r>
              <a:rPr sz="2000" spc="-25" dirty="0">
                <a:latin typeface="Calibri"/>
                <a:cs typeface="Calibri"/>
              </a:rPr>
              <a:t> </a:t>
            </a:r>
            <a:r>
              <a:rPr sz="2000" u="heavy" spc="-15" dirty="0">
                <a:uFill>
                  <a:solidFill>
                    <a:srgbClr val="000000"/>
                  </a:solidFill>
                </a:uFill>
                <a:latin typeface="Calibri"/>
                <a:cs typeface="Calibri"/>
              </a:rPr>
              <a:t>autonomously</a:t>
            </a:r>
            <a:r>
              <a:rPr sz="2000" spc="-15" dirty="0">
                <a:latin typeface="Calibri"/>
                <a:cs typeface="Calibri"/>
              </a:rPr>
              <a:t>.</a:t>
            </a:r>
            <a:endParaRPr sz="2000" dirty="0">
              <a:latin typeface="Calibri"/>
              <a:cs typeface="Calibri"/>
            </a:endParaRPr>
          </a:p>
          <a:p>
            <a:pPr>
              <a:lnSpc>
                <a:spcPct val="100000"/>
              </a:lnSpc>
              <a:spcBef>
                <a:spcPts val="10"/>
              </a:spcBef>
            </a:pPr>
            <a:endParaRPr sz="2950" dirty="0">
              <a:latin typeface="Calibri"/>
              <a:cs typeface="Calibri"/>
            </a:endParaRPr>
          </a:p>
          <a:p>
            <a:pPr marL="12700">
              <a:lnSpc>
                <a:spcPct val="100000"/>
              </a:lnSpc>
            </a:pPr>
            <a:r>
              <a:rPr sz="2000" b="1" dirty="0">
                <a:latin typeface="Times New Roman"/>
                <a:cs typeface="Times New Roman"/>
              </a:rPr>
              <a:t>C.</a:t>
            </a:r>
            <a:r>
              <a:rPr sz="2000" b="1" spc="-60" dirty="0">
                <a:latin typeface="Times New Roman"/>
                <a:cs typeface="Times New Roman"/>
              </a:rPr>
              <a:t> </a:t>
            </a:r>
            <a:r>
              <a:rPr sz="2000" spc="-5" dirty="0">
                <a:latin typeface="Calibri"/>
                <a:cs typeface="Calibri"/>
              </a:rPr>
              <a:t>Basic</a:t>
            </a:r>
            <a:r>
              <a:rPr sz="2000" spc="5" dirty="0">
                <a:latin typeface="Calibri"/>
                <a:cs typeface="Calibri"/>
              </a:rPr>
              <a:t> </a:t>
            </a:r>
            <a:r>
              <a:rPr sz="2000" dirty="0">
                <a:latin typeface="Calibri"/>
                <a:cs typeface="Calibri"/>
              </a:rPr>
              <a:t>types </a:t>
            </a:r>
            <a:r>
              <a:rPr sz="2000" spc="-5" dirty="0">
                <a:latin typeface="Calibri"/>
                <a:cs typeface="Calibri"/>
              </a:rPr>
              <a:t>of</a:t>
            </a:r>
            <a:r>
              <a:rPr sz="2000" spc="-20" dirty="0">
                <a:latin typeface="Calibri"/>
                <a:cs typeface="Calibri"/>
              </a:rPr>
              <a:t> </a:t>
            </a:r>
            <a:r>
              <a:rPr sz="2000" spc="-5" dirty="0">
                <a:latin typeface="Calibri"/>
                <a:cs typeface="Calibri"/>
              </a:rPr>
              <a:t>agents</a:t>
            </a:r>
            <a:r>
              <a:rPr sz="2000" spc="-15"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agent</a:t>
            </a:r>
            <a:r>
              <a:rPr sz="2000" spc="-15" dirty="0">
                <a:latin typeface="Calibri"/>
                <a:cs typeface="Calibri"/>
              </a:rPr>
              <a:t> </a:t>
            </a:r>
            <a:r>
              <a:rPr sz="2000" spc="-10" dirty="0">
                <a:latin typeface="Calibri"/>
                <a:cs typeface="Calibri"/>
              </a:rPr>
              <a:t>programs</a:t>
            </a:r>
            <a:endParaRPr sz="2000" dirty="0">
              <a:latin typeface="Calibri"/>
              <a:cs typeface="Calibri"/>
            </a:endParaRPr>
          </a:p>
          <a:p>
            <a:pPr marL="651510" indent="-257810">
              <a:lnSpc>
                <a:spcPct val="100000"/>
              </a:lnSpc>
              <a:spcBef>
                <a:spcPts val="1789"/>
              </a:spcBef>
              <a:buFont typeface="Wingdings"/>
              <a:buChar char=""/>
              <a:tabLst>
                <a:tab pos="651510" algn="l"/>
              </a:tabLst>
            </a:pPr>
            <a:r>
              <a:rPr sz="2000" spc="-5" dirty="0">
                <a:latin typeface="Calibri"/>
                <a:cs typeface="Calibri"/>
              </a:rPr>
              <a:t>Simple </a:t>
            </a:r>
            <a:r>
              <a:rPr sz="2000" spc="-20" dirty="0">
                <a:latin typeface="Calibri"/>
                <a:cs typeface="Calibri"/>
              </a:rPr>
              <a:t>reflex</a:t>
            </a:r>
            <a:r>
              <a:rPr sz="2000" dirty="0">
                <a:latin typeface="Calibri"/>
                <a:cs typeface="Calibri"/>
              </a:rPr>
              <a:t> </a:t>
            </a:r>
            <a:r>
              <a:rPr sz="2000" spc="-5" dirty="0" smtClean="0">
                <a:latin typeface="Calibri"/>
                <a:cs typeface="Calibri"/>
              </a:rPr>
              <a:t>agents</a:t>
            </a:r>
            <a:endParaRPr lang="en-US" sz="2000" spc="-5" dirty="0" smtClean="0">
              <a:latin typeface="Calibri"/>
              <a:cs typeface="Calibri"/>
            </a:endParaRPr>
          </a:p>
          <a:p>
            <a:r>
              <a:rPr lang="en-US" dirty="0"/>
              <a:t>These agents select actions on the basis </a:t>
            </a:r>
            <a:r>
              <a:rPr lang="en-US" dirty="0" smtClean="0"/>
              <a:t>AGENT of </a:t>
            </a:r>
            <a:r>
              <a:rPr lang="en-US" dirty="0"/>
              <a:t>the </a:t>
            </a:r>
            <a:r>
              <a:rPr lang="en-US" i="1" dirty="0"/>
              <a:t>current </a:t>
            </a:r>
            <a:r>
              <a:rPr lang="en-US" dirty="0"/>
              <a:t>percept, ignoring the rest of the percept history. For example, the vacuum </a:t>
            </a:r>
            <a:r>
              <a:rPr lang="en-US" dirty="0" smtClean="0"/>
              <a:t>agent.</a:t>
            </a:r>
            <a:endParaRPr sz="2000" dirty="0">
              <a:latin typeface="Calibri"/>
              <a:cs typeface="Calibri"/>
            </a:endParaRPr>
          </a:p>
          <a:p>
            <a:pPr marL="651510" indent="-257810">
              <a:lnSpc>
                <a:spcPct val="100000"/>
              </a:lnSpc>
              <a:spcBef>
                <a:spcPts val="1800"/>
              </a:spcBef>
              <a:buFont typeface="Wingdings"/>
              <a:buChar char=""/>
              <a:tabLst>
                <a:tab pos="651510" algn="l"/>
              </a:tabLst>
            </a:pPr>
            <a:r>
              <a:rPr sz="2000" spc="-5" dirty="0">
                <a:latin typeface="Calibri"/>
                <a:cs typeface="Calibri"/>
              </a:rPr>
              <a:t>Model-based</a:t>
            </a:r>
            <a:r>
              <a:rPr sz="2000" spc="-10" dirty="0">
                <a:latin typeface="Calibri"/>
                <a:cs typeface="Calibri"/>
              </a:rPr>
              <a:t> </a:t>
            </a:r>
            <a:r>
              <a:rPr sz="2000" spc="-15" dirty="0">
                <a:latin typeface="Calibri"/>
                <a:cs typeface="Calibri"/>
              </a:rPr>
              <a:t>reflex</a:t>
            </a:r>
            <a:r>
              <a:rPr sz="2000" spc="10" dirty="0">
                <a:latin typeface="Calibri"/>
                <a:cs typeface="Calibri"/>
              </a:rPr>
              <a:t> </a:t>
            </a:r>
            <a:r>
              <a:rPr sz="2000" spc="-10" dirty="0">
                <a:latin typeface="Calibri"/>
                <a:cs typeface="Calibri"/>
              </a:rPr>
              <a:t>agent</a:t>
            </a:r>
            <a:r>
              <a:rPr sz="2000" spc="-15" dirty="0">
                <a:latin typeface="Calibri"/>
                <a:cs typeface="Calibri"/>
              </a:rPr>
              <a:t> </a:t>
            </a:r>
            <a:endParaRPr lang="en-US" sz="2000" spc="-15" dirty="0" smtClean="0">
              <a:latin typeface="Calibri"/>
              <a:cs typeface="Calibri"/>
            </a:endParaRPr>
          </a:p>
          <a:p>
            <a:r>
              <a:rPr lang="en-US" dirty="0"/>
              <a:t>knowledge about "how the world </a:t>
            </a:r>
            <a:r>
              <a:rPr lang="en-US" dirty="0" err="1"/>
              <a:t>worksn</a:t>
            </a:r>
            <a:r>
              <a:rPr lang="en-US" dirty="0"/>
              <a:t>-whether implemented in simple Boolean </a:t>
            </a:r>
            <a:r>
              <a:rPr lang="en-US" dirty="0" smtClean="0"/>
              <a:t>circuits or </a:t>
            </a:r>
            <a:r>
              <a:rPr lang="en-US" dirty="0"/>
              <a:t>in complete scientific theories-is called a </a:t>
            </a:r>
            <a:r>
              <a:rPr lang="en-US" b="1" dirty="0"/>
              <a:t>model </a:t>
            </a:r>
            <a:r>
              <a:rPr lang="en-US" dirty="0"/>
              <a:t>of the world. An agent that uses such </a:t>
            </a:r>
            <a:r>
              <a:rPr lang="en-US" dirty="0" smtClean="0"/>
              <a:t>a MODEL-BASED</a:t>
            </a:r>
            <a:r>
              <a:rPr lang="en-US" dirty="0"/>
              <a:t> </a:t>
            </a:r>
            <a:r>
              <a:rPr lang="en-US" dirty="0" smtClean="0"/>
              <a:t>AGENT </a:t>
            </a:r>
            <a:r>
              <a:rPr lang="en-US" dirty="0"/>
              <a:t>model is called a </a:t>
            </a:r>
            <a:r>
              <a:rPr lang="en-US" b="1" dirty="0"/>
              <a:t>model-based agent</a:t>
            </a:r>
            <a:r>
              <a:rPr lang="en-US" b="1" dirty="0" smtClean="0"/>
              <a:t>.</a:t>
            </a:r>
            <a:endParaRPr lang="en-US" sz="2000" spc="-5"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848600" cy="6186309"/>
          </a:xfrm>
          <a:prstGeom prst="rect">
            <a:avLst/>
          </a:prstGeom>
        </p:spPr>
        <p:txBody>
          <a:bodyPr wrap="square">
            <a:spAutoFit/>
          </a:bodyPr>
          <a:lstStyle/>
          <a:p>
            <a:pPr marL="651510" indent="-257810">
              <a:lnSpc>
                <a:spcPct val="100000"/>
              </a:lnSpc>
              <a:spcBef>
                <a:spcPts val="1800"/>
              </a:spcBef>
              <a:buFont typeface="Wingdings"/>
              <a:buChar char=""/>
              <a:tabLst>
                <a:tab pos="651510" algn="l"/>
              </a:tabLst>
            </a:pPr>
            <a:r>
              <a:rPr lang="en-US" spc="-5" dirty="0">
                <a:cs typeface="Calibri"/>
              </a:rPr>
              <a:t>Goal-based</a:t>
            </a:r>
            <a:r>
              <a:rPr lang="en-US" dirty="0">
                <a:cs typeface="Calibri"/>
              </a:rPr>
              <a:t> </a:t>
            </a:r>
            <a:r>
              <a:rPr lang="en-US" spc="-5" dirty="0">
                <a:cs typeface="Calibri"/>
              </a:rPr>
              <a:t>agents</a:t>
            </a:r>
            <a:r>
              <a:rPr lang="en-US" spc="-30" dirty="0">
                <a:cs typeface="Calibri"/>
              </a:rPr>
              <a:t> </a:t>
            </a:r>
            <a:endParaRPr lang="en-US" spc="-30" dirty="0" smtClean="0">
              <a:cs typeface="Calibri"/>
            </a:endParaRPr>
          </a:p>
          <a:p>
            <a:pPr marL="393700" algn="just">
              <a:lnSpc>
                <a:spcPct val="100000"/>
              </a:lnSpc>
              <a:spcBef>
                <a:spcPts val="1800"/>
              </a:spcBef>
              <a:tabLst>
                <a:tab pos="651510" algn="l"/>
              </a:tabLst>
            </a:pPr>
            <a:r>
              <a:rPr lang="en-US" dirty="0"/>
              <a:t>A goal-based agent takes it a step further by using a goal in the future to help make decisions about how best to reach that outcome. It uses a specific method known as search and planning, meaning it targets the goal ahead and finds the right action in order to reach it.</a:t>
            </a:r>
            <a:endParaRPr lang="en-US" dirty="0">
              <a:cs typeface="Calibri"/>
            </a:endParaRPr>
          </a:p>
          <a:p>
            <a:pPr marL="651510" indent="-257810">
              <a:lnSpc>
                <a:spcPct val="100000"/>
              </a:lnSpc>
              <a:spcBef>
                <a:spcPts val="1800"/>
              </a:spcBef>
              <a:buFont typeface="Wingdings"/>
              <a:buChar char=""/>
              <a:tabLst>
                <a:tab pos="651510" algn="l"/>
              </a:tabLst>
            </a:pPr>
            <a:r>
              <a:rPr lang="en-US" spc="-5" dirty="0">
                <a:cs typeface="Calibri"/>
              </a:rPr>
              <a:t>Utility-based</a:t>
            </a:r>
            <a:r>
              <a:rPr lang="en-US" spc="20" dirty="0">
                <a:cs typeface="Calibri"/>
              </a:rPr>
              <a:t> </a:t>
            </a:r>
            <a:r>
              <a:rPr lang="en-US" spc="-5" dirty="0">
                <a:cs typeface="Calibri"/>
              </a:rPr>
              <a:t>agents</a:t>
            </a:r>
            <a:r>
              <a:rPr lang="en-US" spc="-15" dirty="0">
                <a:cs typeface="Calibri"/>
              </a:rPr>
              <a:t> </a:t>
            </a:r>
            <a:endParaRPr lang="en-US" spc="-15" dirty="0" smtClean="0">
              <a:cs typeface="Calibri"/>
            </a:endParaRPr>
          </a:p>
          <a:p>
            <a:pPr marL="393700" algn="just">
              <a:lnSpc>
                <a:spcPct val="100000"/>
              </a:lnSpc>
              <a:spcBef>
                <a:spcPts val="1800"/>
              </a:spcBef>
              <a:tabLst>
                <a:tab pos="651510" algn="l"/>
              </a:tabLst>
            </a:pPr>
            <a:r>
              <a:rPr lang="en-US" dirty="0"/>
              <a:t>A utility-based agent is an agent that acts based not only on what the goal is, but the best way to reach that goal. In short, it's the usefulness (or utility) of the agent that makes itself distinct from its counterparts.</a:t>
            </a:r>
            <a:endParaRPr lang="en-US" spc="-5" dirty="0">
              <a:cs typeface="Calibri"/>
            </a:endParaRPr>
          </a:p>
          <a:p>
            <a:pPr marL="651510" indent="-257810">
              <a:lnSpc>
                <a:spcPct val="100000"/>
              </a:lnSpc>
              <a:spcBef>
                <a:spcPts val="1800"/>
              </a:spcBef>
              <a:buFont typeface="Wingdings"/>
              <a:buChar char=""/>
              <a:tabLst>
                <a:tab pos="651510" algn="l"/>
              </a:tabLst>
            </a:pPr>
            <a:r>
              <a:rPr lang="en-US" spc="-5" dirty="0">
                <a:cs typeface="Calibri"/>
              </a:rPr>
              <a:t>Learning </a:t>
            </a:r>
            <a:r>
              <a:rPr lang="en-US" spc="-5" dirty="0" smtClean="0">
                <a:cs typeface="Calibri"/>
              </a:rPr>
              <a:t>Agents</a:t>
            </a:r>
          </a:p>
          <a:p>
            <a:pPr marL="393700" algn="just">
              <a:spcBef>
                <a:spcPts val="1800"/>
              </a:spcBef>
              <a:tabLst>
                <a:tab pos="651510" algn="l"/>
              </a:tabLst>
            </a:pPr>
            <a:r>
              <a:rPr lang="en-US" dirty="0"/>
              <a:t>A learning agent is comprised of (4) components: (1) the learning element, which is responsible for making improvements; (2) the performance element, which is responsible for selecting external actions; (3) the critic, which gives feedback to the agent, and determines how the performance should be modified; (4) the problem generator is responsible for suggesting actions that will lead to new and informative experiences. </a:t>
            </a:r>
          </a:p>
          <a:p>
            <a:pPr marL="393700">
              <a:lnSpc>
                <a:spcPct val="100000"/>
              </a:lnSpc>
              <a:spcBef>
                <a:spcPts val="1800"/>
              </a:spcBef>
              <a:tabLst>
                <a:tab pos="651510" algn="l"/>
              </a:tabLst>
            </a:pPr>
            <a:endParaRPr lang="en-US" dirty="0">
              <a:cs typeface="Calibri"/>
            </a:endParaRPr>
          </a:p>
        </p:txBody>
      </p:sp>
    </p:spTree>
    <p:extLst>
      <p:ext uri="{BB962C8B-B14F-4D97-AF65-F5344CB8AC3E}">
        <p14:creationId xmlns:p14="http://schemas.microsoft.com/office/powerpoint/2010/main" val="250707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2" name="object 2"/>
          <p:cNvSpPr txBox="1"/>
          <p:nvPr/>
        </p:nvSpPr>
        <p:spPr>
          <a:xfrm>
            <a:off x="840739" y="959865"/>
            <a:ext cx="6584950" cy="264731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a:cs typeface="Times New Roman"/>
              </a:rPr>
              <a:t>D.</a:t>
            </a:r>
            <a:r>
              <a:rPr sz="2000" b="1" spc="-5" dirty="0">
                <a:latin typeface="Times New Roman"/>
                <a:cs typeface="Times New Roman"/>
              </a:rPr>
              <a:t> </a:t>
            </a:r>
            <a:r>
              <a:rPr sz="2000" spc="-40" dirty="0">
                <a:latin typeface="Calibri"/>
                <a:cs typeface="Calibri"/>
              </a:rPr>
              <a:t>Task</a:t>
            </a:r>
            <a:r>
              <a:rPr sz="2000" spc="15" dirty="0">
                <a:latin typeface="Calibri"/>
                <a:cs typeface="Calibri"/>
              </a:rPr>
              <a:t> </a:t>
            </a:r>
            <a:r>
              <a:rPr sz="2000" spc="-10" dirty="0">
                <a:latin typeface="Calibri"/>
                <a:cs typeface="Calibri"/>
              </a:rPr>
              <a:t>environment</a:t>
            </a:r>
            <a:r>
              <a:rPr sz="2000" spc="5" dirty="0">
                <a:latin typeface="Calibri"/>
                <a:cs typeface="Calibri"/>
              </a:rPr>
              <a:t> </a:t>
            </a:r>
            <a:r>
              <a:rPr sz="2000" spc="-5" dirty="0">
                <a:latin typeface="Calibri"/>
                <a:cs typeface="Calibri"/>
              </a:rPr>
              <a:t>specification</a:t>
            </a:r>
            <a:r>
              <a:rPr sz="2000" spc="15" dirty="0">
                <a:latin typeface="Calibri"/>
                <a:cs typeface="Calibri"/>
              </a:rPr>
              <a:t> </a:t>
            </a:r>
            <a:r>
              <a:rPr sz="2000" spc="-15" dirty="0">
                <a:latin typeface="Calibri"/>
                <a:cs typeface="Calibri"/>
              </a:rPr>
              <a:t>for</a:t>
            </a:r>
            <a:r>
              <a:rPr sz="2000" spc="-10" dirty="0">
                <a:latin typeface="Calibri"/>
                <a:cs typeface="Calibri"/>
              </a:rPr>
              <a:t> </a:t>
            </a:r>
            <a:r>
              <a:rPr sz="2000" spc="-5" dirty="0">
                <a:latin typeface="Calibri"/>
                <a:cs typeface="Calibri"/>
              </a:rPr>
              <a:t>designing</a:t>
            </a:r>
            <a:r>
              <a:rPr sz="2000" spc="-15"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rational</a:t>
            </a:r>
            <a:r>
              <a:rPr sz="2000" spc="5" dirty="0">
                <a:latin typeface="Calibri"/>
                <a:cs typeface="Calibri"/>
              </a:rPr>
              <a:t> </a:t>
            </a:r>
            <a:r>
              <a:rPr sz="2000" spc="-10" dirty="0">
                <a:latin typeface="Calibri"/>
                <a:cs typeface="Calibri"/>
              </a:rPr>
              <a:t>agent</a:t>
            </a:r>
            <a:endParaRPr sz="2000">
              <a:latin typeface="Calibri"/>
              <a:cs typeface="Calibri"/>
            </a:endParaRPr>
          </a:p>
          <a:p>
            <a:pPr>
              <a:lnSpc>
                <a:spcPct val="100000"/>
              </a:lnSpc>
              <a:spcBef>
                <a:spcPts val="30"/>
              </a:spcBef>
            </a:pPr>
            <a:endParaRPr sz="1750">
              <a:latin typeface="Calibri"/>
              <a:cs typeface="Calibri"/>
            </a:endParaRPr>
          </a:p>
          <a:p>
            <a:pPr marL="565785" indent="-172720">
              <a:lnSpc>
                <a:spcPct val="100000"/>
              </a:lnSpc>
              <a:spcBef>
                <a:spcPts val="5"/>
              </a:spcBef>
              <a:buFont typeface="Wingdings"/>
              <a:buChar char=""/>
              <a:tabLst>
                <a:tab pos="566420" algn="l"/>
              </a:tabLst>
            </a:pPr>
            <a:r>
              <a:rPr sz="2000" dirty="0">
                <a:latin typeface="Calibri"/>
                <a:cs typeface="Calibri"/>
              </a:rPr>
              <a:t>P</a:t>
            </a:r>
            <a:r>
              <a:rPr sz="2000" spc="-15" dirty="0">
                <a:latin typeface="Calibri"/>
                <a:cs typeface="Calibri"/>
              </a:rPr>
              <a:t> </a:t>
            </a:r>
            <a:r>
              <a:rPr sz="2000" dirty="0">
                <a:latin typeface="Calibri"/>
                <a:cs typeface="Calibri"/>
              </a:rPr>
              <a:t>–</a:t>
            </a:r>
            <a:r>
              <a:rPr sz="2000" spc="-10" dirty="0">
                <a:latin typeface="Calibri"/>
                <a:cs typeface="Calibri"/>
              </a:rPr>
              <a:t> Performance </a:t>
            </a:r>
            <a:r>
              <a:rPr sz="2000" spc="-5" dirty="0">
                <a:latin typeface="Calibri"/>
                <a:cs typeface="Calibri"/>
              </a:rPr>
              <a:t>measure</a:t>
            </a:r>
            <a:endParaRPr sz="2000">
              <a:latin typeface="Calibri"/>
              <a:cs typeface="Calibri"/>
            </a:endParaRPr>
          </a:p>
          <a:p>
            <a:pPr>
              <a:lnSpc>
                <a:spcPct val="100000"/>
              </a:lnSpc>
              <a:spcBef>
                <a:spcPts val="20"/>
              </a:spcBef>
              <a:buFont typeface="Wingdings"/>
              <a:buChar char=""/>
            </a:pPr>
            <a:endParaRPr sz="1950">
              <a:latin typeface="Calibri"/>
              <a:cs typeface="Calibri"/>
            </a:endParaRPr>
          </a:p>
          <a:p>
            <a:pPr marL="565785" indent="-172720">
              <a:lnSpc>
                <a:spcPct val="100000"/>
              </a:lnSpc>
              <a:buFont typeface="Wingdings"/>
              <a:buChar char=""/>
              <a:tabLst>
                <a:tab pos="566420" algn="l"/>
              </a:tabLst>
            </a:pPr>
            <a:r>
              <a:rPr sz="2000" dirty="0">
                <a:latin typeface="Calibri"/>
                <a:cs typeface="Calibri"/>
              </a:rPr>
              <a:t>E</a:t>
            </a:r>
            <a:r>
              <a:rPr sz="2000" spc="-20" dirty="0">
                <a:latin typeface="Calibri"/>
                <a:cs typeface="Calibri"/>
              </a:rPr>
              <a:t> </a:t>
            </a:r>
            <a:r>
              <a:rPr sz="2000" dirty="0">
                <a:latin typeface="Calibri"/>
                <a:cs typeface="Calibri"/>
              </a:rPr>
              <a:t>–</a:t>
            </a:r>
            <a:r>
              <a:rPr sz="2000" spc="-15" dirty="0">
                <a:latin typeface="Calibri"/>
                <a:cs typeface="Calibri"/>
              </a:rPr>
              <a:t> </a:t>
            </a:r>
            <a:r>
              <a:rPr sz="2000" spc="-10" dirty="0">
                <a:latin typeface="Calibri"/>
                <a:cs typeface="Calibri"/>
              </a:rPr>
              <a:t>Environment</a:t>
            </a:r>
            <a:r>
              <a:rPr sz="2000" spc="-15" dirty="0">
                <a:latin typeface="Calibri"/>
                <a:cs typeface="Calibri"/>
              </a:rPr>
              <a:t> </a:t>
            </a:r>
            <a:r>
              <a:rPr sz="2000" spc="-5" dirty="0">
                <a:latin typeface="Calibri"/>
                <a:cs typeface="Calibri"/>
              </a:rPr>
              <a:t>of</a:t>
            </a:r>
            <a:r>
              <a:rPr sz="2000" spc="-20" dirty="0">
                <a:latin typeface="Calibri"/>
                <a:cs typeface="Calibri"/>
              </a:rPr>
              <a:t> </a:t>
            </a:r>
            <a:r>
              <a:rPr sz="2000" dirty="0">
                <a:latin typeface="Calibri"/>
                <a:cs typeface="Calibri"/>
              </a:rPr>
              <a:t>functioning</a:t>
            </a:r>
            <a:endParaRPr sz="2000">
              <a:latin typeface="Calibri"/>
              <a:cs typeface="Calibri"/>
            </a:endParaRPr>
          </a:p>
          <a:p>
            <a:pPr>
              <a:lnSpc>
                <a:spcPct val="100000"/>
              </a:lnSpc>
              <a:spcBef>
                <a:spcPts val="50"/>
              </a:spcBef>
              <a:buFont typeface="Wingdings"/>
              <a:buChar char=""/>
            </a:pPr>
            <a:endParaRPr sz="1800">
              <a:latin typeface="Calibri"/>
              <a:cs typeface="Calibri"/>
            </a:endParaRPr>
          </a:p>
          <a:p>
            <a:pPr marL="565785" indent="-172720">
              <a:lnSpc>
                <a:spcPct val="100000"/>
              </a:lnSpc>
              <a:spcBef>
                <a:spcPts val="5"/>
              </a:spcBef>
              <a:buFont typeface="Wingdings"/>
              <a:buChar char=""/>
              <a:tabLst>
                <a:tab pos="566420" algn="l"/>
              </a:tabLst>
            </a:pPr>
            <a:r>
              <a:rPr sz="2000" dirty="0">
                <a:latin typeface="Calibri"/>
                <a:cs typeface="Calibri"/>
              </a:rPr>
              <a:t>A</a:t>
            </a:r>
            <a:r>
              <a:rPr sz="2000" spc="-5"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Actuators</a:t>
            </a:r>
            <a:r>
              <a:rPr sz="2000" spc="5" dirty="0">
                <a:latin typeface="Calibri"/>
                <a:cs typeface="Calibri"/>
              </a:rPr>
              <a:t> </a:t>
            </a:r>
            <a:r>
              <a:rPr sz="2000" spc="-15" dirty="0">
                <a:latin typeface="Calibri"/>
                <a:cs typeface="Calibri"/>
              </a:rPr>
              <a:t>for</a:t>
            </a:r>
            <a:r>
              <a:rPr sz="2000" spc="-30" dirty="0">
                <a:latin typeface="Calibri"/>
                <a:cs typeface="Calibri"/>
              </a:rPr>
              <a:t> </a:t>
            </a:r>
            <a:r>
              <a:rPr sz="2000" dirty="0">
                <a:latin typeface="Calibri"/>
                <a:cs typeface="Calibri"/>
              </a:rPr>
              <a:t>acting</a:t>
            </a:r>
            <a:r>
              <a:rPr sz="2000" spc="-10" dirty="0">
                <a:latin typeface="Calibri"/>
                <a:cs typeface="Calibri"/>
              </a:rPr>
              <a:t> </a:t>
            </a:r>
            <a:r>
              <a:rPr sz="2000" dirty="0">
                <a:latin typeface="Calibri"/>
                <a:cs typeface="Calibri"/>
              </a:rPr>
              <a:t>upon</a:t>
            </a:r>
            <a:r>
              <a:rPr sz="2000" spc="-30"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environment</a:t>
            </a:r>
            <a:endParaRPr sz="2000">
              <a:latin typeface="Calibri"/>
              <a:cs typeface="Calibri"/>
            </a:endParaRPr>
          </a:p>
          <a:p>
            <a:pPr marL="565785" indent="-172720">
              <a:lnSpc>
                <a:spcPct val="100000"/>
              </a:lnSpc>
              <a:spcBef>
                <a:spcPts val="1810"/>
              </a:spcBef>
              <a:buFont typeface="Wingdings"/>
              <a:buChar char=""/>
              <a:tabLst>
                <a:tab pos="566420" algn="l"/>
              </a:tabLst>
            </a:pPr>
            <a:r>
              <a:rPr sz="2000" dirty="0">
                <a:latin typeface="Calibri"/>
                <a:cs typeface="Calibri"/>
              </a:rPr>
              <a:t>S</a:t>
            </a:r>
            <a:r>
              <a:rPr sz="2000" spc="-5"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Sensors</a:t>
            </a:r>
            <a:r>
              <a:rPr sz="2000" spc="5" dirty="0">
                <a:latin typeface="Calibri"/>
                <a:cs typeface="Calibri"/>
              </a:rPr>
              <a:t> </a:t>
            </a:r>
            <a:r>
              <a:rPr sz="2000" spc="-15" dirty="0">
                <a:latin typeface="Calibri"/>
                <a:cs typeface="Calibri"/>
              </a:rPr>
              <a:t>to </a:t>
            </a:r>
            <a:r>
              <a:rPr sz="2000" spc="-10" dirty="0">
                <a:latin typeface="Calibri"/>
                <a:cs typeface="Calibri"/>
              </a:rPr>
              <a:t>perceive</a:t>
            </a:r>
            <a:r>
              <a:rPr sz="2000" dirty="0">
                <a:latin typeface="Calibri"/>
                <a:cs typeface="Calibri"/>
              </a:rPr>
              <a:t> the</a:t>
            </a:r>
            <a:r>
              <a:rPr sz="2000" spc="-15" dirty="0">
                <a:latin typeface="Calibri"/>
                <a:cs typeface="Calibri"/>
              </a:rPr>
              <a:t> </a:t>
            </a:r>
            <a:r>
              <a:rPr sz="2000" spc="-10" dirty="0">
                <a:latin typeface="Calibri"/>
                <a:cs typeface="Calibri"/>
              </a:rPr>
              <a:t>environment</a:t>
            </a:r>
            <a:endParaRPr sz="20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1</a:t>
            </a:r>
            <a:r>
              <a:rPr spc="5" dirty="0"/>
              <a:t>1</a:t>
            </a:r>
            <a:r>
              <a:rPr dirty="0"/>
              <a:t>/1</a:t>
            </a:r>
            <a:r>
              <a:rPr spc="5" dirty="0"/>
              <a:t>6</a:t>
            </a:r>
            <a:r>
              <a:rPr dirty="0"/>
              <a:t>/2</a:t>
            </a:r>
            <a:r>
              <a:rPr spc="5" dirty="0"/>
              <a:t>0</a:t>
            </a:r>
            <a:r>
              <a:rPr dirty="0"/>
              <a:t>22</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2" name="object 2"/>
          <p:cNvSpPr txBox="1"/>
          <p:nvPr/>
        </p:nvSpPr>
        <p:spPr>
          <a:xfrm>
            <a:off x="951687" y="1007109"/>
            <a:ext cx="7346950" cy="4632678"/>
          </a:xfrm>
          <a:prstGeom prst="rect">
            <a:avLst/>
          </a:prstGeom>
        </p:spPr>
        <p:txBody>
          <a:bodyPr vert="horz" wrap="square" lIns="0" tIns="13335" rIns="0" bIns="0" rtlCol="0">
            <a:spAutoFit/>
          </a:bodyPr>
          <a:lstStyle/>
          <a:p>
            <a:pPr marL="241300" marR="5080" indent="-228600">
              <a:lnSpc>
                <a:spcPct val="100000"/>
              </a:lnSpc>
              <a:spcBef>
                <a:spcPts val="105"/>
              </a:spcBef>
            </a:pPr>
            <a:r>
              <a:rPr sz="2000" b="1" dirty="0">
                <a:latin typeface="Calibri"/>
                <a:cs typeface="Calibri"/>
              </a:rPr>
              <a:t>E. </a:t>
            </a:r>
            <a:r>
              <a:rPr sz="2000" dirty="0">
                <a:latin typeface="Calibri"/>
                <a:cs typeface="Calibri"/>
              </a:rPr>
              <a:t>Major</a:t>
            </a:r>
            <a:r>
              <a:rPr sz="2000" spc="-15" dirty="0">
                <a:latin typeface="Calibri"/>
                <a:cs typeface="Calibri"/>
              </a:rPr>
              <a:t> </a:t>
            </a:r>
            <a:r>
              <a:rPr sz="2000" dirty="0">
                <a:latin typeface="Calibri"/>
                <a:cs typeface="Calibri"/>
              </a:rPr>
              <a:t>types </a:t>
            </a:r>
            <a:r>
              <a:rPr sz="2000" spc="-5" dirty="0">
                <a:latin typeface="Calibri"/>
                <a:cs typeface="Calibri"/>
              </a:rPr>
              <a:t>of</a:t>
            </a:r>
            <a:r>
              <a:rPr sz="2000" spc="-10" dirty="0">
                <a:latin typeface="Calibri"/>
                <a:cs typeface="Calibri"/>
              </a:rPr>
              <a:t> environment</a:t>
            </a:r>
            <a:r>
              <a:rPr sz="2000" dirty="0">
                <a:latin typeface="Calibri"/>
                <a:cs typeface="Calibri"/>
              </a:rPr>
              <a:t> </a:t>
            </a:r>
            <a:r>
              <a:rPr sz="2000" spc="-10" dirty="0">
                <a:latin typeface="Calibri"/>
                <a:cs typeface="Calibri"/>
              </a:rPr>
              <a:t>contrasts</a:t>
            </a:r>
            <a:r>
              <a:rPr sz="2000" spc="15" dirty="0">
                <a:latin typeface="Calibri"/>
                <a:cs typeface="Calibri"/>
              </a:rPr>
              <a:t> </a:t>
            </a:r>
            <a:r>
              <a:rPr sz="2000" spc="-15" dirty="0">
                <a:latin typeface="Calibri"/>
                <a:cs typeface="Calibri"/>
              </a:rPr>
              <a:t>to</a:t>
            </a:r>
            <a:r>
              <a:rPr sz="2000" spc="-10" dirty="0">
                <a:latin typeface="Calibri"/>
                <a:cs typeface="Calibri"/>
              </a:rPr>
              <a:t> </a:t>
            </a:r>
            <a:r>
              <a:rPr sz="2000" spc="-5" dirty="0">
                <a:latin typeface="Calibri"/>
                <a:cs typeface="Calibri"/>
              </a:rPr>
              <a:t>be</a:t>
            </a:r>
            <a:r>
              <a:rPr sz="2000" dirty="0">
                <a:latin typeface="Calibri"/>
                <a:cs typeface="Calibri"/>
              </a:rPr>
              <a:t> </a:t>
            </a:r>
            <a:r>
              <a:rPr sz="2000" spc="-5" dirty="0">
                <a:latin typeface="Calibri"/>
                <a:cs typeface="Calibri"/>
              </a:rPr>
              <a:t>considered </a:t>
            </a:r>
            <a:r>
              <a:rPr sz="2000" spc="-15" dirty="0">
                <a:latin typeface="Calibri"/>
                <a:cs typeface="Calibri"/>
              </a:rPr>
              <a:t>for</a:t>
            </a:r>
            <a:r>
              <a:rPr sz="2000" spc="-20" dirty="0">
                <a:latin typeface="Calibri"/>
                <a:cs typeface="Calibri"/>
              </a:rPr>
              <a:t> </a:t>
            </a:r>
            <a:r>
              <a:rPr sz="2000" spc="-5" dirty="0">
                <a:latin typeface="Calibri"/>
                <a:cs typeface="Calibri"/>
              </a:rPr>
              <a:t>designing </a:t>
            </a:r>
            <a:r>
              <a:rPr sz="2000" spc="-440"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rational</a:t>
            </a:r>
            <a:r>
              <a:rPr sz="2000" dirty="0">
                <a:latin typeface="Calibri"/>
                <a:cs typeface="Calibri"/>
              </a:rPr>
              <a:t> </a:t>
            </a:r>
            <a:r>
              <a:rPr sz="2000" spc="-10" dirty="0">
                <a:latin typeface="Calibri"/>
                <a:cs typeface="Calibri"/>
              </a:rPr>
              <a:t>agent</a:t>
            </a:r>
            <a:endParaRPr sz="2000" dirty="0">
              <a:latin typeface="Calibri"/>
              <a:cs typeface="Calibri"/>
            </a:endParaRPr>
          </a:p>
          <a:p>
            <a:pPr>
              <a:lnSpc>
                <a:spcPct val="100000"/>
              </a:lnSpc>
              <a:spcBef>
                <a:spcPts val="5"/>
              </a:spcBef>
            </a:pPr>
            <a:endParaRPr sz="2350" dirty="0">
              <a:latin typeface="Calibri"/>
              <a:cs typeface="Calibri"/>
            </a:endParaRPr>
          </a:p>
          <a:p>
            <a:pPr marL="692785" indent="-258445">
              <a:lnSpc>
                <a:spcPct val="100000"/>
              </a:lnSpc>
              <a:buFont typeface="Wingdings"/>
              <a:buChar char=""/>
              <a:tabLst>
                <a:tab pos="693420" algn="l"/>
              </a:tabLst>
            </a:pPr>
            <a:r>
              <a:rPr sz="2000" spc="-5" dirty="0">
                <a:latin typeface="Calibri"/>
                <a:cs typeface="Calibri"/>
              </a:rPr>
              <a:t>Fully</a:t>
            </a:r>
            <a:r>
              <a:rPr sz="2000" spc="5" dirty="0">
                <a:latin typeface="Calibri"/>
                <a:cs typeface="Calibri"/>
              </a:rPr>
              <a:t> </a:t>
            </a:r>
            <a:r>
              <a:rPr sz="2000" spc="-5" dirty="0">
                <a:latin typeface="Calibri"/>
                <a:cs typeface="Calibri"/>
              </a:rPr>
              <a:t>Observable</a:t>
            </a:r>
            <a:r>
              <a:rPr sz="2000" spc="-10" dirty="0">
                <a:latin typeface="Calibri"/>
                <a:cs typeface="Calibri"/>
              </a:rPr>
              <a:t> </a:t>
            </a:r>
            <a:r>
              <a:rPr sz="2000" dirty="0">
                <a:latin typeface="Calibri"/>
                <a:cs typeface="Calibri"/>
              </a:rPr>
              <a:t>/ </a:t>
            </a:r>
            <a:r>
              <a:rPr sz="2000" spc="-10" dirty="0">
                <a:latin typeface="Calibri"/>
                <a:cs typeface="Calibri"/>
              </a:rPr>
              <a:t>Partially</a:t>
            </a:r>
            <a:r>
              <a:rPr sz="2000" spc="30" dirty="0">
                <a:latin typeface="Calibri"/>
                <a:cs typeface="Calibri"/>
              </a:rPr>
              <a:t> </a:t>
            </a:r>
            <a:r>
              <a:rPr sz="2000" spc="-5" dirty="0" smtClean="0">
                <a:latin typeface="Calibri"/>
                <a:cs typeface="Calibri"/>
              </a:rPr>
              <a:t>Observable</a:t>
            </a:r>
            <a:endParaRPr lang="en-US" sz="2000" spc="-5" dirty="0" smtClean="0">
              <a:latin typeface="Calibri"/>
              <a:cs typeface="Calibri"/>
            </a:endParaRPr>
          </a:p>
          <a:p>
            <a:pPr algn="just"/>
            <a:r>
              <a:rPr lang="en-US" dirty="0"/>
              <a:t>If an agent's sensors give it access to the complete state of the environment at </a:t>
            </a:r>
            <a:r>
              <a:rPr lang="en-US" dirty="0" smtClean="0"/>
              <a:t>each point </a:t>
            </a:r>
            <a:r>
              <a:rPr lang="en-US" dirty="0"/>
              <a:t>in time, then we say that the task environment is fully </a:t>
            </a:r>
            <a:r>
              <a:rPr lang="en-US" dirty="0" smtClean="0"/>
              <a:t>observable. </a:t>
            </a:r>
            <a:r>
              <a:rPr lang="en-US" dirty="0" smtClean="0"/>
              <a:t>Fully observable </a:t>
            </a:r>
            <a:r>
              <a:rPr lang="en-US" dirty="0"/>
              <a:t>environments are convenient because the agent need not maintain any </a:t>
            </a:r>
            <a:r>
              <a:rPr lang="en-US" dirty="0" smtClean="0"/>
              <a:t>internal state </a:t>
            </a:r>
            <a:r>
              <a:rPr lang="en-US" dirty="0"/>
              <a:t>to keep track of the world</a:t>
            </a:r>
            <a:r>
              <a:rPr lang="en-US" dirty="0" smtClean="0"/>
              <a:t>. </a:t>
            </a:r>
            <a:r>
              <a:rPr lang="en-US" dirty="0" smtClean="0"/>
              <a:t>An </a:t>
            </a:r>
            <a:r>
              <a:rPr lang="en-US" dirty="0"/>
              <a:t>environment might be partially </a:t>
            </a:r>
            <a:r>
              <a:rPr lang="en-US" dirty="0" smtClean="0"/>
              <a:t>observable because </a:t>
            </a:r>
            <a:r>
              <a:rPr lang="en-US" dirty="0"/>
              <a:t>of noisy and </a:t>
            </a:r>
            <a:r>
              <a:rPr lang="en-US" dirty="0" smtClean="0"/>
              <a:t>inaccurate sensors </a:t>
            </a:r>
            <a:r>
              <a:rPr lang="en-US" dirty="0"/>
              <a:t>or because parts of the state are </a:t>
            </a:r>
            <a:r>
              <a:rPr lang="en-US" dirty="0" smtClean="0"/>
              <a:t>simply missing from </a:t>
            </a:r>
            <a:r>
              <a:rPr lang="en-US" dirty="0"/>
              <a:t>the sensor </a:t>
            </a:r>
            <a:r>
              <a:rPr lang="en-US" dirty="0" smtClean="0"/>
              <a:t>data</a:t>
            </a:r>
            <a:r>
              <a:rPr lang="en-US" dirty="0" smtClean="0"/>
              <a:t>.</a:t>
            </a:r>
          </a:p>
          <a:p>
            <a:pPr marL="685800" indent="-258445">
              <a:lnSpc>
                <a:spcPct val="100000"/>
              </a:lnSpc>
              <a:spcBef>
                <a:spcPts val="2015"/>
              </a:spcBef>
              <a:buFont typeface="Wingdings"/>
              <a:buChar char=""/>
              <a:tabLst>
                <a:tab pos="686435" algn="l"/>
              </a:tabLst>
            </a:pPr>
            <a:r>
              <a:rPr sz="2000" spc="-10" dirty="0" smtClean="0">
                <a:latin typeface="Calibri"/>
                <a:cs typeface="Calibri"/>
              </a:rPr>
              <a:t>Deterministic</a:t>
            </a:r>
            <a:r>
              <a:rPr sz="2000" spc="20" dirty="0" smtClean="0">
                <a:latin typeface="Calibri"/>
                <a:cs typeface="Calibri"/>
              </a:rPr>
              <a:t> </a:t>
            </a:r>
            <a:r>
              <a:rPr sz="2000" dirty="0">
                <a:latin typeface="Calibri"/>
                <a:cs typeface="Calibri"/>
              </a:rPr>
              <a:t>/</a:t>
            </a:r>
            <a:r>
              <a:rPr sz="2000" spc="-15" dirty="0">
                <a:latin typeface="Calibri"/>
                <a:cs typeface="Calibri"/>
              </a:rPr>
              <a:t> </a:t>
            </a:r>
            <a:r>
              <a:rPr sz="2000" spc="-5" dirty="0" smtClean="0">
                <a:latin typeface="Calibri"/>
                <a:cs typeface="Calibri"/>
              </a:rPr>
              <a:t>Stochastic</a:t>
            </a:r>
            <a:endParaRPr lang="en-US" sz="2000" spc="-5" dirty="0" smtClean="0">
              <a:latin typeface="Calibri"/>
              <a:cs typeface="Calibri"/>
            </a:endParaRPr>
          </a:p>
          <a:p>
            <a:pPr algn="just"/>
            <a:r>
              <a:rPr lang="en-US" dirty="0" smtClean="0"/>
              <a:t>If </a:t>
            </a:r>
            <a:r>
              <a:rPr lang="en-US" dirty="0"/>
              <a:t>the next state of the environment is completely determined by the current state </a:t>
            </a:r>
            <a:r>
              <a:rPr lang="en-US" dirty="0" smtClean="0"/>
              <a:t>and the </a:t>
            </a:r>
            <a:r>
              <a:rPr lang="en-US" dirty="0"/>
              <a:t>action executed by the agent, then we say the environment is deterministic; </a:t>
            </a:r>
            <a:r>
              <a:rPr lang="en-US" dirty="0" smtClean="0"/>
              <a:t>otherwise, it </a:t>
            </a:r>
            <a:r>
              <a:rPr lang="en-US" dirty="0"/>
              <a:t>is stochastic</a:t>
            </a:r>
            <a:endParaRPr sz="2000" dirty="0">
              <a:latin typeface="Calibri"/>
              <a:cs typeface="Calibri"/>
            </a:endParaRPr>
          </a:p>
          <a:p>
            <a:pPr>
              <a:lnSpc>
                <a:spcPct val="100000"/>
              </a:lnSpc>
              <a:spcBef>
                <a:spcPts val="20"/>
              </a:spcBef>
              <a:buFont typeface="Wingdings"/>
              <a:buChar char=""/>
            </a:pPr>
            <a:endParaRPr sz="18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90600"/>
            <a:ext cx="7315200" cy="4524315"/>
          </a:xfrm>
          <a:prstGeom prst="rect">
            <a:avLst/>
          </a:prstGeom>
        </p:spPr>
        <p:txBody>
          <a:bodyPr wrap="square">
            <a:spAutoFit/>
          </a:bodyPr>
          <a:lstStyle/>
          <a:p>
            <a:pPr marL="685800" indent="-258445">
              <a:lnSpc>
                <a:spcPct val="100000"/>
              </a:lnSpc>
              <a:buFont typeface="Wingdings"/>
              <a:buChar char=""/>
              <a:tabLst>
                <a:tab pos="686435" algn="l"/>
              </a:tabLst>
            </a:pPr>
            <a:r>
              <a:rPr lang="en-US" spc="-5" dirty="0">
                <a:cs typeface="Calibri"/>
              </a:rPr>
              <a:t>Episodic</a:t>
            </a:r>
            <a:r>
              <a:rPr lang="en-US" spc="-30" dirty="0">
                <a:cs typeface="Calibri"/>
              </a:rPr>
              <a:t> </a:t>
            </a:r>
            <a:r>
              <a:rPr lang="en-US" dirty="0">
                <a:cs typeface="Calibri"/>
              </a:rPr>
              <a:t>/</a:t>
            </a:r>
            <a:r>
              <a:rPr lang="en-US" spc="-20" dirty="0">
                <a:cs typeface="Calibri"/>
              </a:rPr>
              <a:t> </a:t>
            </a:r>
            <a:r>
              <a:rPr lang="en-US" spc="-5" dirty="0" smtClean="0">
                <a:cs typeface="Calibri"/>
              </a:rPr>
              <a:t>Sequential</a:t>
            </a:r>
          </a:p>
          <a:p>
            <a:pPr algn="just"/>
            <a:r>
              <a:rPr lang="en-US" dirty="0"/>
              <a:t>In an episodic task environment, the agent's experience is divided </a:t>
            </a:r>
            <a:r>
              <a:rPr lang="en-US" dirty="0" smtClean="0"/>
              <a:t>into atomic episodes. Each </a:t>
            </a:r>
            <a:r>
              <a:rPr lang="en-US" dirty="0"/>
              <a:t>episode consists of the agent perceiving and then performing a single action. </a:t>
            </a:r>
            <a:r>
              <a:rPr lang="en-US" dirty="0" smtClean="0"/>
              <a:t>Crucially, the </a:t>
            </a:r>
            <a:r>
              <a:rPr lang="en-US" dirty="0"/>
              <a:t>next episode does not depend on the actions taken in previous </a:t>
            </a:r>
            <a:r>
              <a:rPr lang="en-US" dirty="0" smtClean="0"/>
              <a:t>episodes. </a:t>
            </a:r>
            <a:r>
              <a:rPr lang="en-US" dirty="0"/>
              <a:t>In sequential environments, on the other hand, the current </a:t>
            </a:r>
            <a:r>
              <a:rPr lang="en-US" dirty="0" smtClean="0"/>
              <a:t>decision could </a:t>
            </a:r>
            <a:r>
              <a:rPr lang="en-US" dirty="0"/>
              <a:t>affect all future </a:t>
            </a:r>
            <a:r>
              <a:rPr lang="en-US" dirty="0" smtClean="0"/>
              <a:t>decisions.</a:t>
            </a:r>
            <a:endParaRPr lang="en-US" sz="1600" dirty="0">
              <a:cs typeface="Calibri"/>
            </a:endParaRPr>
          </a:p>
          <a:p>
            <a:pPr marL="678815" indent="-258445">
              <a:lnSpc>
                <a:spcPct val="100000"/>
              </a:lnSpc>
              <a:buFont typeface="Wingdings"/>
              <a:buChar char=""/>
              <a:tabLst>
                <a:tab pos="679450" algn="l"/>
              </a:tabLst>
            </a:pPr>
            <a:r>
              <a:rPr lang="en-US" spc="-10" dirty="0">
                <a:cs typeface="Calibri"/>
              </a:rPr>
              <a:t>Static</a:t>
            </a:r>
            <a:r>
              <a:rPr lang="en-US" spc="5" dirty="0">
                <a:cs typeface="Calibri"/>
              </a:rPr>
              <a:t> </a:t>
            </a:r>
            <a:r>
              <a:rPr lang="en-US" dirty="0">
                <a:cs typeface="Calibri"/>
              </a:rPr>
              <a:t>/</a:t>
            </a:r>
            <a:r>
              <a:rPr lang="en-US" spc="-20" dirty="0">
                <a:cs typeface="Calibri"/>
              </a:rPr>
              <a:t> </a:t>
            </a:r>
            <a:r>
              <a:rPr lang="en-US" spc="-5" dirty="0" smtClean="0">
                <a:cs typeface="Calibri"/>
              </a:rPr>
              <a:t>Dynamic</a:t>
            </a:r>
          </a:p>
          <a:p>
            <a:r>
              <a:rPr lang="en-US" dirty="0"/>
              <a:t>If the environment can change while an agent is deliberating, then we say the </a:t>
            </a:r>
            <a:r>
              <a:rPr lang="en-US" dirty="0" smtClean="0"/>
              <a:t>environment is </a:t>
            </a:r>
            <a:r>
              <a:rPr lang="en-US" dirty="0"/>
              <a:t>dynamic for that agent; otherwise, it is </a:t>
            </a:r>
            <a:r>
              <a:rPr lang="en-US" dirty="0" smtClean="0"/>
              <a:t>static.</a:t>
            </a:r>
            <a:endParaRPr lang="en-US" spc="-5" dirty="0">
              <a:cs typeface="Calibri"/>
            </a:endParaRPr>
          </a:p>
          <a:p>
            <a:pPr marL="678815" indent="-258445">
              <a:lnSpc>
                <a:spcPct val="100000"/>
              </a:lnSpc>
              <a:buFont typeface="Wingdings"/>
              <a:buChar char=""/>
              <a:tabLst>
                <a:tab pos="679450" algn="l"/>
              </a:tabLst>
            </a:pPr>
            <a:r>
              <a:rPr lang="en-US" spc="-10" dirty="0">
                <a:cs typeface="Calibri"/>
              </a:rPr>
              <a:t>Discrete </a:t>
            </a:r>
            <a:r>
              <a:rPr lang="en-US" dirty="0">
                <a:cs typeface="Calibri"/>
              </a:rPr>
              <a:t>/</a:t>
            </a:r>
            <a:r>
              <a:rPr lang="en-US" spc="-10" dirty="0">
                <a:cs typeface="Calibri"/>
              </a:rPr>
              <a:t> </a:t>
            </a:r>
            <a:r>
              <a:rPr lang="en-US" spc="-5" dirty="0" smtClean="0">
                <a:cs typeface="Calibri"/>
              </a:rPr>
              <a:t>Continuous</a:t>
            </a:r>
          </a:p>
          <a:p>
            <a:r>
              <a:rPr lang="en-US" dirty="0"/>
              <a:t>The discrete/continuous distinction can be applied to the </a:t>
            </a:r>
            <a:r>
              <a:rPr lang="en-US" i="1" dirty="0"/>
              <a:t>state </a:t>
            </a:r>
            <a:r>
              <a:rPr lang="en-US" dirty="0"/>
              <a:t>of the environment, </a:t>
            </a:r>
            <a:r>
              <a:rPr lang="en-US" dirty="0" smtClean="0"/>
              <a:t>to the </a:t>
            </a:r>
            <a:r>
              <a:rPr lang="en-US" dirty="0"/>
              <a:t>way </a:t>
            </a:r>
            <a:r>
              <a:rPr lang="en-US" i="1" dirty="0"/>
              <a:t>time </a:t>
            </a:r>
            <a:r>
              <a:rPr lang="en-US" dirty="0"/>
              <a:t>is handled, and to the </a:t>
            </a:r>
            <a:r>
              <a:rPr lang="en-US" i="1" dirty="0"/>
              <a:t>percepts </a:t>
            </a:r>
            <a:r>
              <a:rPr lang="en-US" dirty="0"/>
              <a:t>and </a:t>
            </a:r>
            <a:r>
              <a:rPr lang="en-US" i="1" dirty="0"/>
              <a:t>actions </a:t>
            </a:r>
            <a:r>
              <a:rPr lang="en-US" dirty="0"/>
              <a:t>of the agent</a:t>
            </a:r>
            <a:r>
              <a:rPr lang="en-US" dirty="0" smtClean="0"/>
              <a:t>. Example: Chees / Taxi driving</a:t>
            </a:r>
            <a:endParaRPr lang="en-US" dirty="0">
              <a:cs typeface="Calibri"/>
            </a:endParaRPr>
          </a:p>
          <a:p>
            <a:pPr marL="644525" indent="-258445">
              <a:lnSpc>
                <a:spcPct val="100000"/>
              </a:lnSpc>
              <a:buFont typeface="Wingdings"/>
              <a:buChar char=""/>
              <a:tabLst>
                <a:tab pos="645160" algn="l"/>
              </a:tabLst>
            </a:pPr>
            <a:r>
              <a:rPr lang="en-US" spc="-5" dirty="0">
                <a:cs typeface="Calibri"/>
              </a:rPr>
              <a:t>Single </a:t>
            </a:r>
            <a:r>
              <a:rPr lang="en-US" spc="-10" dirty="0">
                <a:cs typeface="Calibri"/>
              </a:rPr>
              <a:t>Agent</a:t>
            </a:r>
            <a:r>
              <a:rPr lang="en-US" spc="-5" dirty="0">
                <a:cs typeface="Calibri"/>
              </a:rPr>
              <a:t> </a:t>
            </a:r>
            <a:r>
              <a:rPr lang="en-US" dirty="0">
                <a:cs typeface="Calibri"/>
              </a:rPr>
              <a:t>/</a:t>
            </a:r>
            <a:r>
              <a:rPr lang="en-US" spc="-5" dirty="0">
                <a:cs typeface="Calibri"/>
              </a:rPr>
              <a:t> Multiple</a:t>
            </a:r>
            <a:r>
              <a:rPr lang="en-US" dirty="0">
                <a:cs typeface="Calibri"/>
              </a:rPr>
              <a:t> </a:t>
            </a:r>
            <a:r>
              <a:rPr lang="en-US" spc="-10" dirty="0" smtClean="0">
                <a:cs typeface="Calibri"/>
              </a:rPr>
              <a:t>agent</a:t>
            </a:r>
          </a:p>
          <a:p>
            <a:r>
              <a:rPr lang="en-US" dirty="0"/>
              <a:t>A</a:t>
            </a:r>
            <a:r>
              <a:rPr lang="en-US" dirty="0" smtClean="0"/>
              <a:t>n </a:t>
            </a:r>
            <a:r>
              <a:rPr lang="en-US" dirty="0"/>
              <a:t>agent solving a crossword puzzle by itself is clearly in </a:t>
            </a:r>
            <a:r>
              <a:rPr lang="en-US" dirty="0" smtClean="0"/>
              <a:t>a single-agent </a:t>
            </a:r>
            <a:r>
              <a:rPr lang="en-US" dirty="0"/>
              <a:t>environment, whereas an agent playing chess is in a two-agent environment.</a:t>
            </a:r>
            <a:endParaRPr lang="en-US" dirty="0">
              <a:cs typeface="Calibri"/>
            </a:endParaRPr>
          </a:p>
        </p:txBody>
      </p:sp>
    </p:spTree>
    <p:extLst>
      <p:ext uri="{BB962C8B-B14F-4D97-AF65-F5344CB8AC3E}">
        <p14:creationId xmlns:p14="http://schemas.microsoft.com/office/powerpoint/2010/main" val="943212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663</Words>
  <Application>Microsoft Office PowerPoint</Application>
  <PresentationFormat>On-screen Show (4:3)</PresentationFormat>
  <Paragraphs>85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INTELLIGENT AGENTS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Uncertainty Management and Decision Making.</dc:title>
  <dc:creator>cse</dc:creator>
  <cp:lastModifiedBy>DELL</cp:lastModifiedBy>
  <cp:revision>6</cp:revision>
  <dcterms:created xsi:type="dcterms:W3CDTF">2023-05-01T04:59:44Z</dcterms:created>
  <dcterms:modified xsi:type="dcterms:W3CDTF">2023-05-07T05:26:47Z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2022-11-16T00:00:00Z</vt:filetime>
  </property>
  <property fmtid="{D5CDD505-2E9C-101B-9397-08002B2CF9AE}" pid="3" name="Creator">
    <vt:lpwstr>Microsoft® PowerPoint® for Microsoft 365</vt:lpwstr>
  </property>
  <property fmtid="{D5CDD505-2E9C-101B-9397-08002B2CF9AE}" pid="4" name="LastSaved">
    <vt:filetime>2023-05-01T00:00:00Z</vt:filetime>
  </property>
</Properties>
</file>