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80" r:id="rId6"/>
    <p:sldId id="262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</p:sldIdLst>
  <p:sldSz cx="9144000" cy="6858000" type="screen4x3"/>
  <p:notesSz cx="9144000" cy="6858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>
      <p:cViewPr varScale="1">
        <p:scale>
          <a:sx n="101" d="100"/>
          <a:sy n="101" d="100"/>
        </p:scale>
        <p:origin x="19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54" y="2519629"/>
            <a:ext cx="8368690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614" y="461899"/>
            <a:ext cx="41287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250" y="1447800"/>
            <a:ext cx="6489700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Algorithms:</a:t>
            </a:r>
            <a:r>
              <a:rPr spc="-35" dirty="0"/>
              <a:t> </a:t>
            </a:r>
            <a:r>
              <a:rPr dirty="0"/>
              <a:t>K</a:t>
            </a:r>
            <a:r>
              <a:rPr spc="-15" dirty="0"/>
              <a:t> </a:t>
            </a:r>
            <a:r>
              <a:rPr spc="-20" dirty="0"/>
              <a:t>Nearest</a:t>
            </a:r>
            <a:r>
              <a:rPr spc="-15" dirty="0"/>
              <a:t> </a:t>
            </a:r>
            <a:r>
              <a:rPr spc="-10" dirty="0"/>
              <a:t>Neighbors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192150"/>
            <a:ext cx="6863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6820" marR="5080" indent="-248475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Distance</a:t>
            </a:r>
            <a:r>
              <a:rPr sz="4000" spc="-10" dirty="0"/>
              <a:t> measure</a:t>
            </a:r>
            <a:r>
              <a:rPr sz="4000" dirty="0"/>
              <a:t> </a:t>
            </a:r>
            <a:r>
              <a:rPr sz="4000" spc="-35" dirty="0"/>
              <a:t>for</a:t>
            </a:r>
            <a:r>
              <a:rPr sz="4000" spc="-10" dirty="0"/>
              <a:t> Continuous </a:t>
            </a:r>
            <a:r>
              <a:rPr sz="4000" spc="-890" dirty="0"/>
              <a:t> </a:t>
            </a:r>
            <a:r>
              <a:rPr sz="4000" spc="-30" dirty="0"/>
              <a:t>Variables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3257" y="1600200"/>
            <a:ext cx="4500944" cy="452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461899"/>
            <a:ext cx="655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</a:t>
            </a:r>
            <a:r>
              <a:rPr spc="-10" dirty="0"/>
              <a:t> Between</a:t>
            </a:r>
            <a:r>
              <a:rPr spc="-30" dirty="0"/>
              <a:t> </a:t>
            </a:r>
            <a:r>
              <a:rPr spc="-10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8965"/>
            <a:ext cx="8045450" cy="422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Calculate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distance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between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(E)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training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Euclidean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distance</a:t>
            </a:r>
            <a:r>
              <a:rPr sz="3200" spc="-5" dirty="0">
                <a:latin typeface="Calibri"/>
                <a:cs typeface="Calibri"/>
              </a:rPr>
              <a:t> between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15" dirty="0">
                <a:latin typeface="Calibri"/>
                <a:cs typeface="Calibri"/>
              </a:rPr>
              <a:t>examples.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[x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,..,x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[y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,...,y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Euclidean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756" y="5577027"/>
            <a:ext cx="42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1768" y="5759573"/>
            <a:ext cx="1599565" cy="789940"/>
            <a:chOff x="4771768" y="5759573"/>
            <a:chExt cx="1599565" cy="789940"/>
          </a:xfrm>
        </p:grpSpPr>
        <p:sp>
          <p:nvSpPr>
            <p:cNvPr id="7" name="object 7"/>
            <p:cNvSpPr/>
            <p:nvPr/>
          </p:nvSpPr>
          <p:spPr>
            <a:xfrm>
              <a:off x="4777877" y="6244176"/>
              <a:ext cx="37465" cy="20955"/>
            </a:xfrm>
            <a:custGeom>
              <a:avLst/>
              <a:gdLst/>
              <a:ahLst/>
              <a:cxnLst/>
              <a:rect l="l" t="t" r="r" b="b"/>
              <a:pathLst>
                <a:path w="37464" h="20954">
                  <a:moveTo>
                    <a:pt x="0" y="20854"/>
                  </a:moveTo>
                  <a:lnTo>
                    <a:pt x="37142" y="0"/>
                  </a:lnTo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5019" y="6249966"/>
              <a:ext cx="53975" cy="287655"/>
            </a:xfrm>
            <a:custGeom>
              <a:avLst/>
              <a:gdLst/>
              <a:ahLst/>
              <a:cxnLst/>
              <a:rect l="l" t="t" r="r" b="b"/>
              <a:pathLst>
                <a:path w="53975" h="287654">
                  <a:moveTo>
                    <a:pt x="0" y="0"/>
                  </a:moveTo>
                  <a:lnTo>
                    <a:pt x="53653" y="287285"/>
                  </a:lnTo>
                </a:path>
              </a:pathLst>
            </a:custGeom>
            <a:ln w="24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4568" y="5765763"/>
              <a:ext cx="1496695" cy="771525"/>
            </a:xfrm>
            <a:custGeom>
              <a:avLst/>
              <a:gdLst/>
              <a:ahLst/>
              <a:cxnLst/>
              <a:rect l="l" t="t" r="r" b="b"/>
              <a:pathLst>
                <a:path w="1496695" h="771525">
                  <a:moveTo>
                    <a:pt x="0" y="771488"/>
                  </a:moveTo>
                  <a:lnTo>
                    <a:pt x="71361" y="0"/>
                  </a:lnTo>
                </a:path>
                <a:path w="1496695" h="771525">
                  <a:moveTo>
                    <a:pt x="71361" y="0"/>
                  </a:moveTo>
                  <a:lnTo>
                    <a:pt x="1496610" y="0"/>
                  </a:lnTo>
                </a:path>
              </a:pathLst>
            </a:custGeom>
            <a:ln w="12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7468" y="5941321"/>
            <a:ext cx="120904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i="1" spc="85" dirty="0">
                <a:latin typeface="Times New Roman"/>
                <a:cs typeface="Times New Roman"/>
              </a:rPr>
              <a:t>D</a:t>
            </a:r>
            <a:r>
              <a:rPr sz="2250" spc="25" dirty="0">
                <a:latin typeface="Times New Roman"/>
                <a:cs typeface="Times New Roman"/>
              </a:rPr>
              <a:t>(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2250" i="1" spc="-240" dirty="0">
                <a:latin typeface="Times New Roman"/>
                <a:cs typeface="Times New Roman"/>
              </a:rPr>
              <a:t> </a:t>
            </a:r>
            <a:r>
              <a:rPr sz="2250" spc="150" dirty="0">
                <a:latin typeface="Times New Roman"/>
                <a:cs typeface="Times New Roman"/>
              </a:rPr>
              <a:t>,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1168" y="5766984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9141" y="5863104"/>
            <a:ext cx="34226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135"/>
              </a:spcBef>
            </a:pPr>
            <a:r>
              <a:rPr sz="3400" spc="65" dirty="0">
                <a:latin typeface="Symbol"/>
                <a:cs typeface="Symbol"/>
              </a:rPr>
              <a:t></a:t>
            </a:r>
            <a:endParaRPr sz="3400">
              <a:latin typeface="Symbol"/>
              <a:cs typeface="Symbol"/>
            </a:endParaRPr>
          </a:p>
          <a:p>
            <a:pPr marL="57785">
              <a:lnSpc>
                <a:spcPts val="1400"/>
              </a:lnSpc>
            </a:pPr>
            <a:r>
              <a:rPr sz="1300" i="1" spc="30" dirty="0">
                <a:latin typeface="Times New Roman"/>
                <a:cs typeface="Times New Roman"/>
              </a:rPr>
              <a:t>i</a:t>
            </a:r>
            <a:r>
              <a:rPr sz="1300" spc="3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0516" y="5932033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689" y="5941321"/>
            <a:ext cx="100076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1950" i="1" spc="82" baseline="-23504" dirty="0">
                <a:latin typeface="Times New Roman"/>
                <a:cs typeface="Times New Roman"/>
              </a:rPr>
              <a:t>i</a:t>
            </a:r>
            <a:r>
              <a:rPr sz="1950" i="1" spc="442" baseline="-23504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i="1" spc="20" dirty="0">
                <a:latin typeface="Times New Roman"/>
                <a:cs typeface="Times New Roman"/>
              </a:rPr>
              <a:t>y</a:t>
            </a:r>
            <a:r>
              <a:rPr sz="1950" i="1" spc="30" baseline="-23504" dirty="0">
                <a:latin typeface="Times New Roman"/>
                <a:cs typeface="Times New Roman"/>
              </a:rPr>
              <a:t>i</a:t>
            </a:r>
            <a:r>
              <a:rPr sz="1950" i="1" spc="-67" baseline="-23504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63246"/>
            <a:ext cx="6249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K-Nearest</a:t>
            </a:r>
            <a:r>
              <a:rPr sz="4000" spc="-30" dirty="0"/>
              <a:t> </a:t>
            </a:r>
            <a:r>
              <a:rPr sz="4000" spc="-5" dirty="0"/>
              <a:t>Neighbor </a:t>
            </a:r>
            <a:r>
              <a:rPr sz="4000" spc="-1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706881"/>
            <a:ext cx="7830184" cy="5741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All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instances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correspond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n-dimensional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feature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space.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779780" indent="-342900">
              <a:lnSpc>
                <a:spcPts val="2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instance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represented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-5" dirty="0">
                <a:latin typeface="Calibri"/>
                <a:cs typeface="Calibri"/>
              </a:rPr>
              <a:t> 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numerical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93345" indent="-342900">
              <a:lnSpc>
                <a:spcPts val="2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</a:t>
            </a:r>
            <a:r>
              <a:rPr sz="2500" spc="-5" dirty="0">
                <a:latin typeface="Calibri"/>
                <a:cs typeface="Calibri"/>
              </a:rPr>
              <a:t> of 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training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consists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dirty="0">
                <a:latin typeface="Calibri"/>
                <a:cs typeface="Calibri"/>
              </a:rPr>
              <a:t> of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vectors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a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 label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associated</a:t>
            </a:r>
            <a:r>
              <a:rPr sz="2500" dirty="0">
                <a:latin typeface="Calibri"/>
                <a:cs typeface="Calibri"/>
              </a:rPr>
              <a:t> with each </a:t>
            </a:r>
            <a:r>
              <a:rPr sz="2500" spc="-45" dirty="0">
                <a:latin typeface="Calibri"/>
                <a:cs typeface="Calibri"/>
              </a:rPr>
              <a:t>vector.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610235" indent="-342900">
              <a:lnSpc>
                <a:spcPts val="2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Classification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done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comparing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feature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vectors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nearest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275715" algn="l"/>
              </a:tabLst>
            </a:pPr>
            <a:r>
              <a:rPr sz="2500" dirty="0">
                <a:latin typeface="Calibri"/>
                <a:cs typeface="Calibri"/>
              </a:rPr>
              <a:t>Select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K-nearest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 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training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325120" indent="-342900">
              <a:lnSpc>
                <a:spcPts val="2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Assign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common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among </a:t>
            </a:r>
            <a:r>
              <a:rPr sz="2500" dirty="0">
                <a:latin typeface="Calibri"/>
                <a:cs typeface="Calibri"/>
              </a:rPr>
              <a:t>its </a:t>
            </a:r>
            <a:r>
              <a:rPr sz="2500" spc="-15" dirty="0">
                <a:latin typeface="Calibri"/>
                <a:cs typeface="Calibri"/>
              </a:rPr>
              <a:t>K-nearest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neighbors.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461899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3-KNN:</a:t>
            </a:r>
            <a:r>
              <a:rPr spc="-75" dirty="0"/>
              <a:t> </a:t>
            </a:r>
            <a:r>
              <a:rPr spc="-10" dirty="0"/>
              <a:t>Example(1)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87846" y="1290637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Distance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John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[(35-37)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+(35-50)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+(3-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[(22-37)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+(50-50)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+(2-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[(63-37)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+(200-50)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]=152.23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[(59-37)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+(170-50)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[(25-37)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+(40-50)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+(4-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]=15.74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" y="1249680"/>
              <a:ext cx="1548383" cy="6263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404" y="1249680"/>
              <a:ext cx="842771" cy="6263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0779" y="1249680"/>
              <a:ext cx="1292352" cy="6263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6827" y="1249680"/>
              <a:ext cx="882396" cy="62636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6828" y="1584960"/>
              <a:ext cx="1149096" cy="6263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6828" y="1920240"/>
              <a:ext cx="1027176" cy="6263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6828" y="2346960"/>
              <a:ext cx="527303" cy="6263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6828" y="2944368"/>
              <a:ext cx="527303" cy="6263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6828" y="3544824"/>
              <a:ext cx="527303" cy="6263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76828" y="4143755"/>
              <a:ext cx="527303" cy="6263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6828" y="4742688"/>
              <a:ext cx="527303" cy="626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6828" y="5341619"/>
              <a:ext cx="527303" cy="6263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05755" y="1249680"/>
            <a:ext cx="1002791" cy="62636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979" y="2346960"/>
              <a:ext cx="1257300" cy="6263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979" y="2944368"/>
              <a:ext cx="1185671" cy="6263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979" y="3544824"/>
              <a:ext cx="1053083" cy="6263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979" y="4143755"/>
              <a:ext cx="894588" cy="6263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979" y="4742688"/>
              <a:ext cx="999744" cy="6263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979" y="5341620"/>
              <a:ext cx="952500" cy="62636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8404" y="2346960"/>
              <a:ext cx="679704" cy="6263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30780" y="2346960"/>
              <a:ext cx="844295" cy="6263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8404" y="2944368"/>
              <a:ext cx="679704" cy="6263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30780" y="2944368"/>
              <a:ext cx="844295" cy="6263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8404" y="3544824"/>
              <a:ext cx="679704" cy="6263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30780" y="3544824"/>
              <a:ext cx="996695" cy="6263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08404" y="4143755"/>
              <a:ext cx="679704" cy="6263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30780" y="4143755"/>
              <a:ext cx="996695" cy="6263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08404" y="4742688"/>
              <a:ext cx="679704" cy="6263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0780" y="4742688"/>
              <a:ext cx="844295" cy="6263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08404" y="5341620"/>
              <a:ext cx="679704" cy="62636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30780" y="5341620"/>
              <a:ext cx="844295" cy="626364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05755" y="2346960"/>
              <a:ext cx="711708" cy="6263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05755" y="2944368"/>
              <a:ext cx="789431" cy="6263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905755" y="3544824"/>
              <a:ext cx="711708" cy="62636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05755" y="4143755"/>
              <a:ext cx="711708" cy="6263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05755" y="4742688"/>
              <a:ext cx="789431" cy="62636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05755" y="5341620"/>
              <a:ext cx="507491" cy="62636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154940"/>
            <a:ext cx="3717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</a:t>
            </a:r>
            <a:r>
              <a:rPr sz="4000" spc="-35" dirty="0"/>
              <a:t> </a:t>
            </a:r>
            <a:r>
              <a:rPr sz="4000" spc="-15" dirty="0"/>
              <a:t>to</a:t>
            </a:r>
            <a:r>
              <a:rPr sz="4000" spc="-25" dirty="0"/>
              <a:t> </a:t>
            </a:r>
            <a:r>
              <a:rPr sz="4000" spc="-5" dirty="0"/>
              <a:t>choose</a:t>
            </a:r>
            <a:r>
              <a:rPr sz="4000" spc="-15" dirty="0"/>
              <a:t> </a:t>
            </a:r>
            <a:r>
              <a:rPr sz="4000" spc="-5" dirty="0"/>
              <a:t>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6955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too</a:t>
            </a:r>
            <a:r>
              <a:rPr sz="2500" spc="-10" dirty="0">
                <a:latin typeface="Calibri"/>
                <a:cs typeface="Calibri"/>
              </a:rPr>
              <a:t> small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sensitive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noise</a:t>
            </a:r>
            <a:r>
              <a:rPr sz="2500" spc="-5" dirty="0">
                <a:latin typeface="Calibri"/>
                <a:cs typeface="Calibri"/>
              </a:rPr>
              <a:t> 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libri"/>
                <a:cs typeface="Calibri"/>
              </a:rPr>
              <a:t>Larger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works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well.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But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too large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include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majority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other </a:t>
            </a:r>
            <a:r>
              <a:rPr sz="2500" spc="-5" dirty="0">
                <a:latin typeface="Calibri"/>
                <a:cs typeface="Calibri"/>
              </a:rPr>
              <a:t>classes.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2227"/>
            <a:ext cx="72599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Rule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thumb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</a:t>
            </a:r>
            <a:r>
              <a:rPr sz="2500" spc="-10" dirty="0">
                <a:latin typeface="Calibri"/>
                <a:cs typeface="Calibri"/>
              </a:rPr>
              <a:t> sqrt(n),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number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1255" y="3251592"/>
            <a:ext cx="1495425" cy="1539875"/>
          </a:xfrm>
          <a:custGeom>
            <a:avLst/>
            <a:gdLst/>
            <a:ahLst/>
            <a:cxnLst/>
            <a:rect l="l" t="t" r="r" b="b"/>
            <a:pathLst>
              <a:path w="1495425" h="1539875">
                <a:moveTo>
                  <a:pt x="0" y="769784"/>
                </a:moveTo>
                <a:lnTo>
                  <a:pt x="1470" y="721101"/>
                </a:lnTo>
                <a:lnTo>
                  <a:pt x="5824" y="673222"/>
                </a:lnTo>
                <a:lnTo>
                  <a:pt x="12973" y="626239"/>
                </a:lnTo>
                <a:lnTo>
                  <a:pt x="22830" y="580241"/>
                </a:lnTo>
                <a:lnTo>
                  <a:pt x="35307" y="535318"/>
                </a:lnTo>
                <a:lnTo>
                  <a:pt x="50317" y="491560"/>
                </a:lnTo>
                <a:lnTo>
                  <a:pt x="67772" y="449058"/>
                </a:lnTo>
                <a:lnTo>
                  <a:pt x="87585" y="407902"/>
                </a:lnTo>
                <a:lnTo>
                  <a:pt x="109667" y="368181"/>
                </a:lnTo>
                <a:lnTo>
                  <a:pt x="133932" y="329987"/>
                </a:lnTo>
                <a:lnTo>
                  <a:pt x="160292" y="293409"/>
                </a:lnTo>
                <a:lnTo>
                  <a:pt x="188658" y="258537"/>
                </a:lnTo>
                <a:lnTo>
                  <a:pt x="218945" y="225462"/>
                </a:lnTo>
                <a:lnTo>
                  <a:pt x="251063" y="194273"/>
                </a:lnTo>
                <a:lnTo>
                  <a:pt x="284925" y="165062"/>
                </a:lnTo>
                <a:lnTo>
                  <a:pt x="320445" y="137917"/>
                </a:lnTo>
                <a:lnTo>
                  <a:pt x="357533" y="112930"/>
                </a:lnTo>
                <a:lnTo>
                  <a:pt x="396104" y="90191"/>
                </a:lnTo>
                <a:lnTo>
                  <a:pt x="436068" y="69788"/>
                </a:lnTo>
                <a:lnTo>
                  <a:pt x="477339" y="51814"/>
                </a:lnTo>
                <a:lnTo>
                  <a:pt x="519828" y="36357"/>
                </a:lnTo>
                <a:lnTo>
                  <a:pt x="563449" y="23509"/>
                </a:lnTo>
                <a:lnTo>
                  <a:pt x="608114" y="13359"/>
                </a:lnTo>
                <a:lnTo>
                  <a:pt x="653734" y="5997"/>
                </a:lnTo>
                <a:lnTo>
                  <a:pt x="700224" y="1514"/>
                </a:lnTo>
                <a:lnTo>
                  <a:pt x="747494" y="0"/>
                </a:lnTo>
                <a:lnTo>
                  <a:pt x="794768" y="1514"/>
                </a:lnTo>
                <a:lnTo>
                  <a:pt x="841261" y="5997"/>
                </a:lnTo>
                <a:lnTo>
                  <a:pt x="886886" y="13359"/>
                </a:lnTo>
                <a:lnTo>
                  <a:pt x="931553" y="23509"/>
                </a:lnTo>
                <a:lnTo>
                  <a:pt x="975177" y="36358"/>
                </a:lnTo>
                <a:lnTo>
                  <a:pt x="1017669" y="51814"/>
                </a:lnTo>
                <a:lnTo>
                  <a:pt x="1058941" y="69788"/>
                </a:lnTo>
                <a:lnTo>
                  <a:pt x="1098907" y="90191"/>
                </a:lnTo>
                <a:lnTo>
                  <a:pt x="1137478" y="112930"/>
                </a:lnTo>
                <a:lnTo>
                  <a:pt x="1174568" y="137918"/>
                </a:lnTo>
                <a:lnTo>
                  <a:pt x="1210088" y="165062"/>
                </a:lnTo>
                <a:lnTo>
                  <a:pt x="1243951" y="194273"/>
                </a:lnTo>
                <a:lnTo>
                  <a:pt x="1276069" y="225462"/>
                </a:lnTo>
                <a:lnTo>
                  <a:pt x="1306355" y="258537"/>
                </a:lnTo>
                <a:lnTo>
                  <a:pt x="1334722" y="293409"/>
                </a:lnTo>
                <a:lnTo>
                  <a:pt x="1361081" y="329987"/>
                </a:lnTo>
                <a:lnTo>
                  <a:pt x="1385345" y="368181"/>
                </a:lnTo>
                <a:lnTo>
                  <a:pt x="1407427" y="407902"/>
                </a:lnTo>
                <a:lnTo>
                  <a:pt x="1427239" y="449058"/>
                </a:lnTo>
                <a:lnTo>
                  <a:pt x="1444693" y="491560"/>
                </a:lnTo>
                <a:lnTo>
                  <a:pt x="1459703" y="535318"/>
                </a:lnTo>
                <a:lnTo>
                  <a:pt x="1472180" y="580241"/>
                </a:lnTo>
                <a:lnTo>
                  <a:pt x="1482036" y="626239"/>
                </a:lnTo>
                <a:lnTo>
                  <a:pt x="1489185" y="673222"/>
                </a:lnTo>
                <a:lnTo>
                  <a:pt x="1493538" y="721101"/>
                </a:lnTo>
                <a:lnTo>
                  <a:pt x="1495009" y="769784"/>
                </a:lnTo>
                <a:lnTo>
                  <a:pt x="1493538" y="818467"/>
                </a:lnTo>
                <a:lnTo>
                  <a:pt x="1489185" y="866345"/>
                </a:lnTo>
                <a:lnTo>
                  <a:pt x="1482036" y="913329"/>
                </a:lnTo>
                <a:lnTo>
                  <a:pt x="1472180" y="959327"/>
                </a:lnTo>
                <a:lnTo>
                  <a:pt x="1459703" y="1004250"/>
                </a:lnTo>
                <a:lnTo>
                  <a:pt x="1444694" y="1048008"/>
                </a:lnTo>
                <a:lnTo>
                  <a:pt x="1427240" y="1090510"/>
                </a:lnTo>
                <a:lnTo>
                  <a:pt x="1407428" y="1131667"/>
                </a:lnTo>
                <a:lnTo>
                  <a:pt x="1385347" y="1171387"/>
                </a:lnTo>
                <a:lnTo>
                  <a:pt x="1361083" y="1209582"/>
                </a:lnTo>
                <a:lnTo>
                  <a:pt x="1334725" y="1246160"/>
                </a:lnTo>
                <a:lnTo>
                  <a:pt x="1306359" y="1281032"/>
                </a:lnTo>
                <a:lnTo>
                  <a:pt x="1276074" y="1314108"/>
                </a:lnTo>
                <a:lnTo>
                  <a:pt x="1243957" y="1345296"/>
                </a:lnTo>
                <a:lnTo>
                  <a:pt x="1210096" y="1374508"/>
                </a:lnTo>
                <a:lnTo>
                  <a:pt x="1174578" y="1401653"/>
                </a:lnTo>
                <a:lnTo>
                  <a:pt x="1137490" y="1426640"/>
                </a:lnTo>
                <a:lnTo>
                  <a:pt x="1098921" y="1449380"/>
                </a:lnTo>
                <a:lnTo>
                  <a:pt x="1058958" y="1469783"/>
                </a:lnTo>
                <a:lnTo>
                  <a:pt x="1017688" y="1487757"/>
                </a:lnTo>
                <a:lnTo>
                  <a:pt x="975199" y="1503214"/>
                </a:lnTo>
                <a:lnTo>
                  <a:pt x="931579" y="1516062"/>
                </a:lnTo>
                <a:lnTo>
                  <a:pt x="886915" y="1526213"/>
                </a:lnTo>
                <a:lnTo>
                  <a:pt x="841295" y="1533575"/>
                </a:lnTo>
                <a:lnTo>
                  <a:pt x="794806" y="1538058"/>
                </a:lnTo>
                <a:lnTo>
                  <a:pt x="747536" y="1539572"/>
                </a:lnTo>
                <a:lnTo>
                  <a:pt x="700261" y="1538058"/>
                </a:lnTo>
                <a:lnTo>
                  <a:pt x="653768" y="1533575"/>
                </a:lnTo>
                <a:lnTo>
                  <a:pt x="608143" y="1526213"/>
                </a:lnTo>
                <a:lnTo>
                  <a:pt x="563475" y="1516062"/>
                </a:lnTo>
                <a:lnTo>
                  <a:pt x="519851" y="1503214"/>
                </a:lnTo>
                <a:lnTo>
                  <a:pt x="477358" y="1487757"/>
                </a:lnTo>
                <a:lnTo>
                  <a:pt x="436085" y="1469782"/>
                </a:lnTo>
                <a:lnTo>
                  <a:pt x="396118" y="1449380"/>
                </a:lnTo>
                <a:lnTo>
                  <a:pt x="357545" y="1426640"/>
                </a:lnTo>
                <a:lnTo>
                  <a:pt x="320455" y="1401653"/>
                </a:lnTo>
                <a:lnTo>
                  <a:pt x="284934" y="1374508"/>
                </a:lnTo>
                <a:lnTo>
                  <a:pt x="251070" y="1345296"/>
                </a:lnTo>
                <a:lnTo>
                  <a:pt x="218950" y="1314108"/>
                </a:lnTo>
                <a:lnTo>
                  <a:pt x="188663" y="1281032"/>
                </a:lnTo>
                <a:lnTo>
                  <a:pt x="160295" y="1246160"/>
                </a:lnTo>
                <a:lnTo>
                  <a:pt x="133935" y="1209582"/>
                </a:lnTo>
                <a:lnTo>
                  <a:pt x="109669" y="1171387"/>
                </a:lnTo>
                <a:lnTo>
                  <a:pt x="87586" y="1131667"/>
                </a:lnTo>
                <a:lnTo>
                  <a:pt x="67773" y="1090510"/>
                </a:lnTo>
                <a:lnTo>
                  <a:pt x="50318" y="1048008"/>
                </a:lnTo>
                <a:lnTo>
                  <a:pt x="35308" y="1004250"/>
                </a:lnTo>
                <a:lnTo>
                  <a:pt x="22830" y="959327"/>
                </a:lnTo>
                <a:lnTo>
                  <a:pt x="12973" y="913328"/>
                </a:lnTo>
                <a:lnTo>
                  <a:pt x="5824" y="866345"/>
                </a:lnTo>
                <a:lnTo>
                  <a:pt x="1470" y="818467"/>
                </a:lnTo>
                <a:lnTo>
                  <a:pt x="0" y="769784"/>
                </a:lnTo>
                <a:close/>
              </a:path>
            </a:pathLst>
          </a:custGeom>
          <a:ln w="1740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9540" y="3085947"/>
            <a:ext cx="2195830" cy="17932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R="48895" algn="ctr">
              <a:lnSpc>
                <a:spcPct val="100000"/>
              </a:lnSpc>
            </a:pPr>
            <a:r>
              <a:rPr sz="450" b="1" spc="5" dirty="0"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9812" y="4411141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5697" y="38976"/>
                </a:moveTo>
                <a:lnTo>
                  <a:pt x="0" y="38976"/>
                </a:lnTo>
              </a:path>
              <a:path w="76200" h="78104">
                <a:moveTo>
                  <a:pt x="37848" y="77952"/>
                </a:moveTo>
                <a:lnTo>
                  <a:pt x="37848" y="0"/>
                </a:lnTo>
              </a:path>
            </a:pathLst>
          </a:custGeom>
          <a:ln w="17413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0268" y="37095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267" y="328082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815238" y="3144407"/>
            <a:ext cx="1665605" cy="1665605"/>
            <a:chOff x="3815238" y="3144407"/>
            <a:chExt cx="1665605" cy="1665605"/>
          </a:xfrm>
        </p:grpSpPr>
        <p:sp>
          <p:nvSpPr>
            <p:cNvPr id="11" name="object 11"/>
            <p:cNvSpPr/>
            <p:nvPr/>
          </p:nvSpPr>
          <p:spPr>
            <a:xfrm>
              <a:off x="4676320" y="3875215"/>
              <a:ext cx="236854" cy="263525"/>
            </a:xfrm>
            <a:custGeom>
              <a:avLst/>
              <a:gdLst/>
              <a:ahLst/>
              <a:cxnLst/>
              <a:rect l="l" t="t" r="r" b="b"/>
              <a:pathLst>
                <a:path w="236854" h="263525">
                  <a:moveTo>
                    <a:pt x="75697" y="224114"/>
                  </a:moveTo>
                  <a:lnTo>
                    <a:pt x="0" y="224114"/>
                  </a:lnTo>
                </a:path>
                <a:path w="236854" h="263525">
                  <a:moveTo>
                    <a:pt x="37848" y="263090"/>
                  </a:moveTo>
                  <a:lnTo>
                    <a:pt x="37848" y="185137"/>
                  </a:lnTo>
                </a:path>
                <a:path w="236854" h="263525">
                  <a:moveTo>
                    <a:pt x="85159" y="68208"/>
                  </a:moveTo>
                  <a:lnTo>
                    <a:pt x="9462" y="68208"/>
                  </a:lnTo>
                </a:path>
                <a:path w="236854" h="263525">
                  <a:moveTo>
                    <a:pt x="47311" y="107185"/>
                  </a:moveTo>
                  <a:lnTo>
                    <a:pt x="47311" y="29232"/>
                  </a:lnTo>
                </a:path>
                <a:path w="236854" h="263525">
                  <a:moveTo>
                    <a:pt x="236513" y="224114"/>
                  </a:moveTo>
                  <a:lnTo>
                    <a:pt x="160815" y="224114"/>
                  </a:lnTo>
                </a:path>
                <a:path w="236854" h="263525">
                  <a:moveTo>
                    <a:pt x="198664" y="263090"/>
                  </a:moveTo>
                  <a:lnTo>
                    <a:pt x="198664" y="185137"/>
                  </a:lnTo>
                </a:path>
                <a:path w="236854" h="263525">
                  <a:moveTo>
                    <a:pt x="227051" y="38976"/>
                  </a:moveTo>
                  <a:lnTo>
                    <a:pt x="151353" y="38976"/>
                  </a:lnTo>
                </a:path>
                <a:path w="236854" h="263525">
                  <a:moveTo>
                    <a:pt x="189202" y="77952"/>
                  </a:moveTo>
                  <a:lnTo>
                    <a:pt x="189202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708" y="3426986"/>
              <a:ext cx="887094" cy="1101090"/>
            </a:xfrm>
            <a:custGeom>
              <a:avLst/>
              <a:gdLst/>
              <a:ahLst/>
              <a:cxnLst/>
              <a:rect l="l" t="t" r="r" b="b"/>
              <a:pathLst>
                <a:path w="887095" h="1101089">
                  <a:moveTo>
                    <a:pt x="886841" y="77952"/>
                  </a:moveTo>
                  <a:lnTo>
                    <a:pt x="813750" y="77952"/>
                  </a:lnTo>
                </a:path>
                <a:path w="887095" h="1101089">
                  <a:moveTo>
                    <a:pt x="300225" y="165649"/>
                  </a:moveTo>
                  <a:lnTo>
                    <a:pt x="227093" y="165649"/>
                  </a:lnTo>
                </a:path>
                <a:path w="887095" h="1101089">
                  <a:moveTo>
                    <a:pt x="148830" y="857481"/>
                  </a:moveTo>
                  <a:lnTo>
                    <a:pt x="75697" y="857481"/>
                  </a:lnTo>
                </a:path>
                <a:path w="887095" h="1101089">
                  <a:moveTo>
                    <a:pt x="73132" y="360531"/>
                  </a:moveTo>
                  <a:lnTo>
                    <a:pt x="0" y="360531"/>
                  </a:lnTo>
                </a:path>
                <a:path w="887095" h="1101089">
                  <a:moveTo>
                    <a:pt x="110981" y="1101088"/>
                  </a:moveTo>
                  <a:lnTo>
                    <a:pt x="37849" y="1101088"/>
                  </a:lnTo>
                </a:path>
                <a:path w="887095" h="1101089">
                  <a:moveTo>
                    <a:pt x="92056" y="0"/>
                  </a:moveTo>
                  <a:lnTo>
                    <a:pt x="18924" y="0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12834" y="3962912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5697" y="38976"/>
                  </a:moveTo>
                  <a:lnTo>
                    <a:pt x="0" y="38976"/>
                  </a:lnTo>
                </a:path>
                <a:path w="76200" h="78104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556" y="3465963"/>
              <a:ext cx="782955" cy="867410"/>
            </a:xfrm>
            <a:custGeom>
              <a:avLst/>
              <a:gdLst/>
              <a:ahLst/>
              <a:cxnLst/>
              <a:rect l="l" t="t" r="r" b="b"/>
              <a:pathLst>
                <a:path w="782954" h="867410">
                  <a:moveTo>
                    <a:pt x="73115" y="496949"/>
                  </a:moveTo>
                  <a:lnTo>
                    <a:pt x="0" y="496949"/>
                  </a:lnTo>
                </a:path>
                <a:path w="782954" h="867410">
                  <a:moveTo>
                    <a:pt x="782739" y="0"/>
                  </a:moveTo>
                  <a:lnTo>
                    <a:pt x="709649" y="0"/>
                  </a:lnTo>
                </a:path>
                <a:path w="782954" h="867410">
                  <a:moveTo>
                    <a:pt x="92040" y="867225"/>
                  </a:moveTo>
                  <a:lnTo>
                    <a:pt x="18907" y="867225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5238" y="3319801"/>
              <a:ext cx="1665605" cy="1052830"/>
            </a:xfrm>
            <a:custGeom>
              <a:avLst/>
              <a:gdLst/>
              <a:ahLst/>
              <a:cxnLst/>
              <a:rect l="l" t="t" r="r" b="b"/>
              <a:pathLst>
                <a:path w="1665604" h="1052829">
                  <a:moveTo>
                    <a:pt x="1665329" y="38976"/>
                  </a:moveTo>
                  <a:lnTo>
                    <a:pt x="1589631" y="38976"/>
                  </a:lnTo>
                </a:path>
                <a:path w="1665604" h="1052829">
                  <a:moveTo>
                    <a:pt x="1627480" y="77952"/>
                  </a:moveTo>
                  <a:lnTo>
                    <a:pt x="1627480" y="0"/>
                  </a:lnTo>
                </a:path>
                <a:path w="1665604" h="1052829">
                  <a:moveTo>
                    <a:pt x="227093" y="116929"/>
                  </a:moveTo>
                  <a:lnTo>
                    <a:pt x="151395" y="116929"/>
                  </a:lnTo>
                </a:path>
                <a:path w="1665604" h="1052829">
                  <a:moveTo>
                    <a:pt x="189244" y="155905"/>
                  </a:moveTo>
                  <a:lnTo>
                    <a:pt x="189244" y="77952"/>
                  </a:lnTo>
                </a:path>
                <a:path w="1665604" h="1052829">
                  <a:moveTo>
                    <a:pt x="151395" y="1013386"/>
                  </a:moveTo>
                  <a:lnTo>
                    <a:pt x="75697" y="1013386"/>
                  </a:lnTo>
                </a:path>
                <a:path w="1665604" h="1052829">
                  <a:moveTo>
                    <a:pt x="113546" y="1052363"/>
                  </a:moveTo>
                  <a:lnTo>
                    <a:pt x="113546" y="974410"/>
                  </a:lnTo>
                </a:path>
                <a:path w="1665604" h="1052829">
                  <a:moveTo>
                    <a:pt x="75697" y="584646"/>
                  </a:moveTo>
                  <a:lnTo>
                    <a:pt x="0" y="584646"/>
                  </a:lnTo>
                </a:path>
                <a:path w="1665604" h="1052829">
                  <a:moveTo>
                    <a:pt x="37848" y="623622"/>
                  </a:moveTo>
                  <a:lnTo>
                    <a:pt x="37848" y="545669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4934" y="3202872"/>
              <a:ext cx="1433195" cy="1598295"/>
            </a:xfrm>
            <a:custGeom>
              <a:avLst/>
              <a:gdLst/>
              <a:ahLst/>
              <a:cxnLst/>
              <a:rect l="l" t="t" r="r" b="b"/>
              <a:pathLst>
                <a:path w="1433195" h="1598295">
                  <a:moveTo>
                    <a:pt x="527301" y="799016"/>
                  </a:moveTo>
                  <a:lnTo>
                    <a:pt x="454169" y="799016"/>
                  </a:lnTo>
                </a:path>
                <a:path w="1433195" h="1598295">
                  <a:moveTo>
                    <a:pt x="1057144" y="506693"/>
                  </a:moveTo>
                  <a:lnTo>
                    <a:pt x="984053" y="506693"/>
                  </a:lnTo>
                </a:path>
                <a:path w="1433195" h="1598295">
                  <a:moveTo>
                    <a:pt x="773277" y="155905"/>
                  </a:moveTo>
                  <a:lnTo>
                    <a:pt x="700187" y="155905"/>
                  </a:lnTo>
                </a:path>
                <a:path w="1433195" h="1598295">
                  <a:moveTo>
                    <a:pt x="678697" y="1286221"/>
                  </a:moveTo>
                  <a:lnTo>
                    <a:pt x="605565" y="1286221"/>
                  </a:lnTo>
                </a:path>
                <a:path w="1433195" h="1598295">
                  <a:moveTo>
                    <a:pt x="1151766" y="1149804"/>
                  </a:moveTo>
                  <a:lnTo>
                    <a:pt x="1078676" y="1149804"/>
                  </a:lnTo>
                </a:path>
                <a:path w="1433195" h="1598295">
                  <a:moveTo>
                    <a:pt x="1284237" y="857481"/>
                  </a:moveTo>
                  <a:lnTo>
                    <a:pt x="1211147" y="857481"/>
                  </a:lnTo>
                </a:path>
                <a:path w="1433195" h="1598295">
                  <a:moveTo>
                    <a:pt x="943597" y="1422643"/>
                  </a:moveTo>
                  <a:lnTo>
                    <a:pt x="870507" y="1422643"/>
                  </a:lnTo>
                </a:path>
                <a:path w="1433195" h="1598295">
                  <a:moveTo>
                    <a:pt x="73094" y="1412899"/>
                  </a:moveTo>
                  <a:lnTo>
                    <a:pt x="0" y="1412899"/>
                  </a:lnTo>
                </a:path>
                <a:path w="1433195" h="1598295">
                  <a:moveTo>
                    <a:pt x="413755" y="0"/>
                  </a:moveTo>
                  <a:lnTo>
                    <a:pt x="340622" y="0"/>
                  </a:lnTo>
                </a:path>
                <a:path w="1433195" h="1598295">
                  <a:moveTo>
                    <a:pt x="1433067" y="1461619"/>
                  </a:moveTo>
                  <a:lnTo>
                    <a:pt x="1359935" y="1461619"/>
                  </a:lnTo>
                </a:path>
                <a:path w="1433195" h="1598295">
                  <a:moveTo>
                    <a:pt x="338057" y="1568805"/>
                  </a:moveTo>
                  <a:lnTo>
                    <a:pt x="264925" y="1568805"/>
                  </a:lnTo>
                </a:path>
                <a:path w="1433195" h="1598295">
                  <a:moveTo>
                    <a:pt x="1170690" y="1598037"/>
                  </a:moveTo>
                  <a:lnTo>
                    <a:pt x="1097600" y="1598037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7776" y="3144407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>
                  <a:moveTo>
                    <a:pt x="75697" y="38976"/>
                  </a:moveTo>
                  <a:lnTo>
                    <a:pt x="0" y="38976"/>
                  </a:lnTo>
                </a:path>
                <a:path w="76200" h="78105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6562" y="36583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2004">
              <a:solidFill>
                <a:srgbClr val="9437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73287"/>
            <a:ext cx="8229600" cy="3780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533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38938" y="2742598"/>
            <a:ext cx="751840" cy="754380"/>
            <a:chOff x="1438938" y="2742598"/>
            <a:chExt cx="751840" cy="754380"/>
          </a:xfrm>
        </p:grpSpPr>
        <p:sp>
          <p:nvSpPr>
            <p:cNvPr id="4" name="object 4"/>
            <p:cNvSpPr/>
            <p:nvPr/>
          </p:nvSpPr>
          <p:spPr>
            <a:xfrm>
              <a:off x="1459893" y="2763553"/>
              <a:ext cx="709930" cy="712470"/>
            </a:xfrm>
            <a:custGeom>
              <a:avLst/>
              <a:gdLst/>
              <a:ahLst/>
              <a:cxnLst/>
              <a:rect l="l" t="t" r="r" b="b"/>
              <a:pathLst>
                <a:path w="709930" h="712470">
                  <a:moveTo>
                    <a:pt x="0" y="356086"/>
                  </a:moveTo>
                  <a:lnTo>
                    <a:pt x="2441" y="314296"/>
                  </a:lnTo>
                  <a:lnTo>
                    <a:pt x="9795" y="273834"/>
                  </a:lnTo>
                </a:path>
                <a:path w="709930" h="712470">
                  <a:moveTo>
                    <a:pt x="37977" y="195157"/>
                  </a:moveTo>
                  <a:lnTo>
                    <a:pt x="58805" y="159600"/>
                  </a:lnTo>
                  <a:lnTo>
                    <a:pt x="83310" y="126392"/>
                  </a:lnTo>
                  <a:lnTo>
                    <a:pt x="84535" y="125166"/>
                  </a:lnTo>
                </a:path>
                <a:path w="709930" h="712470">
                  <a:moveTo>
                    <a:pt x="145833" y="68765"/>
                  </a:moveTo>
                  <a:lnTo>
                    <a:pt x="177601" y="46592"/>
                  </a:lnTo>
                  <a:lnTo>
                    <a:pt x="215599" y="28200"/>
                  </a:lnTo>
                  <a:lnTo>
                    <a:pt x="218050" y="26974"/>
                  </a:lnTo>
                </a:path>
                <a:path w="709930" h="712470">
                  <a:moveTo>
                    <a:pt x="297724" y="4904"/>
                  </a:moveTo>
                  <a:lnTo>
                    <a:pt x="335722" y="0"/>
                  </a:lnTo>
                  <a:lnTo>
                    <a:pt x="377398" y="0"/>
                  </a:lnTo>
                  <a:lnTo>
                    <a:pt x="381075" y="0"/>
                  </a:lnTo>
                </a:path>
                <a:path w="709930" h="712470">
                  <a:moveTo>
                    <a:pt x="463098" y="15939"/>
                  </a:moveTo>
                  <a:lnTo>
                    <a:pt x="497419" y="28200"/>
                  </a:lnTo>
                  <a:lnTo>
                    <a:pt x="534192" y="46592"/>
                  </a:lnTo>
                  <a:lnTo>
                    <a:pt x="539095" y="50271"/>
                  </a:lnTo>
                </a:path>
                <a:path w="709930" h="712470">
                  <a:moveTo>
                    <a:pt x="605285" y="101870"/>
                  </a:moveTo>
                  <a:lnTo>
                    <a:pt x="628472" y="126392"/>
                  </a:lnTo>
                  <a:lnTo>
                    <a:pt x="652987" y="159600"/>
                  </a:lnTo>
                  <a:lnTo>
                    <a:pt x="656665" y="166957"/>
                  </a:lnTo>
                </a:path>
                <a:path w="709930" h="712470">
                  <a:moveTo>
                    <a:pt x="693437" y="241852"/>
                  </a:moveTo>
                  <a:lnTo>
                    <a:pt x="702017" y="273834"/>
                  </a:lnTo>
                  <a:lnTo>
                    <a:pt x="709372" y="314296"/>
                  </a:lnTo>
                  <a:lnTo>
                    <a:pt x="709372" y="324105"/>
                  </a:lnTo>
                </a:path>
                <a:path w="709930" h="712470">
                  <a:moveTo>
                    <a:pt x="708146" y="407583"/>
                  </a:moveTo>
                  <a:lnTo>
                    <a:pt x="702017" y="438338"/>
                  </a:lnTo>
                  <a:lnTo>
                    <a:pt x="690986" y="478903"/>
                  </a:lnTo>
                  <a:lnTo>
                    <a:pt x="687308" y="488711"/>
                  </a:lnTo>
                </a:path>
                <a:path w="709930" h="712470">
                  <a:moveTo>
                    <a:pt x="646859" y="561359"/>
                  </a:moveTo>
                  <a:lnTo>
                    <a:pt x="628472" y="585984"/>
                  </a:lnTo>
                  <a:lnTo>
                    <a:pt x="600382" y="616637"/>
                  </a:lnTo>
                  <a:lnTo>
                    <a:pt x="591802" y="623994"/>
                  </a:lnTo>
                </a:path>
                <a:path w="709930" h="712470">
                  <a:moveTo>
                    <a:pt x="523160" y="670688"/>
                  </a:moveTo>
                  <a:lnTo>
                    <a:pt x="497419" y="684176"/>
                  </a:lnTo>
                  <a:lnTo>
                    <a:pt x="458195" y="698889"/>
                  </a:lnTo>
                  <a:lnTo>
                    <a:pt x="445938" y="701342"/>
                  </a:lnTo>
                </a:path>
                <a:path w="709930" h="712470">
                  <a:moveTo>
                    <a:pt x="363915" y="712377"/>
                  </a:moveTo>
                  <a:lnTo>
                    <a:pt x="335722" y="712377"/>
                  </a:lnTo>
                  <a:lnTo>
                    <a:pt x="294047" y="707472"/>
                  </a:lnTo>
                  <a:lnTo>
                    <a:pt x="280564" y="705020"/>
                  </a:lnTo>
                </a:path>
              </a:pathLst>
            </a:custGeom>
            <a:ln w="416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912" y="3245127"/>
              <a:ext cx="211929" cy="217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9893" y="3119639"/>
              <a:ext cx="7620" cy="66675"/>
            </a:xfrm>
            <a:custGeom>
              <a:avLst/>
              <a:gdLst/>
              <a:ahLst/>
              <a:cxnLst/>
              <a:rect l="l" t="t" r="r" b="b"/>
              <a:pathLst>
                <a:path w="7619" h="66675">
                  <a:moveTo>
                    <a:pt x="7344" y="66312"/>
                  </a:moveTo>
                  <a:lnTo>
                    <a:pt x="2441" y="41688"/>
                  </a:lnTo>
                  <a:lnTo>
                    <a:pt x="0" y="0"/>
                  </a:lnTo>
                </a:path>
              </a:pathLst>
            </a:custGeom>
            <a:ln w="41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1778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1100" spc="15" dirty="0">
                <a:latin typeface="Arial MT"/>
                <a:cs typeface="Arial MT"/>
              </a:rPr>
              <a:t>X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2278" y="3753442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531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9024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01" y="92163"/>
                </a:moveTo>
                <a:lnTo>
                  <a:pt x="0" y="92163"/>
                </a:lnTo>
              </a:path>
              <a:path w="184150" h="184785">
                <a:moveTo>
                  <a:pt x="91890" y="184214"/>
                </a:moveTo>
                <a:lnTo>
                  <a:pt x="91890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6581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7626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8856" y="260139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3049" y="191078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8269" y="21406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12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632" y="27401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2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911" y="172666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7626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6814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4412" y="181872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0722" y="295993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8819" y="2440265"/>
            <a:ext cx="1332230" cy="1335405"/>
          </a:xfrm>
          <a:custGeom>
            <a:avLst/>
            <a:gdLst/>
            <a:ahLst/>
            <a:cxnLst/>
            <a:rect l="l" t="t" r="r" b="b"/>
            <a:pathLst>
              <a:path w="1332229" h="1335404">
                <a:moveTo>
                  <a:pt x="0" y="668338"/>
                </a:moveTo>
                <a:lnTo>
                  <a:pt x="2451" y="611835"/>
                </a:lnTo>
                <a:lnTo>
                  <a:pt x="4903" y="584758"/>
                </a:lnTo>
              </a:path>
              <a:path w="1332229" h="1335404">
                <a:moveTo>
                  <a:pt x="20837" y="502505"/>
                </a:moveTo>
                <a:lnTo>
                  <a:pt x="20837" y="500053"/>
                </a:lnTo>
                <a:lnTo>
                  <a:pt x="37998" y="446002"/>
                </a:lnTo>
                <a:lnTo>
                  <a:pt x="46578" y="423931"/>
                </a:lnTo>
              </a:path>
              <a:path w="1332229" h="1335404">
                <a:moveTo>
                  <a:pt x="82125" y="347810"/>
                </a:moveTo>
                <a:lnTo>
                  <a:pt x="84576" y="342905"/>
                </a:lnTo>
                <a:lnTo>
                  <a:pt x="113994" y="293758"/>
                </a:lnTo>
                <a:lnTo>
                  <a:pt x="126252" y="276592"/>
                </a:lnTo>
              </a:path>
              <a:path w="1332229" h="1335404">
                <a:moveTo>
                  <a:pt x="178959" y="212732"/>
                </a:moveTo>
                <a:lnTo>
                  <a:pt x="185088" y="205375"/>
                </a:lnTo>
                <a:lnTo>
                  <a:pt x="225435" y="167263"/>
                </a:lnTo>
                <a:lnTo>
                  <a:pt x="240144" y="156024"/>
                </a:lnTo>
              </a:path>
              <a:path w="1332229" h="1335404">
                <a:moveTo>
                  <a:pt x="306335" y="105650"/>
                </a:moveTo>
                <a:lnTo>
                  <a:pt x="316141" y="99520"/>
                </a:lnTo>
                <a:lnTo>
                  <a:pt x="366397" y="71217"/>
                </a:lnTo>
                <a:lnTo>
                  <a:pt x="379880" y="65086"/>
                </a:lnTo>
              </a:path>
              <a:path w="1332229" h="1335404">
                <a:moveTo>
                  <a:pt x="457000" y="34433"/>
                </a:moveTo>
                <a:lnTo>
                  <a:pt x="470483" y="29529"/>
                </a:lnTo>
                <a:lnTo>
                  <a:pt x="525642" y="14815"/>
                </a:lnTo>
                <a:lnTo>
                  <a:pt x="537900" y="12363"/>
                </a:lnTo>
              </a:path>
              <a:path w="1332229" h="1335404">
                <a:moveTo>
                  <a:pt x="620025" y="1226"/>
                </a:moveTo>
                <a:lnTo>
                  <a:pt x="637185" y="0"/>
                </a:lnTo>
                <a:lnTo>
                  <a:pt x="693468" y="0"/>
                </a:lnTo>
                <a:lnTo>
                  <a:pt x="703274" y="1226"/>
                </a:lnTo>
              </a:path>
              <a:path w="1332229" h="1335404">
                <a:moveTo>
                  <a:pt x="785399" y="11137"/>
                </a:moveTo>
                <a:lnTo>
                  <a:pt x="806237" y="14815"/>
                </a:lnTo>
                <a:lnTo>
                  <a:pt x="861396" y="29529"/>
                </a:lnTo>
                <a:lnTo>
                  <a:pt x="866299" y="30755"/>
                </a:lnTo>
              </a:path>
              <a:path w="1332229" h="1335404">
                <a:moveTo>
                  <a:pt x="943419" y="61408"/>
                </a:moveTo>
                <a:lnTo>
                  <a:pt x="965482" y="71217"/>
                </a:lnTo>
                <a:lnTo>
                  <a:pt x="1014512" y="99520"/>
                </a:lnTo>
                <a:lnTo>
                  <a:pt x="1016964" y="100746"/>
                </a:lnTo>
              </a:path>
              <a:path w="1332229" h="1335404">
                <a:moveTo>
                  <a:pt x="1084584" y="149893"/>
                </a:moveTo>
                <a:lnTo>
                  <a:pt x="1106648" y="167263"/>
                </a:lnTo>
                <a:lnTo>
                  <a:pt x="1147097" y="205375"/>
                </a:lnTo>
              </a:path>
              <a:path w="1332229" h="1335404">
                <a:moveTo>
                  <a:pt x="1106648" y="167263"/>
                </a:moveTo>
                <a:lnTo>
                  <a:pt x="1147097" y="205375"/>
                </a:lnTo>
              </a:path>
              <a:path w="1332229" h="1335404">
                <a:moveTo>
                  <a:pt x="1199805" y="269236"/>
                </a:moveTo>
                <a:lnTo>
                  <a:pt x="1218089" y="293758"/>
                </a:lnTo>
                <a:lnTo>
                  <a:pt x="1245055" y="339227"/>
                </a:lnTo>
              </a:path>
              <a:path w="1332229" h="1335404">
                <a:moveTo>
                  <a:pt x="1281828" y="414122"/>
                </a:moveTo>
                <a:lnTo>
                  <a:pt x="1294085" y="446002"/>
                </a:lnTo>
                <a:lnTo>
                  <a:pt x="1308794" y="492696"/>
                </a:lnTo>
              </a:path>
              <a:path w="1332229" h="1335404">
                <a:moveTo>
                  <a:pt x="1324729" y="574949"/>
                </a:moveTo>
                <a:lnTo>
                  <a:pt x="1329632" y="611835"/>
                </a:lnTo>
                <a:lnTo>
                  <a:pt x="1332084" y="658427"/>
                </a:lnTo>
              </a:path>
              <a:path w="1332229" h="1335404">
                <a:moveTo>
                  <a:pt x="1327181" y="742008"/>
                </a:moveTo>
                <a:lnTo>
                  <a:pt x="1322278" y="781244"/>
                </a:lnTo>
                <a:lnTo>
                  <a:pt x="1313697" y="824260"/>
                </a:lnTo>
              </a:path>
              <a:path w="1332229" h="1335404">
                <a:moveTo>
                  <a:pt x="1289182" y="904265"/>
                </a:moveTo>
                <a:lnTo>
                  <a:pt x="1273248" y="943603"/>
                </a:lnTo>
                <a:lnTo>
                  <a:pt x="1254861" y="980489"/>
                </a:lnTo>
              </a:path>
              <a:path w="1332229" h="1335404">
                <a:moveTo>
                  <a:pt x="1210734" y="1051706"/>
                </a:moveTo>
                <a:lnTo>
                  <a:pt x="1183870" y="1087264"/>
                </a:lnTo>
                <a:lnTo>
                  <a:pt x="1158129" y="1116793"/>
                </a:lnTo>
              </a:path>
              <a:path w="1332229" h="1335404">
                <a:moveTo>
                  <a:pt x="1099293" y="1175647"/>
                </a:moveTo>
                <a:lnTo>
                  <a:pt x="1062316" y="1205176"/>
                </a:lnTo>
                <a:lnTo>
                  <a:pt x="1031673" y="1224794"/>
                </a:lnTo>
              </a:path>
              <a:path w="1332229" h="1335404">
                <a:moveTo>
                  <a:pt x="959353" y="1266584"/>
                </a:moveTo>
                <a:lnTo>
                  <a:pt x="914001" y="1287428"/>
                </a:lnTo>
                <a:lnTo>
                  <a:pt x="882233" y="1299689"/>
                </a:lnTo>
              </a:path>
              <a:path w="1332229" h="1335404">
                <a:moveTo>
                  <a:pt x="801334" y="1321862"/>
                </a:moveTo>
                <a:lnTo>
                  <a:pt x="749852" y="1330445"/>
                </a:lnTo>
                <a:lnTo>
                  <a:pt x="719209" y="1332897"/>
                </a:lnTo>
              </a:path>
              <a:path w="1332229" h="1335404">
                <a:moveTo>
                  <a:pt x="635960" y="1335349"/>
                </a:moveTo>
                <a:lnTo>
                  <a:pt x="580801" y="1330445"/>
                </a:lnTo>
                <a:lnTo>
                  <a:pt x="553834" y="1325540"/>
                </a:lnTo>
              </a:path>
              <a:path w="1332229" h="1335404">
                <a:moveTo>
                  <a:pt x="472935" y="1307046"/>
                </a:moveTo>
                <a:lnTo>
                  <a:pt x="470483" y="1307046"/>
                </a:lnTo>
                <a:lnTo>
                  <a:pt x="417878" y="1287428"/>
                </a:lnTo>
                <a:lnTo>
                  <a:pt x="395815" y="1277619"/>
                </a:lnTo>
              </a:path>
              <a:path w="1332229" h="1335404">
                <a:moveTo>
                  <a:pt x="321044" y="1239507"/>
                </a:moveTo>
                <a:lnTo>
                  <a:pt x="316141" y="1237055"/>
                </a:lnTo>
                <a:lnTo>
                  <a:pt x="269562" y="1205176"/>
                </a:lnTo>
                <a:lnTo>
                  <a:pt x="252402" y="1191688"/>
                </a:lnTo>
              </a:path>
              <a:path w="1332229" h="1335404">
                <a:moveTo>
                  <a:pt x="191217" y="1135185"/>
                </a:moveTo>
                <a:lnTo>
                  <a:pt x="185088" y="1130280"/>
                </a:lnTo>
                <a:lnTo>
                  <a:pt x="147090" y="1087264"/>
                </a:lnTo>
                <a:lnTo>
                  <a:pt x="136058" y="1072550"/>
                </a:lnTo>
              </a:path>
              <a:path w="1332229" h="1335404">
                <a:moveTo>
                  <a:pt x="90705" y="1002559"/>
                </a:moveTo>
                <a:lnTo>
                  <a:pt x="84576" y="993976"/>
                </a:lnTo>
                <a:lnTo>
                  <a:pt x="58836" y="943603"/>
                </a:lnTo>
                <a:lnTo>
                  <a:pt x="52707" y="928889"/>
                </a:lnTo>
              </a:path>
              <a:path w="1332229" h="1335404">
                <a:moveTo>
                  <a:pt x="24515" y="850315"/>
                </a:moveTo>
                <a:lnTo>
                  <a:pt x="20837" y="836726"/>
                </a:lnTo>
                <a:lnTo>
                  <a:pt x="8580" y="781244"/>
                </a:lnTo>
                <a:lnTo>
                  <a:pt x="7354" y="768983"/>
                </a:lnTo>
              </a:path>
              <a:path w="1332229" h="1335404">
                <a:moveTo>
                  <a:pt x="1225" y="685504"/>
                </a:moveTo>
                <a:lnTo>
                  <a:pt x="0" y="66833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17078" y="1613685"/>
            <a:ext cx="248285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</a:pPr>
            <a:r>
              <a:rPr sz="1100" spc="15" dirty="0">
                <a:latin typeface="Arial MT"/>
                <a:cs typeface="Arial MT"/>
              </a:rPr>
              <a:t>X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4255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1873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4143" y="355951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8795" y="2591385"/>
            <a:ext cx="229870" cy="1336675"/>
          </a:xfrm>
          <a:custGeom>
            <a:avLst/>
            <a:gdLst/>
            <a:ahLst/>
            <a:cxnLst/>
            <a:rect l="l" t="t" r="r" b="b"/>
            <a:pathLst>
              <a:path w="229870" h="1336675">
                <a:moveTo>
                  <a:pt x="183760" y="1244412"/>
                </a:moveTo>
                <a:lnTo>
                  <a:pt x="0" y="1244412"/>
                </a:lnTo>
              </a:path>
              <a:path w="229870" h="1336675">
                <a:moveTo>
                  <a:pt x="91829" y="1336473"/>
                </a:moveTo>
                <a:lnTo>
                  <a:pt x="91829" y="1152248"/>
                </a:lnTo>
              </a:path>
              <a:path w="229870" h="1336675">
                <a:moveTo>
                  <a:pt x="229317" y="92265"/>
                </a:moveTo>
                <a:lnTo>
                  <a:pt x="45250" y="92265"/>
                </a:lnTo>
              </a:path>
              <a:path w="229870" h="1336675">
                <a:moveTo>
                  <a:pt x="137181" y="184429"/>
                </a:moveTo>
                <a:lnTo>
                  <a:pt x="13718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8341" y="18997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3540" y="21308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5375" y="374363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4903" y="2729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6835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8193" y="171552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4143" y="2360465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2106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9703" y="180768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6014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3384" y="2256143"/>
            <a:ext cx="1741805" cy="1743710"/>
          </a:xfrm>
          <a:custGeom>
            <a:avLst/>
            <a:gdLst/>
            <a:ahLst/>
            <a:cxnLst/>
            <a:rect l="l" t="t" r="r" b="b"/>
            <a:pathLst>
              <a:path w="1741804" h="1743710">
                <a:moveTo>
                  <a:pt x="0" y="872079"/>
                </a:moveTo>
                <a:lnTo>
                  <a:pt x="2451" y="806992"/>
                </a:lnTo>
                <a:lnTo>
                  <a:pt x="4903" y="788601"/>
                </a:lnTo>
              </a:path>
              <a:path w="1741804" h="1743710">
                <a:moveTo>
                  <a:pt x="17160" y="706246"/>
                </a:moveTo>
                <a:lnTo>
                  <a:pt x="22063" y="678045"/>
                </a:lnTo>
                <a:lnTo>
                  <a:pt x="36772" y="625220"/>
                </a:lnTo>
              </a:path>
              <a:path w="1741804" h="1743710">
                <a:moveTo>
                  <a:pt x="63739" y="546646"/>
                </a:moveTo>
                <a:lnTo>
                  <a:pt x="87028" y="493820"/>
                </a:lnTo>
                <a:lnTo>
                  <a:pt x="99285" y="470524"/>
                </a:lnTo>
              </a:path>
              <a:path w="1741804" h="1743710">
                <a:moveTo>
                  <a:pt x="140961" y="398081"/>
                </a:moveTo>
                <a:lnTo>
                  <a:pt x="151993" y="380915"/>
                </a:lnTo>
                <a:lnTo>
                  <a:pt x="188663" y="329111"/>
                </a:lnTo>
              </a:path>
              <a:path w="1741804" h="1743710">
                <a:moveTo>
                  <a:pt x="245047" y="266477"/>
                </a:moveTo>
                <a:lnTo>
                  <a:pt x="278143" y="233269"/>
                </a:lnTo>
                <a:lnTo>
                  <a:pt x="306335" y="209973"/>
                </a:lnTo>
              </a:path>
              <a:path w="1741804" h="1743710">
                <a:moveTo>
                  <a:pt x="371300" y="157148"/>
                </a:moveTo>
                <a:lnTo>
                  <a:pt x="379880" y="151017"/>
                </a:lnTo>
                <a:lnTo>
                  <a:pt x="434937" y="116583"/>
                </a:lnTo>
                <a:lnTo>
                  <a:pt x="442291" y="112905"/>
                </a:lnTo>
              </a:path>
              <a:path w="1741804" h="1743710">
                <a:moveTo>
                  <a:pt x="517062" y="76121"/>
                </a:moveTo>
                <a:lnTo>
                  <a:pt x="552609" y="60182"/>
                </a:lnTo>
                <a:lnTo>
                  <a:pt x="594284" y="45366"/>
                </a:lnTo>
              </a:path>
              <a:path w="1741804" h="1743710">
                <a:moveTo>
                  <a:pt x="673856" y="22070"/>
                </a:moveTo>
                <a:lnTo>
                  <a:pt x="676307" y="22070"/>
                </a:lnTo>
                <a:lnTo>
                  <a:pt x="741272" y="9808"/>
                </a:lnTo>
                <a:lnTo>
                  <a:pt x="755981" y="8582"/>
                </a:lnTo>
              </a:path>
              <a:path w="1741804" h="1743710">
                <a:moveTo>
                  <a:pt x="839332" y="1226"/>
                </a:moveTo>
                <a:lnTo>
                  <a:pt x="869874" y="0"/>
                </a:lnTo>
                <a:lnTo>
                  <a:pt x="922581" y="2452"/>
                </a:lnTo>
              </a:path>
              <a:path w="1741804" h="1743710">
                <a:moveTo>
                  <a:pt x="1005932" y="11035"/>
                </a:moveTo>
                <a:lnTo>
                  <a:pt x="1064768" y="22070"/>
                </a:lnTo>
                <a:lnTo>
                  <a:pt x="1086729" y="28200"/>
                </a:lnTo>
              </a:path>
              <a:path w="1741804" h="1743710">
                <a:moveTo>
                  <a:pt x="1166607" y="52723"/>
                </a:moveTo>
                <a:lnTo>
                  <a:pt x="1188671" y="60182"/>
                </a:lnTo>
                <a:lnTo>
                  <a:pt x="1243830" y="83478"/>
                </a:lnTo>
              </a:path>
              <a:path w="1741804" h="1743710">
                <a:moveTo>
                  <a:pt x="1317375" y="122816"/>
                </a:moveTo>
                <a:lnTo>
                  <a:pt x="1361502" y="151017"/>
                </a:lnTo>
                <a:lnTo>
                  <a:pt x="1386017" y="169409"/>
                </a:lnTo>
              </a:path>
              <a:path w="1741804" h="1743710">
                <a:moveTo>
                  <a:pt x="1450879" y="222234"/>
                </a:moveTo>
                <a:lnTo>
                  <a:pt x="1463137" y="233269"/>
                </a:lnTo>
                <a:lnTo>
                  <a:pt x="1508490" y="278738"/>
                </a:lnTo>
                <a:lnTo>
                  <a:pt x="1509715" y="281190"/>
                </a:lnTo>
              </a:path>
              <a:path w="1741804" h="1743710">
                <a:moveTo>
                  <a:pt x="1563648" y="345255"/>
                </a:moveTo>
                <a:lnTo>
                  <a:pt x="1589389" y="380915"/>
                </a:lnTo>
                <a:lnTo>
                  <a:pt x="1610227" y="414020"/>
                </a:lnTo>
              </a:path>
              <a:path w="1741804" h="1743710">
                <a:moveTo>
                  <a:pt x="1650574" y="486464"/>
                </a:moveTo>
                <a:lnTo>
                  <a:pt x="1654252" y="493820"/>
                </a:lnTo>
                <a:lnTo>
                  <a:pt x="1681218" y="554003"/>
                </a:lnTo>
                <a:lnTo>
                  <a:pt x="1683670" y="562585"/>
                </a:lnTo>
              </a:path>
              <a:path w="1741804" h="1743710">
                <a:moveTo>
                  <a:pt x="1709410" y="642488"/>
                </a:moveTo>
                <a:lnTo>
                  <a:pt x="1719216" y="678045"/>
                </a:lnTo>
                <a:lnTo>
                  <a:pt x="1727797" y="723514"/>
                </a:lnTo>
              </a:path>
              <a:path w="1741804" h="1743710">
                <a:moveTo>
                  <a:pt x="1738828" y="805766"/>
                </a:moveTo>
                <a:lnTo>
                  <a:pt x="1738828" y="806992"/>
                </a:lnTo>
                <a:lnTo>
                  <a:pt x="1741280" y="872079"/>
                </a:lnTo>
                <a:lnTo>
                  <a:pt x="1740054" y="889245"/>
                </a:lnTo>
              </a:path>
              <a:path w="1741804" h="1743710">
                <a:moveTo>
                  <a:pt x="1735151" y="972723"/>
                </a:moveTo>
                <a:lnTo>
                  <a:pt x="1731474" y="1002252"/>
                </a:lnTo>
                <a:lnTo>
                  <a:pt x="1721668" y="1055282"/>
                </a:lnTo>
              </a:path>
              <a:path w="1741804" h="1743710">
                <a:moveTo>
                  <a:pt x="1699604" y="1136308"/>
                </a:moveTo>
                <a:lnTo>
                  <a:pt x="1681218" y="1191586"/>
                </a:lnTo>
                <a:lnTo>
                  <a:pt x="1670186" y="1214883"/>
                </a:lnTo>
              </a:path>
              <a:path w="1741804" h="1743710">
                <a:moveTo>
                  <a:pt x="1634640" y="1289778"/>
                </a:moveTo>
                <a:lnTo>
                  <a:pt x="1624834" y="1308272"/>
                </a:lnTo>
                <a:lnTo>
                  <a:pt x="1590615" y="1360995"/>
                </a:lnTo>
              </a:path>
              <a:path w="1741804" h="1743710">
                <a:moveTo>
                  <a:pt x="1541585" y="1428534"/>
                </a:moveTo>
                <a:lnTo>
                  <a:pt x="1508490" y="1465420"/>
                </a:lnTo>
                <a:lnTo>
                  <a:pt x="1485200" y="1489943"/>
                </a:lnTo>
              </a:path>
              <a:path w="1741804" h="1743710">
                <a:moveTo>
                  <a:pt x="1422687" y="1545220"/>
                </a:moveTo>
                <a:lnTo>
                  <a:pt x="1412881" y="1553803"/>
                </a:lnTo>
                <a:lnTo>
                  <a:pt x="1361502" y="1593141"/>
                </a:lnTo>
                <a:lnTo>
                  <a:pt x="1356599" y="1595594"/>
                </a:lnTo>
              </a:path>
              <a:path w="1741804" h="1743710">
                <a:moveTo>
                  <a:pt x="1285505" y="1638508"/>
                </a:moveTo>
                <a:lnTo>
                  <a:pt x="1248733" y="1658228"/>
                </a:lnTo>
                <a:lnTo>
                  <a:pt x="1210734" y="1674168"/>
                </a:lnTo>
              </a:path>
              <a:path w="1741804" h="1743710">
                <a:moveTo>
                  <a:pt x="1133614" y="1703901"/>
                </a:moveTo>
                <a:lnTo>
                  <a:pt x="1127486" y="1706353"/>
                </a:lnTo>
                <a:lnTo>
                  <a:pt x="1064768" y="1723519"/>
                </a:lnTo>
                <a:lnTo>
                  <a:pt x="1052510" y="1725971"/>
                </a:lnTo>
              </a:path>
              <a:path w="1741804" h="1743710">
                <a:moveTo>
                  <a:pt x="970385" y="1738232"/>
                </a:moveTo>
                <a:lnTo>
                  <a:pt x="936064" y="1741911"/>
                </a:lnTo>
                <a:lnTo>
                  <a:pt x="887034" y="1743137"/>
                </a:lnTo>
              </a:path>
              <a:path w="1741804" h="1743710">
                <a:moveTo>
                  <a:pt x="803785" y="1741911"/>
                </a:moveTo>
                <a:lnTo>
                  <a:pt x="741272" y="1734554"/>
                </a:lnTo>
                <a:lnTo>
                  <a:pt x="721660" y="1730876"/>
                </a:lnTo>
              </a:path>
              <a:path w="1741804" h="1743710">
                <a:moveTo>
                  <a:pt x="640760" y="1713710"/>
                </a:moveTo>
                <a:lnTo>
                  <a:pt x="613896" y="1706353"/>
                </a:lnTo>
                <a:lnTo>
                  <a:pt x="561189" y="1687961"/>
                </a:lnTo>
              </a:path>
              <a:path w="1741804" h="1743710">
                <a:moveTo>
                  <a:pt x="485192" y="1654550"/>
                </a:moveTo>
                <a:lnTo>
                  <a:pt x="434937" y="1627473"/>
                </a:lnTo>
                <a:lnTo>
                  <a:pt x="412873" y="1613985"/>
                </a:lnTo>
              </a:path>
              <a:path w="1741804" h="1743710">
                <a:moveTo>
                  <a:pt x="344333" y="1566064"/>
                </a:moveTo>
                <a:lnTo>
                  <a:pt x="328398" y="1553803"/>
                </a:lnTo>
                <a:lnTo>
                  <a:pt x="279368" y="1513341"/>
                </a:lnTo>
              </a:path>
              <a:path w="1741804" h="1743710">
                <a:moveTo>
                  <a:pt x="221758" y="1453159"/>
                </a:moveTo>
                <a:lnTo>
                  <a:pt x="189889" y="1416273"/>
                </a:lnTo>
                <a:lnTo>
                  <a:pt x="169153" y="1388072"/>
                </a:lnTo>
              </a:path>
              <a:path w="1741804" h="1743710">
                <a:moveTo>
                  <a:pt x="122575" y="1318081"/>
                </a:moveTo>
                <a:lnTo>
                  <a:pt x="116446" y="1308272"/>
                </a:lnTo>
                <a:lnTo>
                  <a:pt x="87028" y="1250542"/>
                </a:lnTo>
                <a:lnTo>
                  <a:pt x="84576" y="1244412"/>
                </a:lnTo>
              </a:path>
              <a:path w="1741804" h="1743710">
                <a:moveTo>
                  <a:pt x="51481" y="1167064"/>
                </a:moveTo>
                <a:lnTo>
                  <a:pt x="39224" y="1128952"/>
                </a:lnTo>
                <a:lnTo>
                  <a:pt x="28192" y="1087161"/>
                </a:lnTo>
              </a:path>
              <a:path w="1741804" h="1743710">
                <a:moveTo>
                  <a:pt x="11031" y="1005931"/>
                </a:moveTo>
                <a:lnTo>
                  <a:pt x="9806" y="1002252"/>
                </a:lnTo>
                <a:lnTo>
                  <a:pt x="2451" y="937166"/>
                </a:lnTo>
                <a:lnTo>
                  <a:pt x="2451" y="92367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83595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100" spc="15" dirty="0">
                <a:latin typeface="Arial MT"/>
                <a:cs typeface="Arial MT"/>
              </a:rPr>
              <a:t>X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10773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7165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89435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03633" y="19107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8833" y="214068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3485" y="172666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9435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6050195" y="2166543"/>
            <a:ext cx="1625600" cy="1771650"/>
            <a:chOff x="6050195" y="2166543"/>
            <a:chExt cx="1625600" cy="1771650"/>
          </a:xfrm>
        </p:grpSpPr>
        <p:sp>
          <p:nvSpPr>
            <p:cNvPr id="49" name="object 49"/>
            <p:cNvSpPr/>
            <p:nvPr/>
          </p:nvSpPr>
          <p:spPr>
            <a:xfrm>
              <a:off x="7353985" y="2601398"/>
              <a:ext cx="229870" cy="1336675"/>
            </a:xfrm>
            <a:custGeom>
              <a:avLst/>
              <a:gdLst/>
              <a:ahLst/>
              <a:cxnLst/>
              <a:rect l="l" t="t" r="r" b="b"/>
              <a:pathLst>
                <a:path w="229870" h="1336675">
                  <a:moveTo>
                    <a:pt x="184066" y="1244207"/>
                  </a:moveTo>
                  <a:lnTo>
                    <a:pt x="0" y="1244207"/>
                  </a:lnTo>
                </a:path>
                <a:path w="229870" h="1336675">
                  <a:moveTo>
                    <a:pt x="92135" y="1336575"/>
                  </a:moveTo>
                  <a:lnTo>
                    <a:pt x="92135" y="1152044"/>
                  </a:lnTo>
                </a:path>
                <a:path w="229870" h="1336675">
                  <a:moveTo>
                    <a:pt x="229419" y="92163"/>
                  </a:moveTo>
                  <a:lnTo>
                    <a:pt x="45659" y="92163"/>
                  </a:lnTo>
                </a:path>
                <a:path w="229870" h="1336675">
                  <a:moveTo>
                    <a:pt x="137488" y="184224"/>
                  </a:moveTo>
                  <a:lnTo>
                    <a:pt x="137488" y="0"/>
                  </a:lnTo>
                </a:path>
              </a:pathLst>
            </a:custGeom>
            <a:ln w="416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50195" y="2187377"/>
              <a:ext cx="1625600" cy="1566545"/>
            </a:xfrm>
            <a:custGeom>
              <a:avLst/>
              <a:gdLst/>
              <a:ahLst/>
              <a:cxnLst/>
              <a:rect l="l" t="t" r="r" b="b"/>
              <a:pathLst>
                <a:path w="1625600" h="1566545">
                  <a:moveTo>
                    <a:pt x="338409" y="1566064"/>
                  </a:moveTo>
                  <a:lnTo>
                    <a:pt x="160777" y="1566064"/>
                  </a:lnTo>
                </a:path>
                <a:path w="1625600" h="1566545">
                  <a:moveTo>
                    <a:pt x="177938" y="552776"/>
                  </a:moveTo>
                  <a:lnTo>
                    <a:pt x="0" y="552776"/>
                  </a:lnTo>
                </a:path>
                <a:path w="1625600" h="1566545">
                  <a:moveTo>
                    <a:pt x="269767" y="0"/>
                  </a:moveTo>
                  <a:lnTo>
                    <a:pt x="92135" y="0"/>
                  </a:lnTo>
                </a:path>
                <a:path w="1625600" h="1566545">
                  <a:moveTo>
                    <a:pt x="1625038" y="0"/>
                  </a:moveTo>
                  <a:lnTo>
                    <a:pt x="1447406" y="0"/>
                  </a:lnTo>
                </a:path>
              </a:pathLst>
            </a:custGeom>
            <a:ln w="416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7244995" y="181872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2390" y="4689700"/>
            <a:ext cx="7617459" cy="135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2880" algn="l"/>
                <a:tab pos="5394325" algn="l"/>
              </a:tabLst>
            </a:pPr>
            <a:r>
              <a:rPr sz="1750" spc="5" dirty="0">
                <a:latin typeface="Arial MT"/>
                <a:cs typeface="Arial MT"/>
              </a:rPr>
              <a:t>(a)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1-nearest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neighbor	(b)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2-nearest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neighbor	(c)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3-nearest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neighbor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 MT"/>
              <a:cs typeface="Arial MT"/>
            </a:endParaRPr>
          </a:p>
          <a:p>
            <a:pPr marL="574040" marR="417830" indent="-508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K-nearest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neighbors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 x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 </a:t>
            </a:r>
            <a:r>
              <a:rPr sz="2400" spc="-5" dirty="0">
                <a:latin typeface="Arial MT"/>
                <a:cs typeface="Arial MT"/>
              </a:rPr>
              <a:t>smallest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187197"/>
            <a:ext cx="534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</a:t>
            </a:r>
            <a:r>
              <a:rPr spc="-25" dirty="0"/>
              <a:t> Feature</a:t>
            </a:r>
            <a:r>
              <a:rPr spc="-45" dirty="0"/>
              <a:t> </a:t>
            </a:r>
            <a:r>
              <a:rPr spc="-20" dirty="0"/>
              <a:t>Weighting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648462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Scale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feature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importance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classification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987165"/>
            <a:ext cx="8261350" cy="13856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marR="6794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 use our prior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dirty="0">
                <a:latin typeface="Calibri"/>
                <a:cs typeface="Calibri"/>
              </a:rPr>
              <a:t>about which </a:t>
            </a:r>
            <a:r>
              <a:rPr sz="3000" spc="-20" dirty="0">
                <a:latin typeface="Calibri"/>
                <a:cs typeface="Calibri"/>
              </a:rPr>
              <a:t>features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more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important</a:t>
            </a:r>
            <a:endParaRPr sz="3000" dirty="0">
              <a:latin typeface="Calibri"/>
              <a:cs typeface="Calibri"/>
            </a:endParaRPr>
          </a:p>
          <a:p>
            <a:pPr marL="381000" marR="3048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weights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w</a:t>
            </a:r>
            <a:r>
              <a:rPr sz="3000" b="1" spc="-7" baseline="-20833" dirty="0">
                <a:latin typeface="Calibri"/>
                <a:cs typeface="Calibri"/>
              </a:rPr>
              <a:t>k</a:t>
            </a:r>
            <a:r>
              <a:rPr sz="3000" b="1" spc="345" baseline="-20833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cross‐validation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616707"/>
            <a:ext cx="5562600" cy="13837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42417"/>
            <a:ext cx="4624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Feature</a:t>
            </a:r>
            <a:r>
              <a:rPr sz="4000" spc="-80" dirty="0"/>
              <a:t> </a:t>
            </a:r>
            <a:r>
              <a:rPr sz="4000" spc="-10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5408" y="1199464"/>
            <a:ext cx="7938134" cy="1254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Distance between neighbors could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dominated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some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attributes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relatively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large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615950" lvl="1" indent="-256540">
              <a:lnSpc>
                <a:spcPct val="100000"/>
              </a:lnSpc>
              <a:spcBef>
                <a:spcPts val="140"/>
              </a:spcBef>
              <a:buSzPct val="68181"/>
              <a:buFont typeface="Microsoft Sans Serif"/>
              <a:buChar char=""/>
              <a:tabLst>
                <a:tab pos="615950" algn="l"/>
                <a:tab pos="616585" algn="l"/>
              </a:tabLst>
            </a:pPr>
            <a:r>
              <a:rPr sz="2200" dirty="0">
                <a:latin typeface="Calibri"/>
                <a:cs typeface="Calibri"/>
              </a:rPr>
              <a:t>e.g., </a:t>
            </a:r>
            <a:r>
              <a:rPr sz="2200" spc="-10" dirty="0">
                <a:latin typeface="Calibri"/>
                <a:cs typeface="Calibri"/>
              </a:rPr>
              <a:t>income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customers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</a:t>
            </a:r>
            <a:r>
              <a:rPr sz="2200" spc="-15" dirty="0">
                <a:latin typeface="Calibri"/>
                <a:cs typeface="Calibri"/>
              </a:rPr>
              <a:t> example.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408" y="3472688"/>
            <a:ext cx="7759700" cy="186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Arises</a:t>
            </a:r>
            <a:r>
              <a:rPr sz="3000" dirty="0">
                <a:latin typeface="Calibri"/>
                <a:cs typeface="Calibri"/>
              </a:rPr>
              <a:t> when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features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scales.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Important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normalize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those </a:t>
            </a:r>
            <a:r>
              <a:rPr sz="3000" spc="-20" dirty="0">
                <a:latin typeface="Calibri"/>
                <a:cs typeface="Calibri"/>
              </a:rPr>
              <a:t>features.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numbers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106" y="2719399"/>
            <a:ext cx="2215854" cy="700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461899"/>
            <a:ext cx="587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Nominal/Categorical</a:t>
            </a:r>
            <a:r>
              <a:rPr spc="-4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43" y="1577721"/>
            <a:ext cx="8134984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Distance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works naturally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numerical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Binary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categorical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regarded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1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523" y="3131820"/>
            <a:ext cx="3198876" cy="3429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608" y="3569208"/>
            <a:ext cx="2312035" cy="2159635"/>
            <a:chOff x="3721608" y="3569208"/>
            <a:chExt cx="2312035" cy="2159635"/>
          </a:xfrm>
        </p:grpSpPr>
        <p:sp>
          <p:nvSpPr>
            <p:cNvPr id="3" name="object 3"/>
            <p:cNvSpPr/>
            <p:nvPr/>
          </p:nvSpPr>
          <p:spPr>
            <a:xfrm>
              <a:off x="3734562" y="3582162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1066800"/>
                  </a:moveTo>
                  <a:lnTo>
                    <a:pt x="1055" y="1020526"/>
                  </a:lnTo>
                  <a:lnTo>
                    <a:pt x="4195" y="974755"/>
                  </a:lnTo>
                  <a:lnTo>
                    <a:pt x="9374" y="929528"/>
                  </a:lnTo>
                  <a:lnTo>
                    <a:pt x="16551" y="884885"/>
                  </a:lnTo>
                  <a:lnTo>
                    <a:pt x="25683" y="840865"/>
                  </a:lnTo>
                  <a:lnTo>
                    <a:pt x="36726" y="797508"/>
                  </a:lnTo>
                  <a:lnTo>
                    <a:pt x="49638" y="754855"/>
                  </a:lnTo>
                  <a:lnTo>
                    <a:pt x="64377" y="712946"/>
                  </a:lnTo>
                  <a:lnTo>
                    <a:pt x="80898" y="671820"/>
                  </a:lnTo>
                  <a:lnTo>
                    <a:pt x="99160" y="631517"/>
                  </a:lnTo>
                  <a:lnTo>
                    <a:pt x="119119" y="592079"/>
                  </a:lnTo>
                  <a:lnTo>
                    <a:pt x="140733" y="553544"/>
                  </a:lnTo>
                  <a:lnTo>
                    <a:pt x="163958" y="515953"/>
                  </a:lnTo>
                  <a:lnTo>
                    <a:pt x="188753" y="479346"/>
                  </a:lnTo>
                  <a:lnTo>
                    <a:pt x="215073" y="443762"/>
                  </a:lnTo>
                  <a:lnTo>
                    <a:pt x="242876" y="409242"/>
                  </a:lnTo>
                  <a:lnTo>
                    <a:pt x="272120" y="375827"/>
                  </a:lnTo>
                  <a:lnTo>
                    <a:pt x="302760" y="343555"/>
                  </a:lnTo>
                  <a:lnTo>
                    <a:pt x="334756" y="312467"/>
                  </a:lnTo>
                  <a:lnTo>
                    <a:pt x="368062" y="282603"/>
                  </a:lnTo>
                  <a:lnTo>
                    <a:pt x="402638" y="254003"/>
                  </a:lnTo>
                  <a:lnTo>
                    <a:pt x="438440" y="226708"/>
                  </a:lnTo>
                  <a:lnTo>
                    <a:pt x="475424" y="200756"/>
                  </a:lnTo>
                  <a:lnTo>
                    <a:pt x="513549" y="176189"/>
                  </a:lnTo>
                  <a:lnTo>
                    <a:pt x="552770" y="153045"/>
                  </a:lnTo>
                  <a:lnTo>
                    <a:pt x="593047" y="131366"/>
                  </a:lnTo>
                  <a:lnTo>
                    <a:pt x="634334" y="111192"/>
                  </a:lnTo>
                  <a:lnTo>
                    <a:pt x="676591" y="92561"/>
                  </a:lnTo>
                  <a:lnTo>
                    <a:pt x="719773" y="75515"/>
                  </a:lnTo>
                  <a:lnTo>
                    <a:pt x="763838" y="60093"/>
                  </a:lnTo>
                  <a:lnTo>
                    <a:pt x="808743" y="46336"/>
                  </a:lnTo>
                  <a:lnTo>
                    <a:pt x="854446" y="34283"/>
                  </a:lnTo>
                  <a:lnTo>
                    <a:pt x="900902" y="23974"/>
                  </a:lnTo>
                  <a:lnTo>
                    <a:pt x="948070" y="15450"/>
                  </a:lnTo>
                  <a:lnTo>
                    <a:pt x="995907" y="8750"/>
                  </a:lnTo>
                  <a:lnTo>
                    <a:pt x="1044369" y="3915"/>
                  </a:lnTo>
                  <a:lnTo>
                    <a:pt x="1093414" y="985"/>
                  </a:lnTo>
                  <a:lnTo>
                    <a:pt x="1143000" y="0"/>
                  </a:lnTo>
                  <a:lnTo>
                    <a:pt x="1192585" y="985"/>
                  </a:lnTo>
                  <a:lnTo>
                    <a:pt x="1241630" y="3915"/>
                  </a:lnTo>
                  <a:lnTo>
                    <a:pt x="1290092" y="8750"/>
                  </a:lnTo>
                  <a:lnTo>
                    <a:pt x="1337929" y="15450"/>
                  </a:lnTo>
                  <a:lnTo>
                    <a:pt x="1385097" y="23974"/>
                  </a:lnTo>
                  <a:lnTo>
                    <a:pt x="1431553" y="34283"/>
                  </a:lnTo>
                  <a:lnTo>
                    <a:pt x="1477256" y="46336"/>
                  </a:lnTo>
                  <a:lnTo>
                    <a:pt x="1522161" y="60093"/>
                  </a:lnTo>
                  <a:lnTo>
                    <a:pt x="1566226" y="75515"/>
                  </a:lnTo>
                  <a:lnTo>
                    <a:pt x="1609408" y="92561"/>
                  </a:lnTo>
                  <a:lnTo>
                    <a:pt x="1651665" y="111192"/>
                  </a:lnTo>
                  <a:lnTo>
                    <a:pt x="1692952" y="131366"/>
                  </a:lnTo>
                  <a:lnTo>
                    <a:pt x="1733229" y="153045"/>
                  </a:lnTo>
                  <a:lnTo>
                    <a:pt x="1772450" y="176189"/>
                  </a:lnTo>
                  <a:lnTo>
                    <a:pt x="1810575" y="200756"/>
                  </a:lnTo>
                  <a:lnTo>
                    <a:pt x="1847559" y="226708"/>
                  </a:lnTo>
                  <a:lnTo>
                    <a:pt x="1883361" y="254003"/>
                  </a:lnTo>
                  <a:lnTo>
                    <a:pt x="1917937" y="282603"/>
                  </a:lnTo>
                  <a:lnTo>
                    <a:pt x="1951243" y="312467"/>
                  </a:lnTo>
                  <a:lnTo>
                    <a:pt x="1983239" y="343555"/>
                  </a:lnTo>
                  <a:lnTo>
                    <a:pt x="2013879" y="375827"/>
                  </a:lnTo>
                  <a:lnTo>
                    <a:pt x="2043123" y="409242"/>
                  </a:lnTo>
                  <a:lnTo>
                    <a:pt x="2070926" y="443762"/>
                  </a:lnTo>
                  <a:lnTo>
                    <a:pt x="2097246" y="479346"/>
                  </a:lnTo>
                  <a:lnTo>
                    <a:pt x="2122041" y="515953"/>
                  </a:lnTo>
                  <a:lnTo>
                    <a:pt x="2145266" y="553544"/>
                  </a:lnTo>
                  <a:lnTo>
                    <a:pt x="2166880" y="592079"/>
                  </a:lnTo>
                  <a:lnTo>
                    <a:pt x="2186839" y="631517"/>
                  </a:lnTo>
                  <a:lnTo>
                    <a:pt x="2205101" y="671820"/>
                  </a:lnTo>
                  <a:lnTo>
                    <a:pt x="2221622" y="712946"/>
                  </a:lnTo>
                  <a:lnTo>
                    <a:pt x="2236361" y="754855"/>
                  </a:lnTo>
                  <a:lnTo>
                    <a:pt x="2249273" y="797508"/>
                  </a:lnTo>
                  <a:lnTo>
                    <a:pt x="2260316" y="840865"/>
                  </a:lnTo>
                  <a:lnTo>
                    <a:pt x="2269448" y="884885"/>
                  </a:lnTo>
                  <a:lnTo>
                    <a:pt x="2276625" y="929528"/>
                  </a:lnTo>
                  <a:lnTo>
                    <a:pt x="2281804" y="974755"/>
                  </a:lnTo>
                  <a:lnTo>
                    <a:pt x="2284944" y="1020526"/>
                  </a:lnTo>
                  <a:lnTo>
                    <a:pt x="2286000" y="1066800"/>
                  </a:lnTo>
                  <a:lnTo>
                    <a:pt x="2284944" y="1113073"/>
                  </a:lnTo>
                  <a:lnTo>
                    <a:pt x="2281804" y="1158844"/>
                  </a:lnTo>
                  <a:lnTo>
                    <a:pt x="2276625" y="1204071"/>
                  </a:lnTo>
                  <a:lnTo>
                    <a:pt x="2269448" y="1248714"/>
                  </a:lnTo>
                  <a:lnTo>
                    <a:pt x="2260316" y="1292734"/>
                  </a:lnTo>
                  <a:lnTo>
                    <a:pt x="2249273" y="1336091"/>
                  </a:lnTo>
                  <a:lnTo>
                    <a:pt x="2236361" y="1378744"/>
                  </a:lnTo>
                  <a:lnTo>
                    <a:pt x="2221622" y="1420653"/>
                  </a:lnTo>
                  <a:lnTo>
                    <a:pt x="2205101" y="1461779"/>
                  </a:lnTo>
                  <a:lnTo>
                    <a:pt x="2186839" y="1502082"/>
                  </a:lnTo>
                  <a:lnTo>
                    <a:pt x="2166880" y="1541520"/>
                  </a:lnTo>
                  <a:lnTo>
                    <a:pt x="2145266" y="1580055"/>
                  </a:lnTo>
                  <a:lnTo>
                    <a:pt x="2122041" y="1617646"/>
                  </a:lnTo>
                  <a:lnTo>
                    <a:pt x="2097246" y="1654253"/>
                  </a:lnTo>
                  <a:lnTo>
                    <a:pt x="2070926" y="1689837"/>
                  </a:lnTo>
                  <a:lnTo>
                    <a:pt x="2043123" y="1724357"/>
                  </a:lnTo>
                  <a:lnTo>
                    <a:pt x="2013879" y="1757772"/>
                  </a:lnTo>
                  <a:lnTo>
                    <a:pt x="1983239" y="1790044"/>
                  </a:lnTo>
                  <a:lnTo>
                    <a:pt x="1951243" y="1821132"/>
                  </a:lnTo>
                  <a:lnTo>
                    <a:pt x="1917937" y="1850996"/>
                  </a:lnTo>
                  <a:lnTo>
                    <a:pt x="1883361" y="1879596"/>
                  </a:lnTo>
                  <a:lnTo>
                    <a:pt x="1847559" y="1906891"/>
                  </a:lnTo>
                  <a:lnTo>
                    <a:pt x="1810575" y="1932843"/>
                  </a:lnTo>
                  <a:lnTo>
                    <a:pt x="1772450" y="1957410"/>
                  </a:lnTo>
                  <a:lnTo>
                    <a:pt x="1733229" y="1980554"/>
                  </a:lnTo>
                  <a:lnTo>
                    <a:pt x="1692952" y="2002233"/>
                  </a:lnTo>
                  <a:lnTo>
                    <a:pt x="1651665" y="2022407"/>
                  </a:lnTo>
                  <a:lnTo>
                    <a:pt x="1609408" y="2041038"/>
                  </a:lnTo>
                  <a:lnTo>
                    <a:pt x="1566226" y="2058084"/>
                  </a:lnTo>
                  <a:lnTo>
                    <a:pt x="1522161" y="2073506"/>
                  </a:lnTo>
                  <a:lnTo>
                    <a:pt x="1477256" y="2087263"/>
                  </a:lnTo>
                  <a:lnTo>
                    <a:pt x="1431553" y="2099316"/>
                  </a:lnTo>
                  <a:lnTo>
                    <a:pt x="1385097" y="2109625"/>
                  </a:lnTo>
                  <a:lnTo>
                    <a:pt x="1337929" y="2118149"/>
                  </a:lnTo>
                  <a:lnTo>
                    <a:pt x="1290092" y="2124849"/>
                  </a:lnTo>
                  <a:lnTo>
                    <a:pt x="1241630" y="2129684"/>
                  </a:lnTo>
                  <a:lnTo>
                    <a:pt x="1192585" y="2132614"/>
                  </a:lnTo>
                  <a:lnTo>
                    <a:pt x="1143000" y="2133600"/>
                  </a:lnTo>
                  <a:lnTo>
                    <a:pt x="1093414" y="2132614"/>
                  </a:lnTo>
                  <a:lnTo>
                    <a:pt x="1044369" y="2129684"/>
                  </a:lnTo>
                  <a:lnTo>
                    <a:pt x="995907" y="2124849"/>
                  </a:lnTo>
                  <a:lnTo>
                    <a:pt x="948070" y="2118149"/>
                  </a:lnTo>
                  <a:lnTo>
                    <a:pt x="900902" y="2109625"/>
                  </a:lnTo>
                  <a:lnTo>
                    <a:pt x="854446" y="2099316"/>
                  </a:lnTo>
                  <a:lnTo>
                    <a:pt x="808743" y="2087263"/>
                  </a:lnTo>
                  <a:lnTo>
                    <a:pt x="763838" y="2073506"/>
                  </a:lnTo>
                  <a:lnTo>
                    <a:pt x="719773" y="2058084"/>
                  </a:lnTo>
                  <a:lnTo>
                    <a:pt x="676591" y="2041038"/>
                  </a:lnTo>
                  <a:lnTo>
                    <a:pt x="634334" y="2022407"/>
                  </a:lnTo>
                  <a:lnTo>
                    <a:pt x="593047" y="2002233"/>
                  </a:lnTo>
                  <a:lnTo>
                    <a:pt x="552770" y="1980554"/>
                  </a:lnTo>
                  <a:lnTo>
                    <a:pt x="513549" y="1957410"/>
                  </a:lnTo>
                  <a:lnTo>
                    <a:pt x="475424" y="1932843"/>
                  </a:lnTo>
                  <a:lnTo>
                    <a:pt x="438440" y="1906891"/>
                  </a:lnTo>
                  <a:lnTo>
                    <a:pt x="402638" y="1879596"/>
                  </a:lnTo>
                  <a:lnTo>
                    <a:pt x="368062" y="1850996"/>
                  </a:lnTo>
                  <a:lnTo>
                    <a:pt x="334756" y="1821132"/>
                  </a:lnTo>
                  <a:lnTo>
                    <a:pt x="302760" y="1790044"/>
                  </a:lnTo>
                  <a:lnTo>
                    <a:pt x="272120" y="1757772"/>
                  </a:lnTo>
                  <a:lnTo>
                    <a:pt x="242876" y="1724357"/>
                  </a:lnTo>
                  <a:lnTo>
                    <a:pt x="215073" y="1689837"/>
                  </a:lnTo>
                  <a:lnTo>
                    <a:pt x="188753" y="1654253"/>
                  </a:lnTo>
                  <a:lnTo>
                    <a:pt x="163958" y="1617646"/>
                  </a:lnTo>
                  <a:lnTo>
                    <a:pt x="140733" y="1580055"/>
                  </a:lnTo>
                  <a:lnTo>
                    <a:pt x="119119" y="1541520"/>
                  </a:lnTo>
                  <a:lnTo>
                    <a:pt x="99160" y="1502082"/>
                  </a:lnTo>
                  <a:lnTo>
                    <a:pt x="80898" y="1461779"/>
                  </a:lnTo>
                  <a:lnTo>
                    <a:pt x="64377" y="1420653"/>
                  </a:lnTo>
                  <a:lnTo>
                    <a:pt x="49638" y="1378744"/>
                  </a:lnTo>
                  <a:lnTo>
                    <a:pt x="36726" y="1336091"/>
                  </a:lnTo>
                  <a:lnTo>
                    <a:pt x="25683" y="1292734"/>
                  </a:lnTo>
                  <a:lnTo>
                    <a:pt x="16551" y="1248714"/>
                  </a:lnTo>
                  <a:lnTo>
                    <a:pt x="9374" y="1204071"/>
                  </a:lnTo>
                  <a:lnTo>
                    <a:pt x="4195" y="1158844"/>
                  </a:lnTo>
                  <a:lnTo>
                    <a:pt x="1055" y="1113073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3962400"/>
              <a:ext cx="1298754" cy="1447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3670" y="0"/>
            <a:ext cx="375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35" dirty="0"/>
              <a:t>Analogy..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899540"/>
            <a:ext cx="78638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Tell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friends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who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your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neighbors</a:t>
            </a:r>
            <a:r>
              <a:rPr sz="3200" i="1" dirty="0">
                <a:latin typeface="Calibri"/>
                <a:cs typeface="Calibri"/>
              </a:rPr>
              <a:t> are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tell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who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511" y="1981200"/>
            <a:ext cx="1761315" cy="15346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2590800"/>
            <a:ext cx="1524000" cy="1530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0" y="4953000"/>
            <a:ext cx="2133600" cy="12633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800" y="5276087"/>
            <a:ext cx="1615440" cy="1581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1800" y="3581400"/>
            <a:ext cx="1690116" cy="13716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80" dirty="0"/>
              <a:t> </a:t>
            </a:r>
            <a:r>
              <a:rPr spc="-5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6232" y="1920239"/>
            <a:ext cx="5052060" cy="3238500"/>
            <a:chOff x="1856232" y="1920239"/>
            <a:chExt cx="5052060" cy="3238500"/>
          </a:xfrm>
        </p:grpSpPr>
        <p:sp>
          <p:nvSpPr>
            <p:cNvPr id="4" name="object 4"/>
            <p:cNvSpPr/>
            <p:nvPr/>
          </p:nvSpPr>
          <p:spPr>
            <a:xfrm>
              <a:off x="1912620" y="4459223"/>
              <a:ext cx="4991100" cy="0"/>
            </a:xfrm>
            <a:custGeom>
              <a:avLst/>
              <a:gdLst/>
              <a:ahLst/>
              <a:cxnLst/>
              <a:rect l="l" t="t" r="r" b="b"/>
              <a:pathLst>
                <a:path w="4991100">
                  <a:moveTo>
                    <a:pt x="0" y="0"/>
                  </a:moveTo>
                  <a:lnTo>
                    <a:pt x="499110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2620" y="3192779"/>
              <a:ext cx="4220210" cy="632460"/>
            </a:xfrm>
            <a:custGeom>
              <a:avLst/>
              <a:gdLst/>
              <a:ahLst/>
              <a:cxnLst/>
              <a:rect l="l" t="t" r="r" b="b"/>
              <a:pathLst>
                <a:path w="4220210" h="632460">
                  <a:moveTo>
                    <a:pt x="0" y="632460"/>
                  </a:moveTo>
                  <a:lnTo>
                    <a:pt x="4219956" y="632460"/>
                  </a:lnTo>
                </a:path>
                <a:path w="4220210" h="632460">
                  <a:moveTo>
                    <a:pt x="0" y="0"/>
                  </a:moveTo>
                  <a:lnTo>
                    <a:pt x="229514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6232" y="1924811"/>
              <a:ext cx="5047615" cy="3234055"/>
            </a:xfrm>
            <a:custGeom>
              <a:avLst/>
              <a:gdLst/>
              <a:ahLst/>
              <a:cxnLst/>
              <a:rect l="l" t="t" r="r" b="b"/>
              <a:pathLst>
                <a:path w="5047615" h="3234054">
                  <a:moveTo>
                    <a:pt x="56387" y="633984"/>
                  </a:moveTo>
                  <a:lnTo>
                    <a:pt x="5047488" y="633984"/>
                  </a:lnTo>
                </a:path>
                <a:path w="5047615" h="3234054">
                  <a:moveTo>
                    <a:pt x="56387" y="0"/>
                  </a:moveTo>
                  <a:lnTo>
                    <a:pt x="5047488" y="0"/>
                  </a:lnTo>
                </a:path>
                <a:path w="5047615" h="3234054">
                  <a:moveTo>
                    <a:pt x="56387" y="3168396"/>
                  </a:moveTo>
                  <a:lnTo>
                    <a:pt x="56387" y="0"/>
                  </a:lnTo>
                </a:path>
                <a:path w="504761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4761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4761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4761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47615" h="3234054">
                  <a:moveTo>
                    <a:pt x="0" y="633984"/>
                  </a:moveTo>
                  <a:lnTo>
                    <a:pt x="56387" y="633984"/>
                  </a:lnTo>
                </a:path>
                <a:path w="5047615" h="3234054">
                  <a:moveTo>
                    <a:pt x="0" y="0"/>
                  </a:moveTo>
                  <a:lnTo>
                    <a:pt x="56387" y="0"/>
                  </a:lnTo>
                </a:path>
                <a:path w="5047615" h="3234054">
                  <a:moveTo>
                    <a:pt x="56387" y="3168396"/>
                  </a:moveTo>
                  <a:lnTo>
                    <a:pt x="5047488" y="3168396"/>
                  </a:lnTo>
                </a:path>
                <a:path w="504761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47615" h="3234054">
                  <a:moveTo>
                    <a:pt x="769619" y="3168396"/>
                  </a:moveTo>
                  <a:lnTo>
                    <a:pt x="769619" y="3233928"/>
                  </a:lnTo>
                </a:path>
                <a:path w="5047615" h="3234054">
                  <a:moveTo>
                    <a:pt x="1482852" y="3168396"/>
                  </a:moveTo>
                  <a:lnTo>
                    <a:pt x="1482852" y="3233928"/>
                  </a:lnTo>
                </a:path>
                <a:path w="5047615" h="3234054">
                  <a:moveTo>
                    <a:pt x="2196084" y="3168396"/>
                  </a:moveTo>
                  <a:lnTo>
                    <a:pt x="2196084" y="3233928"/>
                  </a:lnTo>
                </a:path>
                <a:path w="5047615" h="3234054">
                  <a:moveTo>
                    <a:pt x="2909316" y="3168396"/>
                  </a:moveTo>
                  <a:lnTo>
                    <a:pt x="2909316" y="3233928"/>
                  </a:lnTo>
                </a:path>
                <a:path w="5047615" h="3234054">
                  <a:moveTo>
                    <a:pt x="3622548" y="3168396"/>
                  </a:moveTo>
                  <a:lnTo>
                    <a:pt x="3622548" y="3233928"/>
                  </a:lnTo>
                </a:path>
                <a:path w="5047615" h="3234054">
                  <a:moveTo>
                    <a:pt x="4334256" y="3168396"/>
                  </a:moveTo>
                  <a:lnTo>
                    <a:pt x="4334256" y="3233928"/>
                  </a:lnTo>
                </a:path>
                <a:path w="5047615" h="3234054">
                  <a:moveTo>
                    <a:pt x="5047488" y="3168396"/>
                  </a:moveTo>
                  <a:lnTo>
                    <a:pt x="504748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1024" y="4512563"/>
              <a:ext cx="149351" cy="1493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4255" y="4258055"/>
              <a:ext cx="149352" cy="1493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4005072"/>
              <a:ext cx="149351" cy="149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4408" y="4765547"/>
              <a:ext cx="149352" cy="1493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4255" y="3497579"/>
              <a:ext cx="149352" cy="149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5835" y="4789932"/>
              <a:ext cx="149351" cy="1493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94532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4532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7636" y="42504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7636" y="42504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6876" y="3825239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>
                  <a:moveTo>
                    <a:pt x="0" y="0"/>
                  </a:moveTo>
                  <a:lnTo>
                    <a:pt x="65684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2576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2576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7611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7611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2064" y="3192779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09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7764" y="313486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7764" y="313486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8827" y="3241547"/>
              <a:ext cx="1042415" cy="4419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96561" y="3264915"/>
              <a:ext cx="842010" cy="272415"/>
            </a:xfrm>
            <a:custGeom>
              <a:avLst/>
              <a:gdLst/>
              <a:ahLst/>
              <a:cxnLst/>
              <a:rect l="l" t="t" r="r" b="b"/>
              <a:pathLst>
                <a:path w="842010" h="272414">
                  <a:moveTo>
                    <a:pt x="91821" y="155829"/>
                  </a:moveTo>
                  <a:lnTo>
                    <a:pt x="83565" y="155956"/>
                  </a:lnTo>
                  <a:lnTo>
                    <a:pt x="78612" y="161036"/>
                  </a:lnTo>
                  <a:lnTo>
                    <a:pt x="0" y="241046"/>
                  </a:lnTo>
                  <a:lnTo>
                    <a:pt x="115188" y="271907"/>
                  </a:lnTo>
                  <a:lnTo>
                    <a:pt x="122300" y="267843"/>
                  </a:lnTo>
                  <a:lnTo>
                    <a:pt x="124205" y="260985"/>
                  </a:lnTo>
                  <a:lnTo>
                    <a:pt x="125984" y="254000"/>
                  </a:lnTo>
                  <a:lnTo>
                    <a:pt x="121920" y="246887"/>
                  </a:lnTo>
                  <a:lnTo>
                    <a:pt x="121430" y="246761"/>
                  </a:lnTo>
                  <a:lnTo>
                    <a:pt x="28193" y="246761"/>
                  </a:lnTo>
                  <a:lnTo>
                    <a:pt x="21336" y="221742"/>
                  </a:lnTo>
                  <a:lnTo>
                    <a:pt x="67638" y="209120"/>
                  </a:lnTo>
                  <a:lnTo>
                    <a:pt x="97027" y="179197"/>
                  </a:lnTo>
                  <a:lnTo>
                    <a:pt x="102108" y="174117"/>
                  </a:lnTo>
                  <a:lnTo>
                    <a:pt x="101980" y="165862"/>
                  </a:lnTo>
                  <a:lnTo>
                    <a:pt x="96900" y="160909"/>
                  </a:lnTo>
                  <a:lnTo>
                    <a:pt x="91821" y="155829"/>
                  </a:lnTo>
                  <a:close/>
                </a:path>
                <a:path w="842010" h="272414">
                  <a:moveTo>
                    <a:pt x="67638" y="209120"/>
                  </a:moveTo>
                  <a:lnTo>
                    <a:pt x="21336" y="221742"/>
                  </a:lnTo>
                  <a:lnTo>
                    <a:pt x="28193" y="246761"/>
                  </a:lnTo>
                  <a:lnTo>
                    <a:pt x="40765" y="243332"/>
                  </a:lnTo>
                  <a:lnTo>
                    <a:pt x="34036" y="243332"/>
                  </a:lnTo>
                  <a:lnTo>
                    <a:pt x="28066" y="221742"/>
                  </a:lnTo>
                  <a:lnTo>
                    <a:pt x="55241" y="221742"/>
                  </a:lnTo>
                  <a:lnTo>
                    <a:pt x="67638" y="209120"/>
                  </a:lnTo>
                  <a:close/>
                </a:path>
                <a:path w="842010" h="272414">
                  <a:moveTo>
                    <a:pt x="74345" y="234172"/>
                  </a:moveTo>
                  <a:lnTo>
                    <a:pt x="28193" y="246761"/>
                  </a:lnTo>
                  <a:lnTo>
                    <a:pt x="121430" y="246761"/>
                  </a:lnTo>
                  <a:lnTo>
                    <a:pt x="74345" y="234172"/>
                  </a:lnTo>
                  <a:close/>
                </a:path>
                <a:path w="842010" h="272414">
                  <a:moveTo>
                    <a:pt x="28066" y="221742"/>
                  </a:moveTo>
                  <a:lnTo>
                    <a:pt x="34036" y="243332"/>
                  </a:lnTo>
                  <a:lnTo>
                    <a:pt x="49568" y="227517"/>
                  </a:lnTo>
                  <a:lnTo>
                    <a:pt x="28066" y="221742"/>
                  </a:lnTo>
                  <a:close/>
                </a:path>
                <a:path w="842010" h="272414">
                  <a:moveTo>
                    <a:pt x="49568" y="227517"/>
                  </a:moveTo>
                  <a:lnTo>
                    <a:pt x="34036" y="243332"/>
                  </a:lnTo>
                  <a:lnTo>
                    <a:pt x="40765" y="243332"/>
                  </a:lnTo>
                  <a:lnTo>
                    <a:pt x="74345" y="234172"/>
                  </a:lnTo>
                  <a:lnTo>
                    <a:pt x="49568" y="227517"/>
                  </a:lnTo>
                  <a:close/>
                </a:path>
                <a:path w="842010" h="272414">
                  <a:moveTo>
                    <a:pt x="834771" y="0"/>
                  </a:moveTo>
                  <a:lnTo>
                    <a:pt x="67638" y="209120"/>
                  </a:lnTo>
                  <a:lnTo>
                    <a:pt x="49568" y="227517"/>
                  </a:lnTo>
                  <a:lnTo>
                    <a:pt x="74345" y="234172"/>
                  </a:lnTo>
                  <a:lnTo>
                    <a:pt x="841628" y="24892"/>
                  </a:lnTo>
                  <a:lnTo>
                    <a:pt x="834771" y="0"/>
                  </a:lnTo>
                  <a:close/>
                </a:path>
                <a:path w="842010" h="272414">
                  <a:moveTo>
                    <a:pt x="55241" y="221742"/>
                  </a:moveTo>
                  <a:lnTo>
                    <a:pt x="28066" y="221742"/>
                  </a:lnTo>
                  <a:lnTo>
                    <a:pt x="49568" y="227517"/>
                  </a:lnTo>
                  <a:lnTo>
                    <a:pt x="55241" y="221742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2955" y="3243072"/>
              <a:ext cx="967739" cy="59283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05120" y="3265804"/>
              <a:ext cx="768350" cy="400685"/>
            </a:xfrm>
            <a:custGeom>
              <a:avLst/>
              <a:gdLst/>
              <a:ahLst/>
              <a:cxnLst/>
              <a:rect l="l" t="t" r="r" b="b"/>
              <a:pathLst>
                <a:path w="768350" h="400685">
                  <a:moveTo>
                    <a:pt x="696213" y="371220"/>
                  </a:moveTo>
                  <a:lnTo>
                    <a:pt x="647191" y="374396"/>
                  </a:lnTo>
                  <a:lnTo>
                    <a:pt x="641730" y="380619"/>
                  </a:lnTo>
                  <a:lnTo>
                    <a:pt x="642259" y="388112"/>
                  </a:lnTo>
                  <a:lnTo>
                    <a:pt x="642619" y="394843"/>
                  </a:lnTo>
                  <a:lnTo>
                    <a:pt x="648842" y="400304"/>
                  </a:lnTo>
                  <a:lnTo>
                    <a:pt x="765879" y="392684"/>
                  </a:lnTo>
                  <a:lnTo>
                    <a:pt x="739139" y="392684"/>
                  </a:lnTo>
                  <a:lnTo>
                    <a:pt x="696213" y="371220"/>
                  </a:lnTo>
                  <a:close/>
                </a:path>
                <a:path w="768350" h="400685">
                  <a:moveTo>
                    <a:pt x="721936" y="369583"/>
                  </a:moveTo>
                  <a:lnTo>
                    <a:pt x="696213" y="371220"/>
                  </a:lnTo>
                  <a:lnTo>
                    <a:pt x="739139" y="392684"/>
                  </a:lnTo>
                  <a:lnTo>
                    <a:pt x="741413" y="388112"/>
                  </a:lnTo>
                  <a:lnTo>
                    <a:pt x="734059" y="388112"/>
                  </a:lnTo>
                  <a:lnTo>
                    <a:pt x="721936" y="369583"/>
                  </a:lnTo>
                  <a:close/>
                </a:path>
                <a:path w="768350" h="400685">
                  <a:moveTo>
                    <a:pt x="694563" y="290957"/>
                  </a:moveTo>
                  <a:lnTo>
                    <a:pt x="682625" y="298831"/>
                  </a:lnTo>
                  <a:lnTo>
                    <a:pt x="680846" y="306832"/>
                  </a:lnTo>
                  <a:lnTo>
                    <a:pt x="684783" y="312800"/>
                  </a:lnTo>
                  <a:lnTo>
                    <a:pt x="707820" y="348008"/>
                  </a:lnTo>
                  <a:lnTo>
                    <a:pt x="750696" y="369443"/>
                  </a:lnTo>
                  <a:lnTo>
                    <a:pt x="739139" y="392684"/>
                  </a:lnTo>
                  <a:lnTo>
                    <a:pt x="765879" y="392684"/>
                  </a:lnTo>
                  <a:lnTo>
                    <a:pt x="767841" y="392557"/>
                  </a:lnTo>
                  <a:lnTo>
                    <a:pt x="706501" y="298704"/>
                  </a:lnTo>
                  <a:lnTo>
                    <a:pt x="702563" y="292735"/>
                  </a:lnTo>
                  <a:lnTo>
                    <a:pt x="694563" y="290957"/>
                  </a:lnTo>
                  <a:close/>
                </a:path>
                <a:path w="768350" h="400685">
                  <a:moveTo>
                    <a:pt x="744092" y="368173"/>
                  </a:moveTo>
                  <a:lnTo>
                    <a:pt x="721936" y="369583"/>
                  </a:lnTo>
                  <a:lnTo>
                    <a:pt x="734059" y="388112"/>
                  </a:lnTo>
                  <a:lnTo>
                    <a:pt x="744092" y="368173"/>
                  </a:lnTo>
                  <a:close/>
                </a:path>
                <a:path w="768350" h="400685">
                  <a:moveTo>
                    <a:pt x="748156" y="368173"/>
                  </a:moveTo>
                  <a:lnTo>
                    <a:pt x="744092" y="368173"/>
                  </a:lnTo>
                  <a:lnTo>
                    <a:pt x="734059" y="388112"/>
                  </a:lnTo>
                  <a:lnTo>
                    <a:pt x="741413" y="388112"/>
                  </a:lnTo>
                  <a:lnTo>
                    <a:pt x="750696" y="369443"/>
                  </a:lnTo>
                  <a:lnTo>
                    <a:pt x="748156" y="368173"/>
                  </a:lnTo>
                  <a:close/>
                </a:path>
                <a:path w="768350" h="400685">
                  <a:moveTo>
                    <a:pt x="11683" y="0"/>
                  </a:moveTo>
                  <a:lnTo>
                    <a:pt x="0" y="23114"/>
                  </a:lnTo>
                  <a:lnTo>
                    <a:pt x="696213" y="371220"/>
                  </a:lnTo>
                  <a:lnTo>
                    <a:pt x="721936" y="369583"/>
                  </a:lnTo>
                  <a:lnTo>
                    <a:pt x="707820" y="348008"/>
                  </a:lnTo>
                  <a:lnTo>
                    <a:pt x="11683" y="0"/>
                  </a:lnTo>
                  <a:close/>
                </a:path>
                <a:path w="768350" h="400685">
                  <a:moveTo>
                    <a:pt x="707820" y="348008"/>
                  </a:moveTo>
                  <a:lnTo>
                    <a:pt x="721936" y="369583"/>
                  </a:lnTo>
                  <a:lnTo>
                    <a:pt x="744092" y="368173"/>
                  </a:lnTo>
                  <a:lnTo>
                    <a:pt x="748156" y="368173"/>
                  </a:lnTo>
                  <a:lnTo>
                    <a:pt x="707820" y="34800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5691" y="2203703"/>
              <a:ext cx="361188" cy="10850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75834" y="2364485"/>
              <a:ext cx="120650" cy="838200"/>
            </a:xfrm>
            <a:custGeom>
              <a:avLst/>
              <a:gdLst/>
              <a:ahLst/>
              <a:cxnLst/>
              <a:rect l="l" t="t" r="r" b="b"/>
              <a:pathLst>
                <a:path w="120650" h="838200">
                  <a:moveTo>
                    <a:pt x="60399" y="51337"/>
                  </a:moveTo>
                  <a:lnTo>
                    <a:pt x="47318" y="73564"/>
                  </a:lnTo>
                  <a:lnTo>
                    <a:pt x="44450" y="838200"/>
                  </a:lnTo>
                  <a:lnTo>
                    <a:pt x="70357" y="838200"/>
                  </a:lnTo>
                  <a:lnTo>
                    <a:pt x="73226" y="73487"/>
                  </a:lnTo>
                  <a:lnTo>
                    <a:pt x="60399" y="51337"/>
                  </a:lnTo>
                  <a:close/>
                </a:path>
                <a:path w="120650" h="838200">
                  <a:moveTo>
                    <a:pt x="75420" y="25653"/>
                  </a:moveTo>
                  <a:lnTo>
                    <a:pt x="73405" y="25653"/>
                  </a:lnTo>
                  <a:lnTo>
                    <a:pt x="73270" y="73564"/>
                  </a:lnTo>
                  <a:lnTo>
                    <a:pt x="94361" y="109981"/>
                  </a:lnTo>
                  <a:lnTo>
                    <a:pt x="97916" y="116204"/>
                  </a:lnTo>
                  <a:lnTo>
                    <a:pt x="105790" y="118363"/>
                  </a:lnTo>
                  <a:lnTo>
                    <a:pt x="112013" y="114808"/>
                  </a:lnTo>
                  <a:lnTo>
                    <a:pt x="118237" y="111125"/>
                  </a:lnTo>
                  <a:lnTo>
                    <a:pt x="120268" y="103250"/>
                  </a:lnTo>
                  <a:lnTo>
                    <a:pt x="116712" y="97027"/>
                  </a:lnTo>
                  <a:lnTo>
                    <a:pt x="75420" y="25653"/>
                  </a:lnTo>
                  <a:close/>
                </a:path>
                <a:path w="120650" h="838200">
                  <a:moveTo>
                    <a:pt x="60578" y="0"/>
                  </a:moveTo>
                  <a:lnTo>
                    <a:pt x="3682" y="96647"/>
                  </a:lnTo>
                  <a:lnTo>
                    <a:pt x="0" y="102742"/>
                  </a:lnTo>
                  <a:lnTo>
                    <a:pt x="2158" y="110743"/>
                  </a:lnTo>
                  <a:lnTo>
                    <a:pt x="8254" y="114426"/>
                  </a:lnTo>
                  <a:lnTo>
                    <a:pt x="14477" y="117983"/>
                  </a:lnTo>
                  <a:lnTo>
                    <a:pt x="22351" y="115950"/>
                  </a:lnTo>
                  <a:lnTo>
                    <a:pt x="47318" y="73564"/>
                  </a:lnTo>
                  <a:lnTo>
                    <a:pt x="47498" y="25653"/>
                  </a:lnTo>
                  <a:lnTo>
                    <a:pt x="75420" y="25653"/>
                  </a:lnTo>
                  <a:lnTo>
                    <a:pt x="60578" y="0"/>
                  </a:lnTo>
                  <a:close/>
                </a:path>
                <a:path w="120650" h="838200">
                  <a:moveTo>
                    <a:pt x="73405" y="25653"/>
                  </a:moveTo>
                  <a:lnTo>
                    <a:pt x="47498" y="25653"/>
                  </a:lnTo>
                  <a:lnTo>
                    <a:pt x="47318" y="73564"/>
                  </a:lnTo>
                  <a:lnTo>
                    <a:pt x="60399" y="51337"/>
                  </a:lnTo>
                  <a:lnTo>
                    <a:pt x="49275" y="32130"/>
                  </a:lnTo>
                  <a:lnTo>
                    <a:pt x="73381" y="32130"/>
                  </a:lnTo>
                  <a:lnTo>
                    <a:pt x="73405" y="25653"/>
                  </a:lnTo>
                  <a:close/>
                </a:path>
                <a:path w="120650" h="838200">
                  <a:moveTo>
                    <a:pt x="73381" y="32130"/>
                  </a:moveTo>
                  <a:lnTo>
                    <a:pt x="49275" y="32130"/>
                  </a:lnTo>
                  <a:lnTo>
                    <a:pt x="71627" y="32258"/>
                  </a:lnTo>
                  <a:lnTo>
                    <a:pt x="60399" y="51337"/>
                  </a:lnTo>
                  <a:lnTo>
                    <a:pt x="73226" y="73487"/>
                  </a:lnTo>
                  <a:lnTo>
                    <a:pt x="73381" y="32130"/>
                  </a:lnTo>
                  <a:close/>
                </a:path>
                <a:path w="120650" h="838200">
                  <a:moveTo>
                    <a:pt x="49275" y="32130"/>
                  </a:moveTo>
                  <a:lnTo>
                    <a:pt x="60399" y="51337"/>
                  </a:lnTo>
                  <a:lnTo>
                    <a:pt x="71627" y="32258"/>
                  </a:lnTo>
                  <a:lnTo>
                    <a:pt x="49275" y="3213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1767" y="3305555"/>
              <a:ext cx="391667" cy="8580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145659" y="3350767"/>
              <a:ext cx="182880" cy="612775"/>
            </a:xfrm>
            <a:custGeom>
              <a:avLst/>
              <a:gdLst/>
              <a:ahLst/>
              <a:cxnLst/>
              <a:rect l="l" t="t" r="r" b="b"/>
              <a:pathLst>
                <a:path w="182879" h="612775">
                  <a:moveTo>
                    <a:pt x="17271" y="487172"/>
                  </a:moveTo>
                  <a:lnTo>
                    <a:pt x="10540" y="489331"/>
                  </a:lnTo>
                  <a:lnTo>
                    <a:pt x="3682" y="491617"/>
                  </a:lnTo>
                  <a:lnTo>
                    <a:pt x="0" y="498856"/>
                  </a:lnTo>
                  <a:lnTo>
                    <a:pt x="2611" y="507111"/>
                  </a:lnTo>
                  <a:lnTo>
                    <a:pt x="36702" y="612394"/>
                  </a:lnTo>
                  <a:lnTo>
                    <a:pt x="57150" y="590169"/>
                  </a:lnTo>
                  <a:lnTo>
                    <a:pt x="54863" y="590169"/>
                  </a:lnTo>
                  <a:lnTo>
                    <a:pt x="29590" y="584581"/>
                  </a:lnTo>
                  <a:lnTo>
                    <a:pt x="39794" y="537896"/>
                  </a:lnTo>
                  <a:lnTo>
                    <a:pt x="26796" y="497713"/>
                  </a:lnTo>
                  <a:lnTo>
                    <a:pt x="24637" y="490982"/>
                  </a:lnTo>
                  <a:lnTo>
                    <a:pt x="17271" y="487172"/>
                  </a:lnTo>
                  <a:close/>
                </a:path>
                <a:path w="182879" h="612775">
                  <a:moveTo>
                    <a:pt x="39794" y="537896"/>
                  </a:moveTo>
                  <a:lnTo>
                    <a:pt x="29590" y="584581"/>
                  </a:lnTo>
                  <a:lnTo>
                    <a:pt x="54863" y="590169"/>
                  </a:lnTo>
                  <a:lnTo>
                    <a:pt x="56364" y="583311"/>
                  </a:lnTo>
                  <a:lnTo>
                    <a:pt x="54482" y="583311"/>
                  </a:lnTo>
                  <a:lnTo>
                    <a:pt x="32638" y="578612"/>
                  </a:lnTo>
                  <a:lnTo>
                    <a:pt x="47674" y="562260"/>
                  </a:lnTo>
                  <a:lnTo>
                    <a:pt x="39794" y="537896"/>
                  </a:lnTo>
                  <a:close/>
                </a:path>
                <a:path w="182879" h="612775">
                  <a:moveTo>
                    <a:pt x="106552" y="506730"/>
                  </a:moveTo>
                  <a:lnTo>
                    <a:pt x="98425" y="507111"/>
                  </a:lnTo>
                  <a:lnTo>
                    <a:pt x="65119" y="543288"/>
                  </a:lnTo>
                  <a:lnTo>
                    <a:pt x="54863" y="590169"/>
                  </a:lnTo>
                  <a:lnTo>
                    <a:pt x="57150" y="590169"/>
                  </a:lnTo>
                  <a:lnTo>
                    <a:pt x="117475" y="524637"/>
                  </a:lnTo>
                  <a:lnTo>
                    <a:pt x="117093" y="516382"/>
                  </a:lnTo>
                  <a:lnTo>
                    <a:pt x="111887" y="511556"/>
                  </a:lnTo>
                  <a:lnTo>
                    <a:pt x="106552" y="506730"/>
                  </a:lnTo>
                  <a:close/>
                </a:path>
                <a:path w="182879" h="612775">
                  <a:moveTo>
                    <a:pt x="47674" y="562260"/>
                  </a:moveTo>
                  <a:lnTo>
                    <a:pt x="32638" y="578612"/>
                  </a:lnTo>
                  <a:lnTo>
                    <a:pt x="54482" y="583311"/>
                  </a:lnTo>
                  <a:lnTo>
                    <a:pt x="47674" y="562260"/>
                  </a:lnTo>
                  <a:close/>
                </a:path>
                <a:path w="182879" h="612775">
                  <a:moveTo>
                    <a:pt x="65119" y="543288"/>
                  </a:moveTo>
                  <a:lnTo>
                    <a:pt x="47674" y="562260"/>
                  </a:lnTo>
                  <a:lnTo>
                    <a:pt x="54482" y="583311"/>
                  </a:lnTo>
                  <a:lnTo>
                    <a:pt x="56364" y="583311"/>
                  </a:lnTo>
                  <a:lnTo>
                    <a:pt x="65119" y="543288"/>
                  </a:lnTo>
                  <a:close/>
                </a:path>
                <a:path w="182879" h="612775">
                  <a:moveTo>
                    <a:pt x="157352" y="0"/>
                  </a:moveTo>
                  <a:lnTo>
                    <a:pt x="39794" y="537896"/>
                  </a:lnTo>
                  <a:lnTo>
                    <a:pt x="47674" y="562260"/>
                  </a:lnTo>
                  <a:lnTo>
                    <a:pt x="65119" y="543288"/>
                  </a:lnTo>
                  <a:lnTo>
                    <a:pt x="182752" y="5587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3603" y="3179063"/>
              <a:ext cx="240791" cy="24079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50721" y="4320285"/>
            <a:ext cx="6115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$50,000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0500" y="3686683"/>
            <a:ext cx="701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$100,000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0500" y="1784426"/>
            <a:ext cx="701675" cy="150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$250,000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$200,000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$150,000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9373" y="52017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104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4022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37253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010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40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333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76315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60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8954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70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7664" y="3451859"/>
            <a:ext cx="109728" cy="109727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354316" y="3290671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on-De</a:t>
            </a:r>
            <a:r>
              <a:rPr sz="1400" spc="-1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lt  </a:t>
            </a:r>
            <a:r>
              <a:rPr sz="1400" spc="-5" dirty="0">
                <a:latin typeface="Calibri"/>
                <a:cs typeface="Calibri"/>
              </a:rPr>
              <a:t>Default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17664" y="3742944"/>
            <a:ext cx="111760" cy="111760"/>
            <a:chOff x="7217664" y="3742944"/>
            <a:chExt cx="111760" cy="111760"/>
          </a:xfrm>
        </p:grpSpPr>
        <p:sp>
          <p:nvSpPr>
            <p:cNvPr id="48" name="object 48"/>
            <p:cNvSpPr/>
            <p:nvPr/>
          </p:nvSpPr>
          <p:spPr>
            <a:xfrm>
              <a:off x="7222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2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70375" y="5581599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307340" y="33712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Loan$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461899"/>
            <a:ext cx="641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10" dirty="0"/>
              <a:t> Classification</a:t>
            </a:r>
            <a:r>
              <a:rPr spc="1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z="4000" spc="-20" dirty="0"/>
              <a:t>Distance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1450" y="1441450"/>
          <a:ext cx="6399528" cy="3973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21590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227965" algn="ctr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$40,000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$60,000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$80,000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$18,000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124000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$95,000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47000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$62,000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$142,000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569564" y="5576929"/>
            <a:ext cx="3508375" cy="558165"/>
            <a:chOff x="3569564" y="5576929"/>
            <a:chExt cx="3508375" cy="558165"/>
          </a:xfrm>
        </p:grpSpPr>
        <p:sp>
          <p:nvSpPr>
            <p:cNvPr id="10" name="object 10"/>
            <p:cNvSpPr/>
            <p:nvPr/>
          </p:nvSpPr>
          <p:spPr>
            <a:xfrm>
              <a:off x="3577216" y="5923250"/>
              <a:ext cx="50165" cy="28575"/>
            </a:xfrm>
            <a:custGeom>
              <a:avLst/>
              <a:gdLst/>
              <a:ahLst/>
              <a:cxnLst/>
              <a:rect l="l" t="t" r="r" b="b"/>
              <a:pathLst>
                <a:path w="50164" h="28575">
                  <a:moveTo>
                    <a:pt x="0" y="28015"/>
                  </a:moveTo>
                  <a:lnTo>
                    <a:pt x="49672" y="0"/>
                  </a:lnTo>
                </a:path>
              </a:pathLst>
            </a:custGeom>
            <a:ln w="15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6889" y="5931579"/>
              <a:ext cx="71120" cy="187325"/>
            </a:xfrm>
            <a:custGeom>
              <a:avLst/>
              <a:gdLst/>
              <a:ahLst/>
              <a:cxnLst/>
              <a:rect l="l" t="t" r="r" b="b"/>
              <a:pathLst>
                <a:path w="71120" h="187325">
                  <a:moveTo>
                    <a:pt x="0" y="0"/>
                  </a:moveTo>
                  <a:lnTo>
                    <a:pt x="70952" y="187011"/>
                  </a:lnTo>
                </a:path>
              </a:pathLst>
            </a:custGeom>
            <a:ln w="3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5725" y="5584806"/>
              <a:ext cx="3371850" cy="534035"/>
            </a:xfrm>
            <a:custGeom>
              <a:avLst/>
              <a:gdLst/>
              <a:ahLst/>
              <a:cxnLst/>
              <a:rect l="l" t="t" r="r" b="b"/>
              <a:pathLst>
                <a:path w="3371850" h="534035">
                  <a:moveTo>
                    <a:pt x="0" y="533785"/>
                  </a:moveTo>
                  <a:lnTo>
                    <a:pt x="94634" y="0"/>
                  </a:lnTo>
                </a:path>
                <a:path w="3371850" h="534035">
                  <a:moveTo>
                    <a:pt x="94634" y="0"/>
                  </a:moveTo>
                  <a:lnTo>
                    <a:pt x="3371766" y="0"/>
                  </a:lnTo>
                </a:path>
              </a:pathLst>
            </a:custGeom>
            <a:ln w="15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51482" y="5603146"/>
            <a:ext cx="4238625" cy="558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15"/>
              </a:spcBef>
              <a:tabLst>
                <a:tab pos="966469" algn="l"/>
                <a:tab pos="1470025" algn="l"/>
                <a:tab pos="2093595" algn="l"/>
                <a:tab pos="3261360" algn="l"/>
                <a:tab pos="3908425" algn="l"/>
              </a:tabLst>
            </a:pPr>
            <a:r>
              <a:rPr sz="3050" i="1" spc="100" dirty="0">
                <a:latin typeface="Times New Roman"/>
                <a:cs typeface="Times New Roman"/>
              </a:rPr>
              <a:t>D</a:t>
            </a:r>
            <a:r>
              <a:rPr sz="3050" i="1" spc="-130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Symbol"/>
                <a:cs typeface="Symbol"/>
              </a:rPr>
              <a:t></a:t>
            </a:r>
            <a:r>
              <a:rPr sz="3050" spc="75" dirty="0">
                <a:latin typeface="Times New Roman"/>
                <a:cs typeface="Times New Roman"/>
              </a:rPr>
              <a:t>	</a:t>
            </a:r>
            <a:r>
              <a:rPr sz="3050" spc="135" dirty="0">
                <a:latin typeface="Times New Roman"/>
                <a:cs typeface="Times New Roman"/>
              </a:rPr>
              <a:t>(</a:t>
            </a:r>
            <a:r>
              <a:rPr sz="3050" i="1" spc="135" dirty="0">
                <a:latin typeface="Times New Roman"/>
                <a:cs typeface="Times New Roman"/>
              </a:rPr>
              <a:t>x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19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x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</a:t>
            </a:r>
            <a:r>
              <a:rPr sz="2625" spc="494" baseline="42857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Symbol"/>
                <a:cs typeface="Symbol"/>
              </a:rPr>
              <a:t></a:t>
            </a:r>
            <a:r>
              <a:rPr sz="3050" spc="-330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(</a:t>
            </a:r>
            <a:r>
              <a:rPr sz="3050" spc="-45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</a:t>
            </a:r>
            <a:endParaRPr sz="2625" baseline="42857">
              <a:latin typeface="Times New Roman"/>
              <a:cs typeface="Times New Roman"/>
            </a:endParaRPr>
          </a:p>
          <a:p>
            <a:pPr marL="1271270">
              <a:lnSpc>
                <a:spcPts val="1305"/>
              </a:lnSpc>
              <a:tabLst>
                <a:tab pos="1938020" algn="l"/>
                <a:tab pos="3062605" algn="l"/>
                <a:tab pos="3753485" algn="l"/>
              </a:tabLst>
            </a:pPr>
            <a:r>
              <a:rPr sz="1750" spc="55" dirty="0">
                <a:latin typeface="Times New Roman"/>
                <a:cs typeface="Times New Roman"/>
              </a:rPr>
              <a:t>1	2	1	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96950"/>
            <a:ext cx="787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</a:t>
            </a:r>
            <a:r>
              <a:rPr sz="4000" dirty="0"/>
              <a:t> </a:t>
            </a:r>
            <a:r>
              <a:rPr sz="4000" spc="-15" dirty="0"/>
              <a:t>Classification</a:t>
            </a:r>
            <a:r>
              <a:rPr sz="4000" spc="5" dirty="0"/>
              <a:t> </a:t>
            </a:r>
            <a:r>
              <a:rPr sz="4000" spc="-5" dirty="0"/>
              <a:t>–</a:t>
            </a:r>
            <a:r>
              <a:rPr sz="4000" dirty="0"/>
              <a:t> </a:t>
            </a:r>
            <a:r>
              <a:rPr sz="3200" spc="-15" dirty="0"/>
              <a:t>Standardized</a:t>
            </a:r>
            <a:r>
              <a:rPr sz="3200" spc="25" dirty="0"/>
              <a:t> </a:t>
            </a:r>
            <a:r>
              <a:rPr sz="3200" spc="-15" dirty="0"/>
              <a:t>Distance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85153"/>
              </p:ext>
            </p:extLst>
          </p:nvPr>
        </p:nvGraphicFramePr>
        <p:xfrm>
          <a:off x="1381262" y="1160086"/>
          <a:ext cx="6078220" cy="4223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62611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963294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0.7652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0.9245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0.3428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0.6220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0.4437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1.00</a:t>
                      </a: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96661" y="2281554"/>
            <a:ext cx="173355" cy="31388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N  N  N  N  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2546" y="5896269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927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7874" y="5893376"/>
            <a:ext cx="15049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65" dirty="0">
                <a:latin typeface="Times New Roman"/>
                <a:cs typeface="Times New Roman"/>
              </a:rPr>
              <a:t>a</a:t>
            </a:r>
            <a:r>
              <a:rPr sz="2400" i="1" spc="130" dirty="0">
                <a:latin typeface="Times New Roman"/>
                <a:cs typeface="Times New Roman"/>
              </a:rPr>
              <a:t>x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10" dirty="0">
                <a:latin typeface="Times New Roman"/>
                <a:cs typeface="Times New Roman"/>
              </a:rPr>
              <a:t>i</a:t>
            </a:r>
            <a:r>
              <a:rPr sz="2400" i="1" spc="15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5074" y="5857833"/>
            <a:ext cx="10350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6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0372" y="5458999"/>
            <a:ext cx="11614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180" dirty="0">
                <a:latin typeface="Times New Roman"/>
                <a:cs typeface="Times New Roman"/>
              </a:rPr>
              <a:t>X</a:t>
            </a:r>
            <a:r>
              <a:rPr sz="2400" i="1" spc="2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10" dirty="0">
                <a:latin typeface="Times New Roman"/>
                <a:cs typeface="Times New Roman"/>
              </a:rPr>
              <a:t>i</a:t>
            </a:r>
            <a:r>
              <a:rPr sz="2400" i="1" spc="15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3534" y="5653207"/>
            <a:ext cx="66103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9105" algn="l"/>
              </a:tabLst>
            </a:pPr>
            <a:r>
              <a:rPr sz="2400" i="1" spc="180" dirty="0">
                <a:latin typeface="Times New Roman"/>
                <a:cs typeface="Times New Roman"/>
              </a:rPr>
              <a:t>X	</a:t>
            </a:r>
            <a:r>
              <a:rPr sz="2400" spc="165" dirty="0">
                <a:latin typeface="Symbol"/>
                <a:cs typeface="Symbol"/>
              </a:rPr>
              <a:t>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76AA-54E1-7F98-9201-CFE4115E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614" y="461899"/>
            <a:ext cx="5112386" cy="1354217"/>
          </a:xfrm>
        </p:spPr>
        <p:txBody>
          <a:bodyPr/>
          <a:lstStyle/>
          <a:p>
            <a:r>
              <a:rPr lang="en-US" sz="4400" dirty="0"/>
              <a:t>k-NN : ‘lazy learner’</a:t>
            </a:r>
            <a:endParaRPr lang="en-B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4BA5-70EA-D6B8-3EC6-B15F7E46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50" y="1447800"/>
            <a:ext cx="6489700" cy="1015663"/>
          </a:xfrm>
        </p:spPr>
        <p:txBody>
          <a:bodyPr/>
          <a:lstStyle/>
          <a:p>
            <a:pPr lvl="0" algn="just"/>
            <a:r>
              <a:rPr lang="en-US" sz="2400" dirty="0"/>
              <a:t>No training phase: a classifier is not built until a new unlabeled sample is  placed. 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37582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066" y="90043"/>
            <a:ext cx="285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Strengths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KNN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676211"/>
            <a:ext cx="8053070" cy="49510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Very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intuitive.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applied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data 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Good </a:t>
            </a:r>
            <a:r>
              <a:rPr sz="2400" spc="-5" dirty="0">
                <a:latin typeface="Calibri"/>
                <a:cs typeface="Calibri"/>
              </a:rPr>
              <a:t>classification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samples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Weaknesses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latin typeface="Calibri"/>
                <a:cs typeface="Calibri"/>
              </a:rPr>
              <a:t>Takes</a:t>
            </a:r>
            <a:r>
              <a:rPr sz="2400" spc="-10" dirty="0">
                <a:latin typeface="Calibri"/>
                <a:cs typeface="Calibri"/>
              </a:rPr>
              <a:t> 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calculate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examples.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Choosing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tricky.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accuracy.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A495C-403B-6864-7FE2-13138267D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53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461899"/>
            <a:ext cx="521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Different</a:t>
            </a:r>
            <a:r>
              <a:rPr spc="-25" dirty="0"/>
              <a:t> </a:t>
            </a:r>
            <a:r>
              <a:rPr spc="-5" dirty="0"/>
              <a:t>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644" y="1386839"/>
            <a:ext cx="8557260" cy="4829810"/>
            <a:chOff x="199644" y="1386839"/>
            <a:chExt cx="8557260" cy="482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96" y="1549907"/>
              <a:ext cx="8369808" cy="4666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4" y="1386839"/>
              <a:ext cx="6460235" cy="3880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600199"/>
              <a:ext cx="8229600" cy="4526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600199"/>
              <a:ext cx="8229600" cy="4526280"/>
            </a:xfrm>
            <a:custGeom>
              <a:avLst/>
              <a:gdLst/>
              <a:ahLst/>
              <a:cxnLst/>
              <a:rect l="l" t="t" r="r" b="b"/>
              <a:pathLst>
                <a:path w="8229600" h="4526280">
                  <a:moveTo>
                    <a:pt x="0" y="4526280"/>
                  </a:moveTo>
                  <a:lnTo>
                    <a:pt x="8229600" y="452628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478278"/>
            <a:ext cx="5767070" cy="33801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5" dirty="0">
                <a:latin typeface="Calibri"/>
                <a:cs typeface="Calibri"/>
              </a:rPr>
              <a:t>K-Nearest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Neighbors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Memory-Based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Example-Based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Instance-Based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Lazy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517" y="115315"/>
            <a:ext cx="3140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0" dirty="0"/>
              <a:t> </a:t>
            </a:r>
            <a:r>
              <a:rPr spc="-10" dirty="0"/>
              <a:t>is</a:t>
            </a:r>
            <a:r>
              <a:rPr spc="-45" dirty="0"/>
              <a:t> </a:t>
            </a:r>
            <a:r>
              <a:rPr dirty="0"/>
              <a:t>KNN?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62265" cy="42240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9563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powerful classification algorithm used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pattern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recognition.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13589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K </a:t>
            </a:r>
            <a:r>
              <a:rPr sz="2700" spc="-15" dirty="0">
                <a:latin typeface="Calibri"/>
                <a:cs typeface="Calibri"/>
              </a:rPr>
              <a:t>nearest </a:t>
            </a:r>
            <a:r>
              <a:rPr sz="2700" spc="-10" dirty="0">
                <a:latin typeface="Calibri"/>
                <a:cs typeface="Calibri"/>
              </a:rPr>
              <a:t>neighbors </a:t>
            </a:r>
            <a:r>
              <a:rPr sz="2700" spc="-20" dirty="0">
                <a:latin typeface="Calibri"/>
                <a:cs typeface="Calibri"/>
              </a:rPr>
              <a:t>stores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available </a:t>
            </a:r>
            <a:r>
              <a:rPr sz="2700" spc="-5" dirty="0">
                <a:latin typeface="Calibri"/>
                <a:cs typeface="Calibri"/>
              </a:rPr>
              <a:t>cases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classifies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new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cases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based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similarity measure</a:t>
            </a:r>
            <a:r>
              <a:rPr sz="2700" dirty="0">
                <a:latin typeface="Calibri"/>
                <a:cs typeface="Calibri"/>
              </a:rPr>
              <a:t>(e.g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7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700" spc="-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One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943735"/>
                </a:solidFill>
                <a:latin typeface="Calibri"/>
                <a:cs typeface="Calibri"/>
              </a:rPr>
              <a:t>top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943735"/>
                </a:solidFill>
                <a:latin typeface="Calibri"/>
                <a:cs typeface="Calibri"/>
              </a:rPr>
              <a:t>data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mining</a:t>
            </a:r>
            <a:r>
              <a:rPr sz="2700" spc="-5" dirty="0">
                <a:solidFill>
                  <a:srgbClr val="943735"/>
                </a:solidFill>
                <a:latin typeface="Calibri"/>
                <a:cs typeface="Calibri"/>
              </a:rPr>
              <a:t> algorithms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today.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non-parametric </a:t>
            </a:r>
            <a:r>
              <a:rPr sz="2700" spc="-5" dirty="0">
                <a:latin typeface="Calibri"/>
                <a:cs typeface="Calibri"/>
              </a:rPr>
              <a:t>lazy </a:t>
            </a:r>
            <a:r>
              <a:rPr sz="2700" dirty="0">
                <a:latin typeface="Calibri"/>
                <a:cs typeface="Calibri"/>
              </a:rPr>
              <a:t>learning </a:t>
            </a:r>
            <a:r>
              <a:rPr sz="2700" spc="-10" dirty="0">
                <a:latin typeface="Calibri"/>
                <a:cs typeface="Calibri"/>
              </a:rPr>
              <a:t>algorithm </a:t>
            </a:r>
            <a:r>
              <a:rPr sz="2700" spc="-5" dirty="0">
                <a:latin typeface="Calibri"/>
                <a:cs typeface="Calibri"/>
              </a:rPr>
              <a:t>(An </a:t>
            </a:r>
            <a:r>
              <a:rPr sz="2700" spc="-15" dirty="0">
                <a:latin typeface="Calibri"/>
                <a:cs typeface="Calibri"/>
              </a:rPr>
              <a:t>Instance-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Learning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method).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B50C-78E2-2A16-2A5A-F3F2949F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15" y="571630"/>
            <a:ext cx="4128770" cy="696594"/>
          </a:xfrm>
        </p:spPr>
        <p:txBody>
          <a:bodyPr/>
          <a:lstStyle/>
          <a:p>
            <a:pPr algn="ctr"/>
            <a:r>
              <a:rPr lang="en-BD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DB8A0-59D0-947A-88DC-640A8C42A80C}"/>
              </a:ext>
            </a:extLst>
          </p:cNvPr>
          <p:cNvSpPr txBox="1"/>
          <p:nvPr/>
        </p:nvSpPr>
        <p:spPr>
          <a:xfrm>
            <a:off x="685800" y="2590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2000" dirty="0"/>
              <a:t> k-NN classification: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AB3A8-EDD9-00A1-19E1-D4AE4130653F}"/>
              </a:ext>
            </a:extLst>
          </p:cNvPr>
          <p:cNvSpPr txBox="1"/>
          <p:nvPr/>
        </p:nvSpPr>
        <p:spPr>
          <a:xfrm>
            <a:off x="1295400" y="310509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/>
              <a:t> Output is a class membership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2FFBB-25C7-B5A1-CB45-5BC9970C5256}"/>
              </a:ext>
            </a:extLst>
          </p:cNvPr>
          <p:cNvSpPr txBox="1"/>
          <p:nvPr/>
        </p:nvSpPr>
        <p:spPr>
          <a:xfrm>
            <a:off x="1295400" y="348609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/>
              <a:t> An object is classified by a majority vote of its neighbors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49E4C-8F85-D83F-36EB-8DE05104AE8F}"/>
              </a:ext>
            </a:extLst>
          </p:cNvPr>
          <p:cNvSpPr txBox="1"/>
          <p:nvPr/>
        </p:nvSpPr>
        <p:spPr>
          <a:xfrm>
            <a:off x="1295400" y="386709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/>
              <a:t> k is a positive integer, typically 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48E09-0636-D719-59AE-4880FFF09F6D}"/>
              </a:ext>
            </a:extLst>
          </p:cNvPr>
          <p:cNvSpPr txBox="1"/>
          <p:nvPr/>
        </p:nvSpPr>
        <p:spPr>
          <a:xfrm>
            <a:off x="609600" y="440049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2000" dirty="0"/>
              <a:t> k-NN regression: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E3F78-F37B-E934-2055-EA9A8184BDD4}"/>
              </a:ext>
            </a:extLst>
          </p:cNvPr>
          <p:cNvSpPr txBox="1"/>
          <p:nvPr/>
        </p:nvSpPr>
        <p:spPr>
          <a:xfrm>
            <a:off x="1295400" y="485769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/>
              <a:t> Output is the property value for the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BAF29-756E-2DA8-B71D-6D5796D6FAFB}"/>
              </a:ext>
            </a:extLst>
          </p:cNvPr>
          <p:cNvSpPr txBox="1"/>
          <p:nvPr/>
        </p:nvSpPr>
        <p:spPr>
          <a:xfrm>
            <a:off x="1295400" y="531489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/>
              <a:t> This value is the average of the values of </a:t>
            </a:r>
            <a:r>
              <a:rPr lang="en-US" sz="2000" i="1" dirty="0"/>
              <a:t>k</a:t>
            </a:r>
            <a:r>
              <a:rPr lang="en-US" sz="2000" dirty="0"/>
              <a:t> nearest neighbors.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92D64-86CD-CDB9-BB2C-A3E51E948ADC}"/>
              </a:ext>
            </a:extLst>
          </p:cNvPr>
          <p:cNvSpPr txBox="1"/>
          <p:nvPr/>
        </p:nvSpPr>
        <p:spPr>
          <a:xfrm>
            <a:off x="468594" y="1649224"/>
            <a:ext cx="728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1800" dirty="0"/>
              <a:t>k-nearest neighbor (k-NN) analysis is widely used in statistics and machine</a:t>
            </a:r>
          </a:p>
          <a:p>
            <a:pPr lvl="0" algn="just"/>
            <a:r>
              <a:rPr lang="en-US" sz="1800" dirty="0"/>
              <a:t>    learning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9850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102234"/>
            <a:ext cx="65919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KNN:</a:t>
            </a:r>
            <a:r>
              <a:rPr spc="-25" dirty="0"/>
              <a:t> </a:t>
            </a:r>
            <a:r>
              <a:rPr spc="-10" dirty="0"/>
              <a:t>Classification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43" y="1464309"/>
            <a:ext cx="840486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932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object (a new </a:t>
            </a:r>
            <a:r>
              <a:rPr sz="3200" spc="-10" dirty="0">
                <a:latin typeface="Calibri"/>
                <a:cs typeface="Calibri"/>
              </a:rPr>
              <a:t>instance)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classified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majority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votes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5" dirty="0">
                <a:latin typeface="Calibri"/>
                <a:cs typeface="Calibri"/>
              </a:rPr>
              <a:t>neighbor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object </a:t>
            </a:r>
            <a:r>
              <a:rPr sz="3200" dirty="0">
                <a:latin typeface="Calibri"/>
                <a:cs typeface="Calibri"/>
              </a:rPr>
              <a:t>is assigned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common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amongst its 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15" dirty="0">
                <a:latin typeface="Calibri"/>
                <a:cs typeface="Calibri"/>
              </a:rPr>
              <a:t>nearest </a:t>
            </a:r>
            <a:r>
              <a:rPr sz="3200" spc="-5" dirty="0">
                <a:latin typeface="Calibri"/>
                <a:cs typeface="Calibri"/>
              </a:rPr>
              <a:t>neighbors.(</a:t>
            </a:r>
            <a:r>
              <a:rPr sz="3200" i="1" spc="-5" dirty="0">
                <a:latin typeface="Calibri"/>
                <a:cs typeface="Calibri"/>
              </a:rPr>
              <a:t>measured </a:t>
            </a:r>
            <a:r>
              <a:rPr sz="3200" i="1" spc="-10" dirty="0">
                <a:latin typeface="Calibri"/>
                <a:cs typeface="Calibri"/>
              </a:rPr>
              <a:t>by </a:t>
            </a:r>
            <a:r>
              <a:rPr sz="3200" i="1" dirty="0">
                <a:latin typeface="Calibri"/>
                <a:cs typeface="Calibri"/>
              </a:rPr>
              <a:t>a 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distant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function</a:t>
            </a:r>
            <a:r>
              <a:rPr sz="3200" i="1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667" y="4331208"/>
            <a:ext cx="2772156" cy="2180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FE-7CDC-FEFD-1104-27B01CF2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A89D-FC66-D6DD-F004-0198F36A7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1EE5-F8CA-8550-4749-A210C7E21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2057400"/>
            <a:ext cx="559308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5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52" y="1600200"/>
            <a:ext cx="6249846" cy="45262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076" y="461899"/>
            <a:ext cx="409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</a:t>
            </a:r>
            <a:r>
              <a:rPr spc="-45" dirty="0"/>
              <a:t> </a:t>
            </a:r>
            <a:r>
              <a:rPr spc="-10" dirty="0"/>
              <a:t>Measure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5360" y="3468930"/>
            <a:ext cx="866044" cy="7070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8904" y="1781555"/>
            <a:ext cx="3441192" cy="3441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994" y="4177106"/>
            <a:ext cx="93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454" y="2729610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Test 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628" y="2272029"/>
            <a:ext cx="101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2692" y="2760979"/>
            <a:ext cx="4573270" cy="1789430"/>
          </a:xfrm>
          <a:custGeom>
            <a:avLst/>
            <a:gdLst/>
            <a:ahLst/>
            <a:cxnLst/>
            <a:rect l="l" t="t" r="r" b="b"/>
            <a:pathLst>
              <a:path w="4573270" h="1789429">
                <a:moveTo>
                  <a:pt x="4420870" y="1008634"/>
                </a:moveTo>
                <a:lnTo>
                  <a:pt x="4419905" y="1007872"/>
                </a:lnTo>
                <a:lnTo>
                  <a:pt x="4320540" y="929386"/>
                </a:lnTo>
                <a:lnTo>
                  <a:pt x="4312780" y="966787"/>
                </a:lnTo>
                <a:lnTo>
                  <a:pt x="386080" y="151765"/>
                </a:lnTo>
                <a:lnTo>
                  <a:pt x="378460" y="189103"/>
                </a:lnTo>
                <a:lnTo>
                  <a:pt x="4305058" y="1004011"/>
                </a:lnTo>
                <a:lnTo>
                  <a:pt x="4297299" y="1041400"/>
                </a:lnTo>
                <a:lnTo>
                  <a:pt x="4420870" y="1008634"/>
                </a:lnTo>
                <a:close/>
              </a:path>
              <a:path w="4573270" h="1789429">
                <a:moveTo>
                  <a:pt x="4497070" y="1237234"/>
                </a:moveTo>
                <a:lnTo>
                  <a:pt x="4466996" y="1224661"/>
                </a:lnTo>
                <a:lnTo>
                  <a:pt x="4379214" y="1187958"/>
                </a:lnTo>
                <a:lnTo>
                  <a:pt x="4381741" y="1225956"/>
                </a:lnTo>
                <a:lnTo>
                  <a:pt x="0" y="1522984"/>
                </a:lnTo>
                <a:lnTo>
                  <a:pt x="2540" y="1561084"/>
                </a:lnTo>
                <a:lnTo>
                  <a:pt x="4384281" y="1263929"/>
                </a:lnTo>
                <a:lnTo>
                  <a:pt x="4385411" y="1280845"/>
                </a:lnTo>
                <a:lnTo>
                  <a:pt x="4374388" y="1277620"/>
                </a:lnTo>
                <a:lnTo>
                  <a:pt x="4381208" y="1315186"/>
                </a:lnTo>
                <a:lnTo>
                  <a:pt x="1979041" y="1751838"/>
                </a:lnTo>
                <a:lnTo>
                  <a:pt x="1985899" y="1789430"/>
                </a:lnTo>
                <a:lnTo>
                  <a:pt x="4388015" y="1352664"/>
                </a:lnTo>
                <a:lnTo>
                  <a:pt x="4394835" y="1390142"/>
                </a:lnTo>
                <a:lnTo>
                  <a:pt x="4497070" y="1313434"/>
                </a:lnTo>
                <a:lnTo>
                  <a:pt x="4491406" y="1311783"/>
                </a:lnTo>
                <a:lnTo>
                  <a:pt x="4410418" y="1288148"/>
                </a:lnTo>
                <a:lnTo>
                  <a:pt x="4497070" y="1237234"/>
                </a:lnTo>
                <a:close/>
              </a:path>
              <a:path w="4573270" h="1789429">
                <a:moveTo>
                  <a:pt x="4497070" y="932434"/>
                </a:moveTo>
                <a:lnTo>
                  <a:pt x="4484471" y="919607"/>
                </a:lnTo>
                <a:lnTo>
                  <a:pt x="4407535" y="841248"/>
                </a:lnTo>
                <a:lnTo>
                  <a:pt x="4395152" y="877379"/>
                </a:lnTo>
                <a:lnTo>
                  <a:pt x="1836293" y="0"/>
                </a:lnTo>
                <a:lnTo>
                  <a:pt x="1823847" y="36068"/>
                </a:lnTo>
                <a:lnTo>
                  <a:pt x="4382795" y="913434"/>
                </a:lnTo>
                <a:lnTo>
                  <a:pt x="4370451" y="949452"/>
                </a:lnTo>
                <a:lnTo>
                  <a:pt x="4497070" y="932434"/>
                </a:lnTo>
                <a:close/>
              </a:path>
              <a:path w="4573270" h="1789429">
                <a:moveTo>
                  <a:pt x="4537621" y="1101598"/>
                </a:moveTo>
                <a:lnTo>
                  <a:pt x="4477639" y="1101598"/>
                </a:lnTo>
                <a:lnTo>
                  <a:pt x="4458576" y="1101598"/>
                </a:lnTo>
                <a:lnTo>
                  <a:pt x="4457700" y="1139190"/>
                </a:lnTo>
                <a:lnTo>
                  <a:pt x="4537621" y="1101598"/>
                </a:lnTo>
                <a:close/>
              </a:path>
              <a:path w="4573270" h="1789429">
                <a:moveTo>
                  <a:pt x="4573270" y="1084834"/>
                </a:moveTo>
                <a:lnTo>
                  <a:pt x="4460367" y="1025017"/>
                </a:lnTo>
                <a:lnTo>
                  <a:pt x="4459478" y="1063053"/>
                </a:lnTo>
                <a:lnTo>
                  <a:pt x="1373378" y="989584"/>
                </a:lnTo>
                <a:lnTo>
                  <a:pt x="1372362" y="1027684"/>
                </a:lnTo>
                <a:lnTo>
                  <a:pt x="4458576" y="1101153"/>
                </a:lnTo>
                <a:lnTo>
                  <a:pt x="4477639" y="1101153"/>
                </a:lnTo>
                <a:lnTo>
                  <a:pt x="4538586" y="1101153"/>
                </a:lnTo>
                <a:lnTo>
                  <a:pt x="4573270" y="10848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428" y="4482465"/>
            <a:ext cx="197103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Choose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“nearest”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5054" y="3747515"/>
            <a:ext cx="3201035" cy="805815"/>
          </a:xfrm>
          <a:custGeom>
            <a:avLst/>
            <a:gdLst/>
            <a:ahLst/>
            <a:cxnLst/>
            <a:rect l="l" t="t" r="r" b="b"/>
            <a:pathLst>
              <a:path w="3201034" h="805814">
                <a:moveTo>
                  <a:pt x="3124708" y="326898"/>
                </a:moveTo>
                <a:lnTo>
                  <a:pt x="3117735" y="324866"/>
                </a:lnTo>
                <a:lnTo>
                  <a:pt x="2982341" y="285369"/>
                </a:lnTo>
                <a:lnTo>
                  <a:pt x="2990253" y="328841"/>
                </a:lnTo>
                <a:lnTo>
                  <a:pt x="606171" y="762381"/>
                </a:lnTo>
                <a:lnTo>
                  <a:pt x="614045" y="805815"/>
                </a:lnTo>
                <a:lnTo>
                  <a:pt x="2998178" y="372389"/>
                </a:lnTo>
                <a:lnTo>
                  <a:pt x="3006090" y="415798"/>
                </a:lnTo>
                <a:lnTo>
                  <a:pt x="3124708" y="326898"/>
                </a:lnTo>
                <a:close/>
              </a:path>
              <a:path w="3201034" h="805814">
                <a:moveTo>
                  <a:pt x="3159620" y="117729"/>
                </a:moveTo>
                <a:lnTo>
                  <a:pt x="3089910" y="117729"/>
                </a:lnTo>
                <a:lnTo>
                  <a:pt x="3067837" y="117729"/>
                </a:lnTo>
                <a:lnTo>
                  <a:pt x="3066796" y="161417"/>
                </a:lnTo>
                <a:lnTo>
                  <a:pt x="3159620" y="117729"/>
                </a:lnTo>
                <a:close/>
              </a:path>
              <a:path w="3201034" h="805814">
                <a:moveTo>
                  <a:pt x="3200908" y="98298"/>
                </a:moveTo>
                <a:lnTo>
                  <a:pt x="3069971" y="28829"/>
                </a:lnTo>
                <a:lnTo>
                  <a:pt x="3068904" y="73012"/>
                </a:lnTo>
                <a:lnTo>
                  <a:pt x="1016" y="0"/>
                </a:lnTo>
                <a:lnTo>
                  <a:pt x="0" y="44196"/>
                </a:lnTo>
                <a:lnTo>
                  <a:pt x="3067850" y="117208"/>
                </a:lnTo>
                <a:lnTo>
                  <a:pt x="3089910" y="117208"/>
                </a:lnTo>
                <a:lnTo>
                  <a:pt x="3160725" y="117208"/>
                </a:lnTo>
                <a:lnTo>
                  <a:pt x="3200908" y="982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959</Words>
  <Application>Microsoft Macintosh PowerPoint</Application>
  <PresentationFormat>On-screen Show (4:3)</PresentationFormat>
  <Paragraphs>303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Microsoft Sans Serif</vt:lpstr>
      <vt:lpstr>Symbol</vt:lpstr>
      <vt:lpstr>Tahoma</vt:lpstr>
      <vt:lpstr>Times New Roman</vt:lpstr>
      <vt:lpstr>Wingdings</vt:lpstr>
      <vt:lpstr>Office Theme</vt:lpstr>
      <vt:lpstr>Algorithms: K Nearest Neighbors</vt:lpstr>
      <vt:lpstr>Simple Analogy..</vt:lpstr>
      <vt:lpstr>KNN – Different names</vt:lpstr>
      <vt:lpstr>What is KNN?</vt:lpstr>
      <vt:lpstr>KNN</vt:lpstr>
      <vt:lpstr>KNN: Classification Approach</vt:lpstr>
      <vt:lpstr>PowerPoint Presentation</vt:lpstr>
      <vt:lpstr>PowerPoint Presentation</vt:lpstr>
      <vt:lpstr>Distance Measure</vt:lpstr>
      <vt:lpstr>Distance measure for Continuous  Variables</vt:lpstr>
      <vt:lpstr>Distance Between Neighbors</vt:lpstr>
      <vt:lpstr>K-Nearest Neighbor Algorithm</vt:lpstr>
      <vt:lpstr>3-KNN: Example(1)</vt:lpstr>
      <vt:lpstr>How to choose K?</vt:lpstr>
      <vt:lpstr>PowerPoint Presentation</vt:lpstr>
      <vt:lpstr>PowerPoint Presentation</vt:lpstr>
      <vt:lpstr>KNN Feature Weighting</vt:lpstr>
      <vt:lpstr>Feature Normalization</vt:lpstr>
      <vt:lpstr>Nominal/Categorical Data</vt:lpstr>
      <vt:lpstr>KNN Classification</vt:lpstr>
      <vt:lpstr>KNN Classification – Distance</vt:lpstr>
      <vt:lpstr>KNN Classification – Standardized Distance</vt:lpstr>
      <vt:lpstr>k-NN : ‘lazy learner’</vt:lpstr>
      <vt:lpstr>Strengths of KNN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K Nearest Neighbors</dc:title>
  <cp:lastModifiedBy>Microsoft Office User</cp:lastModifiedBy>
  <cp:revision>2</cp:revision>
  <dcterms:created xsi:type="dcterms:W3CDTF">2023-07-29T06:55:06Z</dcterms:created>
  <dcterms:modified xsi:type="dcterms:W3CDTF">2023-07-29T07:20:11Z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2023-07-29T00:00:00Z</vt:filetime>
  </property>
</Properties>
</file>