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296400"/>
  <p:embeddedFontLst>
    <p:embeddedFont>
      <p:font typeface="Constantia"/>
      <p:regular r:id="rId31"/>
      <p:bold r:id="rId32"/>
      <p:italic r:id="rId33"/>
      <p:boldItalic r:id="rId34"/>
    </p:embeddedFont>
    <p:embeddedFont>
      <p:font typeface="Arimo"/>
      <p:regular r:id="rId35"/>
      <p:bold r:id="rId36"/>
      <p:italic r:id="rId37"/>
      <p:boldItalic r:id="rId38"/>
    </p:embeddedFont>
    <p:embeddedFont>
      <p:font typeface="Tahoma"/>
      <p:regular r:id="rId39"/>
      <p:bold r:id="rId40"/>
    </p:embeddedFont>
    <p:embeddedFont>
      <p:font typeface="Noto Sans Symbol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  <p:ext uri="GoogleSlidesCustomDataVersion2">
      <go:slidesCustomData xmlns:go="http://customooxmlschemas.google.com/" r:id="rId43" roundtripDataSignature="AMtx7mjbx0weUX5GzkJhYn3ENPPjZIj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16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42" Type="http://schemas.openxmlformats.org/officeDocument/2006/relationships/font" Target="fonts/NotoSansSymbols-bold.fntdata"/><Relationship Id="rId41" Type="http://schemas.openxmlformats.org/officeDocument/2006/relationships/font" Target="fonts/NotoSansSymbol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nstanti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nstantia-italic.fntdata"/><Relationship Id="rId10" Type="http://schemas.openxmlformats.org/officeDocument/2006/relationships/slide" Target="slides/slide5.xml"/><Relationship Id="rId32" Type="http://schemas.openxmlformats.org/officeDocument/2006/relationships/font" Target="fonts/Constantia-bold.fntdata"/><Relationship Id="rId13" Type="http://schemas.openxmlformats.org/officeDocument/2006/relationships/slide" Target="slides/slide8.xml"/><Relationship Id="rId35" Type="http://schemas.openxmlformats.org/officeDocument/2006/relationships/font" Target="fonts/Arimo-regular.fntdata"/><Relationship Id="rId12" Type="http://schemas.openxmlformats.org/officeDocument/2006/relationships/slide" Target="slides/slide7.xml"/><Relationship Id="rId34" Type="http://schemas.openxmlformats.org/officeDocument/2006/relationships/font" Target="fonts/Constantia-boldItalic.fntdata"/><Relationship Id="rId15" Type="http://schemas.openxmlformats.org/officeDocument/2006/relationships/slide" Target="slides/slide10.xml"/><Relationship Id="rId37" Type="http://schemas.openxmlformats.org/officeDocument/2006/relationships/font" Target="fonts/Arimo-italic.fntdata"/><Relationship Id="rId14" Type="http://schemas.openxmlformats.org/officeDocument/2006/relationships/slide" Target="slides/slide9.xml"/><Relationship Id="rId36" Type="http://schemas.openxmlformats.org/officeDocument/2006/relationships/font" Target="fonts/Arimo-bold.fntdata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font" Target="fonts/Arim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2" type="sldNum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1117600" y="703263"/>
            <a:ext cx="4630738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914400" y="4418013"/>
            <a:ext cx="50292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2925" lIns="85875" spcFirstLastPara="1" rIns="85875" wrap="square" tIns="4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1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/>
          <p:nvPr>
            <p:ph idx="12" type="sldNum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12:notes"/>
          <p:cNvSpPr/>
          <p:nvPr>
            <p:ph idx="2" type="sldImg"/>
          </p:nvPr>
        </p:nvSpPr>
        <p:spPr>
          <a:xfrm>
            <a:off x="1117600" y="703263"/>
            <a:ext cx="4630738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914400" y="4418013"/>
            <a:ext cx="50292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2925" lIns="85875" spcFirstLastPara="1" rIns="85875" wrap="square" tIns="4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4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4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5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5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6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6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7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8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8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9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2" type="sldNum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:notes"/>
          <p:cNvSpPr txBox="1"/>
          <p:nvPr/>
        </p:nvSpPr>
        <p:spPr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935038" y="4416425"/>
            <a:ext cx="5113337" cy="417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0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0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1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1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3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4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4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5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9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" type="body"/>
          </p:nvPr>
        </p:nvSpPr>
        <p:spPr>
          <a:xfrm rot="5400000">
            <a:off x="1981200" y="-3048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 rot="5400000">
            <a:off x="4657725" y="2371725"/>
            <a:ext cx="60960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" type="body"/>
          </p:nvPr>
        </p:nvSpPr>
        <p:spPr>
          <a:xfrm rot="5400000">
            <a:off x="352425" y="333375"/>
            <a:ext cx="60960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4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" type="body"/>
          </p:nvPr>
        </p:nvSpPr>
        <p:spPr>
          <a:xfrm>
            <a:off x="3048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3" type="body"/>
          </p:nvPr>
        </p:nvSpPr>
        <p:spPr>
          <a:xfrm>
            <a:off x="3048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4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5"/>
          <p:cNvSpPr/>
          <p:nvPr>
            <p:ph idx="2" type="clipArt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45"/>
          <p:cNvSpPr txBox="1"/>
          <p:nvPr>
            <p:ph idx="1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6"/>
          <p:cNvSpPr txBox="1"/>
          <p:nvPr>
            <p:ph idx="1" type="body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29" name="Google Shape;29;p33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4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" name="Google Shape;35;p3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6" name="Google Shape;36;p3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8" name="Google Shape;38;p34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9" name="Google Shape;39;p34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4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1" name="Google Shape;41;p3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" name="Google Shape;42;p34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" name="Google Shape;43;p34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4" name="Google Shape;44;p34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52" name="Google Shape;52;p3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8" name="Google Shape;58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9" name="Google Shape;59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0" name="Google Shape;60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1" name="Google Shape;61;p3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2" name="Google Shape;72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0" name="Google Shape;80;p39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304800" y="1219200"/>
            <a:ext cx="8410575" cy="46038"/>
          </a:xfrm>
          <a:prstGeom prst="rect">
            <a:avLst/>
          </a:prstGeom>
          <a:gradFill>
            <a:gsLst>
              <a:gs pos="0">
                <a:srgbClr val="00CE98">
                  <a:alpha val="49803"/>
                </a:srgbClr>
              </a:gs>
              <a:gs pos="100000">
                <a:srgbClr val="8FF9EF">
                  <a:alpha val="5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30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zoom dir="out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kernel-machines.org/papers/Burges98.ps.g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"/>
          <p:cNvSpPr txBox="1"/>
          <p:nvPr>
            <p:ph type="title"/>
          </p:nvPr>
        </p:nvSpPr>
        <p:spPr>
          <a:xfrm>
            <a:off x="0" y="76200"/>
            <a:ext cx="914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400"/>
            </a:br>
            <a:r>
              <a:rPr lang="en-US" sz="5400"/>
              <a:t> 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Support Vector Machines (SVM)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>
            <p:ph idx="1" type="body"/>
          </p:nvPr>
        </p:nvSpPr>
        <p:spPr>
          <a:xfrm>
            <a:off x="381000" y="3962400"/>
            <a:ext cx="8305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10"/>
          <p:cNvSpPr txBox="1"/>
          <p:nvPr>
            <p:ph type="title"/>
          </p:nvPr>
        </p:nvSpPr>
        <p:spPr>
          <a:xfrm>
            <a:off x="304800" y="3810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SVM—General Philosophy</a:t>
            </a:r>
            <a:endParaRPr/>
          </a:p>
        </p:txBody>
      </p:sp>
      <p:grpSp>
        <p:nvGrpSpPr>
          <p:cNvPr id="333" name="Google Shape;333;p10"/>
          <p:cNvGrpSpPr/>
          <p:nvPr/>
        </p:nvGrpSpPr>
        <p:grpSpPr>
          <a:xfrm>
            <a:off x="534988" y="2057400"/>
            <a:ext cx="4114800" cy="2667000"/>
            <a:chOff x="337" y="1296"/>
            <a:chExt cx="2592" cy="1680"/>
          </a:xfrm>
        </p:grpSpPr>
        <p:sp>
          <p:nvSpPr>
            <p:cNvPr id="334" name="Google Shape;334;p10"/>
            <p:cNvSpPr/>
            <p:nvPr/>
          </p:nvSpPr>
          <p:spPr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7" name="Google Shape;347;p10"/>
            <p:cNvGrpSpPr/>
            <p:nvPr/>
          </p:nvGrpSpPr>
          <p:grpSpPr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348" name="Google Shape;348;p10"/>
              <p:cNvSpPr/>
              <p:nvPr/>
            </p:nvSpPr>
            <p:spPr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" name="Google Shape;349;p10"/>
              <p:cNvSpPr/>
              <p:nvPr/>
            </p:nvSpPr>
            <p:spPr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0" name="Google Shape;350;p10"/>
              <p:cNvSpPr/>
              <p:nvPr/>
            </p:nvSpPr>
            <p:spPr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1" name="Google Shape;351;p10"/>
              <p:cNvSpPr/>
              <p:nvPr/>
            </p:nvSpPr>
            <p:spPr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2" name="Google Shape;352;p10"/>
              <p:cNvSpPr/>
              <p:nvPr/>
            </p:nvSpPr>
            <p:spPr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3" name="Google Shape;353;p10"/>
              <p:cNvSpPr/>
              <p:nvPr/>
            </p:nvSpPr>
            <p:spPr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4" name="Google Shape;354;p10"/>
              <p:cNvSpPr/>
              <p:nvPr/>
            </p:nvSpPr>
            <p:spPr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5" name="Google Shape;355;p10"/>
              <p:cNvSpPr/>
              <p:nvPr/>
            </p:nvSpPr>
            <p:spPr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6" name="Google Shape;356;p10"/>
              <p:cNvSpPr/>
              <p:nvPr/>
            </p:nvSpPr>
            <p:spPr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" name="Google Shape;357;p10"/>
              <p:cNvSpPr/>
              <p:nvPr/>
            </p:nvSpPr>
            <p:spPr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8" name="Google Shape;358;p10"/>
              <p:cNvSpPr/>
              <p:nvPr/>
            </p:nvSpPr>
            <p:spPr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9" name="Google Shape;359;p10"/>
              <p:cNvSpPr/>
              <p:nvPr/>
            </p:nvSpPr>
            <p:spPr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0" name="Google Shape;360;p10"/>
              <p:cNvSpPr/>
              <p:nvPr/>
            </p:nvSpPr>
            <p:spPr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1" name="Google Shape;361;p10"/>
              <p:cNvSpPr/>
              <p:nvPr/>
            </p:nvSpPr>
            <p:spPr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2" name="Google Shape;362;p10"/>
            <p:cNvSpPr/>
            <p:nvPr/>
          </p:nvSpPr>
          <p:spPr>
            <a:xfrm>
              <a:off x="337" y="1296"/>
              <a:ext cx="2592" cy="16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63" name="Google Shape;363;p10"/>
            <p:cNvCxnSpPr/>
            <p:nvPr/>
          </p:nvCxnSpPr>
          <p:spPr>
            <a:xfrm>
              <a:off x="1686" y="1384"/>
              <a:ext cx="79" cy="1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10"/>
            <p:cNvCxnSpPr/>
            <p:nvPr/>
          </p:nvCxnSpPr>
          <p:spPr>
            <a:xfrm>
              <a:off x="1395" y="1428"/>
              <a:ext cx="79" cy="1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0"/>
            <p:cNvCxnSpPr/>
            <p:nvPr/>
          </p:nvCxnSpPr>
          <p:spPr>
            <a:xfrm>
              <a:off x="1554" y="1428"/>
              <a:ext cx="79" cy="1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6" name="Google Shape;366;p10"/>
          <p:cNvGrpSpPr/>
          <p:nvPr/>
        </p:nvGrpSpPr>
        <p:grpSpPr>
          <a:xfrm>
            <a:off x="4648200" y="2057400"/>
            <a:ext cx="4113213" cy="2667000"/>
            <a:chOff x="2929" y="1296"/>
            <a:chExt cx="2591" cy="1680"/>
          </a:xfrm>
        </p:grpSpPr>
        <p:sp>
          <p:nvSpPr>
            <p:cNvPr id="367" name="Google Shape;367;p10"/>
            <p:cNvSpPr/>
            <p:nvPr/>
          </p:nvSpPr>
          <p:spPr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929" y="1296"/>
              <a:ext cx="2591" cy="16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95" name="Google Shape;395;p10"/>
            <p:cNvCxnSpPr/>
            <p:nvPr/>
          </p:nvCxnSpPr>
          <p:spPr>
            <a:xfrm>
              <a:off x="3552" y="1392"/>
              <a:ext cx="576" cy="14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0"/>
            <p:cNvCxnSpPr/>
            <p:nvPr/>
          </p:nvCxnSpPr>
          <p:spPr>
            <a:xfrm>
              <a:off x="4176" y="1344"/>
              <a:ext cx="576" cy="14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10"/>
            <p:cNvCxnSpPr/>
            <p:nvPr/>
          </p:nvCxnSpPr>
          <p:spPr>
            <a:xfrm>
              <a:off x="3888" y="1392"/>
              <a:ext cx="576" cy="14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8" name="Google Shape;398;p10"/>
          <p:cNvGrpSpPr/>
          <p:nvPr/>
        </p:nvGrpSpPr>
        <p:grpSpPr>
          <a:xfrm>
            <a:off x="3489325" y="2667000"/>
            <a:ext cx="3749675" cy="3386138"/>
            <a:chOff x="2198" y="1680"/>
            <a:chExt cx="2362" cy="2133"/>
          </a:xfrm>
        </p:grpSpPr>
        <p:sp>
          <p:nvSpPr>
            <p:cNvPr id="399" name="Google Shape;399;p10"/>
            <p:cNvSpPr txBox="1"/>
            <p:nvPr/>
          </p:nvSpPr>
          <p:spPr>
            <a:xfrm>
              <a:off x="2198" y="3525"/>
              <a:ext cx="14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Support Vectors</a:t>
              </a:r>
              <a:endParaRPr/>
            </a:p>
          </p:txBody>
        </p:sp>
        <p:cxnSp>
          <p:nvCxnSpPr>
            <p:cNvPr id="400" name="Google Shape;400;p10"/>
            <p:cNvCxnSpPr/>
            <p:nvPr/>
          </p:nvCxnSpPr>
          <p:spPr>
            <a:xfrm flipH="1" rot="10800000">
              <a:off x="2928" y="1680"/>
              <a:ext cx="1392" cy="17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1" name="Google Shape;401;p10"/>
            <p:cNvCxnSpPr/>
            <p:nvPr/>
          </p:nvCxnSpPr>
          <p:spPr>
            <a:xfrm flipH="1" rot="10800000">
              <a:off x="2928" y="2016"/>
              <a:ext cx="1536" cy="1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2" name="Google Shape;402;p10"/>
            <p:cNvCxnSpPr/>
            <p:nvPr/>
          </p:nvCxnSpPr>
          <p:spPr>
            <a:xfrm flipH="1" rot="10800000">
              <a:off x="2976" y="2304"/>
              <a:ext cx="1584" cy="11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3" name="Google Shape;403;p10"/>
            <p:cNvCxnSpPr/>
            <p:nvPr/>
          </p:nvCxnSpPr>
          <p:spPr>
            <a:xfrm flipH="1" rot="10800000">
              <a:off x="2976" y="2640"/>
              <a:ext cx="960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4" name="Google Shape;404;p10"/>
            <p:cNvCxnSpPr/>
            <p:nvPr/>
          </p:nvCxnSpPr>
          <p:spPr>
            <a:xfrm flipH="1" rot="10800000">
              <a:off x="2976" y="1824"/>
              <a:ext cx="624" cy="16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05" name="Google Shape;405;p10"/>
          <p:cNvGrpSpPr/>
          <p:nvPr/>
        </p:nvGrpSpPr>
        <p:grpSpPr>
          <a:xfrm>
            <a:off x="1066800" y="3352800"/>
            <a:ext cx="1917700" cy="2133600"/>
            <a:chOff x="682" y="2112"/>
            <a:chExt cx="1208" cy="1344"/>
          </a:xfrm>
        </p:grpSpPr>
        <p:sp>
          <p:nvSpPr>
            <p:cNvPr id="406" name="Google Shape;406;p10"/>
            <p:cNvSpPr txBox="1"/>
            <p:nvPr/>
          </p:nvSpPr>
          <p:spPr>
            <a:xfrm>
              <a:off x="682" y="3168"/>
              <a:ext cx="12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Small Margin</a:t>
              </a:r>
              <a:endParaRPr/>
            </a:p>
          </p:txBody>
        </p:sp>
        <p:cxnSp>
          <p:nvCxnSpPr>
            <p:cNvPr id="407" name="Google Shape;407;p10"/>
            <p:cNvCxnSpPr/>
            <p:nvPr/>
          </p:nvCxnSpPr>
          <p:spPr>
            <a:xfrm flipH="1" rot="10800000">
              <a:off x="1440" y="2112"/>
              <a:ext cx="288" cy="48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08" name="Google Shape;408;p10"/>
            <p:cNvCxnSpPr/>
            <p:nvPr/>
          </p:nvCxnSpPr>
          <p:spPr>
            <a:xfrm flipH="1" rot="10800000">
              <a:off x="1344" y="2160"/>
              <a:ext cx="240" cy="1056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09" name="Google Shape;409;p10"/>
          <p:cNvGrpSpPr/>
          <p:nvPr/>
        </p:nvGrpSpPr>
        <p:grpSpPr>
          <a:xfrm>
            <a:off x="5349875" y="2667000"/>
            <a:ext cx="1943100" cy="2819400"/>
            <a:chOff x="3370" y="1680"/>
            <a:chExt cx="1224" cy="1776"/>
          </a:xfrm>
        </p:grpSpPr>
        <p:sp>
          <p:nvSpPr>
            <p:cNvPr id="410" name="Google Shape;410;p10"/>
            <p:cNvSpPr txBox="1"/>
            <p:nvPr/>
          </p:nvSpPr>
          <p:spPr>
            <a:xfrm>
              <a:off x="3370" y="3168"/>
              <a:ext cx="12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Large Margin</a:t>
              </a:r>
              <a:endParaRPr/>
            </a:p>
          </p:txBody>
        </p:sp>
        <p:cxnSp>
          <p:nvCxnSpPr>
            <p:cNvPr id="411" name="Google Shape;411;p10"/>
            <p:cNvCxnSpPr/>
            <p:nvPr/>
          </p:nvCxnSpPr>
          <p:spPr>
            <a:xfrm flipH="1" rot="10800000">
              <a:off x="3744" y="1680"/>
              <a:ext cx="528" cy="24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12" name="Google Shape;412;p10"/>
            <p:cNvCxnSpPr/>
            <p:nvPr/>
          </p:nvCxnSpPr>
          <p:spPr>
            <a:xfrm flipH="1" rot="10800000">
              <a:off x="4032" y="1728"/>
              <a:ext cx="96" cy="1488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" name="Google Shape;418;p11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SVM — Linearly Separable</a:t>
            </a:r>
            <a:endParaRPr/>
          </a:p>
        </p:txBody>
      </p:sp>
      <p:sp>
        <p:nvSpPr>
          <p:cNvPr id="419" name="Google Shape;419;p11"/>
          <p:cNvSpPr/>
          <p:nvPr/>
        </p:nvSpPr>
        <p:spPr>
          <a:xfrm>
            <a:off x="3810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separating hyperplane can be written as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●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b = 0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={w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is a weight vector and b a scalar (bias)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2-D it can be written as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0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hyperplane defining the sides of the margin: 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≥ 1    for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+1, and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≤ – 1 for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–1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training tuples that fall on hyperplanes H</a:t>
            </a:r>
            <a:r>
              <a:rPr baseline="-2500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H</a:t>
            </a:r>
            <a:r>
              <a:rPr baseline="-2500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(i.e., the </a:t>
            </a:r>
            <a:b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sides defining the margin) are </a:t>
            </a:r>
            <a:r>
              <a:rPr b="1" lang="en-US" sz="2000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support vectors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becomes a </a:t>
            </a: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constrained (convex) quadratic optimization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problem: Quadratic objective function and linear constraints 🡪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Quadratic Programming (QP)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Lagrangian multipliers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12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SVM- Maximum Marginal Hyperplane (MMH)</a:t>
            </a:r>
            <a:endParaRPr sz="2800"/>
          </a:p>
        </p:txBody>
      </p:sp>
      <p:grpSp>
        <p:nvGrpSpPr>
          <p:cNvPr id="427" name="Google Shape;427;p12"/>
          <p:cNvGrpSpPr/>
          <p:nvPr/>
        </p:nvGrpSpPr>
        <p:grpSpPr>
          <a:xfrm>
            <a:off x="458788" y="1524000"/>
            <a:ext cx="4114800" cy="2667000"/>
            <a:chOff x="337" y="1296"/>
            <a:chExt cx="2592" cy="1680"/>
          </a:xfrm>
        </p:grpSpPr>
        <p:sp>
          <p:nvSpPr>
            <p:cNvPr id="428" name="Google Shape;428;p12"/>
            <p:cNvSpPr/>
            <p:nvPr/>
          </p:nvSpPr>
          <p:spPr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41" name="Google Shape;441;p12"/>
            <p:cNvGrpSpPr/>
            <p:nvPr/>
          </p:nvGrpSpPr>
          <p:grpSpPr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442" name="Google Shape;442;p12"/>
              <p:cNvSpPr/>
              <p:nvPr/>
            </p:nvSpPr>
            <p:spPr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3" name="Google Shape;443;p12"/>
              <p:cNvSpPr/>
              <p:nvPr/>
            </p:nvSpPr>
            <p:spPr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4" name="Google Shape;444;p12"/>
              <p:cNvSpPr/>
              <p:nvPr/>
            </p:nvSpPr>
            <p:spPr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5" name="Google Shape;445;p12"/>
              <p:cNvSpPr/>
              <p:nvPr/>
            </p:nvSpPr>
            <p:spPr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6" name="Google Shape;446;p12"/>
              <p:cNvSpPr/>
              <p:nvPr/>
            </p:nvSpPr>
            <p:spPr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7" name="Google Shape;447;p12"/>
              <p:cNvSpPr/>
              <p:nvPr/>
            </p:nvSpPr>
            <p:spPr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8" name="Google Shape;448;p12"/>
              <p:cNvSpPr/>
              <p:nvPr/>
            </p:nvSpPr>
            <p:spPr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9" name="Google Shape;449;p12"/>
              <p:cNvSpPr/>
              <p:nvPr/>
            </p:nvSpPr>
            <p:spPr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0" name="Google Shape;450;p12"/>
              <p:cNvSpPr/>
              <p:nvPr/>
            </p:nvSpPr>
            <p:spPr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1" name="Google Shape;451;p12"/>
              <p:cNvSpPr/>
              <p:nvPr/>
            </p:nvSpPr>
            <p:spPr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" name="Google Shape;452;p12"/>
              <p:cNvSpPr/>
              <p:nvPr/>
            </p:nvSpPr>
            <p:spPr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" name="Google Shape;453;p12"/>
              <p:cNvSpPr/>
              <p:nvPr/>
            </p:nvSpPr>
            <p:spPr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4" name="Google Shape;454;p12"/>
              <p:cNvSpPr/>
              <p:nvPr/>
            </p:nvSpPr>
            <p:spPr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" name="Google Shape;455;p12"/>
              <p:cNvSpPr/>
              <p:nvPr/>
            </p:nvSpPr>
            <p:spPr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6" name="Google Shape;456;p12"/>
            <p:cNvSpPr/>
            <p:nvPr/>
          </p:nvSpPr>
          <p:spPr>
            <a:xfrm>
              <a:off x="337" y="1296"/>
              <a:ext cx="2592" cy="16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7" name="Google Shape;457;p12"/>
            <p:cNvCxnSpPr/>
            <p:nvPr/>
          </p:nvCxnSpPr>
          <p:spPr>
            <a:xfrm>
              <a:off x="1686" y="1384"/>
              <a:ext cx="79" cy="1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2"/>
            <p:cNvCxnSpPr/>
            <p:nvPr/>
          </p:nvCxnSpPr>
          <p:spPr>
            <a:xfrm>
              <a:off x="1395" y="1428"/>
              <a:ext cx="79" cy="1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2"/>
            <p:cNvCxnSpPr/>
            <p:nvPr/>
          </p:nvCxnSpPr>
          <p:spPr>
            <a:xfrm>
              <a:off x="1554" y="1428"/>
              <a:ext cx="79" cy="1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0" name="Google Shape;460;p12"/>
          <p:cNvGrpSpPr/>
          <p:nvPr/>
        </p:nvGrpSpPr>
        <p:grpSpPr>
          <a:xfrm>
            <a:off x="4572000" y="1524000"/>
            <a:ext cx="4113213" cy="2667000"/>
            <a:chOff x="2929" y="1296"/>
            <a:chExt cx="2591" cy="1680"/>
          </a:xfrm>
        </p:grpSpPr>
        <p:sp>
          <p:nvSpPr>
            <p:cNvPr id="461" name="Google Shape;461;p12"/>
            <p:cNvSpPr/>
            <p:nvPr/>
          </p:nvSpPr>
          <p:spPr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" name="Google Shape;462;p12"/>
            <p:cNvSpPr/>
            <p:nvPr/>
          </p:nvSpPr>
          <p:spPr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" name="Google Shape;463;p12"/>
            <p:cNvSpPr/>
            <p:nvPr/>
          </p:nvSpPr>
          <p:spPr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" name="Google Shape;464;p12"/>
            <p:cNvSpPr/>
            <p:nvPr/>
          </p:nvSpPr>
          <p:spPr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5" name="Google Shape;465;p12"/>
            <p:cNvSpPr/>
            <p:nvPr/>
          </p:nvSpPr>
          <p:spPr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12"/>
            <p:cNvSpPr/>
            <p:nvPr/>
          </p:nvSpPr>
          <p:spPr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7" name="Google Shape;467;p12"/>
            <p:cNvSpPr/>
            <p:nvPr/>
          </p:nvSpPr>
          <p:spPr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8" name="Google Shape;468;p12"/>
            <p:cNvSpPr/>
            <p:nvPr/>
          </p:nvSpPr>
          <p:spPr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6" name="Google Shape;476;p12"/>
            <p:cNvSpPr/>
            <p:nvPr/>
          </p:nvSpPr>
          <p:spPr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" name="Google Shape;484;p12"/>
            <p:cNvSpPr/>
            <p:nvPr/>
          </p:nvSpPr>
          <p:spPr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2929" y="1296"/>
              <a:ext cx="2591" cy="16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9" name="Google Shape;489;p12"/>
            <p:cNvCxnSpPr/>
            <p:nvPr/>
          </p:nvCxnSpPr>
          <p:spPr>
            <a:xfrm>
              <a:off x="3552" y="1392"/>
              <a:ext cx="576" cy="14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2"/>
            <p:cNvCxnSpPr/>
            <p:nvPr/>
          </p:nvCxnSpPr>
          <p:spPr>
            <a:xfrm>
              <a:off x="4176" y="1344"/>
              <a:ext cx="576" cy="14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2"/>
            <p:cNvCxnSpPr/>
            <p:nvPr/>
          </p:nvCxnSpPr>
          <p:spPr>
            <a:xfrm>
              <a:off x="3888" y="1392"/>
              <a:ext cx="576" cy="14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2" name="Google Shape;492;p12"/>
          <p:cNvCxnSpPr/>
          <p:nvPr/>
        </p:nvCxnSpPr>
        <p:spPr>
          <a:xfrm flipH="1" rot="10800000">
            <a:off x="6756400" y="3124200"/>
            <a:ext cx="406400" cy="220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93" name="Google Shape;493;p12"/>
          <p:cNvSpPr txBox="1"/>
          <p:nvPr/>
        </p:nvSpPr>
        <p:spPr>
          <a:xfrm>
            <a:off x="6858000" y="32004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endParaRPr/>
          </a:p>
        </p:txBody>
      </p:sp>
      <p:sp>
        <p:nvSpPr>
          <p:cNvPr id="494" name="Google Shape;494;p12"/>
          <p:cNvSpPr txBox="1"/>
          <p:nvPr/>
        </p:nvSpPr>
        <p:spPr>
          <a:xfrm>
            <a:off x="381000" y="4267200"/>
            <a:ext cx="8305800" cy="2025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data D be (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y</a:t>
            </a:r>
            <a:r>
              <a:rPr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…, (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|D|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y</a:t>
            </a:r>
            <a:r>
              <a:rPr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|D|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where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set of training tuples associated with the class labels y</a:t>
            </a:r>
            <a:r>
              <a:rPr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aseline="-25000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infinite lines (hyperplanes) separating the two classes but we want to find the best one (the one that minimizes classification error on unseen data)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SVM searches for the hyperplane with the largest margin, i.e.,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maximum marginal hyperplane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(MMH)</a:t>
            </a:r>
            <a:endParaRPr/>
          </a:p>
        </p:txBody>
      </p:sp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13"/>
          <p:cNvSpPr txBox="1"/>
          <p:nvPr>
            <p:ph type="title"/>
          </p:nvPr>
        </p:nvSpPr>
        <p:spPr>
          <a:xfrm>
            <a:off x="457200" y="304800"/>
            <a:ext cx="8229600" cy="649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SVM Mathematically</a:t>
            </a:r>
            <a:endParaRPr/>
          </a:p>
        </p:txBody>
      </p:sp>
      <p:cxnSp>
        <p:nvCxnSpPr>
          <p:cNvPr id="501" name="Google Shape;501;p13"/>
          <p:cNvCxnSpPr/>
          <p:nvPr/>
        </p:nvCxnSpPr>
        <p:spPr>
          <a:xfrm rot="-1599335">
            <a:off x="2673350" y="2366963"/>
            <a:ext cx="2971800" cy="0"/>
          </a:xfrm>
          <a:prstGeom prst="straightConnector1">
            <a:avLst/>
          </a:prstGeom>
          <a:noFill/>
          <a:ln cap="flat" cmpd="sng" w="1270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13"/>
          <p:cNvCxnSpPr/>
          <p:nvPr/>
        </p:nvCxnSpPr>
        <p:spPr>
          <a:xfrm rot="-1599335">
            <a:off x="2819400" y="2657475"/>
            <a:ext cx="297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13"/>
          <p:cNvCxnSpPr/>
          <p:nvPr/>
        </p:nvCxnSpPr>
        <p:spPr>
          <a:xfrm rot="-1599335">
            <a:off x="2963863" y="2946400"/>
            <a:ext cx="29718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13"/>
          <p:cNvSpPr txBox="1"/>
          <p:nvPr/>
        </p:nvSpPr>
        <p:spPr>
          <a:xfrm rot="-1586986">
            <a:off x="2133600" y="1876425"/>
            <a:ext cx="3048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“Predict Class = +1” zone</a:t>
            </a:r>
            <a:endParaRPr/>
          </a:p>
        </p:txBody>
      </p:sp>
      <p:sp>
        <p:nvSpPr>
          <p:cNvPr id="505" name="Google Shape;505;p13"/>
          <p:cNvSpPr txBox="1"/>
          <p:nvPr/>
        </p:nvSpPr>
        <p:spPr>
          <a:xfrm rot="-1586986">
            <a:off x="3352800" y="3171825"/>
            <a:ext cx="28876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“Predict Class = -1” zone</a:t>
            </a:r>
            <a:endParaRPr/>
          </a:p>
        </p:txBody>
      </p:sp>
      <p:sp>
        <p:nvSpPr>
          <p:cNvPr id="506" name="Google Shape;506;p13"/>
          <p:cNvSpPr txBox="1"/>
          <p:nvPr/>
        </p:nvSpPr>
        <p:spPr>
          <a:xfrm rot="-1777892">
            <a:off x="1600200" y="3095625"/>
            <a:ext cx="14938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wx+b=1</a:t>
            </a:r>
            <a:endParaRPr/>
          </a:p>
        </p:txBody>
      </p:sp>
      <p:sp>
        <p:nvSpPr>
          <p:cNvPr id="507" name="Google Shape;507;p13"/>
          <p:cNvSpPr txBox="1"/>
          <p:nvPr/>
        </p:nvSpPr>
        <p:spPr>
          <a:xfrm rot="-1777892">
            <a:off x="1981200" y="3400425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wx+b=0</a:t>
            </a:r>
            <a:endParaRPr/>
          </a:p>
        </p:txBody>
      </p:sp>
      <p:sp>
        <p:nvSpPr>
          <p:cNvPr id="508" name="Google Shape;508;p13"/>
          <p:cNvSpPr txBox="1"/>
          <p:nvPr/>
        </p:nvSpPr>
        <p:spPr>
          <a:xfrm rot="-1777892">
            <a:off x="2057400" y="3705225"/>
            <a:ext cx="1287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747E26"/>
                </a:solidFill>
                <a:latin typeface="Tahoma"/>
                <a:ea typeface="Tahoma"/>
                <a:cs typeface="Tahoma"/>
                <a:sym typeface="Tahoma"/>
              </a:rPr>
              <a:t>wx+b=-1</a:t>
            </a:r>
            <a:endParaRPr/>
          </a:p>
        </p:txBody>
      </p:sp>
      <p:cxnSp>
        <p:nvCxnSpPr>
          <p:cNvPr id="509" name="Google Shape;509;p13"/>
          <p:cNvCxnSpPr/>
          <p:nvPr/>
        </p:nvCxnSpPr>
        <p:spPr>
          <a:xfrm>
            <a:off x="5551488" y="1676400"/>
            <a:ext cx="327025" cy="598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0" name="Google Shape;510;p13"/>
          <p:cNvSpPr/>
          <p:nvPr/>
        </p:nvSpPr>
        <p:spPr>
          <a:xfrm>
            <a:off x="4495800" y="2867025"/>
            <a:ext cx="76200" cy="76200"/>
          </a:xfrm>
          <a:prstGeom prst="ellipse">
            <a:avLst/>
          </a:prstGeom>
          <a:solidFill>
            <a:srgbClr val="990099"/>
          </a:solidFill>
          <a:ln cap="rnd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13"/>
          <p:cNvSpPr txBox="1"/>
          <p:nvPr/>
        </p:nvSpPr>
        <p:spPr>
          <a:xfrm>
            <a:off x="4648200" y="2714625"/>
            <a:ext cx="457200" cy="4159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rgbClr val="990099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1" baseline="30000" i="1" lang="en-US" sz="2000">
                <a:solidFill>
                  <a:srgbClr val="990099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570413" y="2117725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13"/>
          <p:cNvSpPr txBox="1"/>
          <p:nvPr/>
        </p:nvSpPr>
        <p:spPr>
          <a:xfrm>
            <a:off x="4681538" y="1679575"/>
            <a:ext cx="515937" cy="4159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30000" i="1" lang="en-US" sz="24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pic>
        <p:nvPicPr>
          <p:cNvPr id="514" name="Google Shape;5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4551363"/>
            <a:ext cx="3200400" cy="101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3"/>
          <p:cNvSpPr txBox="1"/>
          <p:nvPr/>
        </p:nvSpPr>
        <p:spPr>
          <a:xfrm>
            <a:off x="6019800" y="1724025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=Margin Width</a:t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13"/>
          <p:cNvSpPr/>
          <p:nvPr/>
        </p:nvSpPr>
        <p:spPr>
          <a:xfrm>
            <a:off x="228600" y="4495800"/>
            <a:ext cx="2895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know: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1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r>
              <a:rPr b="1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30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 = +1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1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r>
              <a:rPr b="1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30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 = -1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1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(</a:t>
            </a:r>
            <a:r>
              <a:rPr b="1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30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</a:t>
            </a:r>
            <a:r>
              <a:rPr b="1" baseline="30000"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-)</a:t>
            </a:r>
            <a:r>
              <a:rPr i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22" name="Google Shape;5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8458200" cy="643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5"/>
          <p:cNvSpPr txBox="1"/>
          <p:nvPr>
            <p:ph type="title"/>
          </p:nvPr>
        </p:nvSpPr>
        <p:spPr>
          <a:xfrm>
            <a:off x="299545" y="5334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SVM : Non linearly Separable Data</a:t>
            </a:r>
            <a:endParaRPr/>
          </a:p>
        </p:txBody>
      </p:sp>
      <p:sp>
        <p:nvSpPr>
          <p:cNvPr id="528" name="Google Shape;528;p15"/>
          <p:cNvSpPr/>
          <p:nvPr/>
        </p:nvSpPr>
        <p:spPr>
          <a:xfrm>
            <a:off x="304800" y="1600200"/>
            <a:ext cx="8763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51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20"/>
              <a:buFont typeface="Noto Sans Symbols"/>
              <a:buNone/>
            </a:pPr>
            <a:r>
              <a:t/>
            </a:r>
            <a:endParaRPr sz="1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Char char="■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What about non linearly separable data ?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•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Most of real data are </a:t>
            </a:r>
            <a:r>
              <a:rPr b="0" i="0" lang="en-US" sz="2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not linearly separable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•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Forcing separation of the data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overfitting</a:t>
            </a:r>
            <a:endParaRPr b="0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•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Noisy data and outliers.</a:t>
            </a:r>
            <a:endParaRPr/>
          </a:p>
          <a:p>
            <a:pPr indent="-236220" lvl="0" marL="3429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Char char="■"/>
            </a:pPr>
            <a:r>
              <a:rPr i="1"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 need two more steps: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Soft margin SVM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Kernels</a:t>
            </a:r>
            <a:endParaRPr/>
          </a:p>
          <a:p>
            <a:pPr indent="-236220" lvl="0" marL="34290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zoom dir="ou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/>
          <p:nvPr>
            <p:ph type="title"/>
          </p:nvPr>
        </p:nvSpPr>
        <p:spPr>
          <a:xfrm>
            <a:off x="3810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: Non linearly Separable Data</a:t>
            </a:r>
            <a:endParaRPr/>
          </a:p>
        </p:txBody>
      </p:sp>
      <p:sp>
        <p:nvSpPr>
          <p:cNvPr id="534" name="Google Shape;534;p16"/>
          <p:cNvSpPr/>
          <p:nvPr/>
        </p:nvSpPr>
        <p:spPr>
          <a:xfrm>
            <a:off x="227806" y="1140405"/>
            <a:ext cx="8687594" cy="3404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real world problem it is not likely to get an exactly separate line dividing the data within the space. And we might have a 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curved decision boundary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training set is not linearly separable? </a:t>
            </a:r>
            <a:r>
              <a:rPr i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Slack variables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ξi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added to allow 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misclassification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difficult or noisy examples, resulting margin called </a:t>
            </a:r>
            <a:r>
              <a:rPr i="1" lang="en-US" sz="2000">
                <a:solidFill>
                  <a:srgbClr val="170981"/>
                </a:solidFill>
                <a:latin typeface="Arial"/>
                <a:ea typeface="Arial"/>
                <a:cs typeface="Arial"/>
                <a:sym typeface="Arial"/>
              </a:rPr>
              <a:t>soft margin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datasets are inseparable. To allow for this kernels are used to non-linearly map the input data to a high-dimensional space. The new mapping is then linearly separable </a:t>
            </a:r>
            <a:endParaRPr/>
          </a:p>
        </p:txBody>
      </p:sp>
      <p:pic>
        <p:nvPicPr>
          <p:cNvPr descr="8" id="535" name="Google Shape;535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03" y="4536531"/>
            <a:ext cx="4038600" cy="2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16"/>
          <p:cNvSpPr/>
          <p:nvPr/>
        </p:nvSpPr>
        <p:spPr>
          <a:xfrm>
            <a:off x="4734910" y="4741198"/>
            <a:ext cx="4038600" cy="286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mapping is defined by the Kernel: </a:t>
            </a:r>
            <a:endParaRPr/>
          </a:p>
        </p:txBody>
      </p:sp>
      <p:pic>
        <p:nvPicPr>
          <p:cNvPr descr="10" id="537" name="Google Shape;537;p1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212685"/>
            <a:ext cx="2438400" cy="4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"/>
          <p:cNvSpPr txBox="1"/>
          <p:nvPr>
            <p:ph type="title"/>
          </p:nvPr>
        </p:nvSpPr>
        <p:spPr>
          <a:xfrm>
            <a:off x="447675" y="404812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: Non linearly Separable Data</a:t>
            </a:r>
            <a:endParaRPr/>
          </a:p>
        </p:txBody>
      </p:sp>
      <p:sp>
        <p:nvSpPr>
          <p:cNvPr id="543" name="Google Shape;543;p17"/>
          <p:cNvSpPr/>
          <p:nvPr/>
        </p:nvSpPr>
        <p:spPr>
          <a:xfrm>
            <a:off x="418772" y="1493837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Char char="■"/>
            </a:pPr>
            <a:r>
              <a:rPr lang="en-US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General idea:   the original input space can always be </a:t>
            </a:r>
            <a:r>
              <a:rPr lang="en-US" sz="22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mapped to some higher-dimensional</a:t>
            </a:r>
            <a:r>
              <a:rPr lang="en-US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feature space where the training set is separable:</a:t>
            </a:r>
            <a:endParaRPr/>
          </a:p>
        </p:txBody>
      </p:sp>
      <p:cxnSp>
        <p:nvCxnSpPr>
          <p:cNvPr id="544" name="Google Shape;544;p17"/>
          <p:cNvCxnSpPr/>
          <p:nvPr/>
        </p:nvCxnSpPr>
        <p:spPr>
          <a:xfrm rot="10800000">
            <a:off x="2068513" y="3168650"/>
            <a:ext cx="0" cy="304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17"/>
          <p:cNvCxnSpPr/>
          <p:nvPr/>
        </p:nvCxnSpPr>
        <p:spPr>
          <a:xfrm>
            <a:off x="447675" y="4779963"/>
            <a:ext cx="33194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17"/>
          <p:cNvSpPr/>
          <p:nvPr/>
        </p:nvSpPr>
        <p:spPr>
          <a:xfrm>
            <a:off x="2098675" y="40005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7" name="Google Shape;547;p17"/>
          <p:cNvSpPr/>
          <p:nvPr/>
        </p:nvSpPr>
        <p:spPr>
          <a:xfrm>
            <a:off x="1524000" y="43576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8" name="Google Shape;548;p17"/>
          <p:cNvSpPr/>
          <p:nvPr/>
        </p:nvSpPr>
        <p:spPr>
          <a:xfrm>
            <a:off x="1676400" y="49037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9" name="Google Shape;549;p17"/>
          <p:cNvSpPr/>
          <p:nvPr/>
        </p:nvSpPr>
        <p:spPr>
          <a:xfrm>
            <a:off x="2209800" y="53800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0" name="Google Shape;550;p17"/>
          <p:cNvSpPr/>
          <p:nvPr/>
        </p:nvSpPr>
        <p:spPr>
          <a:xfrm>
            <a:off x="1790700" y="40465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1295400" y="46751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1714500" y="54181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3" name="Google Shape;553;p17"/>
          <p:cNvSpPr/>
          <p:nvPr/>
        </p:nvSpPr>
        <p:spPr>
          <a:xfrm>
            <a:off x="2209800" y="44465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4" name="Google Shape;554;p17"/>
          <p:cNvSpPr/>
          <p:nvPr/>
        </p:nvSpPr>
        <p:spPr>
          <a:xfrm>
            <a:off x="3111500" y="44338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5" name="Google Shape;555;p17"/>
          <p:cNvSpPr/>
          <p:nvPr/>
        </p:nvSpPr>
        <p:spPr>
          <a:xfrm>
            <a:off x="2971800" y="56467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6" name="Google Shape;556;p17"/>
          <p:cNvSpPr/>
          <p:nvPr/>
        </p:nvSpPr>
        <p:spPr>
          <a:xfrm>
            <a:off x="723900" y="45608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7" name="Google Shape;557;p17"/>
          <p:cNvSpPr/>
          <p:nvPr/>
        </p:nvSpPr>
        <p:spPr>
          <a:xfrm>
            <a:off x="2235200" y="60150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8" name="Google Shape;558;p17"/>
          <p:cNvSpPr/>
          <p:nvPr/>
        </p:nvSpPr>
        <p:spPr>
          <a:xfrm>
            <a:off x="3200400" y="51704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9" name="Google Shape;559;p17"/>
          <p:cNvSpPr/>
          <p:nvPr/>
        </p:nvSpPr>
        <p:spPr>
          <a:xfrm>
            <a:off x="1263650" y="57102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0" name="Google Shape;560;p17"/>
          <p:cNvSpPr/>
          <p:nvPr/>
        </p:nvSpPr>
        <p:spPr>
          <a:xfrm>
            <a:off x="952500" y="52276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1009650" y="37036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2" name="Google Shape;562;p17"/>
          <p:cNvSpPr/>
          <p:nvPr/>
        </p:nvSpPr>
        <p:spPr>
          <a:xfrm>
            <a:off x="2505075" y="48387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2124075" y="497205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2409825" y="373380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1114425" y="3819525"/>
            <a:ext cx="1885950" cy="1905000"/>
          </a:xfrm>
          <a:prstGeom prst="ellipse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6" name="Google Shape;566;p17"/>
          <p:cNvSpPr/>
          <p:nvPr/>
        </p:nvSpPr>
        <p:spPr>
          <a:xfrm>
            <a:off x="1162050" y="38560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7" name="Google Shape;567;p17"/>
          <p:cNvSpPr/>
          <p:nvPr/>
        </p:nvSpPr>
        <p:spPr>
          <a:xfrm>
            <a:off x="3086100" y="38369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68" name="Google Shape;568;p17"/>
          <p:cNvCxnSpPr/>
          <p:nvPr/>
        </p:nvCxnSpPr>
        <p:spPr>
          <a:xfrm rot="10800000">
            <a:off x="6107113" y="2921000"/>
            <a:ext cx="0" cy="2070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17"/>
          <p:cNvCxnSpPr/>
          <p:nvPr/>
        </p:nvCxnSpPr>
        <p:spPr>
          <a:xfrm>
            <a:off x="6076950" y="5008563"/>
            <a:ext cx="234791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17"/>
          <p:cNvSpPr/>
          <p:nvPr/>
        </p:nvSpPr>
        <p:spPr>
          <a:xfrm>
            <a:off x="6375400" y="437197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1" name="Google Shape;571;p17"/>
          <p:cNvSpPr/>
          <p:nvPr/>
        </p:nvSpPr>
        <p:spPr>
          <a:xfrm>
            <a:off x="5800725" y="472916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2" name="Google Shape;572;p17"/>
          <p:cNvSpPr/>
          <p:nvPr/>
        </p:nvSpPr>
        <p:spPr>
          <a:xfrm>
            <a:off x="6181725" y="52847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3" name="Google Shape;573;p17"/>
          <p:cNvSpPr/>
          <p:nvPr/>
        </p:nvSpPr>
        <p:spPr>
          <a:xfrm>
            <a:off x="7000875" y="52847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4" name="Google Shape;574;p17"/>
          <p:cNvSpPr/>
          <p:nvPr/>
        </p:nvSpPr>
        <p:spPr>
          <a:xfrm>
            <a:off x="6067425" y="44180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5" name="Google Shape;575;p17"/>
          <p:cNvSpPr/>
          <p:nvPr/>
        </p:nvSpPr>
        <p:spPr>
          <a:xfrm>
            <a:off x="6276975" y="46942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6" name="Google Shape;576;p17"/>
          <p:cNvSpPr/>
          <p:nvPr/>
        </p:nvSpPr>
        <p:spPr>
          <a:xfrm>
            <a:off x="6505575" y="53228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7" name="Google Shape;577;p17"/>
          <p:cNvSpPr/>
          <p:nvPr/>
        </p:nvSpPr>
        <p:spPr>
          <a:xfrm>
            <a:off x="6486525" y="481806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8" name="Google Shape;578;p17"/>
          <p:cNvSpPr/>
          <p:nvPr/>
        </p:nvSpPr>
        <p:spPr>
          <a:xfrm>
            <a:off x="8093075" y="44529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9" name="Google Shape;579;p17"/>
          <p:cNvSpPr/>
          <p:nvPr/>
        </p:nvSpPr>
        <p:spPr>
          <a:xfrm>
            <a:off x="7953375" y="56657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0" name="Google Shape;580;p17"/>
          <p:cNvSpPr/>
          <p:nvPr/>
        </p:nvSpPr>
        <p:spPr>
          <a:xfrm>
            <a:off x="7477125" y="34178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1" name="Google Shape;581;p17"/>
          <p:cNvSpPr/>
          <p:nvPr/>
        </p:nvSpPr>
        <p:spPr>
          <a:xfrm>
            <a:off x="7483475" y="46815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2" name="Google Shape;582;p17"/>
          <p:cNvSpPr/>
          <p:nvPr/>
        </p:nvSpPr>
        <p:spPr>
          <a:xfrm>
            <a:off x="8181975" y="51895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3" name="Google Shape;583;p17"/>
          <p:cNvSpPr/>
          <p:nvPr/>
        </p:nvSpPr>
        <p:spPr>
          <a:xfrm>
            <a:off x="7007225" y="41290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4" name="Google Shape;584;p17"/>
          <p:cNvSpPr/>
          <p:nvPr/>
        </p:nvSpPr>
        <p:spPr>
          <a:xfrm>
            <a:off x="7610475" y="53609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5" name="Google Shape;585;p17"/>
          <p:cNvSpPr/>
          <p:nvPr/>
        </p:nvSpPr>
        <p:spPr>
          <a:xfrm>
            <a:off x="7400925" y="36274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6" name="Google Shape;586;p17"/>
          <p:cNvSpPr/>
          <p:nvPr/>
        </p:nvSpPr>
        <p:spPr>
          <a:xfrm>
            <a:off x="6010275" y="513397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7" name="Google Shape;587;p17"/>
          <p:cNvSpPr/>
          <p:nvPr/>
        </p:nvSpPr>
        <p:spPr>
          <a:xfrm>
            <a:off x="5629275" y="526732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8" name="Google Shape;588;p17"/>
          <p:cNvSpPr/>
          <p:nvPr/>
        </p:nvSpPr>
        <p:spPr>
          <a:xfrm>
            <a:off x="7391400" y="375285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9" name="Google Shape;589;p17"/>
          <p:cNvSpPr/>
          <p:nvPr/>
        </p:nvSpPr>
        <p:spPr>
          <a:xfrm>
            <a:off x="6943725" y="32845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90" name="Google Shape;590;p17"/>
          <p:cNvSpPr/>
          <p:nvPr/>
        </p:nvSpPr>
        <p:spPr>
          <a:xfrm>
            <a:off x="8067675" y="38560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91" name="Google Shape;591;p17"/>
          <p:cNvCxnSpPr/>
          <p:nvPr/>
        </p:nvCxnSpPr>
        <p:spPr>
          <a:xfrm flipH="1">
            <a:off x="4859338" y="5010150"/>
            <a:ext cx="1238250" cy="9969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17"/>
          <p:cNvCxnSpPr/>
          <p:nvPr/>
        </p:nvCxnSpPr>
        <p:spPr>
          <a:xfrm>
            <a:off x="6096000" y="3657600"/>
            <a:ext cx="1447800" cy="13335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17"/>
          <p:cNvCxnSpPr/>
          <p:nvPr/>
        </p:nvCxnSpPr>
        <p:spPr>
          <a:xfrm flipH="1" rot="10800000">
            <a:off x="6324600" y="5029200"/>
            <a:ext cx="1219200" cy="12192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7"/>
          <p:cNvCxnSpPr/>
          <p:nvPr/>
        </p:nvCxnSpPr>
        <p:spPr>
          <a:xfrm flipH="1" rot="10800000">
            <a:off x="4629150" y="3695700"/>
            <a:ext cx="1466850" cy="8382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7"/>
          <p:cNvCxnSpPr/>
          <p:nvPr/>
        </p:nvCxnSpPr>
        <p:spPr>
          <a:xfrm>
            <a:off x="4610100" y="4533900"/>
            <a:ext cx="1714500" cy="169545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/>
          <p:nvPr/>
        </p:nvSpPr>
        <p:spPr>
          <a:xfrm>
            <a:off x="3581400" y="2971800"/>
            <a:ext cx="1638300" cy="457200"/>
          </a:xfrm>
          <a:prstGeom prst="curvedDownArrow">
            <a:avLst>
              <a:gd fmla="val 71667" name="adj1"/>
              <a:gd fmla="val 143333" name="adj2"/>
              <a:gd fmla="val 33333" name="adj3"/>
            </a:avLst>
          </a:prstGeom>
          <a:solidFill>
            <a:srgbClr val="008000"/>
          </a:soli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97" name="Google Shape;597;p17"/>
          <p:cNvSpPr txBox="1"/>
          <p:nvPr/>
        </p:nvSpPr>
        <p:spPr>
          <a:xfrm>
            <a:off x="3581400" y="3657600"/>
            <a:ext cx="190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Φ:  </a:t>
            </a:r>
            <a:r>
              <a:rPr b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r>
              <a:rPr b="1" baseline="-25000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→</a:t>
            </a: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φ(</a:t>
            </a:r>
            <a:r>
              <a:rPr b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3" name="Google Shape;603;p18"/>
          <p:cNvPicPr preferRelativeResize="0"/>
          <p:nvPr/>
        </p:nvPicPr>
        <p:blipFill rotWithShape="1">
          <a:blip r:embed="rId3">
            <a:alphaModFix/>
          </a:blip>
          <a:srcRect b="0" l="0" r="0" t="21444"/>
          <a:stretch/>
        </p:blipFill>
        <p:spPr>
          <a:xfrm>
            <a:off x="304799" y="1676400"/>
            <a:ext cx="8690741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8"/>
          <p:cNvSpPr txBox="1"/>
          <p:nvPr>
            <p:ph type="title"/>
          </p:nvPr>
        </p:nvSpPr>
        <p:spPr>
          <a:xfrm>
            <a:off x="447675" y="404812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: Non linearly Separable Data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Google Shape;610;p19"/>
          <p:cNvSpPr txBox="1"/>
          <p:nvPr>
            <p:ph type="title"/>
          </p:nvPr>
        </p:nvSpPr>
        <p:spPr>
          <a:xfrm>
            <a:off x="457200" y="228600"/>
            <a:ext cx="8229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- Soft Margin Classification</a:t>
            </a:r>
            <a:endParaRPr/>
          </a:p>
        </p:txBody>
      </p:sp>
      <p:pic>
        <p:nvPicPr>
          <p:cNvPr id="611" name="Google Shape;6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19"/>
          <p:cNvCxnSpPr/>
          <p:nvPr/>
        </p:nvCxnSpPr>
        <p:spPr>
          <a:xfrm rot="10800000">
            <a:off x="4664075" y="3130550"/>
            <a:ext cx="0" cy="304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19"/>
          <p:cNvCxnSpPr/>
          <p:nvPr/>
        </p:nvCxnSpPr>
        <p:spPr>
          <a:xfrm>
            <a:off x="4529138" y="6056313"/>
            <a:ext cx="40814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19"/>
          <p:cNvSpPr/>
          <p:nvPr/>
        </p:nvSpPr>
        <p:spPr>
          <a:xfrm>
            <a:off x="5703888" y="38862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19"/>
          <p:cNvSpPr/>
          <p:nvPr/>
        </p:nvSpPr>
        <p:spPr>
          <a:xfrm>
            <a:off x="5129213" y="42433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19"/>
          <p:cNvSpPr/>
          <p:nvPr/>
        </p:nvSpPr>
        <p:spPr>
          <a:xfrm>
            <a:off x="5281613" y="47894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19"/>
          <p:cNvSpPr/>
          <p:nvPr/>
        </p:nvSpPr>
        <p:spPr>
          <a:xfrm>
            <a:off x="4900613" y="52466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19"/>
          <p:cNvSpPr/>
          <p:nvPr/>
        </p:nvSpPr>
        <p:spPr>
          <a:xfrm>
            <a:off x="5434013" y="36464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19"/>
          <p:cNvSpPr/>
          <p:nvPr/>
        </p:nvSpPr>
        <p:spPr>
          <a:xfrm>
            <a:off x="4900613" y="45608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19"/>
          <p:cNvSpPr/>
          <p:nvPr/>
        </p:nvSpPr>
        <p:spPr>
          <a:xfrm>
            <a:off x="5053013" y="47132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19"/>
          <p:cNvSpPr/>
          <p:nvPr/>
        </p:nvSpPr>
        <p:spPr>
          <a:xfrm>
            <a:off x="5815013" y="43322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19"/>
          <p:cNvSpPr/>
          <p:nvPr/>
        </p:nvSpPr>
        <p:spPr>
          <a:xfrm>
            <a:off x="6716713" y="43195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19"/>
          <p:cNvSpPr/>
          <p:nvPr/>
        </p:nvSpPr>
        <p:spPr>
          <a:xfrm>
            <a:off x="6348413" y="52466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19"/>
          <p:cNvSpPr/>
          <p:nvPr/>
        </p:nvSpPr>
        <p:spPr>
          <a:xfrm>
            <a:off x="7339013" y="52466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19"/>
          <p:cNvSpPr/>
          <p:nvPr/>
        </p:nvSpPr>
        <p:spPr>
          <a:xfrm>
            <a:off x="6030913" y="57673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6653213" y="46370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19"/>
          <p:cNvSpPr/>
          <p:nvPr/>
        </p:nvSpPr>
        <p:spPr>
          <a:xfrm>
            <a:off x="6084888" y="513080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19"/>
          <p:cNvSpPr/>
          <p:nvPr/>
        </p:nvSpPr>
        <p:spPr>
          <a:xfrm>
            <a:off x="6729413" y="54752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19"/>
          <p:cNvSpPr/>
          <p:nvPr/>
        </p:nvSpPr>
        <p:spPr>
          <a:xfrm>
            <a:off x="7415213" y="45608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19"/>
          <p:cNvSpPr/>
          <p:nvPr/>
        </p:nvSpPr>
        <p:spPr>
          <a:xfrm>
            <a:off x="5900738" y="30480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19"/>
          <p:cNvSpPr/>
          <p:nvPr/>
        </p:nvSpPr>
        <p:spPr>
          <a:xfrm>
            <a:off x="6510338" y="31242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19"/>
          <p:cNvSpPr/>
          <p:nvPr/>
        </p:nvSpPr>
        <p:spPr>
          <a:xfrm>
            <a:off x="7577138" y="388620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19"/>
          <p:cNvSpPr/>
          <p:nvPr/>
        </p:nvSpPr>
        <p:spPr>
          <a:xfrm>
            <a:off x="5389563" y="433070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19"/>
          <p:cNvSpPr/>
          <p:nvPr/>
        </p:nvSpPr>
        <p:spPr>
          <a:xfrm>
            <a:off x="5110163" y="50371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19"/>
          <p:cNvSpPr/>
          <p:nvPr/>
        </p:nvSpPr>
        <p:spPr>
          <a:xfrm>
            <a:off x="7299325" y="41163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6" name="Google Shape;636;p19"/>
          <p:cNvCxnSpPr/>
          <p:nvPr/>
        </p:nvCxnSpPr>
        <p:spPr>
          <a:xfrm flipH="1" rot="10800000">
            <a:off x="5129213" y="3048000"/>
            <a:ext cx="2143125" cy="28844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19"/>
          <p:cNvCxnSpPr/>
          <p:nvPr/>
        </p:nvCxnSpPr>
        <p:spPr>
          <a:xfrm rot="10800000">
            <a:off x="6464300" y="4152900"/>
            <a:ext cx="254000" cy="184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38" name="Google Shape;638;p19"/>
          <p:cNvSpPr/>
          <p:nvPr/>
        </p:nvSpPr>
        <p:spPr>
          <a:xfrm>
            <a:off x="5740400" y="4267200"/>
            <a:ext cx="228600" cy="21907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19"/>
          <p:cNvSpPr/>
          <p:nvPr/>
        </p:nvSpPr>
        <p:spPr>
          <a:xfrm>
            <a:off x="6013450" y="5062538"/>
            <a:ext cx="228600" cy="219075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19"/>
          <p:cNvSpPr/>
          <p:nvPr/>
        </p:nvSpPr>
        <p:spPr>
          <a:xfrm>
            <a:off x="6646863" y="4249738"/>
            <a:ext cx="228600" cy="219075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1" name="Google Shape;641;p19"/>
          <p:cNvCxnSpPr/>
          <p:nvPr/>
        </p:nvCxnSpPr>
        <p:spPr>
          <a:xfrm rot="10800000">
            <a:off x="5840413" y="4967288"/>
            <a:ext cx="244475" cy="174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19"/>
          <p:cNvCxnSpPr/>
          <p:nvPr/>
        </p:nvCxnSpPr>
        <p:spPr>
          <a:xfrm rot="10800000">
            <a:off x="5892800" y="4405313"/>
            <a:ext cx="234950" cy="179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19"/>
          <p:cNvCxnSpPr/>
          <p:nvPr/>
        </p:nvCxnSpPr>
        <p:spPr>
          <a:xfrm flipH="1" rot="10800000">
            <a:off x="5567363" y="3228975"/>
            <a:ext cx="2009775" cy="2693988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19"/>
          <p:cNvCxnSpPr/>
          <p:nvPr/>
        </p:nvCxnSpPr>
        <p:spPr>
          <a:xfrm flipH="1" rot="10800000">
            <a:off x="4919663" y="2867025"/>
            <a:ext cx="2066925" cy="2770188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19"/>
          <p:cNvCxnSpPr/>
          <p:nvPr/>
        </p:nvCxnSpPr>
        <p:spPr>
          <a:xfrm rot="10800000">
            <a:off x="6459538" y="3551238"/>
            <a:ext cx="841375" cy="5826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19"/>
          <p:cNvCxnSpPr/>
          <p:nvPr/>
        </p:nvCxnSpPr>
        <p:spPr>
          <a:xfrm>
            <a:off x="5470525" y="4406900"/>
            <a:ext cx="809625" cy="5778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19"/>
          <p:cNvSpPr txBox="1"/>
          <p:nvPr/>
        </p:nvSpPr>
        <p:spPr>
          <a:xfrm>
            <a:off x="6923088" y="3946525"/>
            <a:ext cx="704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ξ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648" name="Google Shape;648;p19"/>
          <p:cNvSpPr txBox="1"/>
          <p:nvPr/>
        </p:nvSpPr>
        <p:spPr>
          <a:xfrm>
            <a:off x="5391150" y="4410075"/>
            <a:ext cx="704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ξ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649" name="Google Shape;649;p19"/>
          <p:cNvSpPr/>
          <p:nvPr/>
        </p:nvSpPr>
        <p:spPr>
          <a:xfrm>
            <a:off x="7226300" y="4051300"/>
            <a:ext cx="228600" cy="21907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19"/>
          <p:cNvSpPr/>
          <p:nvPr/>
        </p:nvSpPr>
        <p:spPr>
          <a:xfrm>
            <a:off x="5318125" y="4259263"/>
            <a:ext cx="228600" cy="219075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19"/>
          <p:cNvSpPr/>
          <p:nvPr/>
        </p:nvSpPr>
        <p:spPr>
          <a:xfrm>
            <a:off x="228600" y="1219200"/>
            <a:ext cx="8699500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training set is not linearly separable?</a:t>
            </a:r>
            <a:endParaRPr b="1" i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Slack variables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ξi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added to allow misclassification of difficult or noisy examples, resulting </a:t>
            </a:r>
            <a:r>
              <a:rPr lang="en-US" sz="2200">
                <a:solidFill>
                  <a:srgbClr val="170981"/>
                </a:solidFill>
                <a:latin typeface="Arial"/>
                <a:ea typeface="Arial"/>
                <a:cs typeface="Arial"/>
                <a:sym typeface="Arial"/>
              </a:rPr>
              <a:t>margin called </a:t>
            </a:r>
            <a:r>
              <a:rPr i="1" lang="en-US" sz="2200">
                <a:solidFill>
                  <a:srgbClr val="170981"/>
                </a:solidFill>
                <a:latin typeface="Arial"/>
                <a:ea typeface="Arial"/>
                <a:cs typeface="Arial"/>
                <a:sym typeface="Arial"/>
              </a:rPr>
              <a:t>soft</a:t>
            </a:r>
            <a:r>
              <a:rPr lang="en-US" sz="2200">
                <a:solidFill>
                  <a:srgbClr val="17098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rgbClr val="1709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9"/>
          <p:cNvSpPr/>
          <p:nvPr/>
        </p:nvSpPr>
        <p:spPr>
          <a:xfrm>
            <a:off x="186531" y="3175933"/>
            <a:ext cx="4359275" cy="16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introduces slack variables, ξ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measure the degree of misclassification of the datum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"/>
          <p:cNvSpPr txBox="1"/>
          <p:nvPr>
            <p:ph type="title"/>
          </p:nvPr>
        </p:nvSpPr>
        <p:spPr>
          <a:xfrm>
            <a:off x="762000" y="381000"/>
            <a:ext cx="76882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verlock"/>
              <a:buNone/>
            </a:pPr>
            <a:r>
              <a:rPr lang="en-US" sz="4000"/>
              <a:t>SVM — Introduction</a:t>
            </a:r>
            <a:endParaRPr sz="4000"/>
          </a:p>
        </p:txBody>
      </p:sp>
      <p:sp>
        <p:nvSpPr>
          <p:cNvPr id="146" name="Google Shape;146;p2"/>
          <p:cNvSpPr txBox="1"/>
          <p:nvPr/>
        </p:nvSpPr>
        <p:spPr>
          <a:xfrm>
            <a:off x="1143000" y="4800600"/>
            <a:ext cx="7086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304800" y="13716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360"/>
              <a:buFont typeface="Noto Sans Symbols"/>
              <a:buNone/>
            </a:pPr>
            <a:r>
              <a:t/>
            </a:r>
            <a:endParaRPr b="0" sz="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machines (SVMs) are a set of related </a:t>
            </a:r>
            <a:r>
              <a:rPr b="0" lang="en-US" sz="2400" u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r>
              <a:rPr b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u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methods </a:t>
            </a:r>
            <a:r>
              <a:rPr b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classification and regression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360"/>
              <a:buFont typeface="Noto Sans Symbols"/>
              <a:buNone/>
            </a:pPr>
            <a:r>
              <a:t/>
            </a:r>
            <a:endParaRPr b="0" sz="600" u="none">
              <a:solidFill>
                <a:srgbClr val="FF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support vector machine constructs a </a:t>
            </a:r>
            <a:r>
              <a:rPr b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hyperplane or set of hyperplanes</a:t>
            </a:r>
            <a:r>
              <a:rPr b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high-dimensional space, which can be used for classification, regression or other tasks. </a:t>
            </a:r>
            <a:endParaRPr b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t/>
            </a:r>
            <a:endParaRPr b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0"/>
          <p:cNvSpPr txBox="1"/>
          <p:nvPr>
            <p:ph type="title"/>
          </p:nvPr>
        </p:nvSpPr>
        <p:spPr>
          <a:xfrm>
            <a:off x="533400" y="447756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SVM-Soft Margin Classification</a:t>
            </a:r>
            <a:endParaRPr/>
          </a:p>
        </p:txBody>
      </p:sp>
      <p:sp>
        <p:nvSpPr>
          <p:cNvPr id="658" name="Google Shape;658;p20"/>
          <p:cNvSpPr/>
          <p:nvPr/>
        </p:nvSpPr>
        <p:spPr>
          <a:xfrm>
            <a:off x="197069" y="1403431"/>
            <a:ext cx="8534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Slack variables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ξi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added to allow misclassification of difficult or noisy examples.</a:t>
            </a:r>
            <a:endParaRPr/>
          </a:p>
        </p:txBody>
      </p:sp>
      <p:grpSp>
        <p:nvGrpSpPr>
          <p:cNvPr id="659" name="Google Shape;659;p20"/>
          <p:cNvGrpSpPr/>
          <p:nvPr/>
        </p:nvGrpSpPr>
        <p:grpSpPr>
          <a:xfrm>
            <a:off x="386518" y="2590530"/>
            <a:ext cx="4077751" cy="2628432"/>
            <a:chOff x="100" y="516"/>
            <a:chExt cx="2569" cy="1656"/>
          </a:xfrm>
        </p:grpSpPr>
        <p:cxnSp>
          <p:nvCxnSpPr>
            <p:cNvPr id="660" name="Google Shape;660;p20"/>
            <p:cNvCxnSpPr/>
            <p:nvPr/>
          </p:nvCxnSpPr>
          <p:spPr>
            <a:xfrm rot="-1599335">
              <a:off x="543" y="1055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0"/>
            <p:cNvCxnSpPr/>
            <p:nvPr/>
          </p:nvCxnSpPr>
          <p:spPr>
            <a:xfrm rot="-1599335">
              <a:off x="635" y="123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0"/>
            <p:cNvCxnSpPr/>
            <p:nvPr/>
          </p:nvCxnSpPr>
          <p:spPr>
            <a:xfrm rot="-1599335">
              <a:off x="726" y="142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3" name="Google Shape;663;p20"/>
            <p:cNvSpPr txBox="1"/>
            <p:nvPr/>
          </p:nvSpPr>
          <p:spPr>
            <a:xfrm rot="-1777892">
              <a:off x="107" y="1514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wx+b=1</a:t>
              </a:r>
              <a:endParaRPr/>
            </a:p>
          </p:txBody>
        </p:sp>
        <p:sp>
          <p:nvSpPr>
            <p:cNvPr id="664" name="Google Shape;664;p20"/>
            <p:cNvSpPr txBox="1"/>
            <p:nvPr/>
          </p:nvSpPr>
          <p:spPr>
            <a:xfrm rot="-1777892">
              <a:off x="204" y="1684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wx+b=0</a:t>
              </a:r>
              <a:endParaRPr/>
            </a:p>
          </p:txBody>
        </p:sp>
        <p:sp>
          <p:nvSpPr>
            <p:cNvPr id="665" name="Google Shape;665;p20"/>
            <p:cNvSpPr txBox="1"/>
            <p:nvPr/>
          </p:nvSpPr>
          <p:spPr>
            <a:xfrm rot="-1777892">
              <a:off x="299" y="1838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wx+b=-1</a:t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2491" y="1462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756" y="1339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2200" y="1490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942" y="1929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529" y="1901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621" y="1319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720" y="672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680" name="Google Shape;680;p20"/>
            <p:cNvCxnSpPr/>
            <p:nvPr/>
          </p:nvCxnSpPr>
          <p:spPr>
            <a:xfrm rot="10800000">
              <a:off x="1387" y="1094"/>
              <a:ext cx="467" cy="944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1" name="Google Shape;681;p20"/>
            <p:cNvSpPr txBox="1"/>
            <p:nvPr/>
          </p:nvSpPr>
          <p:spPr>
            <a:xfrm>
              <a:off x="1780" y="1528"/>
              <a:ext cx="3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baseline="-25000" i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r>
                <a:rPr i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  <p:cxnSp>
          <p:nvCxnSpPr>
            <p:cNvPr id="682" name="Google Shape;682;p20"/>
            <p:cNvCxnSpPr/>
            <p:nvPr/>
          </p:nvCxnSpPr>
          <p:spPr>
            <a:xfrm rot="10800000">
              <a:off x="1463" y="1041"/>
              <a:ext cx="473" cy="945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683" name="Google Shape;683;p20"/>
            <p:cNvCxnSpPr/>
            <p:nvPr/>
          </p:nvCxnSpPr>
          <p:spPr>
            <a:xfrm rot="10800000">
              <a:off x="1565" y="605"/>
              <a:ext cx="333" cy="694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4" name="Google Shape;684;p20"/>
            <p:cNvSpPr txBox="1"/>
            <p:nvPr/>
          </p:nvSpPr>
          <p:spPr>
            <a:xfrm>
              <a:off x="1652" y="516"/>
              <a:ext cx="4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fol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baseline="-25000" i="1" lang="en-US"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11</a:t>
              </a:r>
              <a:r>
                <a:rPr i="1" lang="en-US"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  <p:cxnSp>
          <p:nvCxnSpPr>
            <p:cNvPr id="685" name="Google Shape;685;p20"/>
            <p:cNvCxnSpPr/>
            <p:nvPr/>
          </p:nvCxnSpPr>
          <p:spPr>
            <a:xfrm rot="10800000">
              <a:off x="1640" y="561"/>
              <a:ext cx="341" cy="724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686" name="Google Shape;686;p20"/>
            <p:cNvCxnSpPr/>
            <p:nvPr/>
          </p:nvCxnSpPr>
          <p:spPr>
            <a:xfrm rot="10800000">
              <a:off x="760" y="716"/>
              <a:ext cx="444" cy="923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7" name="Google Shape;687;p20"/>
            <p:cNvSpPr txBox="1"/>
            <p:nvPr/>
          </p:nvSpPr>
          <p:spPr>
            <a:xfrm>
              <a:off x="960" y="782"/>
              <a:ext cx="3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fol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baseline="-25000" i="1" lang="en-US"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i="1" lang="en-US"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  <p:cxnSp>
          <p:nvCxnSpPr>
            <p:cNvPr id="688" name="Google Shape;688;p20"/>
            <p:cNvCxnSpPr/>
            <p:nvPr/>
          </p:nvCxnSpPr>
          <p:spPr>
            <a:xfrm rot="10800000">
              <a:off x="842" y="664"/>
              <a:ext cx="437" cy="945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689" name="Google Shape;689;p20"/>
          <p:cNvSpPr/>
          <p:nvPr/>
        </p:nvSpPr>
        <p:spPr>
          <a:xfrm>
            <a:off x="4533359" y="2520680"/>
            <a:ext cx="4382041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What should our quadratic optimization criterion be?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99"/>
                </a:solidFill>
                <a:latin typeface="Constantia"/>
                <a:ea typeface="Constantia"/>
                <a:cs typeface="Constantia"/>
                <a:sym typeface="Constantia"/>
              </a:rPr>
              <a:t>Minimize</a:t>
            </a:r>
            <a:endParaRPr b="1" i="1" sz="2800">
              <a:solidFill>
                <a:srgbClr val="99009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90" name="Google Shape;6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0290" y="4106862"/>
            <a:ext cx="3124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0"/>
          <p:cNvSpPr/>
          <p:nvPr/>
        </p:nvSpPr>
        <p:spPr>
          <a:xfrm>
            <a:off x="760413" y="5715000"/>
            <a:ext cx="6966972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4932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5"/>
              <a:buFont typeface="Noto Sans Symbols"/>
              <a:buChar char="■"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</a:t>
            </a:r>
            <a:r>
              <a:rPr b="1" i="1" lang="en-US" sz="2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used to </a:t>
            </a:r>
            <a:r>
              <a:rPr b="1" lang="en-US" sz="2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control over fitting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Google Shape;697;p21"/>
          <p:cNvSpPr/>
          <p:nvPr/>
        </p:nvSpPr>
        <p:spPr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ahoma"/>
              <a:buNone/>
            </a:pPr>
            <a:r>
              <a:rPr b="1" lang="en-US" sz="36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Hard Margin vs. Soft Margin</a:t>
            </a:r>
            <a:endParaRPr/>
          </a:p>
        </p:txBody>
      </p:sp>
      <p:sp>
        <p:nvSpPr>
          <p:cNvPr id="698" name="Google Shape;698;p21"/>
          <p:cNvSpPr/>
          <p:nvPr/>
        </p:nvSpPr>
        <p:spPr>
          <a:xfrm>
            <a:off x="407276" y="1524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51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Char char="■"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old formulation:</a:t>
            </a:r>
            <a:endParaRPr/>
          </a:p>
          <a:p>
            <a:pPr indent="-25908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Char char="■"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new formulation incorporating slack variables:</a:t>
            </a:r>
            <a:endParaRPr/>
          </a:p>
          <a:p>
            <a:pPr indent="-25908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384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560"/>
              <a:buFont typeface="Noto Sans Symbols"/>
              <a:buNone/>
            </a:pPr>
            <a:r>
              <a:t/>
            </a:r>
            <a:endParaRPr sz="2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marR="0" rtl="0" algn="l">
              <a:lnSpc>
                <a:spcPct val="51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320"/>
              <a:buFont typeface="Noto Sans Symbols"/>
              <a:buChar char="■"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</a:t>
            </a:r>
            <a:r>
              <a:rPr b="1" i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viewed as a way to control overfitting.</a:t>
            </a:r>
            <a:endParaRPr/>
          </a:p>
        </p:txBody>
      </p:sp>
      <p:sp>
        <p:nvSpPr>
          <p:cNvPr id="699" name="Google Shape;699;p21"/>
          <p:cNvSpPr txBox="1"/>
          <p:nvPr/>
        </p:nvSpPr>
        <p:spPr>
          <a:xfrm>
            <a:off x="1032641" y="1819166"/>
            <a:ext cx="6438900" cy="1092200"/>
          </a:xfrm>
          <a:prstGeom prst="rect">
            <a:avLst/>
          </a:prstGeom>
          <a:noFill/>
          <a:ln cap="flat" cmpd="sng" w="254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=½ w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minimized and for all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b)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00" name="Google Shape;700;p21"/>
          <p:cNvSpPr txBox="1"/>
          <p:nvPr/>
        </p:nvSpPr>
        <p:spPr>
          <a:xfrm>
            <a:off x="1032641" y="3455933"/>
            <a:ext cx="6858000" cy="1092200"/>
          </a:xfrm>
          <a:prstGeom prst="rect">
            <a:avLst/>
          </a:prstGeom>
          <a:noFill/>
          <a:ln cap="flat" cmpd="sng" w="254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=½ w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ξ</a:t>
            </a:r>
            <a:r>
              <a:rPr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is minimized and for all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ξ</a:t>
            </a:r>
            <a:r>
              <a:rPr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and   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ξ</a:t>
            </a:r>
            <a:r>
              <a:rPr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for all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zoom dir="ou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"/>
          <p:cNvSpPr txBox="1"/>
          <p:nvPr>
            <p:ph type="title"/>
          </p:nvPr>
        </p:nvSpPr>
        <p:spPr>
          <a:xfrm>
            <a:off x="457200" y="4953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SVM - The “Kernel Trick”</a:t>
            </a:r>
            <a:endParaRPr sz="4400"/>
          </a:p>
        </p:txBody>
      </p:sp>
      <p:sp>
        <p:nvSpPr>
          <p:cNvPr id="706" name="Google Shape;706;p23"/>
          <p:cNvSpPr txBox="1"/>
          <p:nvPr/>
        </p:nvSpPr>
        <p:spPr>
          <a:xfrm>
            <a:off x="304800" y="1676401"/>
            <a:ext cx="480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kernel function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data to a high-dimensional space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class boundary with the maximal separation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support points are used during operation</a:t>
            </a:r>
            <a:endParaRPr/>
          </a:p>
        </p:txBody>
      </p:sp>
      <p:sp>
        <p:nvSpPr>
          <p:cNvPr id="707" name="Google Shape;707;p23"/>
          <p:cNvSpPr/>
          <p:nvPr/>
        </p:nvSpPr>
        <p:spPr>
          <a:xfrm>
            <a:off x="5943600" y="5257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08" name="Google Shape;708;p23"/>
          <p:cNvSpPr/>
          <p:nvPr/>
        </p:nvSpPr>
        <p:spPr>
          <a:xfrm>
            <a:off x="6096000" y="4648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09" name="Google Shape;709;p23"/>
          <p:cNvSpPr/>
          <p:nvPr/>
        </p:nvSpPr>
        <p:spPr>
          <a:xfrm>
            <a:off x="6858000" y="4724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0" name="Google Shape;710;p23"/>
          <p:cNvSpPr/>
          <p:nvPr/>
        </p:nvSpPr>
        <p:spPr>
          <a:xfrm>
            <a:off x="6477000" y="5638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1" name="Google Shape;711;p23"/>
          <p:cNvSpPr/>
          <p:nvPr/>
        </p:nvSpPr>
        <p:spPr>
          <a:xfrm>
            <a:off x="6172200" y="3962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2" name="Google Shape;712;p23"/>
          <p:cNvSpPr/>
          <p:nvPr/>
        </p:nvSpPr>
        <p:spPr>
          <a:xfrm>
            <a:off x="7391400" y="2514600"/>
            <a:ext cx="152400" cy="152400"/>
          </a:xfrm>
          <a:prstGeom prst="ellipse">
            <a:avLst/>
          </a:prstGeom>
          <a:solidFill>
            <a:schemeClr val="hlink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3" name="Google Shape;713;p23"/>
          <p:cNvSpPr/>
          <p:nvPr/>
        </p:nvSpPr>
        <p:spPr>
          <a:xfrm>
            <a:off x="8305800" y="51054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4" name="Google Shape;714;p23"/>
          <p:cNvSpPr/>
          <p:nvPr/>
        </p:nvSpPr>
        <p:spPr>
          <a:xfrm>
            <a:off x="6248400" y="3124200"/>
            <a:ext cx="152400" cy="152400"/>
          </a:xfrm>
          <a:prstGeom prst="ellipse">
            <a:avLst/>
          </a:prstGeom>
          <a:solidFill>
            <a:schemeClr val="hlink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5" name="Google Shape;715;p23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6" name="Google Shape;716;p23"/>
          <p:cNvSpPr/>
          <p:nvPr/>
        </p:nvSpPr>
        <p:spPr>
          <a:xfrm>
            <a:off x="7239000" y="5638800"/>
            <a:ext cx="152400" cy="152400"/>
          </a:xfrm>
          <a:prstGeom prst="ellipse">
            <a:avLst/>
          </a:prstGeom>
          <a:solidFill>
            <a:schemeClr val="hlink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7" name="Google Shape;717;p23"/>
          <p:cNvSpPr/>
          <p:nvPr/>
        </p:nvSpPr>
        <p:spPr>
          <a:xfrm>
            <a:off x="7543800" y="4724400"/>
            <a:ext cx="152400" cy="152400"/>
          </a:xfrm>
          <a:prstGeom prst="ellipse">
            <a:avLst/>
          </a:prstGeom>
          <a:solidFill>
            <a:schemeClr val="hlink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8" name="Google Shape;718;p23"/>
          <p:cNvSpPr/>
          <p:nvPr/>
        </p:nvSpPr>
        <p:spPr>
          <a:xfrm>
            <a:off x="7010400" y="4038600"/>
            <a:ext cx="152400" cy="152400"/>
          </a:xfrm>
          <a:prstGeom prst="ellipse">
            <a:avLst/>
          </a:prstGeom>
          <a:solidFill>
            <a:schemeClr val="hlink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9" name="Google Shape;719;p23"/>
          <p:cNvSpPr/>
          <p:nvPr/>
        </p:nvSpPr>
        <p:spPr>
          <a:xfrm>
            <a:off x="6781800" y="3352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0" name="Google Shape;720;p23"/>
          <p:cNvSpPr/>
          <p:nvPr/>
        </p:nvSpPr>
        <p:spPr>
          <a:xfrm>
            <a:off x="5638800" y="2743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1" name="Google Shape;721;p23"/>
          <p:cNvSpPr/>
          <p:nvPr/>
        </p:nvSpPr>
        <p:spPr>
          <a:xfrm>
            <a:off x="6781800" y="2286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2" name="Google Shape;722;p23"/>
          <p:cNvSpPr/>
          <p:nvPr/>
        </p:nvSpPr>
        <p:spPr>
          <a:xfrm>
            <a:off x="6248400" y="2590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7010400" y="2895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4" name="Google Shape;724;p23"/>
          <p:cNvSpPr/>
          <p:nvPr/>
        </p:nvSpPr>
        <p:spPr>
          <a:xfrm>
            <a:off x="5715000" y="2133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5" name="Google Shape;725;p23"/>
          <p:cNvSpPr/>
          <p:nvPr/>
        </p:nvSpPr>
        <p:spPr>
          <a:xfrm>
            <a:off x="7696200" y="2133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6" name="Google Shape;726;p23"/>
          <p:cNvSpPr/>
          <p:nvPr/>
        </p:nvSpPr>
        <p:spPr>
          <a:xfrm>
            <a:off x="7467600" y="35814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7" name="Google Shape;727;p23"/>
          <p:cNvSpPr/>
          <p:nvPr/>
        </p:nvSpPr>
        <p:spPr>
          <a:xfrm>
            <a:off x="8001000" y="43434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8" name="Google Shape;728;p23"/>
          <p:cNvSpPr/>
          <p:nvPr/>
        </p:nvSpPr>
        <p:spPr>
          <a:xfrm>
            <a:off x="7620000" y="49530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9" name="Google Shape;729;p23"/>
          <p:cNvSpPr/>
          <p:nvPr/>
        </p:nvSpPr>
        <p:spPr>
          <a:xfrm>
            <a:off x="8001000" y="47244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0" name="Google Shape;730;p23"/>
          <p:cNvSpPr/>
          <p:nvPr/>
        </p:nvSpPr>
        <p:spPr>
          <a:xfrm>
            <a:off x="7924800" y="50292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1" name="Google Shape;731;p23"/>
          <p:cNvSpPr/>
          <p:nvPr/>
        </p:nvSpPr>
        <p:spPr>
          <a:xfrm>
            <a:off x="7924800" y="53340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2" name="Google Shape;732;p23"/>
          <p:cNvSpPr/>
          <p:nvPr/>
        </p:nvSpPr>
        <p:spPr>
          <a:xfrm>
            <a:off x="8305800" y="46482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3" name="Google Shape;733;p23"/>
          <p:cNvSpPr/>
          <p:nvPr/>
        </p:nvSpPr>
        <p:spPr>
          <a:xfrm>
            <a:off x="7620000" y="2971800"/>
            <a:ext cx="152400" cy="152400"/>
          </a:xfrm>
          <a:prstGeom prst="ellipse">
            <a:avLst/>
          </a:prstGeom>
          <a:solidFill>
            <a:schemeClr val="hlink"/>
          </a:solidFill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4" name="Google Shape;734;p23"/>
          <p:cNvSpPr/>
          <p:nvPr/>
        </p:nvSpPr>
        <p:spPr>
          <a:xfrm>
            <a:off x="8001000" y="5181600"/>
            <a:ext cx="152400" cy="1524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5" name="Google Shape;735;p23"/>
          <p:cNvSpPr/>
          <p:nvPr/>
        </p:nvSpPr>
        <p:spPr>
          <a:xfrm>
            <a:off x="5867400" y="2362200"/>
            <a:ext cx="2133600" cy="3505200"/>
          </a:xfrm>
          <a:custGeom>
            <a:rect b="b" l="l" r="r" t="t"/>
            <a:pathLst>
              <a:path extrusionOk="0" h="2208" w="1344">
                <a:moveTo>
                  <a:pt x="1344" y="144"/>
                </a:moveTo>
                <a:cubicBezTo>
                  <a:pt x="1224" y="72"/>
                  <a:pt x="1104" y="0"/>
                  <a:pt x="1008" y="0"/>
                </a:cubicBezTo>
                <a:cubicBezTo>
                  <a:pt x="912" y="0"/>
                  <a:pt x="776" y="80"/>
                  <a:pt x="768" y="144"/>
                </a:cubicBezTo>
                <a:cubicBezTo>
                  <a:pt x="760" y="208"/>
                  <a:pt x="968" y="264"/>
                  <a:pt x="960" y="384"/>
                </a:cubicBezTo>
                <a:cubicBezTo>
                  <a:pt x="952" y="504"/>
                  <a:pt x="808" y="800"/>
                  <a:pt x="720" y="864"/>
                </a:cubicBezTo>
                <a:cubicBezTo>
                  <a:pt x="632" y="928"/>
                  <a:pt x="480" y="848"/>
                  <a:pt x="432" y="768"/>
                </a:cubicBezTo>
                <a:cubicBezTo>
                  <a:pt x="384" y="688"/>
                  <a:pt x="496" y="440"/>
                  <a:pt x="432" y="384"/>
                </a:cubicBezTo>
                <a:cubicBezTo>
                  <a:pt x="368" y="328"/>
                  <a:pt x="96" y="368"/>
                  <a:pt x="48" y="432"/>
                </a:cubicBezTo>
                <a:cubicBezTo>
                  <a:pt x="0" y="496"/>
                  <a:pt x="8" y="592"/>
                  <a:pt x="144" y="768"/>
                </a:cubicBezTo>
                <a:cubicBezTo>
                  <a:pt x="280" y="944"/>
                  <a:pt x="776" y="1248"/>
                  <a:pt x="864" y="1488"/>
                </a:cubicBezTo>
                <a:cubicBezTo>
                  <a:pt x="952" y="1728"/>
                  <a:pt x="812" y="1968"/>
                  <a:pt x="672" y="220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zoom dir="out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1" name="Google Shape;7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92113"/>
            <a:ext cx="8382000" cy="596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7" name="Google Shape;7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8534400" cy="61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3" name="Google Shape;753;p29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</a:t>
            </a:r>
            <a:r>
              <a:rPr lang="en-US" sz="4000"/>
              <a:t>— Reference</a:t>
            </a:r>
            <a:endParaRPr sz="4000"/>
          </a:p>
        </p:txBody>
      </p:sp>
      <p:sp>
        <p:nvSpPr>
          <p:cNvPr id="754" name="Google Shape;754;p29"/>
          <p:cNvSpPr txBox="1"/>
          <p:nvPr>
            <p:ph idx="1" type="body"/>
          </p:nvPr>
        </p:nvSpPr>
        <p:spPr>
          <a:xfrm>
            <a:off x="381000" y="12954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“Statistical Learning Theory” by Vapnik: extremely hard to understand, containing many errors too.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C. J. C. Burges.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A Tutorial on Support Vector Machines for Pattern Recognition</a:t>
            </a:r>
            <a:r>
              <a:rPr lang="en-US" sz="2000"/>
              <a:t>. </a:t>
            </a:r>
            <a:r>
              <a:rPr i="1" lang="en-US" sz="2000"/>
              <a:t>Knowledge Discovery and Data Mining</a:t>
            </a:r>
            <a:r>
              <a:rPr lang="en-US" sz="2000"/>
              <a:t>, 2(2), 1998.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 book “An Introduction to Support Vector Machines” by N. Cristianini and J. Shawe-Taylor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 neural network book by Haykins</a:t>
            </a:r>
            <a:endParaRPr sz="2000"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Contains one nice chapter of SVM introduction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3"/>
          <p:cNvSpPr txBox="1"/>
          <p:nvPr>
            <p:ph type="title"/>
          </p:nvPr>
        </p:nvSpPr>
        <p:spPr>
          <a:xfrm>
            <a:off x="304800" y="3048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SVM—Introduction</a:t>
            </a:r>
            <a:endParaRPr/>
          </a:p>
        </p:txBody>
      </p:sp>
      <p:sp>
        <p:nvSpPr>
          <p:cNvPr id="154" name="Google Shape;154;p3"/>
          <p:cNvSpPr txBox="1"/>
          <p:nvPr>
            <p:ph idx="1" type="body"/>
          </p:nvPr>
        </p:nvSpPr>
        <p:spPr>
          <a:xfrm>
            <a:off x="304800" y="12954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SVM applicable for both linear and nonlinear data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It uses a nonlinear mapping to transform the original training data into a higher dimension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With the new dimension, it searches for the linear optimal separating hyperplane (i.e., “decision boundary”)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With an appropriate nonlinear mapping to a sufficiently high dimension, data from two classes can always be separated by a hyperplane</a:t>
            </a:r>
            <a:endParaRPr sz="2400"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80"/>
              <a:buChar char="■"/>
            </a:pPr>
            <a:r>
              <a:rPr lang="en-US" sz="2300"/>
              <a:t>SVM finds this hyperplane using support vectors (“essential” training tuples) and margins (defined by the support vectors)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4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SVM—History and Applications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465364" y="4648200"/>
            <a:ext cx="8382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SVMs used both for classification and prediction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Applications: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handwritten digit recognition, object recognition, speaker identification, benchmarking time-series prediction tests 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304800" y="1295400"/>
            <a:ext cx="8534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SVMs were originally proposed and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introduced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by </a:t>
            </a:r>
            <a:r>
              <a:rPr lang="en-US" sz="2000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Boser, Guyon and Vapnik in 1992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and gained increasing popularity in late 1990s.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SVMs are currently among the best performers for a number of classification tasks ranging from text to genomic data.</a:t>
            </a:r>
            <a:endParaRPr sz="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Four basic concepts in SVM: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(i)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the separating hyperplane,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(ii)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the maximum-margin hyperplane,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(iii)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the soft margin and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(iv)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the kernel function.</a:t>
            </a:r>
            <a:endParaRPr sz="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idea of SVM is to map the training data into higher dimensional feature space and constructing a </a:t>
            </a:r>
            <a:r>
              <a:rPr lang="en-US" sz="2000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separating hyperplane with maxim margin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there.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zoom dir="ou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417513" y="526174"/>
            <a:ext cx="8229600" cy="577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SVM: Linear Separators</a:t>
            </a:r>
            <a:endParaRPr/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5"/>
          <p:cNvCxnSpPr/>
          <p:nvPr/>
        </p:nvCxnSpPr>
        <p:spPr>
          <a:xfrm rot="10800000">
            <a:off x="2759075" y="2978150"/>
            <a:ext cx="0" cy="304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5"/>
          <p:cNvCxnSpPr/>
          <p:nvPr/>
        </p:nvCxnSpPr>
        <p:spPr>
          <a:xfrm>
            <a:off x="2624138" y="5903913"/>
            <a:ext cx="40814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5"/>
          <p:cNvSpPr/>
          <p:nvPr/>
        </p:nvSpPr>
        <p:spPr>
          <a:xfrm>
            <a:off x="3798888" y="37338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224213" y="40909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376613" y="46370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2995613" y="50942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3529013" y="34940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2995613" y="44084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3148013" y="45608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910013" y="41798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4811713" y="41671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4443413" y="50942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434013" y="50942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4125913" y="56149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748213" y="44846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125913" y="49291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4824413" y="53228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510213" y="44084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87" name="Google Shape;187;p5"/>
          <p:cNvCxnSpPr/>
          <p:nvPr/>
        </p:nvCxnSpPr>
        <p:spPr>
          <a:xfrm flipH="1" rot="10800000">
            <a:off x="3071813" y="3200400"/>
            <a:ext cx="2676525" cy="24272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5"/>
          <p:cNvSpPr/>
          <p:nvPr/>
        </p:nvSpPr>
        <p:spPr>
          <a:xfrm>
            <a:off x="3995738" y="28956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4605338" y="29718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5672138" y="373380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91" name="Google Shape;191;p5"/>
          <p:cNvCxnSpPr/>
          <p:nvPr/>
        </p:nvCxnSpPr>
        <p:spPr>
          <a:xfrm flipH="1" rot="10800000">
            <a:off x="3224213" y="2895600"/>
            <a:ext cx="2143125" cy="28844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5"/>
          <p:cNvCxnSpPr/>
          <p:nvPr/>
        </p:nvCxnSpPr>
        <p:spPr>
          <a:xfrm flipH="1" rot="10800000">
            <a:off x="2852738" y="3200400"/>
            <a:ext cx="2971800" cy="228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5"/>
          <p:cNvCxnSpPr/>
          <p:nvPr/>
        </p:nvCxnSpPr>
        <p:spPr>
          <a:xfrm flipH="1" rot="10800000">
            <a:off x="3386138" y="2971800"/>
            <a:ext cx="1828800" cy="28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5"/>
          <p:cNvCxnSpPr/>
          <p:nvPr/>
        </p:nvCxnSpPr>
        <p:spPr>
          <a:xfrm flipH="1" rot="10800000">
            <a:off x="3157538" y="2895600"/>
            <a:ext cx="1828800" cy="28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5"/>
          <p:cNvCxnSpPr/>
          <p:nvPr/>
        </p:nvCxnSpPr>
        <p:spPr>
          <a:xfrm flipH="1" rot="10800000">
            <a:off x="3005138" y="3048000"/>
            <a:ext cx="2667000" cy="25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5"/>
          <p:cNvSpPr/>
          <p:nvPr/>
        </p:nvSpPr>
        <p:spPr>
          <a:xfrm>
            <a:off x="437494" y="1610993"/>
            <a:ext cx="6791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Which of the linear separators is optimal?</a:t>
            </a:r>
            <a:endParaRPr/>
          </a:p>
        </p:txBody>
      </p:sp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2" name="Google Shape;202;p6"/>
          <p:cNvCxnSpPr/>
          <p:nvPr/>
        </p:nvCxnSpPr>
        <p:spPr>
          <a:xfrm rot="-3472419">
            <a:off x="1239838" y="4076700"/>
            <a:ext cx="5410200" cy="0"/>
          </a:xfrm>
          <a:prstGeom prst="straightConnector1">
            <a:avLst/>
          </a:prstGeom>
          <a:noFill/>
          <a:ln cap="flat" cmpd="sng" w="3619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6"/>
          <p:cNvCxnSpPr/>
          <p:nvPr/>
        </p:nvCxnSpPr>
        <p:spPr>
          <a:xfrm rot="-3472419">
            <a:off x="1163638" y="4076700"/>
            <a:ext cx="5562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6"/>
          <p:cNvSpPr/>
          <p:nvPr/>
        </p:nvSpPr>
        <p:spPr>
          <a:xfrm>
            <a:off x="469900" y="115888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ahoma"/>
              <a:buNone/>
            </a:pPr>
            <a:r>
              <a:rPr b="1" lang="en-US" sz="36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SVM - Maximum Margin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5410200" y="1022350"/>
            <a:ext cx="1600200" cy="654050"/>
          </a:xfrm>
          <a:prstGeom prst="rect">
            <a:avLst/>
          </a:prstGeom>
          <a:solidFill>
            <a:srgbClr val="FF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206" name="Google Shape;206;p6"/>
          <p:cNvCxnSpPr/>
          <p:nvPr/>
        </p:nvCxnSpPr>
        <p:spPr>
          <a:xfrm>
            <a:off x="4038600" y="1312863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6"/>
          <p:cNvSpPr txBox="1"/>
          <p:nvPr/>
        </p:nvSpPr>
        <p:spPr>
          <a:xfrm>
            <a:off x="3581400" y="1008063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208" name="Google Shape;208;p6"/>
          <p:cNvCxnSpPr/>
          <p:nvPr/>
        </p:nvCxnSpPr>
        <p:spPr>
          <a:xfrm>
            <a:off x="6019800" y="6096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6"/>
          <p:cNvSpPr txBox="1"/>
          <p:nvPr/>
        </p:nvSpPr>
        <p:spPr>
          <a:xfrm>
            <a:off x="5791200" y="22860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CC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210" name="Google Shape;210;p6"/>
          <p:cNvCxnSpPr/>
          <p:nvPr/>
        </p:nvCxnSpPr>
        <p:spPr>
          <a:xfrm>
            <a:off x="7010400" y="1312863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6"/>
          <p:cNvSpPr txBox="1"/>
          <p:nvPr/>
        </p:nvSpPr>
        <p:spPr>
          <a:xfrm>
            <a:off x="8382000" y="1084263"/>
            <a:ext cx="838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 baseline="3000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6"/>
          <p:cNvSpPr/>
          <p:nvPr/>
        </p:nvSpPr>
        <p:spPr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6"/>
          <p:cNvCxnSpPr/>
          <p:nvPr/>
        </p:nvCxnSpPr>
        <p:spPr>
          <a:xfrm>
            <a:off x="2590800" y="2209800"/>
            <a:ext cx="0" cy="3505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6"/>
          <p:cNvCxnSpPr/>
          <p:nvPr/>
        </p:nvCxnSpPr>
        <p:spPr>
          <a:xfrm>
            <a:off x="2438400" y="5562600"/>
            <a:ext cx="36576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6"/>
          <p:cNvSpPr/>
          <p:nvPr/>
        </p:nvSpPr>
        <p:spPr>
          <a:xfrm>
            <a:off x="3717925" y="5032375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2486025" y="3903663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4340225" y="2814638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4403725" y="3635375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3409950" y="26638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3886200" y="3733800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3048000" y="31242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5105400" y="41148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6"/>
          <p:cNvSpPr/>
          <p:nvPr/>
        </p:nvSpPr>
        <p:spPr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6"/>
          <p:cNvSpPr/>
          <p:nvPr/>
        </p:nvSpPr>
        <p:spPr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6"/>
          <p:cNvSpPr/>
          <p:nvPr/>
        </p:nvSpPr>
        <p:spPr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6"/>
          <p:cNvSpPr/>
          <p:nvPr/>
        </p:nvSpPr>
        <p:spPr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6"/>
          <p:cNvSpPr/>
          <p:nvPr/>
        </p:nvSpPr>
        <p:spPr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6"/>
          <p:cNvSpPr/>
          <p:nvPr/>
        </p:nvSpPr>
        <p:spPr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6"/>
          <p:cNvSpPr/>
          <p:nvPr/>
        </p:nvSpPr>
        <p:spPr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6"/>
          <p:cNvSpPr/>
          <p:nvPr/>
        </p:nvSpPr>
        <p:spPr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6"/>
          <p:cNvSpPr/>
          <p:nvPr/>
        </p:nvSpPr>
        <p:spPr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6"/>
          <p:cNvSpPr/>
          <p:nvPr/>
        </p:nvSpPr>
        <p:spPr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6"/>
          <p:cNvSpPr/>
          <p:nvPr/>
        </p:nvSpPr>
        <p:spPr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6"/>
          <p:cNvSpPr/>
          <p:nvPr/>
        </p:nvSpPr>
        <p:spPr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6"/>
          <p:cNvSpPr/>
          <p:nvPr/>
        </p:nvSpPr>
        <p:spPr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6"/>
          <p:cNvSpPr/>
          <p:nvPr/>
        </p:nvSpPr>
        <p:spPr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6"/>
          <p:cNvSpPr/>
          <p:nvPr/>
        </p:nvSpPr>
        <p:spPr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6"/>
          <p:cNvSpPr/>
          <p:nvPr/>
        </p:nvSpPr>
        <p:spPr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6"/>
          <p:cNvSpPr/>
          <p:nvPr/>
        </p:nvSpPr>
        <p:spPr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6"/>
          <p:cNvSpPr/>
          <p:nvPr/>
        </p:nvSpPr>
        <p:spPr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6"/>
          <p:cNvSpPr/>
          <p:nvPr/>
        </p:nvSpPr>
        <p:spPr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6"/>
          <p:cNvSpPr/>
          <p:nvPr/>
        </p:nvSpPr>
        <p:spPr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6"/>
          <p:cNvSpPr/>
          <p:nvPr/>
        </p:nvSpPr>
        <p:spPr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6"/>
          <p:cNvSpPr/>
          <p:nvPr/>
        </p:nvSpPr>
        <p:spPr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6"/>
          <p:cNvSpPr/>
          <p:nvPr/>
        </p:nvSpPr>
        <p:spPr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6"/>
          <p:cNvSpPr/>
          <p:nvPr/>
        </p:nvSpPr>
        <p:spPr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6"/>
          <p:cNvSpPr/>
          <p:nvPr/>
        </p:nvSpPr>
        <p:spPr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6"/>
          <p:cNvSpPr/>
          <p:nvPr/>
        </p:nvSpPr>
        <p:spPr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1" lang="en-US" sz="2000">
                <a:solidFill>
                  <a:srgbClr val="00CC00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i="1" lang="en-US" sz="2000">
                <a:solidFill>
                  <a:srgbClr val="00CC00"/>
                </a:solidFill>
                <a:latin typeface="Tahoma"/>
                <a:ea typeface="Tahoma"/>
                <a:cs typeface="Tahoma"/>
                <a:sym typeface="Tahoma"/>
              </a:rPr>
              <a:t>,b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sign(</a:t>
            </a:r>
            <a:r>
              <a:rPr b="1" i="1" lang="en-US" sz="2000">
                <a:solidFill>
                  <a:srgbClr val="00CC00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i="1" lang="en-US" sz="2000">
                <a:solidFill>
                  <a:srgbClr val="00CC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2000">
                <a:solidFill>
                  <a:srgbClr val="00CC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6400800" y="2286000"/>
            <a:ext cx="2743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24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maximum margin linear classifier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linear classifier with the maximum margin. This is the simplest kind of SVM (Called an LSVM)</a:t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4489450" y="5715000"/>
            <a:ext cx="1758950" cy="381000"/>
          </a:xfrm>
          <a:prstGeom prst="wedgeRectCallout">
            <a:avLst>
              <a:gd fmla="val 64713" name="adj1"/>
              <a:gd fmla="val -86250" name="adj2"/>
            </a:avLst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SVM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173038" y="3675063"/>
            <a:ext cx="21209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CC00"/>
                </a:solidFill>
                <a:latin typeface="Tahoma"/>
                <a:ea typeface="Tahoma"/>
                <a:cs typeface="Tahoma"/>
                <a:sym typeface="Tahoma"/>
              </a:rPr>
              <a:t>Support Vectors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those datapoints that the margin pushes up against</a:t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2112963" y="3725863"/>
            <a:ext cx="1708150" cy="155575"/>
          </a:xfrm>
          <a:custGeom>
            <a:rect b="b" l="l" r="r" t="t"/>
            <a:pathLst>
              <a:path extrusionOk="0" h="98" w="1076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2079625" y="3317875"/>
            <a:ext cx="2293938" cy="485775"/>
          </a:xfrm>
          <a:custGeom>
            <a:rect b="b" l="l" r="r" t="t"/>
            <a:pathLst>
              <a:path extrusionOk="0" h="306" w="1445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2105025" y="3994150"/>
            <a:ext cx="1733550" cy="449263"/>
          </a:xfrm>
          <a:custGeom>
            <a:rect b="b" l="l" r="r" t="t"/>
            <a:pathLst>
              <a:path extrusionOk="0" h="283" w="1092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4341813" y="3579813"/>
            <a:ext cx="152400" cy="152400"/>
          </a:xfrm>
          <a:prstGeom prst="ellipse">
            <a:avLst/>
          </a:prstGeom>
          <a:noFill/>
          <a:ln cap="flat" cmpd="sng" w="38100">
            <a:solidFill>
              <a:srgbClr val="33CC3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3844925" y="3689350"/>
            <a:ext cx="152400" cy="152400"/>
          </a:xfrm>
          <a:prstGeom prst="ellipse">
            <a:avLst/>
          </a:prstGeom>
          <a:noFill/>
          <a:ln cap="flat" cmpd="sng" w="38100">
            <a:solidFill>
              <a:srgbClr val="33CC3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3833813" y="4384675"/>
            <a:ext cx="152400" cy="152400"/>
          </a:xfrm>
          <a:prstGeom prst="ellipse">
            <a:avLst/>
          </a:prstGeom>
          <a:noFill/>
          <a:ln cap="flat" cmpd="sng" w="38100">
            <a:solidFill>
              <a:srgbClr val="33CC3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7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- Support Vectors</a:t>
            </a:r>
            <a:endParaRPr/>
          </a:p>
        </p:txBody>
      </p:sp>
      <p:sp>
        <p:nvSpPr>
          <p:cNvPr id="268" name="Google Shape;268;p7"/>
          <p:cNvSpPr txBox="1"/>
          <p:nvPr>
            <p:ph idx="1" type="body"/>
          </p:nvPr>
        </p:nvSpPr>
        <p:spPr>
          <a:xfrm>
            <a:off x="-10318" y="2054471"/>
            <a:ext cx="5456238" cy="260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Separator is determined by a subset of the datapoints.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Datapoints in this subset  are called “support vectors”.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will be useful computationally if only a small fraction of the datapoints are support vectors</a:t>
            </a:r>
            <a:endParaRPr/>
          </a:p>
        </p:txBody>
      </p:sp>
      <p:sp>
        <p:nvSpPr>
          <p:cNvPr id="269" name="Google Shape;269;p7"/>
          <p:cNvSpPr/>
          <p:nvPr/>
        </p:nvSpPr>
        <p:spPr>
          <a:xfrm>
            <a:off x="5707063" y="1530350"/>
            <a:ext cx="3276600" cy="3060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6372225" y="2709863"/>
            <a:ext cx="73025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6300788" y="3284538"/>
            <a:ext cx="73025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6624638" y="3321050"/>
            <a:ext cx="73025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7164388" y="3643313"/>
            <a:ext cx="73025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7089775" y="4041775"/>
            <a:ext cx="73025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7416800" y="2133600"/>
            <a:ext cx="73025" cy="71438"/>
          </a:xfrm>
          <a:prstGeom prst="ellipse">
            <a:avLst/>
          </a:prstGeom>
          <a:solidFill>
            <a:srgbClr val="3333CC"/>
          </a:solidFill>
          <a:ln cap="flat" cmpd="sng" w="95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6" name="Google Shape;276;p7"/>
          <p:cNvCxnSpPr/>
          <p:nvPr/>
        </p:nvCxnSpPr>
        <p:spPr>
          <a:xfrm>
            <a:off x="6229350" y="1809750"/>
            <a:ext cx="2087563" cy="25558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7"/>
          <p:cNvSpPr/>
          <p:nvPr/>
        </p:nvSpPr>
        <p:spPr>
          <a:xfrm>
            <a:off x="7453313" y="2455863"/>
            <a:ext cx="73025" cy="71437"/>
          </a:xfrm>
          <a:prstGeom prst="ellipse">
            <a:avLst/>
          </a:prstGeom>
          <a:solidFill>
            <a:srgbClr val="3333CC"/>
          </a:solidFill>
          <a:ln cap="flat" cmpd="sng" w="95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7775575" y="2635250"/>
            <a:ext cx="73025" cy="71438"/>
          </a:xfrm>
          <a:prstGeom prst="ellipse">
            <a:avLst/>
          </a:prstGeom>
          <a:solidFill>
            <a:srgbClr val="3333CC"/>
          </a:solidFill>
          <a:ln cap="flat" cmpd="sng" w="95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7561263" y="2817813"/>
            <a:ext cx="73025" cy="71437"/>
          </a:xfrm>
          <a:prstGeom prst="ellipse">
            <a:avLst/>
          </a:prstGeom>
          <a:solidFill>
            <a:srgbClr val="3333CC"/>
          </a:solidFill>
          <a:ln cap="flat" cmpd="sng" w="95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8134350" y="2994025"/>
            <a:ext cx="73025" cy="71438"/>
          </a:xfrm>
          <a:prstGeom prst="ellipse">
            <a:avLst/>
          </a:prstGeom>
          <a:solidFill>
            <a:srgbClr val="3333CC"/>
          </a:solidFill>
          <a:ln cap="flat" cmpd="sng" w="95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8423275" y="3646488"/>
            <a:ext cx="73025" cy="71437"/>
          </a:xfrm>
          <a:prstGeom prst="ellipse">
            <a:avLst/>
          </a:prstGeom>
          <a:solidFill>
            <a:srgbClr val="3333CC"/>
          </a:solidFill>
          <a:ln cap="flat" cmpd="sng" w="95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6264275" y="2601913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7451725" y="2709863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7056438" y="3536950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5814219" y="4818829"/>
            <a:ext cx="320516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The support vectors are indicated by the circles around them.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/>
          <p:nvPr>
            <p:ph type="title"/>
          </p:nvPr>
        </p:nvSpPr>
        <p:spPr>
          <a:xfrm>
            <a:off x="457200" y="304800"/>
            <a:ext cx="82296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SVM- Linear Separators</a:t>
            </a:r>
            <a:endParaRPr sz="3200"/>
          </a:p>
        </p:txBody>
      </p:sp>
      <p:cxnSp>
        <p:nvCxnSpPr>
          <p:cNvPr id="291" name="Google Shape;291;p8"/>
          <p:cNvCxnSpPr/>
          <p:nvPr/>
        </p:nvCxnSpPr>
        <p:spPr>
          <a:xfrm rot="10800000">
            <a:off x="1066800" y="3124200"/>
            <a:ext cx="0" cy="304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8"/>
          <p:cNvCxnSpPr/>
          <p:nvPr/>
        </p:nvCxnSpPr>
        <p:spPr>
          <a:xfrm>
            <a:off x="1076325" y="6172200"/>
            <a:ext cx="40814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8"/>
          <p:cNvSpPr/>
          <p:nvPr/>
        </p:nvSpPr>
        <p:spPr>
          <a:xfrm>
            <a:off x="2251075" y="39624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1676400" y="43195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1828800" y="48656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1447800" y="53228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1981200" y="37226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1447800" y="46370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1600200" y="47894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2362200" y="44084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3263900" y="43957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2895600" y="53228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3886200" y="53228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2578100" y="58435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3200400" y="47132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2578100" y="51577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3276600" y="55514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3962400" y="46370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309" name="Google Shape;309;p8"/>
          <p:cNvCxnSpPr/>
          <p:nvPr/>
        </p:nvCxnSpPr>
        <p:spPr>
          <a:xfrm flipH="1" rot="10800000">
            <a:off x="1524000" y="3189288"/>
            <a:ext cx="2438400" cy="266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8"/>
          <p:cNvSpPr/>
          <p:nvPr/>
        </p:nvSpPr>
        <p:spPr>
          <a:xfrm>
            <a:off x="2447925" y="31242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3057525" y="32004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4124325" y="396240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3" name="Google Shape;313;p8"/>
          <p:cNvSpPr txBox="1"/>
          <p:nvPr/>
        </p:nvSpPr>
        <p:spPr>
          <a:xfrm>
            <a:off x="3933825" y="2847975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</a:t>
            </a:r>
            <a:r>
              <a:rPr b="1" baseline="3000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</a:t>
            </a: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0</a:t>
            </a:r>
            <a:endParaRPr/>
          </a:p>
        </p:txBody>
      </p:sp>
      <p:sp>
        <p:nvSpPr>
          <p:cNvPr id="314" name="Google Shape;314;p8"/>
          <p:cNvSpPr txBox="1"/>
          <p:nvPr/>
        </p:nvSpPr>
        <p:spPr>
          <a:xfrm>
            <a:off x="3933825" y="340995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</a:t>
            </a:r>
            <a:r>
              <a:rPr b="1" baseline="3000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</a:t>
            </a: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&lt; 0</a:t>
            </a:r>
            <a:endParaRPr/>
          </a:p>
        </p:txBody>
      </p:sp>
      <p:sp>
        <p:nvSpPr>
          <p:cNvPr id="315" name="Google Shape;315;p8"/>
          <p:cNvSpPr txBox="1"/>
          <p:nvPr/>
        </p:nvSpPr>
        <p:spPr>
          <a:xfrm>
            <a:off x="1504950" y="3190875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</a:t>
            </a:r>
            <a:r>
              <a:rPr b="1" baseline="3000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</a:t>
            </a: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&gt; 0</a:t>
            </a:r>
            <a:endParaRPr/>
          </a:p>
        </p:txBody>
      </p:sp>
      <p:sp>
        <p:nvSpPr>
          <p:cNvPr id="316" name="Google Shape;316;p8"/>
          <p:cNvSpPr txBox="1"/>
          <p:nvPr/>
        </p:nvSpPr>
        <p:spPr>
          <a:xfrm>
            <a:off x="5600700" y="4533900"/>
            <a:ext cx="293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sign(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</a:t>
            </a:r>
            <a:r>
              <a:rPr b="1" baseline="3000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</a:t>
            </a: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b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228600" y="1539875"/>
            <a:ext cx="88392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 can be viewed as the task of separating classes in feature space:</a:t>
            </a:r>
            <a:endParaRPr/>
          </a:p>
        </p:txBody>
      </p:sp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>
            <p:ph type="title"/>
          </p:nvPr>
        </p:nvSpPr>
        <p:spPr>
          <a:xfrm>
            <a:off x="402021" y="381000"/>
            <a:ext cx="82296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SVM: </a:t>
            </a:r>
            <a:r>
              <a:rPr lang="en-US" sz="4400">
                <a:solidFill>
                  <a:srgbClr val="9900CC"/>
                </a:solidFill>
              </a:rPr>
              <a:t>Hyperplane</a:t>
            </a:r>
            <a:endParaRPr sz="3600"/>
          </a:p>
        </p:txBody>
      </p:sp>
      <p:sp>
        <p:nvSpPr>
          <p:cNvPr id="323" name="Google Shape;323;p9"/>
          <p:cNvSpPr txBox="1"/>
          <p:nvPr/>
        </p:nvSpPr>
        <p:spPr>
          <a:xfrm>
            <a:off x="1154113" y="5257800"/>
            <a:ext cx="7086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324" name="Google Shape;324;p9"/>
          <p:cNvGraphicFramePr/>
          <p:nvPr/>
        </p:nvGraphicFramePr>
        <p:xfrm>
          <a:off x="1917700" y="1616075"/>
          <a:ext cx="5713413" cy="4098925"/>
        </p:xfrm>
        <a:graphic>
          <a:graphicData uri="http://schemas.openxmlformats.org/presentationml/2006/ole">
            <mc:AlternateContent>
              <mc:Choice Requires="v">
                <p:oleObj r:id="rId4" imgH="4098925" imgW="5713413" progId="" spid="_x0000_s1">
                  <p:embed/>
                </p:oleObj>
              </mc:Choice>
              <mc:Fallback>
                <p:oleObj r:id="rId5" imgH="4098925" imgW="5713413" progId="">
                  <p:embed/>
                  <p:pic>
                    <p:nvPicPr>
                      <p:cNvPr id="324" name="Google Shape;324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17700" y="1616075"/>
                        <a:ext cx="5713413" cy="409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" name="Google Shape;325;p9"/>
          <p:cNvSpPr/>
          <p:nvPr/>
        </p:nvSpPr>
        <p:spPr>
          <a:xfrm>
            <a:off x="557213" y="5903913"/>
            <a:ext cx="854708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Find hyperplane </a:t>
            </a:r>
            <a:r>
              <a:rPr lang="en-US" sz="24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maximizes</a:t>
            </a: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the margin =&gt; B1 is better than B2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</cp:coreProperties>
</file>