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D0DE-CBC6-4F1E-8CFF-10E44EB7B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E46B0-5A17-6CC7-9151-73DBDE7D1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B05E-C5D5-E048-A16C-E09ECD3E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618A-4A69-B448-8455-F433DB42C4E9}" type="datetimeFigureOut">
              <a:rPr lang="en-BD" smtClean="0"/>
              <a:t>2/8/23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A6EE9-CABB-5457-8119-ADE7ADC5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3A4E7-3184-9FBF-E4DB-0186252A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F148-F9D9-E147-930C-D3455D85030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42772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6772-92B1-5E15-C1C0-050AAA08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0C309-74D9-C72C-6165-78D8E26F2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C843-3259-32F6-6404-A92FE58C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618A-4A69-B448-8455-F433DB42C4E9}" type="datetimeFigureOut">
              <a:rPr lang="en-BD" smtClean="0"/>
              <a:t>2/8/23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7FE8-EFCC-6F55-25E2-C9C393DA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16DA-4185-7D32-0A56-224A83F4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F148-F9D9-E147-930C-D3455D85030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58649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A773A-EA3E-609B-9ACF-9C6B10091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E1F91-4375-73E7-36A7-CA5583A77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8681E-E511-2377-1CA0-42D194F0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618A-4A69-B448-8455-F433DB42C4E9}" type="datetimeFigureOut">
              <a:rPr lang="en-BD" smtClean="0"/>
              <a:t>2/8/23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9469-3B43-F2E6-C291-4BC4EDAB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3BC87-C8B2-2A1C-E28B-EDF1E2A0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F148-F9D9-E147-930C-D3455D85030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43749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85DB-017F-3999-9BA4-D835DD1B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8BF2-2A15-E384-857A-BD4411A3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699F5-B0C9-0167-D957-781877EE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618A-4A69-B448-8455-F433DB42C4E9}" type="datetimeFigureOut">
              <a:rPr lang="en-BD" smtClean="0"/>
              <a:t>2/8/23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46899-DF51-0EB2-E2C7-AF4F25C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8C016-57A4-20B9-8B03-30AFAA4E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F148-F9D9-E147-930C-D3455D85030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53377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CB39-BC19-A61C-0F41-4B8EB2B9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FC8D8-8E8E-CB92-FC32-D74222485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099DD-57B0-ED99-AFCB-5BD8EAA6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618A-4A69-B448-8455-F433DB42C4E9}" type="datetimeFigureOut">
              <a:rPr lang="en-BD" smtClean="0"/>
              <a:t>2/8/23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E4A04-128C-7CF6-F867-624A05C6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F4031-C8FA-50F8-3CA2-F900DD7D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F148-F9D9-E147-930C-D3455D85030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61380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782C-D063-DEC7-5FAD-AB4A9D4D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332B-836F-ED4A-080A-2CE9B73FB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33EF2-BEEE-FE40-AB7D-7C8295EDA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0528A-B70A-7818-34DA-36F4BA8A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618A-4A69-B448-8455-F433DB42C4E9}" type="datetimeFigureOut">
              <a:rPr lang="en-BD" smtClean="0"/>
              <a:t>2/8/23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15E95-37E9-C2D3-3C92-D9B1D294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24326-B399-6EF5-E4CA-0A0B3CC3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F148-F9D9-E147-930C-D3455D85030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4776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F496-2EE4-21D9-4C86-BFFCAE82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F7738-94D3-F192-EE23-8163112D5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DB2EE-0ECB-7EC7-1348-3F8E47152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6EE7E-3856-ABBA-958D-120DC26AA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D6EBF-33C4-43D9-2723-4C147BC75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93F4A-E581-5A7A-69D2-5B51016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618A-4A69-B448-8455-F433DB42C4E9}" type="datetimeFigureOut">
              <a:rPr lang="en-BD" smtClean="0"/>
              <a:t>2/8/23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06C23-BE90-D2B9-7731-85110BED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C4672-DB30-E1CD-EC2B-96693954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F148-F9D9-E147-930C-D3455D85030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9980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9B0B-5C6F-B6AB-38BF-311C0CC8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A9106-1D13-E62A-EA71-190CEAC3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618A-4A69-B448-8455-F433DB42C4E9}" type="datetimeFigureOut">
              <a:rPr lang="en-BD" smtClean="0"/>
              <a:t>2/8/23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32CF1-AD2B-55FF-7DD9-EED10FCC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05D86-78A7-96B6-E91A-86CB24CA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F148-F9D9-E147-930C-D3455D85030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40523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A2B7A-1D6F-7B5C-FB1A-E2D31ADA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618A-4A69-B448-8455-F433DB42C4E9}" type="datetimeFigureOut">
              <a:rPr lang="en-BD" smtClean="0"/>
              <a:t>2/8/23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EB28B-529F-2B7D-022A-08B599AD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C99B5-FB43-66DA-80A8-462CF0C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F148-F9D9-E147-930C-D3455D85030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54173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8B5D-67E9-B269-A028-41CA4CBA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5399-2F6F-5075-06BD-100779B28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E5FEE-C7F3-4989-DB56-2B60C2FD9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AD2BF-2CFC-71B6-46AB-E111C06B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618A-4A69-B448-8455-F433DB42C4E9}" type="datetimeFigureOut">
              <a:rPr lang="en-BD" smtClean="0"/>
              <a:t>2/8/23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4CA15-E9A1-C66C-7EF2-C0529E68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03E9E-DA18-B590-AE14-0B956C43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F148-F9D9-E147-930C-D3455D85030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3894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251D-D04D-6C61-B8BB-51132C4D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C13B2-760D-C667-280E-9AB55D608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1F696-E968-CCDA-8916-20FB0D998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0ED88-836A-B415-7074-93BBFC8B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618A-4A69-B448-8455-F433DB42C4E9}" type="datetimeFigureOut">
              <a:rPr lang="en-BD" smtClean="0"/>
              <a:t>2/8/23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EA991-9312-B037-7F51-71596777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6C631-A398-3570-F760-941C7170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F148-F9D9-E147-930C-D3455D85030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87609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41FF0-331B-5271-5854-475A93A8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F2FB6-BEE0-D60C-FB8B-83711EEC7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C93E-97FA-2733-13A0-4B1605CB4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D618A-4A69-B448-8455-F433DB42C4E9}" type="datetimeFigureOut">
              <a:rPr lang="en-BD" smtClean="0"/>
              <a:t>2/8/23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35F6E-3B64-114F-FFBE-624327112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EA55B-774A-15E1-6E4A-6CFB4D851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F148-F9D9-E147-930C-D3455D85030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42344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9353-BC1C-9BB1-F271-76F13E892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D" dirty="0"/>
              <a:t>AUC ROC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7896B-010A-57EB-15E0-4B7ABC447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8529" y="3509963"/>
            <a:ext cx="6211330" cy="1655762"/>
          </a:xfrm>
        </p:spPr>
        <p:txBody>
          <a:bodyPr/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“Area Under the Curve” (AUC) of the “Receiver Operating Characteristic” (ROC)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86605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C072-EE97-719B-A722-D002B0E2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AUC-ROC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7056-BF3D-3BF0-ACE6-D19629B9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AUC-ROC curve helps us visualize how well our machine learning classifier performs.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Tt works only for binary classification problems.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266508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29C1-BE29-5610-C58D-3708E278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/>
          </a:p>
        </p:txBody>
      </p:sp>
      <p:pic>
        <p:nvPicPr>
          <p:cNvPr id="1026" name="Picture 2" descr="Confusion matrix [ROC curve]">
            <a:extLst>
              <a:ext uri="{FF2B5EF4-FFF2-40B4-BE49-F238E27FC236}">
                <a16:creationId xmlns:a16="http://schemas.microsoft.com/office/drawing/2014/main" id="{200E2AF6-D5C0-BACA-4473-6FC9E21F78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62" y="2572029"/>
            <a:ext cx="2546681" cy="244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nsitivity formula [ROC curve]">
            <a:extLst>
              <a:ext uri="{FF2B5EF4-FFF2-40B4-BE49-F238E27FC236}">
                <a16:creationId xmlns:a16="http://schemas.microsoft.com/office/drawing/2014/main" id="{96058FF7-CE37-2057-B862-77A035B68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184" y="2511728"/>
            <a:ext cx="24765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AB001C-29E8-E421-00CF-7B90B59BFB6F}"/>
              </a:ext>
            </a:extLst>
          </p:cNvPr>
          <p:cNvSpPr txBox="1"/>
          <p:nvPr/>
        </p:nvSpPr>
        <p:spPr>
          <a:xfrm>
            <a:off x="6441071" y="2027921"/>
            <a:ext cx="4200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Sensitivity / True Positive Rate / Recall</a:t>
            </a:r>
          </a:p>
          <a:p>
            <a:endParaRPr lang="en-B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0D797-F907-70E8-F740-8B865B8F5C32}"/>
              </a:ext>
            </a:extLst>
          </p:cNvPr>
          <p:cNvSpPr txBox="1"/>
          <p:nvPr/>
        </p:nvSpPr>
        <p:spPr>
          <a:xfrm>
            <a:off x="6441071" y="4183749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False Negative Rate</a:t>
            </a:r>
          </a:p>
        </p:txBody>
      </p:sp>
      <p:pic>
        <p:nvPicPr>
          <p:cNvPr id="1030" name="Picture 6" descr="False Negative Rate [ROC curve]">
            <a:extLst>
              <a:ext uri="{FF2B5EF4-FFF2-40B4-BE49-F238E27FC236}">
                <a16:creationId xmlns:a16="http://schemas.microsoft.com/office/drawing/2014/main" id="{5F031092-39BF-3FF8-40FF-714637A27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459" y="4769193"/>
            <a:ext cx="1905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71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0D3E-3ADD-4F75-B08F-9C95C170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 dirty="0"/>
          </a:p>
        </p:txBody>
      </p:sp>
      <p:pic>
        <p:nvPicPr>
          <p:cNvPr id="4" name="Picture 2" descr="Confusion matrix [ROC curve]">
            <a:extLst>
              <a:ext uri="{FF2B5EF4-FFF2-40B4-BE49-F238E27FC236}">
                <a16:creationId xmlns:a16="http://schemas.microsoft.com/office/drawing/2014/main" id="{0A86AE04-357B-DFB1-FDFA-957C099508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89" y="2893305"/>
            <a:ext cx="2223015" cy="21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B1E1A-5731-8C3F-53DE-05226890D07A}"/>
              </a:ext>
            </a:extLst>
          </p:cNvPr>
          <p:cNvSpPr txBox="1"/>
          <p:nvPr/>
        </p:nvSpPr>
        <p:spPr>
          <a:xfrm>
            <a:off x="6351373" y="2360140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Specificity / True Negative Rate</a:t>
            </a:r>
          </a:p>
        </p:txBody>
      </p:sp>
      <p:pic>
        <p:nvPicPr>
          <p:cNvPr id="2050" name="Picture 2" descr="Specificity formula [ROC curve]">
            <a:extLst>
              <a:ext uri="{FF2B5EF4-FFF2-40B4-BE49-F238E27FC236}">
                <a16:creationId xmlns:a16="http://schemas.microsoft.com/office/drawing/2014/main" id="{822FB8EF-51CB-B8BD-5FBA-32B7E5D3E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2933700"/>
            <a:ext cx="24892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lse Positive Rate [ROC curve]">
            <a:extLst>
              <a:ext uri="{FF2B5EF4-FFF2-40B4-BE49-F238E27FC236}">
                <a16:creationId xmlns:a16="http://schemas.microsoft.com/office/drawing/2014/main" id="{C9551FE1-1029-0CD2-2E84-923D5FE38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373" y="4293458"/>
            <a:ext cx="37211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48A22-5916-1653-3E77-E988094D1FA9}"/>
              </a:ext>
            </a:extLst>
          </p:cNvPr>
          <p:cNvSpPr txBox="1"/>
          <p:nvPr/>
        </p:nvSpPr>
        <p:spPr>
          <a:xfrm>
            <a:off x="1068021" y="5430192"/>
            <a:ext cx="10055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 higher TNR and a lower FPR are desirable since we want to classify the negative class correctly.</a:t>
            </a:r>
          </a:p>
          <a:p>
            <a:br>
              <a:rPr lang="en-GB" dirty="0"/>
            </a:b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69794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E1CF-5D0D-D45C-36A6-CA82B8AB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Probability of Predictions</a:t>
            </a:r>
            <a:b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8D886-FE36-F065-08A9-DB8FB7A72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 machine learning classification model can be used to-</a:t>
            </a:r>
          </a:p>
          <a:p>
            <a:pPr lvl="1" algn="just"/>
            <a:r>
              <a:rPr lang="en-GB" sz="2000" dirty="0">
                <a:solidFill>
                  <a:srgbClr val="222222"/>
                </a:solidFill>
                <a:latin typeface="Lato" panose="020F0502020204030203" pitchFamily="34" charset="0"/>
              </a:rPr>
              <a:t>D</a:t>
            </a:r>
            <a:r>
              <a:rPr lang="en-GB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irectly predict the data point’s actual class or </a:t>
            </a:r>
          </a:p>
          <a:p>
            <a:pPr lvl="1" algn="just"/>
            <a:r>
              <a:rPr lang="en-GB" sz="2000" dirty="0">
                <a:solidFill>
                  <a:srgbClr val="222222"/>
                </a:solidFill>
                <a:latin typeface="Lato" panose="020F0502020204030203" pitchFamily="34" charset="0"/>
              </a:rPr>
              <a:t>P</a:t>
            </a:r>
            <a:r>
              <a:rPr lang="en-GB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redict its probability of belonging to different classes. </a:t>
            </a:r>
          </a:p>
          <a:p>
            <a:pPr algn="just"/>
            <a:r>
              <a:rPr lang="en-GB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latter gives us more control over the result.</a:t>
            </a:r>
          </a:p>
          <a:p>
            <a:pPr algn="just"/>
            <a:r>
              <a:rPr lang="en-GB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Setting different thresholds for classifying positive classes for data points will change the Sensitivity and Specificity of the model. </a:t>
            </a:r>
          </a:p>
          <a:p>
            <a:pPr algn="just"/>
            <a:r>
              <a:rPr lang="en-GB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And one of these thresholds will probably give a better result than the others, depending on whether we are aiming to lower the number of False Negatives or False Positives.</a:t>
            </a:r>
            <a:endParaRPr lang="en-BD" sz="2400" b="1" dirty="0"/>
          </a:p>
        </p:txBody>
      </p:sp>
    </p:spTree>
    <p:extLst>
      <p:ext uri="{BB962C8B-B14F-4D97-AF65-F5344CB8AC3E}">
        <p14:creationId xmlns:p14="http://schemas.microsoft.com/office/powerpoint/2010/main" val="245014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35A4-B85B-2437-577E-B6F7D170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/>
          </a:p>
        </p:txBody>
      </p:sp>
      <p:pic>
        <p:nvPicPr>
          <p:cNvPr id="3074" name="Picture 2" descr="AUC-ROC curve example">
            <a:extLst>
              <a:ext uri="{FF2B5EF4-FFF2-40B4-BE49-F238E27FC236}">
                <a16:creationId xmlns:a16="http://schemas.microsoft.com/office/drawing/2014/main" id="{B2F45DA2-3FC3-9814-1E44-4153608B4E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15" y="1881252"/>
            <a:ext cx="8561173" cy="425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7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C892-39E0-17A9-DA16-3B941979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8A0AC-B457-00E1-6ED9-EC7D6F6F6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64" y="1825625"/>
            <a:ext cx="7601464" cy="4351338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solidFill>
                  <a:srgbClr val="222222"/>
                </a:solidFill>
                <a:latin typeface="Lato" panose="020F0502020204030203" pitchFamily="34" charset="0"/>
              </a:rPr>
              <a:t>ROC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is a probability curve that plots the </a:t>
            </a:r>
            <a:r>
              <a:rPr lang="en-GB" sz="2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TPR 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against </a:t>
            </a:r>
            <a:r>
              <a:rPr lang="en-GB" sz="2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FPR 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at various threshold values.</a:t>
            </a:r>
          </a:p>
          <a:p>
            <a:pPr algn="just"/>
            <a:endParaRPr lang="en-GB" sz="24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en-GB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lang="en-GB" sz="2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Area Under the Curve (AUC) 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is the measure of the ability of a binary classifier to distinguish between classes and is used as a summary of the ROC curve.</a:t>
            </a:r>
          </a:p>
          <a:p>
            <a:pPr marL="0" indent="0" algn="just">
              <a:buNone/>
            </a:pPr>
            <a:endParaRPr lang="en-BD" sz="24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en-GB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higher the AUC, the better the model’s performance at distinguishing between the positive and negative classes.</a:t>
            </a:r>
            <a:endParaRPr lang="en-GB" sz="2400" dirty="0">
              <a:solidFill>
                <a:srgbClr val="222222"/>
              </a:solidFill>
              <a:latin typeface="Lato" panose="020F0502020204030203" pitchFamily="34" charset="0"/>
            </a:endParaRPr>
          </a:p>
        </p:txBody>
      </p:sp>
      <p:pic>
        <p:nvPicPr>
          <p:cNvPr id="4098" name="Picture 2" descr="AUC ROC curve">
            <a:extLst>
              <a:ext uri="{FF2B5EF4-FFF2-40B4-BE49-F238E27FC236}">
                <a16:creationId xmlns:a16="http://schemas.microsoft.com/office/drawing/2014/main" id="{B3E7A89B-5586-5BD7-2658-5E88008D1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488" y="2421925"/>
            <a:ext cx="26035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72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239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Office Theme</vt:lpstr>
      <vt:lpstr>AUC ROC</vt:lpstr>
      <vt:lpstr>AUC-ROC</vt:lpstr>
      <vt:lpstr>PowerPoint Presentation</vt:lpstr>
      <vt:lpstr>PowerPoint Presentation</vt:lpstr>
      <vt:lpstr>Probability of Predictions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 ROC</dc:title>
  <dc:creator>Microsoft Office User</dc:creator>
  <cp:lastModifiedBy>Microsoft Office User</cp:lastModifiedBy>
  <cp:revision>1</cp:revision>
  <dcterms:created xsi:type="dcterms:W3CDTF">2023-08-02T05:58:41Z</dcterms:created>
  <dcterms:modified xsi:type="dcterms:W3CDTF">2023-08-02T06:40:13Z</dcterms:modified>
</cp:coreProperties>
</file>