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8" r:id="rId9"/>
    <p:sldId id="267" r:id="rId10"/>
    <p:sldId id="271" r:id="rId11"/>
    <p:sldId id="272" r:id="rId12"/>
    <p:sldId id="273" r:id="rId13"/>
    <p:sldId id="276" r:id="rId14"/>
    <p:sldId id="274" r:id="rId15"/>
    <p:sldId id="285" r:id="rId16"/>
    <p:sldId id="275" r:id="rId17"/>
    <p:sldId id="286" r:id="rId18"/>
    <p:sldId id="288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3" d="100"/>
          <a:sy n="103" d="100"/>
        </p:scale>
        <p:origin x="1452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E1775C8-E4D6-C1BE-3B81-7EE57CCDAD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851B8F4-596D-06D9-8F9C-9CF3840299D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490CF61-21CB-91FD-C168-8D38C7D6CB1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C7D1715-BC76-0F96-1AD5-BFC2B0CDB2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FD0079B9-FAFF-3B28-9614-B165AD26AF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CE159115-F23E-EBD1-F626-D6B2401517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F9C4A1-0F0A-4275-8C1F-7BF1C1C05D5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F:\aa-data\Graphics\Bette11.png">
            <a:extLst>
              <a:ext uri="{FF2B5EF4-FFF2-40B4-BE49-F238E27FC236}">
                <a16:creationId xmlns:a16="http://schemas.microsoft.com/office/drawing/2014/main" id="{6AD454CB-0F07-E6BE-2CA3-CF31A9EB3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8991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533400"/>
            <a:ext cx="7772400" cy="220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E896620-1054-1751-E2EB-5345F75415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EF21AE-3B17-DA75-EF2F-17445BFA10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Copyright Prentice Hall, 2002</a:t>
            </a:r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FA979E-0910-155C-F351-3946364B1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B800829-3AF1-4828-ACC4-02985303F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70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BA15B-559B-9278-EC86-418BFD40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B927C-147C-6798-0F05-1A412484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F148-A125-7A6F-3D9B-EEB94C16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F53DBCBA-1E93-4B53-A943-51B6BEA185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69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381000"/>
            <a:ext cx="1990725" cy="5751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821363" cy="57515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3D279-B411-165D-9B97-C131D08C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87C8E-A61C-BAF4-9F1F-51FA1C41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49160-3DCA-47BD-1EBE-C338839F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6FC2355A-7516-4FB0-841A-26237C180C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61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6914-1ED3-DE32-D61D-E9F083A4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A238-0295-C45E-CBEE-020EC795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FA048-1C5E-C094-A815-5398512D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776F59A8-C9F2-4D45-9941-DD6BD8201B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42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BDC1-9713-1A67-AD25-4CC15F0B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D29D-889E-5026-A986-220822D4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6AC87-D151-DD9F-92FC-0159F76C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AB586527-8C37-4F53-997A-A2E6F6E9E3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97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D2E8C-8BD7-27DD-E490-534F7388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EE61-316A-8068-1692-99BB528C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A98FC-FFAA-64F1-85BC-315F10B2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71DD3482-3450-4E8F-B211-1E6E978B96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19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4EA4E-099B-7E0C-C2DA-DB7B9E81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1DBBD-631B-7208-7586-2828322A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6DCF8-CC18-0818-34C1-3D17DE69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91DA8D41-D56A-442B-BED5-277F6BAF6D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83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6C8AA-CC1B-961A-D231-9351EAB9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06452-F34C-1F8D-1D2F-D68EC8A1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34D3F-2977-1A28-9DF7-EE9EF001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5C340E64-D01A-43C8-A94D-3DDB5F00AD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32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423B3-B77E-F4D4-23F9-FA5E5277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1255E-D85A-C740-1D23-D5FB7805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5DE35-DE15-D091-D309-2A7AEB5F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16497B40-8B89-4BC3-880B-CA38E89B6C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95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2AA69-93C1-436A-4BFF-91B11935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B97CD-B55F-2A12-607D-AF70434C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26395-6172-BF54-E3ED-E90263CA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5B37B378-B907-4035-90C8-C3E8817D29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0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98167-0D25-46B2-5E1D-DFCFD5DB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AEA07-B6A8-3888-0E08-A670AFC7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F7D3-027A-173C-04AD-A5CF04C5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91993BAD-F1D5-4F0C-B184-448129847F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69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27680CE-3A2B-51BD-A424-702A9E8E33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>
              <a:latin typeface="Tahoma" panose="020B060403050404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5AE71EB-869B-DF98-6844-E7DA96075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877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5F8C1BC-4ADA-DD7A-1CE4-D4F433418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6A05FDC-AB02-5E1A-99BC-5AE0151644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765ADDF-79AE-81FF-CC97-06CF58F949D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+mn-lt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</a:t>
            </a:r>
            <a:r>
              <a:rPr lang="en-US" altLang="en-US">
                <a:cs typeface="+mn-cs"/>
              </a:rPr>
              <a:t>Copyright </a:t>
            </a:r>
            <a:r>
              <a:rPr lang="en-US" altLang="en-US"/>
              <a:t>© 2002 by </a:t>
            </a:r>
            <a:r>
              <a:rPr lang="en-US" altLang="en-US">
                <a:cs typeface="+mn-cs"/>
              </a:rPr>
              <a:t>Prentice Hall, Inc.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FC5A6AE-081A-A94E-D3AE-33727F334E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r>
              <a:rPr lang="en-US" altLang="en-US"/>
              <a:t>3-</a:t>
            </a:r>
            <a:fld id="{9DC32AAF-665C-442C-A0D2-ACB6FB103B05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8" descr="F:\aa-data\Graphics\Bette11.png">
            <a:extLst>
              <a:ext uri="{FF2B5EF4-FFF2-40B4-BE49-F238E27FC236}">
                <a16:creationId xmlns:a16="http://schemas.microsoft.com/office/drawing/2014/main" id="{0403C2B2-02D2-26D6-10F9-1078A158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0"/>
            <a:ext cx="914400" cy="72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F:\aa-data\Graphics\Bette11.png">
            <a:extLst>
              <a:ext uri="{FF2B5EF4-FFF2-40B4-BE49-F238E27FC236}">
                <a16:creationId xmlns:a16="http://schemas.microsoft.com/office/drawing/2014/main" id="{BC67F418-1353-CF21-6A8C-C32731DC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7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90F2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90F2E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90F2E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90F2E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90F2E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90F2E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90F2E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90F2E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90F2E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90F2E"/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24008942-7BE9-B61B-5E72-B4E3D7D219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3</a:t>
            </a:r>
            <a:br>
              <a:rPr lang="en-US" altLang="en-US"/>
            </a:br>
            <a:r>
              <a:rPr lang="en-US" altLang="en-US"/>
              <a:t>Determining Feasibility and Managing Analysis and Design Activities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8476B791-F79B-2FA7-7362-85DAF5DED33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Systems Analysis and Design</a:t>
            </a:r>
          </a:p>
          <a:p>
            <a:pPr eaLnBrk="1" hangingPunct="1"/>
            <a:r>
              <a:rPr lang="en-US" altLang="en-US"/>
              <a:t>Kendall and Kendall</a:t>
            </a:r>
          </a:p>
          <a:p>
            <a:pPr eaLnBrk="1" hangingPunct="1"/>
            <a:r>
              <a:rPr lang="en-US" altLang="en-US"/>
              <a:t>Fifth Edition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E2D33-4017-418D-32C0-CC8D3250F0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570DD-6CBA-4112-B74C-676A22F2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9462-7B06-CC6B-81D8-9D8490D7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Tahoma" panose="020B0604030504040204" pitchFamily="34" charset="0"/>
              </a:rPr>
              <a:t>3-</a:t>
            </a:r>
            <a:fld id="{BDA893AF-AF44-447D-9A64-75A7BFA2EF5D}" type="slidenum">
              <a:rPr lang="en-US" altLang="en-US" sz="1400">
                <a:latin typeface="Tahoma" panose="020B0604030504040204" pitchFamily="34" charset="0"/>
              </a:rPr>
              <a:pPr/>
              <a:t>10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B4811566-9A94-9FD1-6FE5-917DFE10E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Economic Feasibility</a:t>
            </a:r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4CE70987-2B3F-B8DD-0215-A59BAEFE8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Economic feasibility determines whether the time and money are available to develop the system</a:t>
            </a:r>
          </a:p>
          <a:p>
            <a:pPr eaLnBrk="1" hangingPunct="1"/>
            <a:r>
              <a:rPr lang="en-US" altLang="en-US"/>
              <a:t>Includes the purchase of</a:t>
            </a:r>
          </a:p>
          <a:p>
            <a:pPr lvl="1" eaLnBrk="1" hangingPunct="1"/>
            <a:r>
              <a:rPr lang="en-US" altLang="en-US"/>
              <a:t>New equipment</a:t>
            </a:r>
          </a:p>
          <a:p>
            <a:pPr lvl="1" eaLnBrk="1" hangingPunct="1"/>
            <a:r>
              <a:rPr lang="en-US" altLang="en-US"/>
              <a:t>Hardware</a:t>
            </a:r>
          </a:p>
          <a:p>
            <a:pPr lvl="1" eaLnBrk="1" hangingPunct="1"/>
            <a:r>
              <a:rPr lang="en-US" altLang="en-US"/>
              <a:t>Software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07FF8-2356-9391-E8C0-E75F15A694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3FD22-886E-1684-4BE0-71F76858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AFF87-00F0-BDCB-3A59-0265E1BA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Tahoma" panose="020B0604030504040204" pitchFamily="34" charset="0"/>
              </a:rPr>
              <a:t>3-</a:t>
            </a:r>
            <a:fld id="{B43C7FFF-1D45-4722-9DD1-6060E1C5B381}" type="slidenum">
              <a:rPr lang="en-US" altLang="en-US" sz="1400">
                <a:latin typeface="Tahoma" panose="020B0604030504040204" pitchFamily="34" charset="0"/>
              </a:rPr>
              <a:pPr/>
              <a:t>11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8C3A058A-8F2B-B1BE-8A87-271F64AD5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Operational Feasibility</a:t>
            </a: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0D8A2ADC-B895-BAEE-982F-0BC8E8704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Operational feasibility determines if the human resources are available to operate the system once it has been installed</a:t>
            </a:r>
          </a:p>
          <a:p>
            <a:pPr eaLnBrk="1" hangingPunct="1"/>
            <a:r>
              <a:rPr lang="en-US" altLang="en-US"/>
              <a:t>Users that do not want a new system may prevent it from becoming operationally feasible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BAEE4-63BB-88EA-03B9-AD024A32B6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7C9E2-621D-BCC8-1C49-52CC5693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BAA8A-4A56-EEEB-83D4-43560842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Tahoma" panose="020B0604030504040204" pitchFamily="34" charset="0"/>
              </a:rPr>
              <a:t>3-</a:t>
            </a:r>
            <a:fld id="{A7C4992E-51A6-41AC-A18E-41F8E99B3D4D}" type="slidenum">
              <a:rPr lang="en-US" altLang="en-US" sz="1400">
                <a:latin typeface="Tahoma" panose="020B0604030504040204" pitchFamily="34" charset="0"/>
              </a:rPr>
              <a:pPr/>
              <a:t>12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35B51604-0923-7F65-9453-C8B6E1419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Activity Planning</a:t>
            </a:r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3B318EB9-2DD0-0352-CF98-202E7AB54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Activity planning includes</a:t>
            </a:r>
          </a:p>
          <a:p>
            <a:pPr lvl="1" eaLnBrk="1" hangingPunct="1"/>
            <a:r>
              <a:rPr lang="en-US" altLang="en-US"/>
              <a:t>Selecting a systems analysis team</a:t>
            </a:r>
          </a:p>
          <a:p>
            <a:pPr lvl="1" eaLnBrk="1" hangingPunct="1"/>
            <a:r>
              <a:rPr lang="en-US" altLang="en-US"/>
              <a:t>Estimating time required to complete each task</a:t>
            </a:r>
          </a:p>
          <a:p>
            <a:pPr lvl="1" eaLnBrk="1" hangingPunct="1"/>
            <a:r>
              <a:rPr lang="en-US" altLang="en-US"/>
              <a:t>Scheduling the project</a:t>
            </a:r>
          </a:p>
          <a:p>
            <a:pPr eaLnBrk="1" hangingPunct="1"/>
            <a:r>
              <a:rPr lang="en-US" altLang="en-US"/>
              <a:t>Two tools for project planning and control are Gantt charts and PERT diagrams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90D51-22F6-57A1-8993-EAA35BE59E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2C05-0044-77D8-1761-51AE3EBC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AD52-B478-7BF4-8FB7-FC6BE65B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Tahoma" panose="020B0604030504040204" pitchFamily="34" charset="0"/>
              </a:rPr>
              <a:t>3-</a:t>
            </a:r>
            <a:fld id="{C5D5636C-3695-4EA8-9F99-7AB4A60D5240}" type="slidenum">
              <a:rPr lang="en-US" altLang="en-US" sz="1400">
                <a:latin typeface="Tahoma" panose="020B0604030504040204" pitchFamily="34" charset="0"/>
              </a:rPr>
              <a:pPr/>
              <a:t>13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C5928D3E-BAD7-7B8D-22B5-77AED7B32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Estimating Time</a:t>
            </a:r>
          </a:p>
        </p:txBody>
      </p:sp>
      <p:sp>
        <p:nvSpPr>
          <p:cNvPr id="26630" name="Rectangle 5">
            <a:extLst>
              <a:ext uri="{FF2B5EF4-FFF2-40B4-BE49-F238E27FC236}">
                <a16:creationId xmlns:a16="http://schemas.microsoft.com/office/drawing/2014/main" id="{5F4D7534-2E1D-6D9C-2D86-C1EFFF0C4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Project is broken down into phases</a:t>
            </a:r>
          </a:p>
          <a:p>
            <a:pPr eaLnBrk="1" hangingPunct="1"/>
            <a:r>
              <a:rPr lang="en-US" altLang="en-US"/>
              <a:t>Further broken down into tasks or activities</a:t>
            </a:r>
          </a:p>
          <a:p>
            <a:pPr eaLnBrk="1" hangingPunct="1"/>
            <a:r>
              <a:rPr lang="en-US" altLang="en-US"/>
              <a:t>Finally broken down into steps or even smaller units</a:t>
            </a:r>
          </a:p>
          <a:p>
            <a:pPr eaLnBrk="1" hangingPunct="1"/>
            <a:r>
              <a:rPr lang="en-US" altLang="en-US"/>
              <a:t>Estimate time for each task or activity</a:t>
            </a:r>
          </a:p>
          <a:p>
            <a:pPr eaLnBrk="1" hangingPunct="1"/>
            <a:r>
              <a:rPr lang="en-US" altLang="en-US"/>
              <a:t>May use a most likely, pessimistic, and optimistic estimates for time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15105-28AC-2B31-1967-355703BAEB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44BD-49CA-5036-C130-B72770BC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5E2B2-27EF-7199-B929-19E313EF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Tahoma" panose="020B0604030504040204" pitchFamily="34" charset="0"/>
              </a:rPr>
              <a:t>3-</a:t>
            </a:r>
            <a:fld id="{6F5FA102-765D-41BC-B462-920AEC16F213}" type="slidenum">
              <a:rPr lang="en-US" altLang="en-US" sz="1400">
                <a:latin typeface="Tahoma" panose="020B0604030504040204" pitchFamily="34" charset="0"/>
              </a:rPr>
              <a:pPr/>
              <a:t>14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8DAB0589-7AA7-642B-78EA-9DF5A6C2E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Gantt Charts</a:t>
            </a:r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AEA588D4-2538-9A8D-8C6F-82AB3D75B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Easy to construct and use</a:t>
            </a:r>
          </a:p>
          <a:p>
            <a:pPr eaLnBrk="1" hangingPunct="1"/>
            <a:r>
              <a:rPr lang="en-US" altLang="en-US"/>
              <a:t>Shows activities over a period of time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02BCF59-6D30-9DFF-7ABC-72E5AA1D1A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505FAD0-FB85-6731-7E1F-072EFFB1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5CF26E3-9D70-F09C-A0A0-0FC986C4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Tahoma" panose="020B0604030504040204" pitchFamily="34" charset="0"/>
              </a:rPr>
              <a:t>3-</a:t>
            </a:r>
            <a:fld id="{3E5FBE95-A5C6-4DF1-BDFF-CFD5199DA30B}" type="slidenum">
              <a:rPr lang="en-US" altLang="en-US" sz="1400">
                <a:latin typeface="Tahoma" panose="020B0604030504040204" pitchFamily="34" charset="0"/>
              </a:rPr>
              <a:pPr/>
              <a:t>15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graphicFrame>
        <p:nvGraphicFramePr>
          <p:cNvPr id="28677" name="Object 4">
            <a:extLst>
              <a:ext uri="{FF2B5EF4-FFF2-40B4-BE49-F238E27FC236}">
                <a16:creationId xmlns:a16="http://schemas.microsoft.com/office/drawing/2014/main" id="{6258E6EA-2343-10D3-8B6F-8E940AC32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133600"/>
          <a:ext cx="56943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2" imgW="9210600" imgH="6572160" progId="WPDraw30.Drawing">
                  <p:embed/>
                </p:oleObj>
              </mc:Choice>
              <mc:Fallback>
                <p:oleObj name="Drawing" r:id="rId2" imgW="9210600" imgH="6572160" progId="WPDraw30.Drawing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5694363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6">
            <a:extLst>
              <a:ext uri="{FF2B5EF4-FFF2-40B4-BE49-F238E27FC236}">
                <a16:creationId xmlns:a16="http://schemas.microsoft.com/office/drawing/2014/main" id="{C2CC6752-146E-350B-4ED5-D4B4EDC8A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Gantt Chart Example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59D1-61BC-52DC-6B1E-70F0E65079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57AF7-3636-A400-8F48-A04763FA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D0649-571E-BD37-9645-702775B0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Tahoma" panose="020B0604030504040204" pitchFamily="34" charset="0"/>
              </a:rPr>
              <a:t>3-</a:t>
            </a:r>
            <a:fld id="{DC75CFA0-FA17-4304-B047-7CE0EC1F8C59}" type="slidenum">
              <a:rPr lang="en-US" altLang="en-US" sz="1400">
                <a:latin typeface="Tahoma" panose="020B0604030504040204" pitchFamily="34" charset="0"/>
              </a:rPr>
              <a:pPr/>
              <a:t>16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46B98B3F-BD1B-AF9F-A94A-984B521B6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PERT Diagram</a:t>
            </a:r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3DA890F2-DD2E-7D6B-7F3C-E1A984383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PERT - Program Evaluation and Review Technique</a:t>
            </a:r>
          </a:p>
          <a:p>
            <a:pPr lvl="1" eaLnBrk="1" hangingPunct="1"/>
            <a:r>
              <a:rPr lang="en-US" altLang="en-US"/>
              <a:t>PERT diagrams show precedence, activities that must be completed before the next activities may be started</a:t>
            </a:r>
          </a:p>
          <a:p>
            <a:pPr lvl="1" eaLnBrk="1" hangingPunct="1"/>
            <a:r>
              <a:rPr lang="en-US" altLang="en-US"/>
              <a:t>Used to calculate the critical path, the longest path through the activities</a:t>
            </a:r>
          </a:p>
          <a:p>
            <a:pPr lvl="1" eaLnBrk="1" hangingPunct="1"/>
            <a:r>
              <a:rPr lang="en-US" altLang="en-US"/>
              <a:t>This is the shortest time to complete the project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55CE9E3B-370F-3966-1832-F11F1CBD22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8383FC6-2235-7088-A038-08A09017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026A95B-C0BE-632F-6B6E-AC268F88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Tahoma" panose="020B0604030504040204" pitchFamily="34" charset="0"/>
              </a:rPr>
              <a:t>3-</a:t>
            </a:r>
            <a:fld id="{B516413E-C025-4B5B-A436-C48EA558419A}" type="slidenum">
              <a:rPr lang="en-US" altLang="en-US" sz="1400">
                <a:latin typeface="Tahoma" panose="020B0604030504040204" pitchFamily="34" charset="0"/>
              </a:rPr>
              <a:pPr/>
              <a:t>17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graphicFrame>
        <p:nvGraphicFramePr>
          <p:cNvPr id="30725" name="Object 4">
            <a:extLst>
              <a:ext uri="{FF2B5EF4-FFF2-40B4-BE49-F238E27FC236}">
                <a16:creationId xmlns:a16="http://schemas.microsoft.com/office/drawing/2014/main" id="{D590A2EE-0976-F5BF-9D97-A69D0A941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81200"/>
          <a:ext cx="6259513" cy="456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2" imgW="8858160" imgH="6458040" progId="WPDraw30.Drawing">
                  <p:embed/>
                </p:oleObj>
              </mc:Choice>
              <mc:Fallback>
                <p:oleObj name="Drawing" r:id="rId2" imgW="8858160" imgH="6458040" progId="WPDraw30.Drawing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6259513" cy="456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6">
            <a:extLst>
              <a:ext uri="{FF2B5EF4-FFF2-40B4-BE49-F238E27FC236}">
                <a16:creationId xmlns:a16="http://schemas.microsoft.com/office/drawing/2014/main" id="{2A44BE54-98DB-DA5E-009E-259C929D9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PERT Diagram Example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6C145-8710-4B7E-153D-CD88350C67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541D-3CAD-553F-4328-D7B1D9E0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D734-F8C1-A227-3957-9E65CFC8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Tahoma" panose="020B0604030504040204" pitchFamily="34" charset="0"/>
              </a:rPr>
              <a:t>3-</a:t>
            </a:r>
            <a:fld id="{B496449E-BF5F-433A-81EF-EFC97900E489}" type="slidenum">
              <a:rPr lang="en-US" altLang="en-US" sz="1400">
                <a:latin typeface="Tahoma" panose="020B0604030504040204" pitchFamily="34" charset="0"/>
              </a:rPr>
              <a:pPr/>
              <a:t>18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22E65FE6-C720-03A6-B50B-A9209A92E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PERT Diagram Advantages</a:t>
            </a:r>
          </a:p>
        </p:txBody>
      </p:sp>
      <p:sp>
        <p:nvSpPr>
          <p:cNvPr id="31750" name="Rectangle 4">
            <a:extLst>
              <a:ext uri="{FF2B5EF4-FFF2-40B4-BE49-F238E27FC236}">
                <a16:creationId xmlns:a16="http://schemas.microsoft.com/office/drawing/2014/main" id="{D2B0EDD1-CDE5-8373-66E7-F38B4C32F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Easy identification of the order of precedence</a:t>
            </a:r>
          </a:p>
          <a:p>
            <a:pPr eaLnBrk="1" hangingPunct="1"/>
            <a:r>
              <a:rPr lang="en-US" altLang="en-US"/>
              <a:t>Easy identification of the critical path and thus critical activities</a:t>
            </a:r>
          </a:p>
          <a:p>
            <a:pPr eaLnBrk="1" hangingPunct="1"/>
            <a:r>
              <a:rPr lang="en-US" altLang="en-US"/>
              <a:t>Easy determination of slack time, the leeway to fall behind on noncritical paths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957C8-AFB5-9438-9756-0E7BABC663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16C9-6D07-4C38-6C05-D7299BFE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C29D-DFD9-1AC0-2F2F-AAAD261B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Tahoma" panose="020B0604030504040204" pitchFamily="34" charset="0"/>
              </a:rPr>
              <a:t>3-</a:t>
            </a:r>
            <a:fld id="{FF5A58F8-C9FB-491E-8195-A1309F14F4F5}" type="slidenum">
              <a:rPr lang="en-US" altLang="en-US" sz="1400">
                <a:latin typeface="Tahoma" panose="020B0604030504040204" pitchFamily="34" charset="0"/>
              </a:rPr>
              <a:pPr/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6CDFF23A-576E-BCA2-7F36-05298236E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Major Topics </a:t>
            </a: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F4E76385-8C5F-0620-76EF-24E3E1DFA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Project initiation</a:t>
            </a:r>
          </a:p>
          <a:p>
            <a:pPr eaLnBrk="1" hangingPunct="1"/>
            <a:r>
              <a:rPr lang="en-US" altLang="en-US"/>
              <a:t>Determining project feasibility</a:t>
            </a:r>
          </a:p>
          <a:p>
            <a:pPr eaLnBrk="1" hangingPunct="1"/>
            <a:r>
              <a:rPr lang="en-US" altLang="en-US"/>
              <a:t>Project scheduling</a:t>
            </a:r>
          </a:p>
          <a:p>
            <a:pPr eaLnBrk="1" hangingPunct="1"/>
            <a:r>
              <a:rPr lang="en-US" altLang="en-US"/>
              <a:t>Managing project activities</a:t>
            </a:r>
          </a:p>
          <a:p>
            <a:pPr eaLnBrk="1" hangingPunct="1"/>
            <a:r>
              <a:rPr lang="en-US" altLang="en-US"/>
              <a:t>Manage systems analysis team members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5A8FA-AADE-4761-2ED5-A1E5BF0473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BDDB-C02F-B517-68E0-33453D49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71515-BC1E-073F-ADF5-D7806E4A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Tahoma" panose="020B0604030504040204" pitchFamily="34" charset="0"/>
              </a:rPr>
              <a:t>3-</a:t>
            </a:r>
            <a:fld id="{98912FAC-58EA-4844-A96F-621284B91F64}" type="slidenum">
              <a:rPr lang="en-US" altLang="en-US" sz="1400">
                <a:latin typeface="Tahoma" panose="020B0604030504040204" pitchFamily="34" charset="0"/>
              </a:rPr>
              <a:pPr/>
              <a:t>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356AA8DA-50E6-3468-AA70-46E14CE64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Project Initiation</a:t>
            </a: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1E1D3587-69D7-259A-1F8B-8C553FA6D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Projects are initiated for two broad reasons:</a:t>
            </a:r>
          </a:p>
          <a:p>
            <a:pPr lvl="1" eaLnBrk="1" hangingPunct="1"/>
            <a:r>
              <a:rPr lang="en-US" altLang="en-US"/>
              <a:t>Problems that lend themselves to systems solutions</a:t>
            </a:r>
          </a:p>
          <a:p>
            <a:pPr lvl="1" eaLnBrk="1" hangingPunct="1"/>
            <a:r>
              <a:rPr lang="en-US" altLang="en-US"/>
              <a:t>Opportunities for improvement through</a:t>
            </a:r>
          </a:p>
          <a:p>
            <a:pPr lvl="2" eaLnBrk="1" hangingPunct="1"/>
            <a:r>
              <a:rPr lang="en-US" altLang="en-US"/>
              <a:t>Upgrading systems</a:t>
            </a:r>
          </a:p>
          <a:p>
            <a:pPr lvl="2" eaLnBrk="1" hangingPunct="1"/>
            <a:r>
              <a:rPr lang="en-US" altLang="en-US"/>
              <a:t>Altering systems</a:t>
            </a:r>
          </a:p>
          <a:p>
            <a:pPr lvl="2" eaLnBrk="1" hangingPunct="1"/>
            <a:r>
              <a:rPr lang="en-US" altLang="en-US"/>
              <a:t>Installing new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AC38-8EB4-CE3C-C0AE-4D575416EF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C672-2A70-828E-C570-4849ED15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C2F72-4AED-EA3B-BF77-0E21A257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Tahoma" panose="020B0604030504040204" pitchFamily="34" charset="0"/>
              </a:rPr>
              <a:t>3-</a:t>
            </a:r>
            <a:fld id="{DD62E799-EF9E-4A85-81E6-5B78083C0816}" type="slidenum">
              <a:rPr lang="en-US" altLang="en-US" sz="1400">
                <a:latin typeface="Tahoma" panose="020B0604030504040204" pitchFamily="34" charset="0"/>
              </a:rPr>
              <a:pPr/>
              <a:t>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id="{D0039D5C-5F88-9421-21F4-0A6E4F4EE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Organizational Problems</a:t>
            </a:r>
          </a:p>
        </p:txBody>
      </p:sp>
      <p:sp>
        <p:nvSpPr>
          <p:cNvPr id="17414" name="Rectangle 7">
            <a:extLst>
              <a:ext uri="{FF2B5EF4-FFF2-40B4-BE49-F238E27FC236}">
                <a16:creationId xmlns:a16="http://schemas.microsoft.com/office/drawing/2014/main" id="{0A3DC81C-F78A-94BA-C4C3-80AC4DA62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Identify problems by</a:t>
            </a:r>
          </a:p>
          <a:p>
            <a:pPr eaLnBrk="1" hangingPunct="1"/>
            <a:r>
              <a:rPr lang="en-US" altLang="en-US" sz="2800"/>
              <a:t>Check output against performance criteria</a:t>
            </a:r>
          </a:p>
          <a:p>
            <a:pPr lvl="1" eaLnBrk="1" hangingPunct="1"/>
            <a:r>
              <a:rPr lang="en-US" altLang="en-US" sz="2400"/>
              <a:t>Too many errors</a:t>
            </a:r>
          </a:p>
          <a:p>
            <a:pPr lvl="1" eaLnBrk="1" hangingPunct="1"/>
            <a:r>
              <a:rPr lang="en-US" altLang="en-US" sz="2400"/>
              <a:t>Work completed slowly</a:t>
            </a:r>
          </a:p>
          <a:p>
            <a:pPr lvl="1" eaLnBrk="1" hangingPunct="1"/>
            <a:r>
              <a:rPr lang="en-US" altLang="en-US" sz="2400"/>
              <a:t>Work done incorrectly</a:t>
            </a:r>
          </a:p>
          <a:p>
            <a:pPr lvl="1" eaLnBrk="1" hangingPunct="1"/>
            <a:r>
              <a:rPr lang="en-US" altLang="en-US" sz="2400"/>
              <a:t>Work done incompletely</a:t>
            </a:r>
          </a:p>
          <a:p>
            <a:pPr lvl="1" eaLnBrk="1" hangingPunct="1"/>
            <a:r>
              <a:rPr lang="en-US" altLang="en-US" sz="2400"/>
              <a:t>Work not done at 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6FA03-1938-E535-AFCC-A031B8FA20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E2E90-3326-ABA6-A056-BD5A3D56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22B3B-90AA-2D90-ACDB-EE85C620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Tahoma" panose="020B0604030504040204" pitchFamily="34" charset="0"/>
              </a:rPr>
              <a:t>3-</a:t>
            </a:r>
            <a:fld id="{9CF82FF7-0240-49ED-9A72-F3672B01F591}" type="slidenum">
              <a:rPr lang="en-US" altLang="en-US" sz="1400">
                <a:latin typeface="Tahoma" panose="020B0604030504040204" pitchFamily="34" charset="0"/>
              </a:rPr>
              <a:pPr/>
              <a:t>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48BB45DA-E188-BF3A-2BBC-62DD40952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Organizational Problems</a:t>
            </a:r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D408E2BC-F6C2-A1BC-6890-A41C8445F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Observe  behavior of employees</a:t>
            </a:r>
          </a:p>
          <a:p>
            <a:pPr lvl="1" eaLnBrk="1" hangingPunct="1"/>
            <a:r>
              <a:rPr lang="en-US" altLang="en-US"/>
              <a:t>High absenteeism</a:t>
            </a:r>
          </a:p>
          <a:p>
            <a:pPr lvl="1" eaLnBrk="1" hangingPunct="1"/>
            <a:r>
              <a:rPr lang="en-US" altLang="en-US"/>
              <a:t>High job dissatisfaction</a:t>
            </a:r>
          </a:p>
          <a:p>
            <a:pPr lvl="1" eaLnBrk="1" hangingPunct="1"/>
            <a:r>
              <a:rPr lang="en-US" altLang="en-US"/>
              <a:t>High job turnover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D3972-A41C-383E-4B89-8FD96B19C5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1972-FF39-BEAE-6955-E66A4C0C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AA797-F21E-1E1D-1510-C2E2593C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Tahoma" panose="020B0604030504040204" pitchFamily="34" charset="0"/>
              </a:rPr>
              <a:t>3-</a:t>
            </a:r>
            <a:fld id="{69D39189-F544-4AAC-80B7-6C8BD5AA7B4C}" type="slidenum">
              <a:rPr lang="en-US" altLang="en-US" sz="1400">
                <a:latin typeface="Tahoma" panose="020B0604030504040204" pitchFamily="34" charset="0"/>
              </a:rPr>
              <a:pPr/>
              <a:t>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8B95E164-6D6D-94F3-BB8E-634647AA8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Organizational Problems</a:t>
            </a:r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37AFB00E-91D7-0119-C91B-0AC1D5E5B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Listen to feedback from vendors, customers, and suppliers</a:t>
            </a:r>
          </a:p>
          <a:p>
            <a:pPr lvl="1" eaLnBrk="1" hangingPunct="1"/>
            <a:r>
              <a:rPr lang="en-US" altLang="en-US"/>
              <a:t>Complaints</a:t>
            </a:r>
          </a:p>
          <a:p>
            <a:pPr lvl="1" eaLnBrk="1" hangingPunct="1"/>
            <a:r>
              <a:rPr lang="en-US" altLang="en-US"/>
              <a:t>Suggestions for improvement</a:t>
            </a:r>
          </a:p>
          <a:p>
            <a:pPr lvl="1" eaLnBrk="1" hangingPunct="1"/>
            <a:r>
              <a:rPr lang="en-US" altLang="en-US"/>
              <a:t>Loss of sales</a:t>
            </a:r>
          </a:p>
          <a:p>
            <a:pPr lvl="1" eaLnBrk="1" hangingPunct="1"/>
            <a:r>
              <a:rPr lang="en-US" altLang="en-US"/>
              <a:t>Lower sales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9DD0C-33EF-3D6E-DB85-745D93F98B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2F74-1F58-585A-67DA-44988473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2DF33-C12A-4B5B-4544-B74CA276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Tahoma" panose="020B0604030504040204" pitchFamily="34" charset="0"/>
              </a:rPr>
              <a:t>3-</a:t>
            </a:r>
            <a:fld id="{8DC901B6-21E8-43A8-8DE6-EDCE828E59DD}" type="slidenum">
              <a:rPr lang="en-US" altLang="en-US" sz="1400">
                <a:latin typeface="Tahoma" panose="020B0604030504040204" pitchFamily="34" charset="0"/>
              </a:rPr>
              <a:pPr/>
              <a:t>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AC8D9013-5E20-1772-9F08-4792B1095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Project Selection</a:t>
            </a:r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F46383EB-8D67-11E2-1E72-0ECE2DE8C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Five specific criteria for project selection</a:t>
            </a:r>
          </a:p>
          <a:p>
            <a:pPr lvl="1" eaLnBrk="1" hangingPunct="1"/>
            <a:r>
              <a:rPr lang="en-US" altLang="en-US"/>
              <a:t>Backed by management</a:t>
            </a:r>
          </a:p>
          <a:p>
            <a:pPr lvl="1" eaLnBrk="1" hangingPunct="1"/>
            <a:r>
              <a:rPr lang="en-US" altLang="en-US"/>
              <a:t>Timed appropriately for commitment of resources</a:t>
            </a:r>
          </a:p>
          <a:p>
            <a:pPr lvl="1" eaLnBrk="1" hangingPunct="1"/>
            <a:r>
              <a:rPr lang="en-US" altLang="en-US"/>
              <a:t>It moves the business toward attainment of its goals</a:t>
            </a:r>
          </a:p>
          <a:p>
            <a:pPr lvl="1" eaLnBrk="1" hangingPunct="1"/>
            <a:r>
              <a:rPr lang="en-US" altLang="en-US"/>
              <a:t>Practicable</a:t>
            </a:r>
          </a:p>
          <a:p>
            <a:pPr lvl="1" eaLnBrk="1" hangingPunct="1"/>
            <a:r>
              <a:rPr lang="en-US" altLang="en-US"/>
              <a:t>Important enough to be considered over other projects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BF74-70E2-6628-7A24-EE24176687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F65D2-E60C-C2C1-3D1F-B7AF36A9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EDFC2-8679-E0EE-DFB2-8F9F3B97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Tahoma" panose="020B0604030504040204" pitchFamily="34" charset="0"/>
              </a:rPr>
              <a:t>3-</a:t>
            </a:r>
            <a:fld id="{21A11E8C-893A-44CA-8EAA-19DDB6727152}" type="slidenum">
              <a:rPr lang="en-US" altLang="en-US" sz="1400">
                <a:latin typeface="Tahoma" panose="020B0604030504040204" pitchFamily="34" charset="0"/>
              </a:rPr>
              <a:pPr/>
              <a:t>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DF16C384-4CCF-B4C4-2107-5569F8D38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Feasibility</a:t>
            </a:r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6B503B21-001F-18B7-B0F3-61979A0C1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feasibility study assesses the operational, technical, and economic merits of the proposed project</a:t>
            </a:r>
          </a:p>
          <a:p>
            <a:pPr eaLnBrk="1" hangingPunct="1"/>
            <a:r>
              <a:rPr lang="en-US" altLang="en-US"/>
              <a:t>There are three types of feasibility:</a:t>
            </a:r>
          </a:p>
          <a:p>
            <a:pPr lvl="1" eaLnBrk="1" hangingPunct="1"/>
            <a:r>
              <a:rPr lang="en-US" altLang="en-US"/>
              <a:t>Technical feasibility</a:t>
            </a:r>
          </a:p>
          <a:p>
            <a:pPr lvl="1" eaLnBrk="1" hangingPunct="1"/>
            <a:r>
              <a:rPr lang="en-US" altLang="en-US"/>
              <a:t>Economic feasibility</a:t>
            </a:r>
          </a:p>
          <a:p>
            <a:pPr lvl="1" eaLnBrk="1" hangingPunct="1"/>
            <a:r>
              <a:rPr lang="en-US" altLang="en-US"/>
              <a:t>Operational feasibility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8F3BD-57C6-CE97-CFC6-8EE8F4CC2E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Kendall &amp; Kendall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F223-DA6E-BC3F-7B10-A3B4FC15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Copyright © 2002 by Prentice Hall,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FC966-2D0B-B995-9935-3A5D08D5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Tahoma" panose="020B0604030504040204" pitchFamily="34" charset="0"/>
              </a:rPr>
              <a:t>3-</a:t>
            </a:r>
            <a:fld id="{4E8BBB66-6A57-4571-86E8-CF101736201F}" type="slidenum">
              <a:rPr lang="en-US" altLang="en-US" sz="1400">
                <a:latin typeface="Tahoma" panose="020B0604030504040204" pitchFamily="34" charset="0"/>
              </a:rPr>
              <a:pPr/>
              <a:t>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2598B9A6-86A2-6CD4-FCE1-16125C696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Technical Feasibility</a:t>
            </a:r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id="{227DD73A-0D17-F014-24A6-B48B3ACA6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Technical feasibility assesses whether the current technical resources are sufficient for the new system</a:t>
            </a:r>
          </a:p>
          <a:p>
            <a:pPr eaLnBrk="1" hangingPunct="1"/>
            <a:r>
              <a:rPr lang="en-US" altLang="en-US"/>
              <a:t>If they are not available, can they be upgraded to provide the level of technology necessary for the new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endall Master 2002.pot">
  <a:themeElements>
    <a:clrScheme name="Kendall Master 2002.pot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Kendall Master 2002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Kendall Master 2002.pot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2.pot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2.po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2.pot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2.pot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2.pot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2.pot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Designs\Kendall Master 2002.pot</Template>
  <TotalTime>105</TotalTime>
  <Words>705</Words>
  <Application>Microsoft Office PowerPoint</Application>
  <PresentationFormat>On-screen Show (4:3)</PresentationFormat>
  <Paragraphs>138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Times New Roman</vt:lpstr>
      <vt:lpstr>Arial</vt:lpstr>
      <vt:lpstr>Tahoma</vt:lpstr>
      <vt:lpstr>Wingdings</vt:lpstr>
      <vt:lpstr>Kendall Master 2002.pot</vt:lpstr>
      <vt:lpstr>Corel Presentations 9 Drawing</vt:lpstr>
      <vt:lpstr>Chapter 3 Determining Feasibility and Managing Analysis and Design Activities</vt:lpstr>
      <vt:lpstr>Major Topics </vt:lpstr>
      <vt:lpstr>Project Initiation</vt:lpstr>
      <vt:lpstr>Organizational Problems</vt:lpstr>
      <vt:lpstr>Organizational Problems</vt:lpstr>
      <vt:lpstr>Organizational Problems</vt:lpstr>
      <vt:lpstr>Project Selection</vt:lpstr>
      <vt:lpstr>Feasibility</vt:lpstr>
      <vt:lpstr>Technical Feasibility</vt:lpstr>
      <vt:lpstr>Economic Feasibility</vt:lpstr>
      <vt:lpstr>Operational Feasibility</vt:lpstr>
      <vt:lpstr>Activity Planning</vt:lpstr>
      <vt:lpstr>Estimating Time</vt:lpstr>
      <vt:lpstr>Gantt Charts</vt:lpstr>
      <vt:lpstr>Gantt Chart Example</vt:lpstr>
      <vt:lpstr>PERT Diagram</vt:lpstr>
      <vt:lpstr>PERT Diagram Example</vt:lpstr>
      <vt:lpstr>PERT Diagram Advantages</vt:lpstr>
    </vt:vector>
  </TitlesOfParts>
  <Company>MATC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Determining Feasibility and Managing Analysis and Design Activities</dc:title>
  <dc:creator>Allen Schmidt</dc:creator>
  <cp:lastModifiedBy>parvez limon</cp:lastModifiedBy>
  <cp:revision>27</cp:revision>
  <dcterms:created xsi:type="dcterms:W3CDTF">2001-06-05T18:45:15Z</dcterms:created>
  <dcterms:modified xsi:type="dcterms:W3CDTF">2023-09-21T12:44:25Z</dcterms:modified>
</cp:coreProperties>
</file>