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80" name="Google Shape;80;p2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1"/>
          <p:cNvSpPr txBox="1"/>
          <p:nvPr>
            <p:ph idx="1" type="body"/>
          </p:nvPr>
        </p:nvSpPr>
        <p:spPr>
          <a:xfrm rot="5400000">
            <a:off x="3200400" y="533400"/>
            <a:ext cx="419100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194" name="Google Shape;194;p11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1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 rot="5400000">
            <a:off x="5267325" y="2600325"/>
            <a:ext cx="510540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 rot="5400000">
            <a:off x="1419225" y="790575"/>
            <a:ext cx="5105400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199" name="Google Shape;199;p12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2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"/>
          <p:cNvGrpSpPr/>
          <p:nvPr/>
        </p:nvGrpSpPr>
        <p:grpSpPr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84" name="Google Shape;84;p3"/>
            <p:cNvGrpSpPr/>
            <p:nvPr/>
          </p:nvGrpSpPr>
          <p:grpSpPr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" name="Google Shape;145;p3"/>
            <p:cNvSpPr/>
            <p:nvPr/>
          </p:nvSpPr>
          <p:spPr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3"/>
          <p:cNvSpPr/>
          <p:nvPr/>
        </p:nvSpPr>
        <p:spPr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3"/>
          <p:cNvSpPr txBox="1"/>
          <p:nvPr>
            <p:ph type="ctrTitle"/>
          </p:nvPr>
        </p:nvSpPr>
        <p:spPr>
          <a:xfrm>
            <a:off x="779463" y="1447800"/>
            <a:ext cx="767873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"/>
          <p:cNvSpPr txBox="1"/>
          <p:nvPr>
            <p:ph idx="1" type="subTitle"/>
          </p:nvPr>
        </p:nvSpPr>
        <p:spPr>
          <a:xfrm>
            <a:off x="4021138" y="2860675"/>
            <a:ext cx="4437062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150" name="Google Shape;15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Helvetica Neue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90"/>
              <a:buFont typeface="Helvetica Neue"/>
              <a:buNone/>
              <a:defRPr sz="1400"/>
            </a:lvl9pPr>
          </a:lstStyle>
          <a:p/>
        </p:txBody>
      </p:sp>
      <p:sp>
        <p:nvSpPr>
          <p:cNvPr id="156" name="Google Shape;156;p4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1828800" y="1905000"/>
            <a:ext cx="3390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9pPr>
          </a:lstStyle>
          <a:p/>
        </p:txBody>
      </p:sp>
      <p:sp>
        <p:nvSpPr>
          <p:cNvPr id="161" name="Google Shape;161;p5"/>
          <p:cNvSpPr txBox="1"/>
          <p:nvPr>
            <p:ph idx="2" type="body"/>
          </p:nvPr>
        </p:nvSpPr>
        <p:spPr>
          <a:xfrm>
            <a:off x="5372100" y="1905000"/>
            <a:ext cx="3390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Helvetica Neue"/>
              <a:buChar char="•"/>
              <a:defRPr sz="1800"/>
            </a:lvl9pPr>
          </a:lstStyle>
          <a:p/>
        </p:txBody>
      </p:sp>
      <p:sp>
        <p:nvSpPr>
          <p:cNvPr id="162" name="Google Shape;162;p5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67" name="Google Shape;16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9pPr>
          </a:lstStyle>
          <a:p/>
        </p:txBody>
      </p:sp>
      <p:sp>
        <p:nvSpPr>
          <p:cNvPr id="168" name="Google Shape;16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69" name="Google Shape;16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Helvetica Neue"/>
              <a:buChar char="•"/>
              <a:defRPr sz="1600"/>
            </a:lvl9pPr>
          </a:lstStyle>
          <a:p/>
        </p:txBody>
      </p:sp>
      <p:sp>
        <p:nvSpPr>
          <p:cNvPr id="170" name="Google Shape;170;p6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Helvetica Neue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Helvetica Neue"/>
              <a:buChar char="•"/>
              <a:defRPr sz="2000"/>
            </a:lvl4pPr>
            <a:lvl5pPr indent="-336550" lvl="4" marL="22860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5pPr>
            <a:lvl6pPr indent="-336550" lvl="5" marL="27432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6pPr>
            <a:lvl7pPr indent="-336550" lvl="6" marL="32004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7pPr>
            <a:lvl8pPr indent="-336550" lvl="7" marL="36576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8pPr>
            <a:lvl9pPr indent="-336550" lvl="8" marL="4114800" algn="l">
              <a:spcBef>
                <a:spcPts val="400"/>
              </a:spcBef>
              <a:spcAft>
                <a:spcPts val="0"/>
              </a:spcAft>
              <a:buSzPts val="1700"/>
              <a:buFont typeface="Helvetica Neue"/>
              <a:buChar char="•"/>
              <a:defRPr sz="2000"/>
            </a:lvl9pPr>
          </a:lstStyle>
          <a:p/>
        </p:txBody>
      </p:sp>
      <p:sp>
        <p:nvSpPr>
          <p:cNvPr id="182" name="Google Shape;18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Helvetica Neu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9pPr>
          </a:lstStyle>
          <a:p/>
        </p:txBody>
      </p:sp>
      <p:sp>
        <p:nvSpPr>
          <p:cNvPr id="183" name="Google Shape;183;p9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9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Helvetica Neu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Helvetica Neue"/>
              <a:buNone/>
              <a:defRPr sz="900"/>
            </a:lvl9pPr>
          </a:lstStyle>
          <a:p/>
        </p:txBody>
      </p:sp>
      <p:sp>
        <p:nvSpPr>
          <p:cNvPr id="189" name="Google Shape;189;p10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0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84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960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536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016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112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495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592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071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3168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744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320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4896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5376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5472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"/>
          <p:cNvSpPr txBox="1"/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6" name="Google Shape;206;p13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3"/>
          <p:cNvSpPr txBox="1"/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4 &amp; Chapter 5 Important Concepts</a:t>
            </a:r>
            <a:endParaRPr/>
          </a:p>
        </p:txBody>
      </p:sp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4191000" y="1905000"/>
            <a:ext cx="4572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>
                <a:solidFill>
                  <a:schemeClr val="folHlink"/>
                </a:solidFill>
              </a:rPr>
              <a:t>Process Models &amp;Agile</a:t>
            </a:r>
            <a:endParaRPr/>
          </a:p>
        </p:txBody>
      </p:sp>
      <p:sp>
        <p:nvSpPr>
          <p:cNvPr id="209" name="Google Shape;209;p13"/>
          <p:cNvSpPr txBox="1"/>
          <p:nvPr/>
        </p:nvSpPr>
        <p:spPr>
          <a:xfrm>
            <a:off x="4191000" y="2438400"/>
            <a:ext cx="4419600" cy="40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Set to accompany</a:t>
            </a:r>
            <a:br>
              <a:rPr b="0" i="1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</a:t>
            </a:r>
            <a:r>
              <a:rPr b="0" i="1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Roger S. Pressman and Bruce R. Maxim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 copyright © 1996, 2001, 2005, 2009, 2014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Roger S. Pressman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non-profit educational use only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reproduced ONLY for student use at the university level when used in conjunction with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Practitioner's Approach, 8/e.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other reproduction or use is prohibited without the express written permission of the author.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copyright information MUST appear if these slides are posted on a website for student use.</a:t>
            </a:r>
            <a:endParaRPr/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28686" y="1723989"/>
            <a:ext cx="5486400" cy="4981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95" name="Google Shape;295;p22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22"/>
          <p:cNvSpPr txBox="1"/>
          <p:nvPr>
            <p:ph type="title"/>
          </p:nvPr>
        </p:nvSpPr>
        <p:spPr>
          <a:xfrm>
            <a:off x="1219200" y="1143000"/>
            <a:ext cx="7351713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Unified Process (UP)</a:t>
            </a:r>
            <a:endParaRPr/>
          </a:p>
        </p:txBody>
      </p:sp>
      <p:grpSp>
        <p:nvGrpSpPr>
          <p:cNvPr id="297" name="Google Shape;297;p22"/>
          <p:cNvGrpSpPr/>
          <p:nvPr/>
        </p:nvGrpSpPr>
        <p:grpSpPr>
          <a:xfrm>
            <a:off x="2286000" y="1905000"/>
            <a:ext cx="4679950" cy="4244975"/>
            <a:chOff x="1132" y="638"/>
            <a:chExt cx="3496" cy="3177"/>
          </a:xfrm>
        </p:grpSpPr>
        <p:pic>
          <p:nvPicPr>
            <p:cNvPr id="298" name="Google Shape;29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2" y="647"/>
              <a:ext cx="3496" cy="3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2"/>
            <p:cNvSpPr/>
            <p:nvPr/>
          </p:nvSpPr>
          <p:spPr>
            <a:xfrm>
              <a:off x="1279" y="1100"/>
              <a:ext cx="868" cy="239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inception</a:t>
              </a:r>
              <a:endParaRPr b="1" i="0" sz="18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2496" y="638"/>
              <a:ext cx="923" cy="2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 txBox="1"/>
            <p:nvPr/>
          </p:nvSpPr>
          <p:spPr>
            <a:xfrm>
              <a:off x="2554" y="655"/>
              <a:ext cx="888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elaboration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07" name="Google Shape;307;p23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23"/>
          <p:cNvSpPr txBox="1"/>
          <p:nvPr>
            <p:ph type="title"/>
          </p:nvPr>
        </p:nvSpPr>
        <p:spPr>
          <a:xfrm>
            <a:off x="1219200" y="1143000"/>
            <a:ext cx="7351713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Unified Process (UP)</a:t>
            </a:r>
            <a:endParaRPr/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713" y="1981200"/>
            <a:ext cx="7315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</a:t>
            </a:r>
            <a:r>
              <a:rPr lang="en-US"/>
              <a:t>(McGraw-Hill, 2014) Slides copyright 2014 by Roger Pressman. </a:t>
            </a:r>
            <a:endParaRPr/>
          </a:p>
        </p:txBody>
      </p:sp>
      <p:sp>
        <p:nvSpPr>
          <p:cNvPr id="315" name="Google Shape;315;p24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24"/>
          <p:cNvSpPr txBox="1"/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5</a:t>
            </a:r>
            <a:endParaRPr/>
          </a:p>
        </p:txBody>
      </p:sp>
      <p:sp>
        <p:nvSpPr>
          <p:cNvPr id="317" name="Google Shape;317;p24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>
                <a:solidFill>
                  <a:schemeClr val="folHlink"/>
                </a:solidFill>
              </a:rPr>
              <a:t>Agile Development</a:t>
            </a:r>
            <a:endParaRPr/>
          </a:p>
        </p:txBody>
      </p:sp>
      <p:sp>
        <p:nvSpPr>
          <p:cNvPr id="318" name="Google Shape;318;p24"/>
          <p:cNvSpPr txBox="1"/>
          <p:nvPr/>
        </p:nvSpPr>
        <p:spPr>
          <a:xfrm>
            <a:off x="2133600" y="2438400"/>
            <a:ext cx="6477000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0" i="1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 Set to accompany</a:t>
            </a:r>
            <a:br>
              <a:rPr b="0" i="1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8/e</a:t>
            </a:r>
            <a:r>
              <a:rPr b="0" i="1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Roger S. Pressman and Bruce R. Maxim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 copyright © 1996, 2001, 2005, 2009, 2014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Roger S. Pressman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non-profit educational use only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reproduced ONLY for student use at the university level when used in conjunction with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Practitioner's Approach, 8/e.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other reproduction or use is prohibited without the express written permission of the author.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copyright information MUST appear if these slides are posted on a website for student use.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</a:t>
            </a:r>
            <a:r>
              <a:rPr lang="en-US"/>
              <a:t>(McGraw-Hill, 2014) Slides copyright 2014 by Roger Pressman. </a:t>
            </a:r>
            <a:endParaRPr/>
          </a:p>
        </p:txBody>
      </p:sp>
      <p:sp>
        <p:nvSpPr>
          <p:cNvPr id="324" name="Google Shape;324;p25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25"/>
          <p:cNvSpPr txBox="1"/>
          <p:nvPr>
            <p:ph type="title"/>
          </p:nvPr>
        </p:nvSpPr>
        <p:spPr>
          <a:xfrm>
            <a:off x="1295400" y="1143000"/>
            <a:ext cx="4033838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“Agility”?</a:t>
            </a:r>
            <a:endParaRPr/>
          </a:p>
        </p:txBody>
      </p:sp>
      <p:sp>
        <p:nvSpPr>
          <p:cNvPr id="326" name="Google Shape;326;p25"/>
          <p:cNvSpPr txBox="1"/>
          <p:nvPr>
            <p:ph idx="1" type="body"/>
          </p:nvPr>
        </p:nvSpPr>
        <p:spPr>
          <a:xfrm>
            <a:off x="1663700" y="1981200"/>
            <a:ext cx="7099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Effective (rapid and adaptive) response to change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Effective communication among all stakeholders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Drawing the customer onto the team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Organizing a team so that it is in control of the work performed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i="1" lang="en-US">
                <a:solidFill>
                  <a:schemeClr val="folHlink"/>
                </a:solidFill>
              </a:rPr>
              <a:t>Yielding 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Rapid, incremental delivery of software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</a:t>
            </a:r>
            <a:r>
              <a:rPr lang="en-US"/>
              <a:t>(McGraw-Hill, 2014) Slides copyright 2014 by Roger Pressman. </a:t>
            </a:r>
            <a:endParaRPr/>
          </a:p>
        </p:txBody>
      </p:sp>
      <p:sp>
        <p:nvSpPr>
          <p:cNvPr id="332" name="Google Shape;332;p2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26"/>
          <p:cNvSpPr txBox="1"/>
          <p:nvPr>
            <p:ph type="title"/>
          </p:nvPr>
        </p:nvSpPr>
        <p:spPr>
          <a:xfrm>
            <a:off x="1219200" y="990600"/>
            <a:ext cx="71628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Agility and the Cost of Change</a:t>
            </a:r>
            <a:endParaRPr/>
          </a:p>
        </p:txBody>
      </p:sp>
      <p:pic>
        <p:nvPicPr>
          <p:cNvPr descr="Figure 3" id="334" name="Google Shape;3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057400"/>
            <a:ext cx="5754688" cy="37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6"/>
          <p:cNvSpPr txBox="1"/>
          <p:nvPr/>
        </p:nvSpPr>
        <p:spPr>
          <a:xfrm>
            <a:off x="1219200" y="5778500"/>
            <a:ext cx="7620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cost of change increases nonlinearly as the project progresses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</a:t>
            </a:r>
            <a:r>
              <a:rPr lang="en-US"/>
              <a:t>(McGraw-Hill, 2014) Slides copyright 2014 by Roger Pressman. </a:t>
            </a:r>
            <a:endParaRPr/>
          </a:p>
        </p:txBody>
      </p:sp>
      <p:sp>
        <p:nvSpPr>
          <p:cNvPr id="341" name="Google Shape;341;p27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27"/>
          <p:cNvSpPr txBox="1"/>
          <p:nvPr>
            <p:ph type="title"/>
          </p:nvPr>
        </p:nvSpPr>
        <p:spPr>
          <a:xfrm>
            <a:off x="1219200" y="1143000"/>
            <a:ext cx="5032375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Agile Process</a:t>
            </a:r>
            <a:endParaRPr/>
          </a:p>
        </p:txBody>
      </p:sp>
      <p:sp>
        <p:nvSpPr>
          <p:cNvPr id="343" name="Google Shape;343;p27"/>
          <p:cNvSpPr txBox="1"/>
          <p:nvPr>
            <p:ph idx="1" type="body"/>
          </p:nvPr>
        </p:nvSpPr>
        <p:spPr>
          <a:xfrm>
            <a:off x="1776413" y="2057400"/>
            <a:ext cx="7367587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Is driven by customer descriptions of what is required (scenarios)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Recognizes that plans are short-lived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Develops software iteratively with a heavy emphasis on construction activities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Delivers multiple ‘software increments’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Adapts as changes occur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Agile Frameworks</a:t>
            </a:r>
            <a:endParaRPr/>
          </a:p>
        </p:txBody>
      </p:sp>
      <p:pic>
        <p:nvPicPr>
          <p:cNvPr id="349" name="Google Shape;34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096" y="1624013"/>
            <a:ext cx="46101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8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51" name="Google Shape;351;p28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1186070" y="685800"/>
            <a:ext cx="6705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Agile Framework </a:t>
            </a:r>
            <a:endParaRPr/>
          </a:p>
        </p:txBody>
      </p:sp>
      <p:pic>
        <p:nvPicPr>
          <p:cNvPr id="357" name="Google Shape;35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828800"/>
            <a:ext cx="52578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59" name="Google Shape;359;p29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Scrum </a:t>
            </a:r>
            <a:endParaRPr/>
          </a:p>
        </p:txBody>
      </p:sp>
      <p:pic>
        <p:nvPicPr>
          <p:cNvPr id="365" name="Google Shape;36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016" y="1905000"/>
            <a:ext cx="6237767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0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67" name="Google Shape;367;p30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834080"/>
            <a:ext cx="66294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75" name="Google Shape;375;p31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16" name="Google Shape;216;p14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14"/>
          <p:cNvSpPr txBox="1"/>
          <p:nvPr>
            <p:ph type="title"/>
          </p:nvPr>
        </p:nvSpPr>
        <p:spPr>
          <a:xfrm>
            <a:off x="1295400" y="1066800"/>
            <a:ext cx="64770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Prescriptive Models</a:t>
            </a:r>
            <a:endParaRPr/>
          </a:p>
        </p:txBody>
      </p:sp>
      <p:sp>
        <p:nvSpPr>
          <p:cNvPr id="218" name="Google Shape;218;p14"/>
          <p:cNvSpPr txBox="1"/>
          <p:nvPr>
            <p:ph idx="1" type="body"/>
          </p:nvPr>
        </p:nvSpPr>
        <p:spPr>
          <a:xfrm>
            <a:off x="19050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/>
              <a:t>Prescriptive process models advocate an orderly approach to software engineering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i="1" lang="en-US" sz="2000">
                <a:solidFill>
                  <a:srgbClr val="0070C0"/>
                </a:solidFill>
              </a:rPr>
              <a:t>That leads to a few questions …</a:t>
            </a:r>
            <a:endParaRPr sz="2000">
              <a:solidFill>
                <a:srgbClr val="0070C0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/>
              <a:t>If prescriptive process models strive for structure and order, </a:t>
            </a:r>
            <a:r>
              <a:rPr lang="en-US" sz="2000">
                <a:solidFill>
                  <a:schemeClr val="folHlink"/>
                </a:solidFill>
              </a:rPr>
              <a:t>are they inappropriate for a software world that thrives on change?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/>
              <a:t>Yet, if we reject traditional process models (and the order they imply) and replace them with something less structured,</a:t>
            </a:r>
            <a:r>
              <a:rPr lang="en-US" sz="2000">
                <a:solidFill>
                  <a:schemeClr val="folHlink"/>
                </a:solidFill>
              </a:rPr>
              <a:t> do we make it impossible to achieve coordination and coherence in software work?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</a:t>
            </a:r>
            <a:r>
              <a:rPr lang="en-US"/>
              <a:t>(McGraw-Hill, 2014) Slides copyright 2014 by Roger Pressman. </a:t>
            </a:r>
            <a:endParaRPr/>
          </a:p>
        </p:txBody>
      </p:sp>
      <p:sp>
        <p:nvSpPr>
          <p:cNvPr id="381" name="Google Shape;381;p32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32"/>
          <p:cNvSpPr txBox="1"/>
          <p:nvPr>
            <p:ph type="title"/>
          </p:nvPr>
        </p:nvSpPr>
        <p:spPr>
          <a:xfrm>
            <a:off x="1219200" y="1143000"/>
            <a:ext cx="7720013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Extreme Programming (XP)</a:t>
            </a:r>
            <a:endParaRPr/>
          </a:p>
        </p:txBody>
      </p:sp>
      <p:sp>
        <p:nvSpPr>
          <p:cNvPr id="383" name="Google Shape;383;p32"/>
          <p:cNvSpPr txBox="1"/>
          <p:nvPr>
            <p:ph idx="1" type="body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The most widely used agile process, originally proposed by Kent Beck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b="1" lang="en-US">
                <a:solidFill>
                  <a:srgbClr val="0070C0"/>
                </a:solidFill>
              </a:rPr>
              <a:t>XP Planning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Begins with the creation of “</a:t>
            </a:r>
            <a:r>
              <a:rPr lang="en-US">
                <a:solidFill>
                  <a:schemeClr val="folHlink"/>
                </a:solidFill>
              </a:rPr>
              <a:t>user stories</a:t>
            </a:r>
            <a:r>
              <a:rPr lang="en-US"/>
              <a:t>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Agile team assesses each story and assigns a </a:t>
            </a:r>
            <a:r>
              <a:rPr lang="en-US">
                <a:solidFill>
                  <a:schemeClr val="folHlink"/>
                </a:solidFill>
              </a:rPr>
              <a:t>cost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Stories are grouped to for a </a:t>
            </a:r>
            <a:r>
              <a:rPr lang="en-US">
                <a:solidFill>
                  <a:schemeClr val="folHlink"/>
                </a:solidFill>
              </a:rPr>
              <a:t>deliverable increment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A </a:t>
            </a:r>
            <a:r>
              <a:rPr lang="en-US">
                <a:solidFill>
                  <a:schemeClr val="folHlink"/>
                </a:solidFill>
              </a:rPr>
              <a:t>commitment</a:t>
            </a:r>
            <a:r>
              <a:rPr lang="en-US"/>
              <a:t> is made on delivery date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After the first increment “</a:t>
            </a:r>
            <a:r>
              <a:rPr lang="en-US">
                <a:solidFill>
                  <a:schemeClr val="folHlink"/>
                </a:solidFill>
              </a:rPr>
              <a:t>project velocity</a:t>
            </a:r>
            <a:r>
              <a:rPr lang="en-US"/>
              <a:t>” is used to help define subsequent delivery dates for other increments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</a:t>
            </a:r>
            <a:r>
              <a:rPr lang="en-US"/>
              <a:t>(McGraw-Hill, 2014) Slides copyright 2014 by Roger Pressman. </a:t>
            </a:r>
            <a:endParaRPr/>
          </a:p>
        </p:txBody>
      </p:sp>
      <p:sp>
        <p:nvSpPr>
          <p:cNvPr id="389" name="Google Shape;389;p33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33"/>
          <p:cNvSpPr txBox="1"/>
          <p:nvPr>
            <p:ph type="title"/>
          </p:nvPr>
        </p:nvSpPr>
        <p:spPr>
          <a:xfrm>
            <a:off x="1143000" y="1143000"/>
            <a:ext cx="7350125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Extreme Programming (XP)</a:t>
            </a:r>
            <a:endParaRPr/>
          </a:p>
        </p:txBody>
      </p:sp>
      <p:sp>
        <p:nvSpPr>
          <p:cNvPr id="391" name="Google Shape;391;p33"/>
          <p:cNvSpPr txBox="1"/>
          <p:nvPr>
            <p:ph idx="1" type="body"/>
          </p:nvPr>
        </p:nvSpPr>
        <p:spPr>
          <a:xfrm>
            <a:off x="1752600" y="1776413"/>
            <a:ext cx="6934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b="1" lang="en-US" sz="1800">
                <a:solidFill>
                  <a:srgbClr val="0070C0"/>
                </a:solidFill>
              </a:rPr>
              <a:t>XP Design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 sz="1800"/>
              <a:t>Follows the </a:t>
            </a:r>
            <a:r>
              <a:rPr lang="en-US" sz="1800">
                <a:solidFill>
                  <a:schemeClr val="folHlink"/>
                </a:solidFill>
              </a:rPr>
              <a:t>KISS principle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 sz="1800"/>
              <a:t>Encourage the use of </a:t>
            </a:r>
            <a:r>
              <a:rPr lang="en-US" sz="1800">
                <a:solidFill>
                  <a:schemeClr val="folHlink"/>
                </a:solidFill>
              </a:rPr>
              <a:t>CRC cards</a:t>
            </a:r>
            <a:r>
              <a:rPr lang="en-US" sz="1800"/>
              <a:t> (see Chapter 8)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 sz="1800"/>
              <a:t>For difficult design problems, suggests the creation of “</a:t>
            </a:r>
            <a:r>
              <a:rPr lang="en-US" sz="1800">
                <a:solidFill>
                  <a:schemeClr val="folHlink"/>
                </a:solidFill>
              </a:rPr>
              <a:t>spike solutions</a:t>
            </a:r>
            <a:r>
              <a:rPr lang="en-US" sz="1800"/>
              <a:t>”—a design prototype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 sz="1800"/>
              <a:t>Encourages “</a:t>
            </a:r>
            <a:r>
              <a:rPr lang="en-US" sz="1800">
                <a:solidFill>
                  <a:schemeClr val="folHlink"/>
                </a:solidFill>
              </a:rPr>
              <a:t>refactoring</a:t>
            </a:r>
            <a:r>
              <a:rPr lang="en-US" sz="1800"/>
              <a:t>”—an iterative refinement of the internal program design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800">
                <a:solidFill>
                  <a:srgbClr val="0070C0"/>
                </a:solidFill>
              </a:rPr>
              <a:t>XP Coding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 sz="1800"/>
              <a:t>Recommends the </a:t>
            </a:r>
            <a:r>
              <a:rPr lang="en-US" sz="1800">
                <a:solidFill>
                  <a:schemeClr val="folHlink"/>
                </a:solidFill>
              </a:rPr>
              <a:t>construction of a unit test</a:t>
            </a:r>
            <a:r>
              <a:rPr lang="en-US" sz="1800"/>
              <a:t> for a store </a:t>
            </a:r>
            <a:r>
              <a:rPr i="1" lang="en-US" sz="1800"/>
              <a:t>before</a:t>
            </a:r>
            <a:r>
              <a:rPr lang="en-US" sz="1800"/>
              <a:t> coding commences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 sz="1800"/>
              <a:t>Encourages “</a:t>
            </a:r>
            <a:r>
              <a:rPr lang="en-US" sz="1800">
                <a:solidFill>
                  <a:schemeClr val="folHlink"/>
                </a:solidFill>
              </a:rPr>
              <a:t>pair programming</a:t>
            </a:r>
            <a:r>
              <a:rPr lang="en-US" sz="1800"/>
              <a:t>”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 sz="1800">
                <a:solidFill>
                  <a:srgbClr val="0070C0"/>
                </a:solidFill>
              </a:rPr>
              <a:t>XP Testing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 sz="1800"/>
              <a:t>All </a:t>
            </a:r>
            <a:r>
              <a:rPr lang="en-US" sz="1800">
                <a:solidFill>
                  <a:schemeClr val="folHlink"/>
                </a:solidFill>
              </a:rPr>
              <a:t>unit tests are executed daily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 sz="1800">
                <a:solidFill>
                  <a:schemeClr val="folHlink"/>
                </a:solidFill>
              </a:rPr>
              <a:t>“Acceptance tests”</a:t>
            </a:r>
            <a:r>
              <a:rPr lang="en-US" sz="1800"/>
              <a:t> are defined by the customer and excuted to assess customer visible functionality</a:t>
            </a:r>
            <a:endParaRPr/>
          </a:p>
          <a:p>
            <a:pPr indent="-148590" lvl="1" marL="6858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</a:t>
            </a:r>
            <a:r>
              <a:rPr lang="en-US"/>
              <a:t>(McGraw-Hill, 2014) Slides copyright 2014 by Roger Pressman. </a:t>
            </a:r>
            <a:endParaRPr/>
          </a:p>
        </p:txBody>
      </p:sp>
      <p:sp>
        <p:nvSpPr>
          <p:cNvPr id="397" name="Google Shape;397;p34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34"/>
          <p:cNvSpPr txBox="1"/>
          <p:nvPr>
            <p:ph type="title"/>
          </p:nvPr>
        </p:nvSpPr>
        <p:spPr>
          <a:xfrm>
            <a:off x="1219200" y="1066800"/>
            <a:ext cx="8116888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Extreme Programming (XP)</a:t>
            </a:r>
            <a:endParaRPr/>
          </a:p>
        </p:txBody>
      </p:sp>
      <p:pic>
        <p:nvPicPr>
          <p:cNvPr id="399" name="Google Shape;3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4692650" cy="4379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type="title"/>
          </p:nvPr>
        </p:nvSpPr>
        <p:spPr>
          <a:xfrm>
            <a:off x="2971800" y="2828717"/>
            <a:ext cx="4038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at Home </a:t>
            </a:r>
            <a:endParaRPr/>
          </a:p>
        </p:txBody>
      </p:sp>
      <p:sp>
        <p:nvSpPr>
          <p:cNvPr id="405" name="Google Shape;405;p35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06" name="Google Shape;406;p35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2057400" y="2819400"/>
            <a:ext cx="6019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Process Model </a:t>
            </a:r>
            <a:endParaRPr/>
          </a:p>
        </p:txBody>
      </p:sp>
      <p:sp>
        <p:nvSpPr>
          <p:cNvPr id="224" name="Google Shape;224;p15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25" name="Google Shape;225;p15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31" name="Google Shape;231;p16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16"/>
          <p:cNvSpPr txBox="1"/>
          <p:nvPr>
            <p:ph type="title"/>
          </p:nvPr>
        </p:nvSpPr>
        <p:spPr>
          <a:xfrm>
            <a:off x="1219200" y="1066800"/>
            <a:ext cx="52895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1. The Waterfall Model</a:t>
            </a:r>
            <a:endParaRPr/>
          </a:p>
        </p:txBody>
      </p:sp>
      <p:pic>
        <p:nvPicPr>
          <p:cNvPr id="233" name="Google Shape;2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38" y="2085975"/>
            <a:ext cx="7899400" cy="1900238"/>
          </a:xfrm>
          <a:prstGeom prst="rect">
            <a:avLst/>
          </a:prstGeom>
          <a:solidFill>
            <a:srgbClr val="96E3FE"/>
          </a:solidFill>
          <a:ln>
            <a:noFill/>
          </a:ln>
        </p:spPr>
      </p:pic>
      <p:sp>
        <p:nvSpPr>
          <p:cNvPr id="234" name="Google Shape;234;p16"/>
          <p:cNvSpPr/>
          <p:nvPr/>
        </p:nvSpPr>
        <p:spPr>
          <a:xfrm>
            <a:off x="731838" y="3733800"/>
            <a:ext cx="7899400" cy="237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Requirements are very well documented, clear and fixed.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 is understood and is not dynamic.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no ambiguous requirements.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project is short.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Disadvantage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it does not allow for much reflection or revision.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40" name="Google Shape;240;p17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17"/>
          <p:cNvSpPr txBox="1"/>
          <p:nvPr>
            <p:ph type="title"/>
          </p:nvPr>
        </p:nvSpPr>
        <p:spPr>
          <a:xfrm>
            <a:off x="1143000" y="1143000"/>
            <a:ext cx="6705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2. The V-Model</a:t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2514600" y="1828800"/>
            <a:ext cx="4419600" cy="4495800"/>
          </a:xfrm>
          <a:prstGeom prst="rect">
            <a:avLst/>
          </a:prstGeom>
          <a:solidFill>
            <a:srgbClr val="53A4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ure 2" id="243" name="Google Shape;2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905000"/>
            <a:ext cx="4165600" cy="43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18"/>
          <p:cNvSpPr txBox="1"/>
          <p:nvPr>
            <p:ph type="title"/>
          </p:nvPr>
        </p:nvSpPr>
        <p:spPr>
          <a:xfrm>
            <a:off x="1219200" y="990600"/>
            <a:ext cx="5946775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3. The Incremental Model</a:t>
            </a:r>
            <a:endParaRPr/>
          </a:p>
        </p:txBody>
      </p:sp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905000"/>
            <a:ext cx="6875463" cy="4454525"/>
          </a:xfrm>
          <a:prstGeom prst="rect">
            <a:avLst/>
          </a:prstGeom>
          <a:solidFill>
            <a:srgbClr val="96E3FE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57" name="Google Shape;257;p19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19"/>
          <p:cNvSpPr txBox="1"/>
          <p:nvPr>
            <p:ph type="title"/>
          </p:nvPr>
        </p:nvSpPr>
        <p:spPr>
          <a:xfrm>
            <a:off x="1233488" y="431800"/>
            <a:ext cx="560387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4. Evolutionary Models: 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00B050"/>
                </a:solidFill>
              </a:rPr>
              <a:t>    a. Prototyping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5359400" y="4629150"/>
            <a:ext cx="103981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prototype</a:t>
            </a:r>
            <a:endParaRPr/>
          </a:p>
        </p:txBody>
      </p:sp>
      <p:grpSp>
        <p:nvGrpSpPr>
          <p:cNvPr id="260" name="Google Shape;260;p19"/>
          <p:cNvGrpSpPr/>
          <p:nvPr/>
        </p:nvGrpSpPr>
        <p:grpSpPr>
          <a:xfrm>
            <a:off x="2590800" y="2057400"/>
            <a:ext cx="4419600" cy="4114800"/>
            <a:chOff x="1536" y="1152"/>
            <a:chExt cx="2920" cy="2864"/>
          </a:xfrm>
        </p:grpSpPr>
        <p:pic>
          <p:nvPicPr>
            <p:cNvPr id="261" name="Google Shape;26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6" y="1152"/>
              <a:ext cx="2920" cy="2864"/>
            </a:xfrm>
            <a:prstGeom prst="rect">
              <a:avLst/>
            </a:prstGeom>
            <a:solidFill>
              <a:srgbClr val="96E3FE"/>
            </a:solidFill>
            <a:ln>
              <a:noFill/>
            </a:ln>
          </p:spPr>
        </p:pic>
        <p:sp>
          <p:nvSpPr>
            <p:cNvPr id="262" name="Google Shape;262;p19"/>
            <p:cNvSpPr/>
            <p:nvPr/>
          </p:nvSpPr>
          <p:spPr>
            <a:xfrm>
              <a:off x="1894" y="1675"/>
              <a:ext cx="656" cy="36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1849" y="1772"/>
              <a:ext cx="799" cy="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communication</a:t>
              </a:r>
              <a:endPara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357" y="1532"/>
              <a:ext cx="492" cy="27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3418" y="1532"/>
              <a:ext cx="378" cy="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Quick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plan</a:t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713" y="1983"/>
              <a:ext cx="547" cy="315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4301" y="2052"/>
              <a:ext cx="41" cy="184"/>
            </a:xfrm>
            <a:prstGeom prst="rect">
              <a:avLst/>
            </a:prstGeom>
            <a:solidFill>
              <a:srgbClr val="96E3FE"/>
            </a:solidFill>
            <a:ln cap="flat" cmpd="sng" w="12700">
              <a:solidFill>
                <a:srgbClr val="96E3F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 txBox="1"/>
            <p:nvPr/>
          </p:nvSpPr>
          <p:spPr>
            <a:xfrm>
              <a:off x="3638" y="2004"/>
              <a:ext cx="704" cy="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Modeling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Quick design</a:t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508" y="3091"/>
              <a:ext cx="635" cy="39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 txBox="1"/>
            <p:nvPr/>
          </p:nvSpPr>
          <p:spPr>
            <a:xfrm>
              <a:off x="3476" y="3153"/>
              <a:ext cx="687" cy="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Construction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of prototype</a:t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819" y="2934"/>
              <a:ext cx="642" cy="40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 txBox="1"/>
            <p:nvPr/>
          </p:nvSpPr>
          <p:spPr>
            <a:xfrm>
              <a:off x="1812" y="2961"/>
              <a:ext cx="659" cy="4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Deployment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delivery &amp;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feedback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78" name="Google Shape;278;p20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20"/>
          <p:cNvSpPr txBox="1"/>
          <p:nvPr>
            <p:ph type="title"/>
          </p:nvPr>
        </p:nvSpPr>
        <p:spPr>
          <a:xfrm>
            <a:off x="1244600" y="427038"/>
            <a:ext cx="5461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4. Evolutionary Models: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00B050"/>
                </a:solidFill>
              </a:rPr>
              <a:t>    b. The Spiral</a:t>
            </a:r>
            <a:endParaRPr/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828800"/>
            <a:ext cx="5651500" cy="4300538"/>
          </a:xfrm>
          <a:prstGeom prst="rect">
            <a:avLst/>
          </a:prstGeom>
          <a:solidFill>
            <a:srgbClr val="96E3FE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1" type="ftr"/>
          </p:nvPr>
        </p:nvSpPr>
        <p:spPr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slides are designed to accompany </a:t>
            </a:r>
            <a:r>
              <a:rPr i="1" lang="en-US"/>
              <a:t>Software Engineering: A Practitioner’s Approach, 8/e  </a:t>
            </a:r>
            <a:r>
              <a:rPr lang="en-US"/>
              <a:t>(McGraw-Hill, 2014). Slides copyright 2014 by Roger Pressman.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86" name="Google Shape;286;p21"/>
          <p:cNvSpPr txBox="1"/>
          <p:nvPr>
            <p:ph idx="12" type="sldNum"/>
          </p:nvPr>
        </p:nvSpPr>
        <p:spPr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21"/>
          <p:cNvSpPr txBox="1"/>
          <p:nvPr>
            <p:ph type="title"/>
          </p:nvPr>
        </p:nvSpPr>
        <p:spPr>
          <a:xfrm>
            <a:off x="1219200" y="1143000"/>
            <a:ext cx="76962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4. Evolutionary Models: 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00B050"/>
                </a:solidFill>
              </a:rPr>
              <a:t>    c. Concurrent</a:t>
            </a:r>
            <a:endParaRPr/>
          </a:p>
        </p:txBody>
      </p:sp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2913" y="1828800"/>
            <a:ext cx="3203575" cy="4495800"/>
          </a:xfrm>
          <a:prstGeom prst="rect">
            <a:avLst/>
          </a:prstGeom>
          <a:solidFill>
            <a:srgbClr val="96E3FE"/>
          </a:solidFill>
          <a:ln>
            <a:noFill/>
          </a:ln>
        </p:spPr>
      </p:pic>
      <p:sp>
        <p:nvSpPr>
          <p:cNvPr id="289" name="Google Shape;289;p21"/>
          <p:cNvSpPr txBox="1"/>
          <p:nvPr/>
        </p:nvSpPr>
        <p:spPr>
          <a:xfrm>
            <a:off x="1219200" y="1905000"/>
            <a:ext cx="4114800" cy="398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real life the software development activities do not take place in sequence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activities will be going on concurrently but reside in different states.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states will change when some event occurs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activities are shown along with their states at any point of time.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time goes on the states of the activities will change.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