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</p:sldIdLst>
  <p:sldSz cy="68580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20" Type="http://schemas.openxmlformats.org/officeDocument/2006/relationships/slide" Target="slides/slide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9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21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20.xml"/><Relationship Id="rId17" Type="http://schemas.openxmlformats.org/officeDocument/2006/relationships/slide" Target="slides/slide1.xml"/><Relationship Id="rId39" Type="http://schemas.openxmlformats.org/officeDocument/2006/relationships/slide" Target="slides/slide23.xml"/><Relationship Id="rId16" Type="http://schemas.openxmlformats.org/officeDocument/2006/relationships/notesMaster" Target="notesMasters/notesMaster1.xml"/><Relationship Id="rId38" Type="http://schemas.openxmlformats.org/officeDocument/2006/relationships/slide" Target="slides/slide22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6" name="Google Shape;46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 rot="5400000">
            <a:off x="3200400" y="533400"/>
            <a:ext cx="41910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 rot="5400000">
            <a:off x="5267325" y="2600325"/>
            <a:ext cx="51054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 rot="5400000">
            <a:off x="1419225" y="790575"/>
            <a:ext cx="5105400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ctrTitle"/>
          </p:nvPr>
        </p:nvSpPr>
        <p:spPr>
          <a:xfrm>
            <a:off x="779463" y="1447800"/>
            <a:ext cx="767873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" type="subTitle"/>
          </p:nvPr>
        </p:nvSpPr>
        <p:spPr>
          <a:xfrm>
            <a:off x="4021138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7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1828800" y="1905000"/>
            <a:ext cx="3390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idx="2" type="body"/>
          </p:nvPr>
        </p:nvSpPr>
        <p:spPr>
          <a:xfrm>
            <a:off x="5372100" y="1905000"/>
            <a:ext cx="3390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9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3" name="Google Shape;223;p1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850"/>
              <a:buFont typeface="Helvetica Neue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17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Helvetica Neue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850"/>
              <a:buFont typeface="Helvetica Neue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9" name="Google Shape;229;p18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0" name="Google Shape;250;p2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2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 txBox="1"/>
            <p:nvPr/>
          </p:nvSpPr>
          <p:spPr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 txBox="1"/>
            <p:nvPr/>
          </p:nvSpPr>
          <p:spPr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 txBox="1"/>
            <p:nvPr/>
          </p:nvSpPr>
          <p:spPr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 txBox="1"/>
            <p:nvPr/>
          </p:nvSpPr>
          <p:spPr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 txBox="1"/>
            <p:nvPr/>
          </p:nvSpPr>
          <p:spPr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 txBox="1"/>
            <p:nvPr/>
          </p:nvSpPr>
          <p:spPr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 txBox="1"/>
            <p:nvPr/>
          </p:nvSpPr>
          <p:spPr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 txBox="1"/>
            <p:nvPr/>
          </p:nvSpPr>
          <p:spPr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 txBox="1"/>
            <p:nvPr/>
          </p:nvSpPr>
          <p:spPr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 txBox="1"/>
            <p:nvPr/>
          </p:nvSpPr>
          <p:spPr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 txBox="1"/>
            <p:nvPr/>
          </p:nvSpPr>
          <p:spPr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 txBox="1"/>
            <p:nvPr/>
          </p:nvSpPr>
          <p:spPr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 txBox="1"/>
            <p:nvPr/>
          </p:nvSpPr>
          <p:spPr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 txBox="1"/>
            <p:nvPr/>
          </p:nvSpPr>
          <p:spPr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 txBox="1"/>
            <p:nvPr/>
          </p:nvSpPr>
          <p:spPr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 txBox="1"/>
            <p:nvPr/>
          </p:nvSpPr>
          <p:spPr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 txBox="1"/>
            <p:nvPr/>
          </p:nvSpPr>
          <p:spPr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 txBox="1"/>
            <p:nvPr/>
          </p:nvSpPr>
          <p:spPr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 txBox="1"/>
            <p:nvPr/>
          </p:nvSpPr>
          <p:spPr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 txBox="1"/>
            <p:nvPr/>
          </p:nvSpPr>
          <p:spPr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 txBox="1"/>
            <p:nvPr/>
          </p:nvSpPr>
          <p:spPr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 txBox="1"/>
            <p:nvPr/>
          </p:nvSpPr>
          <p:spPr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 txBox="1"/>
            <p:nvPr/>
          </p:nvSpPr>
          <p:spPr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 txBox="1"/>
            <p:nvPr/>
          </p:nvSpPr>
          <p:spPr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 txBox="1"/>
            <p:nvPr/>
          </p:nvSpPr>
          <p:spPr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 txBox="1"/>
            <p:nvPr/>
          </p:nvSpPr>
          <p:spPr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 txBox="1"/>
            <p:nvPr/>
          </p:nvSpPr>
          <p:spPr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 txBox="1"/>
            <p:nvPr/>
          </p:nvSpPr>
          <p:spPr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 txBox="1"/>
            <p:nvPr/>
          </p:nvSpPr>
          <p:spPr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 txBox="1"/>
            <p:nvPr/>
          </p:nvSpPr>
          <p:spPr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 txBox="1"/>
            <p:nvPr/>
          </p:nvSpPr>
          <p:spPr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 txBox="1"/>
            <p:nvPr/>
          </p:nvSpPr>
          <p:spPr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 txBox="1"/>
            <p:nvPr/>
          </p:nvSpPr>
          <p:spPr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 txBox="1"/>
            <p:nvPr/>
          </p:nvSpPr>
          <p:spPr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 txBox="1"/>
            <p:nvPr/>
          </p:nvSpPr>
          <p:spPr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 txBox="1"/>
            <p:nvPr/>
          </p:nvSpPr>
          <p:spPr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 txBox="1"/>
            <p:nvPr/>
          </p:nvSpPr>
          <p:spPr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3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89" name="Google Shape;89;p4"/>
            <p:cNvGrpSpPr/>
            <p:nvPr/>
          </p:nvGrpSpPr>
          <p:grpSpPr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90" name="Google Shape;90;p4"/>
              <p:cNvSpPr txBox="1"/>
              <p:nvPr/>
            </p:nvSpPr>
            <p:spPr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"/>
              <p:cNvSpPr txBox="1"/>
              <p:nvPr/>
            </p:nvSpPr>
            <p:spPr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 txBox="1"/>
              <p:nvPr/>
            </p:nvSpPr>
            <p:spPr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"/>
              <p:cNvSpPr txBox="1"/>
              <p:nvPr/>
            </p:nvSpPr>
            <p:spPr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"/>
              <p:cNvSpPr txBox="1"/>
              <p:nvPr/>
            </p:nvSpPr>
            <p:spPr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"/>
              <p:cNvSpPr txBox="1"/>
              <p:nvPr/>
            </p:nvSpPr>
            <p:spPr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 txBox="1"/>
              <p:nvPr/>
            </p:nvSpPr>
            <p:spPr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 txBox="1"/>
              <p:nvPr/>
            </p:nvSpPr>
            <p:spPr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 txBox="1"/>
              <p:nvPr/>
            </p:nvSpPr>
            <p:spPr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 txBox="1"/>
              <p:nvPr/>
            </p:nvSpPr>
            <p:spPr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 txBox="1"/>
              <p:nvPr/>
            </p:nvSpPr>
            <p:spPr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 txBox="1"/>
              <p:nvPr/>
            </p:nvSpPr>
            <p:spPr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 txBox="1"/>
              <p:nvPr/>
            </p:nvSpPr>
            <p:spPr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 txBox="1"/>
              <p:nvPr/>
            </p:nvSpPr>
            <p:spPr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 txBox="1"/>
              <p:nvPr/>
            </p:nvSpPr>
            <p:spPr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 txBox="1"/>
              <p:nvPr/>
            </p:nvSpPr>
            <p:spPr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 txBox="1"/>
              <p:nvPr/>
            </p:nvSpPr>
            <p:spPr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 txBox="1"/>
              <p:nvPr/>
            </p:nvSpPr>
            <p:spPr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 txBox="1"/>
              <p:nvPr/>
            </p:nvSpPr>
            <p:spPr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 txBox="1"/>
              <p:nvPr/>
            </p:nvSpPr>
            <p:spPr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 txBox="1"/>
              <p:nvPr/>
            </p:nvSpPr>
            <p:spPr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 txBox="1"/>
              <p:nvPr/>
            </p:nvSpPr>
            <p:spPr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 txBox="1"/>
              <p:nvPr/>
            </p:nvSpPr>
            <p:spPr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 txBox="1"/>
              <p:nvPr/>
            </p:nvSpPr>
            <p:spPr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 txBox="1"/>
              <p:nvPr/>
            </p:nvSpPr>
            <p:spPr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 txBox="1"/>
              <p:nvPr/>
            </p:nvSpPr>
            <p:spPr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 txBox="1"/>
              <p:nvPr/>
            </p:nvSpPr>
            <p:spPr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 txBox="1"/>
              <p:nvPr/>
            </p:nvSpPr>
            <p:spPr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 txBox="1"/>
              <p:nvPr/>
            </p:nvSpPr>
            <p:spPr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 txBox="1"/>
              <p:nvPr/>
            </p:nvSpPr>
            <p:spPr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 txBox="1"/>
              <p:nvPr/>
            </p:nvSpPr>
            <p:spPr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 txBox="1"/>
              <p:nvPr/>
            </p:nvSpPr>
            <p:spPr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 txBox="1"/>
              <p:nvPr/>
            </p:nvSpPr>
            <p:spPr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 txBox="1"/>
              <p:nvPr/>
            </p:nvSpPr>
            <p:spPr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 txBox="1"/>
              <p:nvPr/>
            </p:nvSpPr>
            <p:spPr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 txBox="1"/>
              <p:nvPr/>
            </p:nvSpPr>
            <p:spPr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 txBox="1"/>
              <p:nvPr/>
            </p:nvSpPr>
            <p:spPr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 txBox="1"/>
              <p:nvPr/>
            </p:nvSpPr>
            <p:spPr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 txBox="1"/>
              <p:nvPr/>
            </p:nvSpPr>
            <p:spPr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 txBox="1"/>
              <p:nvPr/>
            </p:nvSpPr>
            <p:spPr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 txBox="1"/>
              <p:nvPr/>
            </p:nvSpPr>
            <p:spPr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 txBox="1"/>
              <p:nvPr/>
            </p:nvSpPr>
            <p:spPr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 txBox="1"/>
              <p:nvPr/>
            </p:nvSpPr>
            <p:spPr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Google Shape;150;p4"/>
            <p:cNvSpPr txBox="1"/>
            <p:nvPr/>
          </p:nvSpPr>
          <p:spPr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4"/>
          <p:cNvSpPr txBox="1"/>
          <p:nvPr/>
        </p:nvSpPr>
        <p:spPr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5" name="Google Shape;15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7" name="Google Shape;167;p6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7" name="Google Shape;177;p8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8" name="Google Shape;188;p10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1" name="Google Shape;201;p1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4" name="Google Shape;264;p24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&amp; Software Engineering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2133600" y="2438400"/>
            <a:ext cx="6477000" cy="323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Set to accompany</a:t>
            </a:r>
            <a:br>
              <a:rPr b="0" i="1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copyright © 1996, 2001, 2005, 2009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non-profit educational use only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 when used in conjunction with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Approach, 7/e.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prohibited without the express written permission of the author.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copyright information MUST appear if these slides are posted on a website for student use.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</a:t>
            </a:r>
            <a:endParaRPr/>
          </a:p>
        </p:txBody>
      </p:sp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realities: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a concerted effort should be made to understand the problem before a software solution is developed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design becomes a pivotal activity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should exhibit high quality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software should be maintainable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seminal definition:</a:t>
            </a:r>
            <a:endParaRPr b="0" i="1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[Software engineering is] the establishment and use of </a:t>
            </a: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sound engineering principles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in order to obtain </a:t>
            </a: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economically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software that is </a:t>
            </a: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reliable and works efficiently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on </a:t>
            </a: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real machines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55" name="Google Shape;355;p3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56" name="Google Shape;356;p34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</a:t>
            </a:r>
            <a:endParaRPr/>
          </a:p>
        </p:txBody>
      </p:sp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IEEE definition: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Engineering: (1) The application of a </a:t>
            </a: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systematic, disciplined, quantifiable approach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to the </a:t>
            </a: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development, operation, and maintenance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of software; that is, the application of engineering to software.  (2) The study of approaches as in (1).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63" name="Google Shape;363;p3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4" name="Google Shape;364;p35"/>
          <p:cNvSpPr txBox="1"/>
          <p:nvPr>
            <p:ph type="title"/>
          </p:nvPr>
        </p:nvSpPr>
        <p:spPr>
          <a:xfrm>
            <a:off x="1219200" y="990600"/>
            <a:ext cx="542131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Layered Technology</a:t>
            </a:r>
            <a:endParaRPr/>
          </a:p>
        </p:txBody>
      </p:sp>
      <p:sp>
        <p:nvSpPr>
          <p:cNvPr id="365" name="Google Shape;365;p35"/>
          <p:cNvSpPr txBox="1"/>
          <p:nvPr/>
        </p:nvSpPr>
        <p:spPr>
          <a:xfrm>
            <a:off x="3429000" y="5029200"/>
            <a:ext cx="3084512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Palatino"/>
              <a:buNone/>
            </a:pPr>
            <a:r>
              <a:rPr b="1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Software Engineering</a:t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1004887" y="3397250"/>
            <a:ext cx="7620000" cy="1285875"/>
          </a:xfrm>
          <a:prstGeom prst="ellipse">
            <a:avLst/>
          </a:prstGeom>
          <a:solidFill>
            <a:srgbClr val="01EA89"/>
          </a:solidFill>
          <a:ln>
            <a:noFill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1462087" y="2968625"/>
            <a:ext cx="6629400" cy="1200150"/>
          </a:xfrm>
          <a:prstGeom prst="ellipse">
            <a:avLst/>
          </a:prstGeom>
          <a:solidFill>
            <a:srgbClr val="BC3700"/>
          </a:solidFill>
          <a:ln>
            <a:noFill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1995487" y="2511425"/>
            <a:ext cx="5486400" cy="1028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2376487" y="2282825"/>
            <a:ext cx="4724400" cy="685800"/>
          </a:xfrm>
          <a:prstGeom prst="ellipse">
            <a:avLst/>
          </a:prstGeom>
          <a:solidFill>
            <a:srgbClr val="790015"/>
          </a:solidFill>
          <a:ln>
            <a:noFill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3657600" y="4238625"/>
            <a:ext cx="214153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"/>
              <a:buNone/>
            </a:pPr>
            <a:r>
              <a:rPr b="1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 “quality” focus</a:t>
            </a:r>
            <a:endParaRPr/>
          </a:p>
        </p:txBody>
      </p:sp>
      <p:sp>
        <p:nvSpPr>
          <p:cNvPr id="371" name="Google Shape;371;p35"/>
          <p:cNvSpPr txBox="1"/>
          <p:nvPr/>
        </p:nvSpPr>
        <p:spPr>
          <a:xfrm>
            <a:off x="3759200" y="3638550"/>
            <a:ext cx="18383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2000"/>
              <a:buFont typeface="Palatino"/>
              <a:buNone/>
            </a:pPr>
            <a:r>
              <a:rPr b="1" i="0" lang="en-US" sz="2000" u="none">
                <a:solidFill>
                  <a:srgbClr val="DADADA"/>
                </a:solidFill>
                <a:latin typeface="Palatino"/>
                <a:ea typeface="Palatino"/>
                <a:cs typeface="Palatino"/>
                <a:sym typeface="Palatino"/>
              </a:rPr>
              <a:t>process model</a:t>
            </a:r>
            <a:endParaRPr/>
          </a:p>
        </p:txBody>
      </p:sp>
      <p:sp>
        <p:nvSpPr>
          <p:cNvPr id="372" name="Google Shape;372;p35"/>
          <p:cNvSpPr txBox="1"/>
          <p:nvPr/>
        </p:nvSpPr>
        <p:spPr>
          <a:xfrm>
            <a:off x="4114800" y="3038475"/>
            <a:ext cx="1182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2000"/>
              <a:buFont typeface="Palatino"/>
              <a:buNone/>
            </a:pPr>
            <a:r>
              <a:rPr b="1" i="0" lang="en-US" sz="2000" u="none">
                <a:solidFill>
                  <a:srgbClr val="DADADA"/>
                </a:solidFill>
                <a:latin typeface="Palatino"/>
                <a:ea typeface="Palatino"/>
                <a:cs typeface="Palatino"/>
                <a:sym typeface="Palatino"/>
              </a:rPr>
              <a:t>methods</a:t>
            </a:r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4419600" y="2438400"/>
            <a:ext cx="7461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2000"/>
              <a:buFont typeface="Palatino"/>
              <a:buNone/>
            </a:pPr>
            <a:r>
              <a:rPr b="1" i="0" lang="en-US" sz="2000" u="none">
                <a:solidFill>
                  <a:srgbClr val="DADADA"/>
                </a:solidFill>
                <a:latin typeface="Palatino"/>
                <a:ea typeface="Palatino"/>
                <a:cs typeface="Palatino"/>
                <a:sym typeface="Palatino"/>
              </a:rPr>
              <a:t>tools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79" name="Google Shape;379;p3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80" name="Google Shape;380;p36"/>
          <p:cNvSpPr txBox="1"/>
          <p:nvPr/>
        </p:nvSpPr>
        <p:spPr>
          <a:xfrm>
            <a:off x="3048000" y="2895600"/>
            <a:ext cx="3886200" cy="16764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6"/>
          <p:cNvSpPr txBox="1"/>
          <p:nvPr>
            <p:ph type="title"/>
          </p:nvPr>
        </p:nvSpPr>
        <p:spPr>
          <a:xfrm>
            <a:off x="1219200" y="1066800"/>
            <a:ext cx="51228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Framework</a:t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2133600" y="1981200"/>
            <a:ext cx="4557712" cy="30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"/>
              <a:buNone/>
            </a:pPr>
            <a:r>
              <a:rPr b="1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Process framework</a:t>
            </a:r>
            <a:endParaRPr b="1" i="0" sz="2400" u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Framework activities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work tasks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work products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milestones &amp; deliverables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QA checkpoints</a:t>
            </a:r>
            <a:endParaRPr b="1" i="0" sz="2400" u="none" cap="none" strike="noStrik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Umbrella Activities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89" name="Google Shape;389;p37"/>
          <p:cNvSpPr txBox="1"/>
          <p:nvPr>
            <p:ph type="title"/>
          </p:nvPr>
        </p:nvSpPr>
        <p:spPr>
          <a:xfrm>
            <a:off x="1295400" y="1143000"/>
            <a:ext cx="4881562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Framework Activities</a:t>
            </a:r>
            <a:endParaRPr/>
          </a:p>
        </p:txBody>
      </p:sp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2209800" y="1905000"/>
            <a:ext cx="44402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requirements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97" name="Google Shape;397;p38"/>
          <p:cNvSpPr txBox="1"/>
          <p:nvPr>
            <p:ph type="title"/>
          </p:nvPr>
        </p:nvSpPr>
        <p:spPr>
          <a:xfrm>
            <a:off x="1295400" y="1143000"/>
            <a:ext cx="4383087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Umbrella Activities</a:t>
            </a:r>
            <a:endParaRPr/>
          </a:p>
        </p:txBody>
      </p:sp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1752600" y="1828800"/>
            <a:ext cx="6508750" cy="407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project management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 technical reviews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quality assurance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configuration management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product preparation and production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Reusability management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Risk management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04" name="Google Shape;404;p3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05" name="Google Shape;405;p39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Adapting a Process Model</a:t>
            </a:r>
            <a:endParaRPr/>
          </a:p>
        </p:txBody>
      </p:sp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1600200" y="18288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overall flow of activities, actions, and tasks and the interdependencies among them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degree to which actions and tasks are defined within each framework activity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degree to which work products are identified and required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manner which quality assurance activities are applied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manner in which project tracking and control activities are applied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overall degree of detail and rigor with which the process is described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degree to which the customer and other stakeholders are involved with the project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level of autonomy given to the software team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degree to which team organization and roles are prescribed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13" name="Google Shape;413;p40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Essence of Practice</a:t>
            </a:r>
            <a:endParaRPr/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Polya suggests: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alatino"/>
              <a:buNone/>
            </a:pPr>
            <a:r>
              <a:rPr b="0" i="1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1.	Understand the problem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(communication and analysis).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Palatino"/>
              <a:buNone/>
            </a:pPr>
            <a:r>
              <a:rPr b="0" i="1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2.	Plan a solution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(modeling and software design).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Palatino"/>
              <a:buNone/>
            </a:pPr>
            <a:r>
              <a:rPr b="0" i="1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3.	Carry out the plan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(code generation).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Palatino"/>
              <a:buNone/>
            </a:pPr>
            <a:r>
              <a:rPr b="0" i="1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4.	Examine the result for accuracy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(testing and quality assurance).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1" name="Google Shape;421;p41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 the Problem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Who has a stake in the solution to the problem?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is, who are the stakeholders?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What are the unknowns?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What data, functions, and features are required to properly solve the problem?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the problem be compartmentalized?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Is it possible to represent smaller problems that may be easier to understand?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the problem be represented graphically?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Can an analysis model be created?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9" name="Google Shape;429;p42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 the Solution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Have you seen similar problems before?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Are there patterns that are recognizable in a potential solution? Is there existing software that implements the data, functions, and features that are required?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Has a similar problem been solved?</a:t>
            </a:r>
            <a:r>
              <a:rPr b="0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If so, are elements of the solution reusable?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subproblems be defined?</a:t>
            </a:r>
            <a:r>
              <a:rPr b="0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If so, are solutions readily apparent for the subproblems?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you represent a solution in a manner that leads to effective implementation? </a:t>
            </a:r>
            <a:r>
              <a:rPr b="0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Can a design model be created?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4" name="Google Shape;274;p25"/>
          <p:cNvSpPr txBox="1"/>
          <p:nvPr>
            <p:ph type="title"/>
          </p:nvPr>
        </p:nvSpPr>
        <p:spPr>
          <a:xfrm>
            <a:off x="1295400" y="990600"/>
            <a:ext cx="4249737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Software?</a:t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2216150" y="2797175"/>
            <a:ext cx="180975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216150" y="3511550"/>
            <a:ext cx="180975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2216150" y="4225925"/>
            <a:ext cx="180975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2216150" y="4940300"/>
            <a:ext cx="180975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1828800" y="2133600"/>
            <a:ext cx="6477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"/>
              <a:buNone/>
            </a:pP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is: (1) </a:t>
            </a: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instructions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(computer programs) that when executed provide desired features, function, and performance;  (2) </a:t>
            </a: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data structures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enable the programs to adequately manipulate information and (3) </a:t>
            </a: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documentation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describes the operation and use of the programs.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36" name="Google Shape;436;p43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37" name="Google Shape;437;p43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Carry Out the Plan</a:t>
            </a:r>
            <a:endParaRPr/>
          </a:p>
        </p:txBody>
      </p:sp>
      <p:sp>
        <p:nvSpPr>
          <p:cNvPr id="438" name="Google Shape;438;p43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Does the solution conform to the plan?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Is source code traceable to the design model?</a:t>
            </a:r>
            <a:endParaRPr b="0" i="1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Is each component part of the solution provably correct?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Has the design and code been reviewed, or better, have correctness proofs been applied to algorithm?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45" name="Google Shape;445;p44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Examine the Result</a:t>
            </a:r>
            <a:endParaRPr/>
          </a:p>
        </p:txBody>
      </p:sp>
      <p:sp>
        <p:nvSpPr>
          <p:cNvPr id="446" name="Google Shape;446;p44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Is it possible to test each component part of the solution?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Has a reasonable testing strategy been implemented?</a:t>
            </a:r>
            <a:endParaRPr b="0" i="1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Does the solution produce results that conform to the data, functions, and features that are required?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Has the software been validated against all stakeholder requirements?</a:t>
            </a:r>
            <a:endParaRPr b="0" i="1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52" name="Google Shape;452;p4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53" name="Google Shape;453;p45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Hooker’s General Principles</a:t>
            </a:r>
            <a:endParaRPr/>
          </a:p>
        </p:txBody>
      </p:sp>
      <p:sp>
        <p:nvSpPr>
          <p:cNvPr id="454" name="Google Shape;454;p45"/>
          <p:cNvSpPr txBox="1"/>
          <p:nvPr>
            <p:ph idx="1" type="body"/>
          </p:nvPr>
        </p:nvSpPr>
        <p:spPr>
          <a:xfrm>
            <a:off x="1828800" y="2057400"/>
            <a:ext cx="655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1: </a:t>
            </a:r>
            <a:r>
              <a:rPr b="0" i="1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Reason It All Exists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2: </a:t>
            </a:r>
            <a:r>
              <a:rPr b="0" i="1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KISS (Keep It Simple, Stupid!)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3: </a:t>
            </a:r>
            <a:r>
              <a:rPr b="0" i="1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Maintain the Vision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4: </a:t>
            </a:r>
            <a:r>
              <a:rPr b="0" i="1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What You Produce, Others Will Consume</a:t>
            </a:r>
            <a:r>
              <a:rPr b="0" i="0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5: </a:t>
            </a:r>
            <a:r>
              <a:rPr b="0" i="1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Be Open to the Future </a:t>
            </a:r>
            <a:r>
              <a:rPr b="0" i="0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6: </a:t>
            </a:r>
            <a:r>
              <a:rPr b="0" i="1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Plan Ahead for Reuse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7</a:t>
            </a:r>
            <a:r>
              <a:rPr b="0" i="1" lang="en-US" sz="2400" u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: Think!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61" name="Google Shape;461;p4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62" name="Google Shape;462;p46"/>
          <p:cNvSpPr txBox="1"/>
          <p:nvPr>
            <p:ph type="title"/>
          </p:nvPr>
        </p:nvSpPr>
        <p:spPr>
          <a:xfrm>
            <a:off x="1295400" y="914400"/>
            <a:ext cx="4359275" cy="709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Myths</a:t>
            </a:r>
            <a:endParaRPr/>
          </a:p>
        </p:txBody>
      </p:sp>
      <p:sp>
        <p:nvSpPr>
          <p:cNvPr id="463" name="Google Shape;463;p46"/>
          <p:cNvSpPr txBox="1"/>
          <p:nvPr>
            <p:ph idx="1" type="body"/>
          </p:nvPr>
        </p:nvSpPr>
        <p:spPr>
          <a:xfrm>
            <a:off x="2611437" y="1905000"/>
            <a:ext cx="553878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 managers, customers (and other non-technical stakeholders) and practitioners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believable because they often have elements of truth,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1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…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Invariably lead to bad decisions,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1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 …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Insist on reality as you navigate your way through software engineering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470" name="Google Shape;470;p4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71" name="Google Shape;471;p47"/>
          <p:cNvSpPr txBox="1"/>
          <p:nvPr>
            <p:ph type="title"/>
          </p:nvPr>
        </p:nvSpPr>
        <p:spPr>
          <a:xfrm>
            <a:off x="1219200" y="9906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It all Starts</a:t>
            </a:r>
            <a:endParaRPr/>
          </a:p>
        </p:txBody>
      </p:sp>
      <p:sp>
        <p:nvSpPr>
          <p:cNvPr id="472" name="Google Shape;472;p47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SafeHome: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Every software project is precipitated by some business need—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tino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need to correct a defect in an existing application;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tino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need to the need to adapt a ‘legacy system’ to a changing business environment;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tino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need to extend the functions and features of an existing application, 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tino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the need to create a new product, service, or system.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1295400" y="990600"/>
            <a:ext cx="4572000" cy="709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Software?</a:t>
            </a:r>
            <a:endParaRPr/>
          </a:p>
        </p:txBody>
      </p:sp>
      <p:sp>
        <p:nvSpPr>
          <p:cNvPr id="287" name="Google Shape;287;p26"/>
          <p:cNvSpPr txBox="1"/>
          <p:nvPr>
            <p:ph idx="4294967295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Palatino"/>
                <a:ea typeface="Palatino"/>
                <a:cs typeface="Palatino"/>
                <a:sym typeface="Palatino"/>
              </a:rPr>
              <a:t>Software is developed or engineered, it is not manufactured in the classical sense.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Palatino"/>
                <a:ea typeface="Palatino"/>
                <a:cs typeface="Palatino"/>
                <a:sym typeface="Palatino"/>
              </a:rPr>
              <a:t>Software doesn't "wear out."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Palatino"/>
                <a:ea typeface="Palatino"/>
                <a:cs typeface="Palatino"/>
                <a:sym typeface="Palatino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Although the industry is moving toward component-based construction, most software continues to be custom-built.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95" name="Google Shape;295;p27"/>
          <p:cNvSpPr txBox="1"/>
          <p:nvPr>
            <p:ph type="title"/>
          </p:nvPr>
        </p:nvSpPr>
        <p:spPr>
          <a:xfrm>
            <a:off x="1042987" y="144462"/>
            <a:ext cx="518001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Wear vs. Deterioration</a:t>
            </a:r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954462"/>
            <a:ext cx="6938962" cy="228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908050"/>
            <a:ext cx="6938962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05" name="Google Shape;305;p28"/>
          <p:cNvSpPr txBox="1"/>
          <p:nvPr>
            <p:ph type="title"/>
          </p:nvPr>
        </p:nvSpPr>
        <p:spPr>
          <a:xfrm>
            <a:off x="1219200" y="990600"/>
            <a:ext cx="5011737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Applications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2676525" y="1905000"/>
            <a:ext cx="4235450" cy="363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engineering/scientific software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embedded software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product-line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WebApps (Web applications)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4" name="Google Shape;314;p29"/>
          <p:cNvSpPr txBox="1"/>
          <p:nvPr>
            <p:ph type="title"/>
          </p:nvPr>
        </p:nvSpPr>
        <p:spPr>
          <a:xfrm>
            <a:off x="1219200" y="914400"/>
            <a:ext cx="7640637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Software—New Categories</a:t>
            </a:r>
            <a:endParaRPr/>
          </a:p>
        </p:txBody>
      </p:sp>
      <p:sp>
        <p:nvSpPr>
          <p:cNvPr id="315" name="Google Shape;315;p29"/>
          <p:cNvSpPr txBox="1"/>
          <p:nvPr>
            <p:ph idx="1" type="body"/>
          </p:nvPr>
        </p:nvSpPr>
        <p:spPr>
          <a:xfrm>
            <a:off x="1492250" y="1844675"/>
            <a:ext cx="6159500" cy="383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world computing—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pervasive, distributed computing</a:t>
            </a:r>
            <a:endParaRPr b="0" i="0" sz="1800" u="non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Ubiquitous computing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—wireless networks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Netsourcing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—the Web as a computing engine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—”free” source code open to the computing community (a blessing, but also a potential curse!)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… (see Chapter 31)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mining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 computing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Cognitive machines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for nanotechnologies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type="title"/>
          </p:nvPr>
        </p:nvSpPr>
        <p:spPr>
          <a:xfrm>
            <a:off x="1219200" y="914400"/>
            <a:ext cx="5430837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Legacy Software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1447800" y="2708275"/>
            <a:ext cx="6124575" cy="30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adapted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meet the needs of new computing environments or technology.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implement new business requirements.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to make it interoperable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other more modern systems or databases.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b="0" i="0" lang="en-US" sz="20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re-architected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it viable within a network environment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325" name="Google Shape;325;p30"/>
          <p:cNvSpPr txBox="1"/>
          <p:nvPr/>
        </p:nvSpPr>
        <p:spPr>
          <a:xfrm>
            <a:off x="1752600" y="2057400"/>
            <a:ext cx="43894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Palatino"/>
              <a:buNone/>
            </a:pPr>
            <a:r>
              <a:rPr b="1" i="1" lang="en-US" sz="2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Why must it change?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31" name="Google Shape;331;p3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2" name="Google Shape;332;p31"/>
          <p:cNvSpPr txBox="1"/>
          <p:nvPr>
            <p:ph type="title"/>
          </p:nvPr>
        </p:nvSpPr>
        <p:spPr>
          <a:xfrm>
            <a:off x="1219200" y="990600"/>
            <a:ext cx="7620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of WebApps - I</a:t>
            </a:r>
            <a:endParaRPr/>
          </a:p>
        </p:txBody>
      </p:sp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Network intensiveness.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WebApp resides on a network and must serve the needs of a diverse community of clients.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Concurrency.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large number of users may access the WebApp at one time.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Unpredictable load.</a:t>
            </a: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users of the WebApp may vary by orders of magnitude from day to day.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Performance.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 WebApp user must wait too long (for access, for server-side processing, for client-side formatting and display), he or she may decide to go elsewhere.</a:t>
            </a:r>
            <a:r>
              <a:rPr b="0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Availability.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Although expectation of 100 percent availability is unreasonable, users of popular WebApps often demand access on a “24/7/365” basis.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/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r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2009). Slides copyright 2009 by Roger Pressman. </a:t>
            </a:r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1219200" y="990600"/>
            <a:ext cx="75438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of WebApps - II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1676400" y="1828800"/>
            <a:ext cx="7239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Data driven.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function of many WebApps is to use hypermedia to present text, graphics, audio, and video content to the end-user.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Content sensitive.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quality and aesthetic nature of content remains an important determinant of the quality of a WebApp.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Continuous evolution.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Unlike conventional application software that evolves over a series of planned, chronologically-spaced releases, Web applications evolve continuously.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Immediacy.</a:t>
            </a: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immediacy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—the compelling need to get software to market quickly—is a characteristic of many application domains, WebApps often exhibit a time to market that can be a matter of a few days or weeks.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Security.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WebApps are available via network access, it is difficult, if not impossible, to limit the population of end-users who may access the application.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Aesthetics.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undeniable part of the appeal of a WebApp is its look and feel.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7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6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5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9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0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