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9" r:id="rId4"/>
    <p:sldId id="270" r:id="rId5"/>
    <p:sldId id="271" r:id="rId6"/>
    <p:sldId id="266" r:id="rId7"/>
    <p:sldId id="258" r:id="rId8"/>
    <p:sldId id="263" r:id="rId9"/>
    <p:sldId id="264" r:id="rId10"/>
    <p:sldId id="262" r:id="rId11"/>
    <p:sldId id="261" r:id="rId12"/>
    <p:sldId id="259" r:id="rId13"/>
    <p:sldId id="260"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901C-CA82-7055-F130-2F9E51F023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8CC985-BF4A-7A6C-3590-5BF8B4EB1A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56DBD0-97F7-6661-E5F6-1077FA381052}"/>
              </a:ext>
            </a:extLst>
          </p:cNvPr>
          <p:cNvSpPr>
            <a:spLocks noGrp="1"/>
          </p:cNvSpPr>
          <p:nvPr>
            <p:ph type="dt" sz="half" idx="10"/>
          </p:nvPr>
        </p:nvSpPr>
        <p:spPr/>
        <p:txBody>
          <a:bodyPr/>
          <a:lstStyle/>
          <a:p>
            <a:fld id="{943A463D-A6CF-405A-B770-B55BC5DE9FEF}" type="datetimeFigureOut">
              <a:rPr lang="en-IN" smtClean="0"/>
              <a:t>26-12-2022</a:t>
            </a:fld>
            <a:endParaRPr lang="en-IN"/>
          </a:p>
        </p:txBody>
      </p:sp>
      <p:sp>
        <p:nvSpPr>
          <p:cNvPr id="5" name="Footer Placeholder 4">
            <a:extLst>
              <a:ext uri="{FF2B5EF4-FFF2-40B4-BE49-F238E27FC236}">
                <a16:creationId xmlns:a16="http://schemas.microsoft.com/office/drawing/2014/main" id="{EAC72A8B-E595-98E8-49AF-D139D91588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7FD346-8FFA-D363-1845-161C8F7AED0A}"/>
              </a:ext>
            </a:extLst>
          </p:cNvPr>
          <p:cNvSpPr>
            <a:spLocks noGrp="1"/>
          </p:cNvSpPr>
          <p:nvPr>
            <p:ph type="sldNum" sz="quarter" idx="12"/>
          </p:nvPr>
        </p:nvSpPr>
        <p:spPr/>
        <p:txBody>
          <a:bodyPr/>
          <a:lstStyle/>
          <a:p>
            <a:fld id="{58E78D41-5F8E-4BB8-867B-F4C3DF602FC4}" type="slidenum">
              <a:rPr lang="en-IN" smtClean="0"/>
              <a:t>‹#›</a:t>
            </a:fld>
            <a:endParaRPr lang="en-IN"/>
          </a:p>
        </p:txBody>
      </p:sp>
    </p:spTree>
    <p:extLst>
      <p:ext uri="{BB962C8B-B14F-4D97-AF65-F5344CB8AC3E}">
        <p14:creationId xmlns:p14="http://schemas.microsoft.com/office/powerpoint/2010/main" val="101795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2CE7-821D-BEB9-1500-138352C4BF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6B3B08-2A1C-9302-5979-C4326AC639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FA4936-7891-3287-E1A4-4BD21B321A16}"/>
              </a:ext>
            </a:extLst>
          </p:cNvPr>
          <p:cNvSpPr>
            <a:spLocks noGrp="1"/>
          </p:cNvSpPr>
          <p:nvPr>
            <p:ph type="dt" sz="half" idx="10"/>
          </p:nvPr>
        </p:nvSpPr>
        <p:spPr/>
        <p:txBody>
          <a:bodyPr/>
          <a:lstStyle/>
          <a:p>
            <a:fld id="{943A463D-A6CF-405A-B770-B55BC5DE9FEF}" type="datetimeFigureOut">
              <a:rPr lang="en-IN" smtClean="0"/>
              <a:t>26-12-2022</a:t>
            </a:fld>
            <a:endParaRPr lang="en-IN"/>
          </a:p>
        </p:txBody>
      </p:sp>
      <p:sp>
        <p:nvSpPr>
          <p:cNvPr id="5" name="Footer Placeholder 4">
            <a:extLst>
              <a:ext uri="{FF2B5EF4-FFF2-40B4-BE49-F238E27FC236}">
                <a16:creationId xmlns:a16="http://schemas.microsoft.com/office/drawing/2014/main" id="{1502B094-CBB3-E662-03B6-D27FDA27B6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D6C874-61F6-3C7C-BA7A-A3BE90CE5584}"/>
              </a:ext>
            </a:extLst>
          </p:cNvPr>
          <p:cNvSpPr>
            <a:spLocks noGrp="1"/>
          </p:cNvSpPr>
          <p:nvPr>
            <p:ph type="sldNum" sz="quarter" idx="12"/>
          </p:nvPr>
        </p:nvSpPr>
        <p:spPr/>
        <p:txBody>
          <a:bodyPr/>
          <a:lstStyle/>
          <a:p>
            <a:fld id="{58E78D41-5F8E-4BB8-867B-F4C3DF602FC4}" type="slidenum">
              <a:rPr lang="en-IN" smtClean="0"/>
              <a:t>‹#›</a:t>
            </a:fld>
            <a:endParaRPr lang="en-IN"/>
          </a:p>
        </p:txBody>
      </p:sp>
    </p:spTree>
    <p:extLst>
      <p:ext uri="{BB962C8B-B14F-4D97-AF65-F5344CB8AC3E}">
        <p14:creationId xmlns:p14="http://schemas.microsoft.com/office/powerpoint/2010/main" val="1606550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DC1D0E-6F4B-36E6-3B38-0FAD32BA03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0711AE-C30C-EF40-F726-2C3E4BFB5B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EA2FE-EAF8-9E94-C94E-239ECDDD8AE9}"/>
              </a:ext>
            </a:extLst>
          </p:cNvPr>
          <p:cNvSpPr>
            <a:spLocks noGrp="1"/>
          </p:cNvSpPr>
          <p:nvPr>
            <p:ph type="dt" sz="half" idx="10"/>
          </p:nvPr>
        </p:nvSpPr>
        <p:spPr/>
        <p:txBody>
          <a:bodyPr/>
          <a:lstStyle/>
          <a:p>
            <a:fld id="{943A463D-A6CF-405A-B770-B55BC5DE9FEF}" type="datetimeFigureOut">
              <a:rPr lang="en-IN" smtClean="0"/>
              <a:t>26-12-2022</a:t>
            </a:fld>
            <a:endParaRPr lang="en-IN"/>
          </a:p>
        </p:txBody>
      </p:sp>
      <p:sp>
        <p:nvSpPr>
          <p:cNvPr id="5" name="Footer Placeholder 4">
            <a:extLst>
              <a:ext uri="{FF2B5EF4-FFF2-40B4-BE49-F238E27FC236}">
                <a16:creationId xmlns:a16="http://schemas.microsoft.com/office/drawing/2014/main" id="{CCB5CAFA-A906-B7E9-828D-50A828F39C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3D5831-B7FF-DE39-E0A1-C01DA9AE0FEE}"/>
              </a:ext>
            </a:extLst>
          </p:cNvPr>
          <p:cNvSpPr>
            <a:spLocks noGrp="1"/>
          </p:cNvSpPr>
          <p:nvPr>
            <p:ph type="sldNum" sz="quarter" idx="12"/>
          </p:nvPr>
        </p:nvSpPr>
        <p:spPr/>
        <p:txBody>
          <a:bodyPr/>
          <a:lstStyle/>
          <a:p>
            <a:fld id="{58E78D41-5F8E-4BB8-867B-F4C3DF602FC4}" type="slidenum">
              <a:rPr lang="en-IN" smtClean="0"/>
              <a:t>‹#›</a:t>
            </a:fld>
            <a:endParaRPr lang="en-IN"/>
          </a:p>
        </p:txBody>
      </p:sp>
    </p:spTree>
    <p:extLst>
      <p:ext uri="{BB962C8B-B14F-4D97-AF65-F5344CB8AC3E}">
        <p14:creationId xmlns:p14="http://schemas.microsoft.com/office/powerpoint/2010/main" val="1579124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1B6B-207E-3DD5-37CE-9B790D7BC3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E7AF03-1B13-6730-0A2A-0FA709297A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7BEFEF-D807-7C9C-83FB-BAE396C34636}"/>
              </a:ext>
            </a:extLst>
          </p:cNvPr>
          <p:cNvSpPr>
            <a:spLocks noGrp="1"/>
          </p:cNvSpPr>
          <p:nvPr>
            <p:ph type="dt" sz="half" idx="10"/>
          </p:nvPr>
        </p:nvSpPr>
        <p:spPr/>
        <p:txBody>
          <a:bodyPr/>
          <a:lstStyle/>
          <a:p>
            <a:fld id="{943A463D-A6CF-405A-B770-B55BC5DE9FEF}" type="datetimeFigureOut">
              <a:rPr lang="en-IN" smtClean="0"/>
              <a:t>26-12-2022</a:t>
            </a:fld>
            <a:endParaRPr lang="en-IN"/>
          </a:p>
        </p:txBody>
      </p:sp>
      <p:sp>
        <p:nvSpPr>
          <p:cNvPr id="5" name="Footer Placeholder 4">
            <a:extLst>
              <a:ext uri="{FF2B5EF4-FFF2-40B4-BE49-F238E27FC236}">
                <a16:creationId xmlns:a16="http://schemas.microsoft.com/office/drawing/2014/main" id="{78955B8B-2643-0601-3E91-C1FB7AB61C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6A7374-26FE-F401-342D-66162ECD808D}"/>
              </a:ext>
            </a:extLst>
          </p:cNvPr>
          <p:cNvSpPr>
            <a:spLocks noGrp="1"/>
          </p:cNvSpPr>
          <p:nvPr>
            <p:ph type="sldNum" sz="quarter" idx="12"/>
          </p:nvPr>
        </p:nvSpPr>
        <p:spPr/>
        <p:txBody>
          <a:bodyPr/>
          <a:lstStyle/>
          <a:p>
            <a:fld id="{58E78D41-5F8E-4BB8-867B-F4C3DF602FC4}" type="slidenum">
              <a:rPr lang="en-IN" smtClean="0"/>
              <a:t>‹#›</a:t>
            </a:fld>
            <a:endParaRPr lang="en-IN"/>
          </a:p>
        </p:txBody>
      </p:sp>
    </p:spTree>
    <p:extLst>
      <p:ext uri="{BB962C8B-B14F-4D97-AF65-F5344CB8AC3E}">
        <p14:creationId xmlns:p14="http://schemas.microsoft.com/office/powerpoint/2010/main" val="1924935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6FDD-8DA9-ED30-3E02-45032EA3BA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BEB36B-7D46-8B52-800F-557A479961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CBC723-2D2A-B9EF-20BD-EBAED0DEAC34}"/>
              </a:ext>
            </a:extLst>
          </p:cNvPr>
          <p:cNvSpPr>
            <a:spLocks noGrp="1"/>
          </p:cNvSpPr>
          <p:nvPr>
            <p:ph type="dt" sz="half" idx="10"/>
          </p:nvPr>
        </p:nvSpPr>
        <p:spPr/>
        <p:txBody>
          <a:bodyPr/>
          <a:lstStyle/>
          <a:p>
            <a:fld id="{943A463D-A6CF-405A-B770-B55BC5DE9FEF}" type="datetimeFigureOut">
              <a:rPr lang="en-IN" smtClean="0"/>
              <a:t>26-12-2022</a:t>
            </a:fld>
            <a:endParaRPr lang="en-IN"/>
          </a:p>
        </p:txBody>
      </p:sp>
      <p:sp>
        <p:nvSpPr>
          <p:cNvPr id="5" name="Footer Placeholder 4">
            <a:extLst>
              <a:ext uri="{FF2B5EF4-FFF2-40B4-BE49-F238E27FC236}">
                <a16:creationId xmlns:a16="http://schemas.microsoft.com/office/drawing/2014/main" id="{BA4AA8C2-33D8-C913-65D3-E961BAC216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521ED5-F83D-F3D4-5323-6A5DE2AE822E}"/>
              </a:ext>
            </a:extLst>
          </p:cNvPr>
          <p:cNvSpPr>
            <a:spLocks noGrp="1"/>
          </p:cNvSpPr>
          <p:nvPr>
            <p:ph type="sldNum" sz="quarter" idx="12"/>
          </p:nvPr>
        </p:nvSpPr>
        <p:spPr/>
        <p:txBody>
          <a:bodyPr/>
          <a:lstStyle/>
          <a:p>
            <a:fld id="{58E78D41-5F8E-4BB8-867B-F4C3DF602FC4}" type="slidenum">
              <a:rPr lang="en-IN" smtClean="0"/>
              <a:t>‹#›</a:t>
            </a:fld>
            <a:endParaRPr lang="en-IN"/>
          </a:p>
        </p:txBody>
      </p:sp>
    </p:spTree>
    <p:extLst>
      <p:ext uri="{BB962C8B-B14F-4D97-AF65-F5344CB8AC3E}">
        <p14:creationId xmlns:p14="http://schemas.microsoft.com/office/powerpoint/2010/main" val="403602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8F074-53AC-2E2F-A317-E7782604B1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4E319F-8C85-5A88-6A33-9773BA7284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5C5FBA-D903-335C-41EC-5BCCAA5B35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643EAF-8C8D-C812-B99D-E4C415F03DD9}"/>
              </a:ext>
            </a:extLst>
          </p:cNvPr>
          <p:cNvSpPr>
            <a:spLocks noGrp="1"/>
          </p:cNvSpPr>
          <p:nvPr>
            <p:ph type="dt" sz="half" idx="10"/>
          </p:nvPr>
        </p:nvSpPr>
        <p:spPr/>
        <p:txBody>
          <a:bodyPr/>
          <a:lstStyle/>
          <a:p>
            <a:fld id="{943A463D-A6CF-405A-B770-B55BC5DE9FEF}" type="datetimeFigureOut">
              <a:rPr lang="en-IN" smtClean="0"/>
              <a:t>26-12-2022</a:t>
            </a:fld>
            <a:endParaRPr lang="en-IN"/>
          </a:p>
        </p:txBody>
      </p:sp>
      <p:sp>
        <p:nvSpPr>
          <p:cNvPr id="6" name="Footer Placeholder 5">
            <a:extLst>
              <a:ext uri="{FF2B5EF4-FFF2-40B4-BE49-F238E27FC236}">
                <a16:creationId xmlns:a16="http://schemas.microsoft.com/office/drawing/2014/main" id="{54E252C4-A7EB-35FE-B02E-B4398A35B3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7C171F-7212-5C41-2D89-93D8B6EB8335}"/>
              </a:ext>
            </a:extLst>
          </p:cNvPr>
          <p:cNvSpPr>
            <a:spLocks noGrp="1"/>
          </p:cNvSpPr>
          <p:nvPr>
            <p:ph type="sldNum" sz="quarter" idx="12"/>
          </p:nvPr>
        </p:nvSpPr>
        <p:spPr/>
        <p:txBody>
          <a:bodyPr/>
          <a:lstStyle/>
          <a:p>
            <a:fld id="{58E78D41-5F8E-4BB8-867B-F4C3DF602FC4}" type="slidenum">
              <a:rPr lang="en-IN" smtClean="0"/>
              <a:t>‹#›</a:t>
            </a:fld>
            <a:endParaRPr lang="en-IN"/>
          </a:p>
        </p:txBody>
      </p:sp>
    </p:spTree>
    <p:extLst>
      <p:ext uri="{BB962C8B-B14F-4D97-AF65-F5344CB8AC3E}">
        <p14:creationId xmlns:p14="http://schemas.microsoft.com/office/powerpoint/2010/main" val="265762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466B-E2E2-51AF-BA9B-EBDEB5E2DF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ECA791-C529-863A-D0BF-B4D1E0B20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E44096-B4A7-8A78-24C3-D8507A59E0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A5FA1C-F67E-7B7C-E9AB-FF105C71B7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2C344C-BCBC-DA31-D207-9A5F322D86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3A2038-923F-D641-9D36-EB002EF624D0}"/>
              </a:ext>
            </a:extLst>
          </p:cNvPr>
          <p:cNvSpPr>
            <a:spLocks noGrp="1"/>
          </p:cNvSpPr>
          <p:nvPr>
            <p:ph type="dt" sz="half" idx="10"/>
          </p:nvPr>
        </p:nvSpPr>
        <p:spPr/>
        <p:txBody>
          <a:bodyPr/>
          <a:lstStyle/>
          <a:p>
            <a:fld id="{943A463D-A6CF-405A-B770-B55BC5DE9FEF}" type="datetimeFigureOut">
              <a:rPr lang="en-IN" smtClean="0"/>
              <a:t>26-12-2022</a:t>
            </a:fld>
            <a:endParaRPr lang="en-IN"/>
          </a:p>
        </p:txBody>
      </p:sp>
      <p:sp>
        <p:nvSpPr>
          <p:cNvPr id="8" name="Footer Placeholder 7">
            <a:extLst>
              <a:ext uri="{FF2B5EF4-FFF2-40B4-BE49-F238E27FC236}">
                <a16:creationId xmlns:a16="http://schemas.microsoft.com/office/drawing/2014/main" id="{33C11C28-8A7A-97DE-5001-16710B5E30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39F19A-9C7E-5D5B-BA74-44A94E9DE6F5}"/>
              </a:ext>
            </a:extLst>
          </p:cNvPr>
          <p:cNvSpPr>
            <a:spLocks noGrp="1"/>
          </p:cNvSpPr>
          <p:nvPr>
            <p:ph type="sldNum" sz="quarter" idx="12"/>
          </p:nvPr>
        </p:nvSpPr>
        <p:spPr/>
        <p:txBody>
          <a:bodyPr/>
          <a:lstStyle/>
          <a:p>
            <a:fld id="{58E78D41-5F8E-4BB8-867B-F4C3DF602FC4}" type="slidenum">
              <a:rPr lang="en-IN" smtClean="0"/>
              <a:t>‹#›</a:t>
            </a:fld>
            <a:endParaRPr lang="en-IN"/>
          </a:p>
        </p:txBody>
      </p:sp>
    </p:spTree>
    <p:extLst>
      <p:ext uri="{BB962C8B-B14F-4D97-AF65-F5344CB8AC3E}">
        <p14:creationId xmlns:p14="http://schemas.microsoft.com/office/powerpoint/2010/main" val="2468335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359C0-89FD-F85B-4EE5-FC593E8691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7709B2-078E-154F-ED88-1FECB6DC285E}"/>
              </a:ext>
            </a:extLst>
          </p:cNvPr>
          <p:cNvSpPr>
            <a:spLocks noGrp="1"/>
          </p:cNvSpPr>
          <p:nvPr>
            <p:ph type="dt" sz="half" idx="10"/>
          </p:nvPr>
        </p:nvSpPr>
        <p:spPr/>
        <p:txBody>
          <a:bodyPr/>
          <a:lstStyle/>
          <a:p>
            <a:fld id="{943A463D-A6CF-405A-B770-B55BC5DE9FEF}" type="datetimeFigureOut">
              <a:rPr lang="en-IN" smtClean="0"/>
              <a:t>26-12-2022</a:t>
            </a:fld>
            <a:endParaRPr lang="en-IN"/>
          </a:p>
        </p:txBody>
      </p:sp>
      <p:sp>
        <p:nvSpPr>
          <p:cNvPr id="4" name="Footer Placeholder 3">
            <a:extLst>
              <a:ext uri="{FF2B5EF4-FFF2-40B4-BE49-F238E27FC236}">
                <a16:creationId xmlns:a16="http://schemas.microsoft.com/office/drawing/2014/main" id="{456E94E7-BA84-289B-C1E4-0F2EC005CC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792333-66AA-93A3-74E0-F3DDF075828A}"/>
              </a:ext>
            </a:extLst>
          </p:cNvPr>
          <p:cNvSpPr>
            <a:spLocks noGrp="1"/>
          </p:cNvSpPr>
          <p:nvPr>
            <p:ph type="sldNum" sz="quarter" idx="12"/>
          </p:nvPr>
        </p:nvSpPr>
        <p:spPr/>
        <p:txBody>
          <a:bodyPr/>
          <a:lstStyle/>
          <a:p>
            <a:fld id="{58E78D41-5F8E-4BB8-867B-F4C3DF602FC4}" type="slidenum">
              <a:rPr lang="en-IN" smtClean="0"/>
              <a:t>‹#›</a:t>
            </a:fld>
            <a:endParaRPr lang="en-IN"/>
          </a:p>
        </p:txBody>
      </p:sp>
    </p:spTree>
    <p:extLst>
      <p:ext uri="{BB962C8B-B14F-4D97-AF65-F5344CB8AC3E}">
        <p14:creationId xmlns:p14="http://schemas.microsoft.com/office/powerpoint/2010/main" val="331154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F66FA2-5249-662D-A984-8316860C3AA2}"/>
              </a:ext>
            </a:extLst>
          </p:cNvPr>
          <p:cNvSpPr>
            <a:spLocks noGrp="1"/>
          </p:cNvSpPr>
          <p:nvPr>
            <p:ph type="dt" sz="half" idx="10"/>
          </p:nvPr>
        </p:nvSpPr>
        <p:spPr/>
        <p:txBody>
          <a:bodyPr/>
          <a:lstStyle/>
          <a:p>
            <a:fld id="{943A463D-A6CF-405A-B770-B55BC5DE9FEF}" type="datetimeFigureOut">
              <a:rPr lang="en-IN" smtClean="0"/>
              <a:t>26-12-2022</a:t>
            </a:fld>
            <a:endParaRPr lang="en-IN"/>
          </a:p>
        </p:txBody>
      </p:sp>
      <p:sp>
        <p:nvSpPr>
          <p:cNvPr id="3" name="Footer Placeholder 2">
            <a:extLst>
              <a:ext uri="{FF2B5EF4-FFF2-40B4-BE49-F238E27FC236}">
                <a16:creationId xmlns:a16="http://schemas.microsoft.com/office/drawing/2014/main" id="{D0DDFEC6-3F19-4DB7-EB63-4584675087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C5AD37-C0EF-34E9-A0F7-A0687018CE25}"/>
              </a:ext>
            </a:extLst>
          </p:cNvPr>
          <p:cNvSpPr>
            <a:spLocks noGrp="1"/>
          </p:cNvSpPr>
          <p:nvPr>
            <p:ph type="sldNum" sz="quarter" idx="12"/>
          </p:nvPr>
        </p:nvSpPr>
        <p:spPr/>
        <p:txBody>
          <a:bodyPr/>
          <a:lstStyle/>
          <a:p>
            <a:fld id="{58E78D41-5F8E-4BB8-867B-F4C3DF602FC4}" type="slidenum">
              <a:rPr lang="en-IN" smtClean="0"/>
              <a:t>‹#›</a:t>
            </a:fld>
            <a:endParaRPr lang="en-IN"/>
          </a:p>
        </p:txBody>
      </p:sp>
    </p:spTree>
    <p:extLst>
      <p:ext uri="{BB962C8B-B14F-4D97-AF65-F5344CB8AC3E}">
        <p14:creationId xmlns:p14="http://schemas.microsoft.com/office/powerpoint/2010/main" val="2928790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EAE-514E-13D3-E440-C1930140E6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3013BD-11CB-7780-9129-481DF8F3EE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9E6A75-12B3-4D87-BBD0-293EE81B7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CE183E-4629-3764-F145-1AD1FBEEE05C}"/>
              </a:ext>
            </a:extLst>
          </p:cNvPr>
          <p:cNvSpPr>
            <a:spLocks noGrp="1"/>
          </p:cNvSpPr>
          <p:nvPr>
            <p:ph type="dt" sz="half" idx="10"/>
          </p:nvPr>
        </p:nvSpPr>
        <p:spPr/>
        <p:txBody>
          <a:bodyPr/>
          <a:lstStyle/>
          <a:p>
            <a:fld id="{943A463D-A6CF-405A-B770-B55BC5DE9FEF}" type="datetimeFigureOut">
              <a:rPr lang="en-IN" smtClean="0"/>
              <a:t>26-12-2022</a:t>
            </a:fld>
            <a:endParaRPr lang="en-IN"/>
          </a:p>
        </p:txBody>
      </p:sp>
      <p:sp>
        <p:nvSpPr>
          <p:cNvPr id="6" name="Footer Placeholder 5">
            <a:extLst>
              <a:ext uri="{FF2B5EF4-FFF2-40B4-BE49-F238E27FC236}">
                <a16:creationId xmlns:a16="http://schemas.microsoft.com/office/drawing/2014/main" id="{8F3C8C52-54B4-9A56-7404-103CB0A58D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BCA6A5-B8A5-CF36-BD72-6F6C5F90E110}"/>
              </a:ext>
            </a:extLst>
          </p:cNvPr>
          <p:cNvSpPr>
            <a:spLocks noGrp="1"/>
          </p:cNvSpPr>
          <p:nvPr>
            <p:ph type="sldNum" sz="quarter" idx="12"/>
          </p:nvPr>
        </p:nvSpPr>
        <p:spPr/>
        <p:txBody>
          <a:bodyPr/>
          <a:lstStyle/>
          <a:p>
            <a:fld id="{58E78D41-5F8E-4BB8-867B-F4C3DF602FC4}" type="slidenum">
              <a:rPr lang="en-IN" smtClean="0"/>
              <a:t>‹#›</a:t>
            </a:fld>
            <a:endParaRPr lang="en-IN"/>
          </a:p>
        </p:txBody>
      </p:sp>
    </p:spTree>
    <p:extLst>
      <p:ext uri="{BB962C8B-B14F-4D97-AF65-F5344CB8AC3E}">
        <p14:creationId xmlns:p14="http://schemas.microsoft.com/office/powerpoint/2010/main" val="2720743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560B-D928-B836-B58F-D2DCB8FF49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22AD98-97A0-54A0-60E5-5D76CFC5B5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1E5583-EE07-612E-FA43-7000BAA50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FFE2AA-26F4-6F3A-DE3D-1A9B166265AE}"/>
              </a:ext>
            </a:extLst>
          </p:cNvPr>
          <p:cNvSpPr>
            <a:spLocks noGrp="1"/>
          </p:cNvSpPr>
          <p:nvPr>
            <p:ph type="dt" sz="half" idx="10"/>
          </p:nvPr>
        </p:nvSpPr>
        <p:spPr/>
        <p:txBody>
          <a:bodyPr/>
          <a:lstStyle/>
          <a:p>
            <a:fld id="{943A463D-A6CF-405A-B770-B55BC5DE9FEF}" type="datetimeFigureOut">
              <a:rPr lang="en-IN" smtClean="0"/>
              <a:t>26-12-2022</a:t>
            </a:fld>
            <a:endParaRPr lang="en-IN"/>
          </a:p>
        </p:txBody>
      </p:sp>
      <p:sp>
        <p:nvSpPr>
          <p:cNvPr id="6" name="Footer Placeholder 5">
            <a:extLst>
              <a:ext uri="{FF2B5EF4-FFF2-40B4-BE49-F238E27FC236}">
                <a16:creationId xmlns:a16="http://schemas.microsoft.com/office/drawing/2014/main" id="{2D4F67F3-0D64-ACA5-A656-4961652E5C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71DC85-1451-A4B6-1F60-43A4627690C6}"/>
              </a:ext>
            </a:extLst>
          </p:cNvPr>
          <p:cNvSpPr>
            <a:spLocks noGrp="1"/>
          </p:cNvSpPr>
          <p:nvPr>
            <p:ph type="sldNum" sz="quarter" idx="12"/>
          </p:nvPr>
        </p:nvSpPr>
        <p:spPr/>
        <p:txBody>
          <a:bodyPr/>
          <a:lstStyle/>
          <a:p>
            <a:fld id="{58E78D41-5F8E-4BB8-867B-F4C3DF602FC4}" type="slidenum">
              <a:rPr lang="en-IN" smtClean="0"/>
              <a:t>‹#›</a:t>
            </a:fld>
            <a:endParaRPr lang="en-IN"/>
          </a:p>
        </p:txBody>
      </p:sp>
    </p:spTree>
    <p:extLst>
      <p:ext uri="{BB962C8B-B14F-4D97-AF65-F5344CB8AC3E}">
        <p14:creationId xmlns:p14="http://schemas.microsoft.com/office/powerpoint/2010/main" val="3281223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584188-8A55-FB04-0E66-03598C6D49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76C0BE-484A-943B-DC51-D4E7F1ED43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D11E90-9638-8513-04AB-FBA58DDF12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A463D-A6CF-405A-B770-B55BC5DE9FEF}" type="datetimeFigureOut">
              <a:rPr lang="en-IN" smtClean="0"/>
              <a:t>26-12-2022</a:t>
            </a:fld>
            <a:endParaRPr lang="en-IN"/>
          </a:p>
        </p:txBody>
      </p:sp>
      <p:sp>
        <p:nvSpPr>
          <p:cNvPr id="5" name="Footer Placeholder 4">
            <a:extLst>
              <a:ext uri="{FF2B5EF4-FFF2-40B4-BE49-F238E27FC236}">
                <a16:creationId xmlns:a16="http://schemas.microsoft.com/office/drawing/2014/main" id="{51FDD14C-A5BA-D638-D20F-EDB2C0DFCD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5A1FBC-7DFE-AF5C-9273-16D96520C1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E78D41-5F8E-4BB8-867B-F4C3DF602FC4}" type="slidenum">
              <a:rPr lang="en-IN" smtClean="0"/>
              <a:t>‹#›</a:t>
            </a:fld>
            <a:endParaRPr lang="en-IN"/>
          </a:p>
        </p:txBody>
      </p:sp>
    </p:spTree>
    <p:extLst>
      <p:ext uri="{BB962C8B-B14F-4D97-AF65-F5344CB8AC3E}">
        <p14:creationId xmlns:p14="http://schemas.microsoft.com/office/powerpoint/2010/main" val="591661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0A60-BC48-8160-8E96-2F274D56A58A}"/>
              </a:ext>
            </a:extLst>
          </p:cNvPr>
          <p:cNvSpPr>
            <a:spLocks noGrp="1"/>
          </p:cNvSpPr>
          <p:nvPr>
            <p:ph type="ctrTitle"/>
          </p:nvPr>
        </p:nvSpPr>
        <p:spPr/>
        <p:txBody>
          <a:bodyPr>
            <a:normAutofit/>
          </a:bodyPr>
          <a:lstStyle/>
          <a:p>
            <a:r>
              <a:rPr lang="en-US" sz="8000" b="1" dirty="0">
                <a:solidFill>
                  <a:srgbClr val="FFC000"/>
                </a:solidFill>
              </a:rPr>
              <a:t>News Classification</a:t>
            </a:r>
            <a:endParaRPr lang="en-IN" sz="8000" b="1" dirty="0">
              <a:solidFill>
                <a:srgbClr val="FFC000"/>
              </a:solidFill>
            </a:endParaRPr>
          </a:p>
        </p:txBody>
      </p:sp>
    </p:spTree>
    <p:extLst>
      <p:ext uri="{BB962C8B-B14F-4D97-AF65-F5344CB8AC3E}">
        <p14:creationId xmlns:p14="http://schemas.microsoft.com/office/powerpoint/2010/main" val="3393132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BFE36E-DE49-1358-595C-827F01ECF513}"/>
              </a:ext>
            </a:extLst>
          </p:cNvPr>
          <p:cNvSpPr txBox="1"/>
          <p:nvPr/>
        </p:nvSpPr>
        <p:spPr>
          <a:xfrm>
            <a:off x="2057400" y="371475"/>
            <a:ext cx="86106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a:t>Tools Used</a:t>
            </a:r>
            <a:endParaRPr lang="en-IN" dirty="0"/>
          </a:p>
        </p:txBody>
      </p:sp>
      <p:pic>
        <p:nvPicPr>
          <p:cNvPr id="4" name="Picture 3">
            <a:extLst>
              <a:ext uri="{FF2B5EF4-FFF2-40B4-BE49-F238E27FC236}">
                <a16:creationId xmlns:a16="http://schemas.microsoft.com/office/drawing/2014/main" id="{2D727F9D-F3EA-68A7-CF6A-BC7CE961A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591" y="1657350"/>
            <a:ext cx="11221865" cy="4324350"/>
          </a:xfrm>
          <a:prstGeom prst="rect">
            <a:avLst/>
          </a:prstGeom>
        </p:spPr>
      </p:pic>
    </p:spTree>
    <p:extLst>
      <p:ext uri="{BB962C8B-B14F-4D97-AF65-F5344CB8AC3E}">
        <p14:creationId xmlns:p14="http://schemas.microsoft.com/office/powerpoint/2010/main" val="380162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8E2419-65C2-BD7F-F3D4-C6E73983ED8F}"/>
              </a:ext>
            </a:extLst>
          </p:cNvPr>
          <p:cNvSpPr txBox="1"/>
          <p:nvPr/>
        </p:nvSpPr>
        <p:spPr>
          <a:xfrm>
            <a:off x="2066925" y="676275"/>
            <a:ext cx="83820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dirty="0"/>
              <a:t>Deployment Process</a:t>
            </a:r>
            <a:endParaRPr lang="en-IN" dirty="0"/>
          </a:p>
        </p:txBody>
      </p:sp>
      <p:pic>
        <p:nvPicPr>
          <p:cNvPr id="4" name="Picture 3">
            <a:extLst>
              <a:ext uri="{FF2B5EF4-FFF2-40B4-BE49-F238E27FC236}">
                <a16:creationId xmlns:a16="http://schemas.microsoft.com/office/drawing/2014/main" id="{A1DC92C9-2BFA-0B37-20C0-3024FA160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8129" y="1801989"/>
            <a:ext cx="8260796" cy="3254022"/>
          </a:xfrm>
          <a:prstGeom prst="rect">
            <a:avLst/>
          </a:prstGeom>
        </p:spPr>
      </p:pic>
    </p:spTree>
    <p:extLst>
      <p:ext uri="{BB962C8B-B14F-4D97-AF65-F5344CB8AC3E}">
        <p14:creationId xmlns:p14="http://schemas.microsoft.com/office/powerpoint/2010/main" val="660590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6D79F5-30FD-7FE9-C677-67810AFE1041}"/>
              </a:ext>
            </a:extLst>
          </p:cNvPr>
          <p:cNvSpPr txBox="1"/>
          <p:nvPr/>
        </p:nvSpPr>
        <p:spPr>
          <a:xfrm>
            <a:off x="3238500" y="609600"/>
            <a:ext cx="5724525"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a:t>Q&amp;A</a:t>
            </a:r>
            <a:endParaRPr lang="en-IN" dirty="0"/>
          </a:p>
        </p:txBody>
      </p:sp>
      <p:sp>
        <p:nvSpPr>
          <p:cNvPr id="3" name="TextBox 2">
            <a:extLst>
              <a:ext uri="{FF2B5EF4-FFF2-40B4-BE49-F238E27FC236}">
                <a16:creationId xmlns:a16="http://schemas.microsoft.com/office/drawing/2014/main" id="{CD946DEB-F2FF-C97A-307B-774EA15A2E6C}"/>
              </a:ext>
            </a:extLst>
          </p:cNvPr>
          <p:cNvSpPr txBox="1"/>
          <p:nvPr/>
        </p:nvSpPr>
        <p:spPr>
          <a:xfrm>
            <a:off x="1095375" y="1476375"/>
            <a:ext cx="10429875" cy="4985980"/>
          </a:xfrm>
          <a:prstGeom prst="rect">
            <a:avLst/>
          </a:prstGeom>
          <a:noFill/>
        </p:spPr>
        <p:txBody>
          <a:bodyPr wrap="square" rtlCol="0">
            <a:spAutoFit/>
          </a:bodyPr>
          <a:lstStyle/>
          <a:p>
            <a:pPr marL="457200" lvl="0" indent="-355600" algn="l" rtl="0">
              <a:lnSpc>
                <a:spcPct val="150000"/>
              </a:lnSpc>
              <a:spcBef>
                <a:spcPts val="0"/>
              </a:spcBef>
              <a:spcAft>
                <a:spcPts val="0"/>
              </a:spcAft>
              <a:buClr>
                <a:schemeClr val="accent1"/>
              </a:buClr>
              <a:buSzPts val="2000"/>
              <a:buFont typeface="+mj-lt"/>
              <a:buAutoNum type="arabicPeriod"/>
            </a:pPr>
            <a:r>
              <a:rPr lang="en-IN" sz="2000" b="1" dirty="0">
                <a:solidFill>
                  <a:srgbClr val="92D050"/>
                </a:solidFill>
              </a:rPr>
              <a:t>What’s the source of data?</a:t>
            </a:r>
          </a:p>
          <a:p>
            <a:pPr marL="457200" lvl="0" algn="l" rtl="0">
              <a:lnSpc>
                <a:spcPct val="150000"/>
              </a:lnSpc>
              <a:spcBef>
                <a:spcPts val="0"/>
              </a:spcBef>
              <a:spcAft>
                <a:spcPts val="0"/>
              </a:spcAft>
            </a:pPr>
            <a:r>
              <a:rPr lang="en-IN" sz="2000" b="1" dirty="0">
                <a:solidFill>
                  <a:schemeClr val="accent4"/>
                </a:solidFill>
              </a:rPr>
              <a:t>The data for training is provided by the client.</a:t>
            </a:r>
          </a:p>
          <a:p>
            <a:pPr marL="101600" lvl="0" algn="l" rtl="0">
              <a:lnSpc>
                <a:spcPct val="150000"/>
              </a:lnSpc>
              <a:spcBef>
                <a:spcPts val="0"/>
              </a:spcBef>
              <a:spcAft>
                <a:spcPts val="0"/>
              </a:spcAft>
              <a:buClr>
                <a:schemeClr val="accent1"/>
              </a:buClr>
              <a:buSzPts val="2000"/>
            </a:pPr>
            <a:r>
              <a:rPr lang="en-IN" sz="2000" b="1" dirty="0">
                <a:solidFill>
                  <a:schemeClr val="accent1"/>
                </a:solidFill>
              </a:rPr>
              <a:t>2.   </a:t>
            </a:r>
            <a:r>
              <a:rPr lang="en-IN" sz="2000" b="1" dirty="0">
                <a:solidFill>
                  <a:srgbClr val="92D050"/>
                </a:solidFill>
              </a:rPr>
              <a:t>What was the type of data?</a:t>
            </a:r>
          </a:p>
          <a:p>
            <a:pPr marL="457200" lvl="0" algn="l" rtl="0">
              <a:lnSpc>
                <a:spcPct val="150000"/>
              </a:lnSpc>
              <a:spcBef>
                <a:spcPts val="0"/>
              </a:spcBef>
              <a:spcAft>
                <a:spcPts val="0"/>
              </a:spcAft>
            </a:pPr>
            <a:r>
              <a:rPr lang="en-IN" sz="2000" b="1" dirty="0">
                <a:solidFill>
                  <a:schemeClr val="accent4"/>
                </a:solidFill>
              </a:rPr>
              <a:t>The data was the combination of numerical and Categorical values.</a:t>
            </a:r>
          </a:p>
          <a:p>
            <a:pPr marL="101600" lvl="0" algn="l" rtl="0">
              <a:lnSpc>
                <a:spcPct val="150000"/>
              </a:lnSpc>
              <a:spcBef>
                <a:spcPts val="0"/>
              </a:spcBef>
              <a:spcAft>
                <a:spcPts val="0"/>
              </a:spcAft>
              <a:buClr>
                <a:schemeClr val="accent1"/>
              </a:buClr>
              <a:buSzPts val="2000"/>
            </a:pPr>
            <a:r>
              <a:rPr lang="en-IN" sz="2000" b="1" dirty="0">
                <a:solidFill>
                  <a:schemeClr val="accent1"/>
                </a:solidFill>
              </a:rPr>
              <a:t>3.   </a:t>
            </a:r>
            <a:r>
              <a:rPr lang="en-IN" sz="2000" b="1" dirty="0">
                <a:solidFill>
                  <a:srgbClr val="92D050"/>
                </a:solidFill>
              </a:rPr>
              <a:t>What’s the complete flow you followed in this Project?</a:t>
            </a:r>
          </a:p>
          <a:p>
            <a:pPr marL="457200" lvl="0" algn="l" rtl="0">
              <a:lnSpc>
                <a:spcPct val="150000"/>
              </a:lnSpc>
              <a:spcBef>
                <a:spcPts val="0"/>
              </a:spcBef>
              <a:spcAft>
                <a:spcPts val="0"/>
              </a:spcAft>
            </a:pPr>
            <a:r>
              <a:rPr lang="en-IN" sz="2000" b="1" dirty="0">
                <a:solidFill>
                  <a:schemeClr val="accent4"/>
                </a:solidFill>
              </a:rPr>
              <a:t>Refer slide 4th for better Understanding</a:t>
            </a:r>
          </a:p>
          <a:p>
            <a:pPr marL="101600" lvl="0" algn="l" rtl="0">
              <a:lnSpc>
                <a:spcPct val="150000"/>
              </a:lnSpc>
              <a:spcBef>
                <a:spcPts val="0"/>
              </a:spcBef>
              <a:spcAft>
                <a:spcPts val="0"/>
              </a:spcAft>
              <a:buClr>
                <a:schemeClr val="accent1"/>
              </a:buClr>
              <a:buSzPts val="2000"/>
            </a:pPr>
            <a:r>
              <a:rPr lang="en-IN" sz="2000" b="1" dirty="0">
                <a:solidFill>
                  <a:schemeClr val="accent1"/>
                </a:solidFill>
              </a:rPr>
              <a:t>4.    </a:t>
            </a:r>
            <a:r>
              <a:rPr lang="en-IN" sz="2000" b="1" dirty="0">
                <a:solidFill>
                  <a:srgbClr val="92D050"/>
                </a:solidFill>
              </a:rPr>
              <a:t>After the File validation what you do with incompatible file or files which don’t pass the   validation?</a:t>
            </a:r>
          </a:p>
          <a:p>
            <a:pPr marL="457200" lvl="0" algn="l" rtl="0">
              <a:lnSpc>
                <a:spcPct val="150000"/>
              </a:lnSpc>
              <a:spcBef>
                <a:spcPts val="0"/>
              </a:spcBef>
              <a:spcAft>
                <a:spcPts val="0"/>
              </a:spcAft>
            </a:pPr>
            <a:r>
              <a:rPr lang="en-IN" sz="2000" b="1" dirty="0">
                <a:solidFill>
                  <a:schemeClr val="accent4"/>
                </a:solidFill>
              </a:rPr>
              <a:t>Files like these are moved to the Achieve Folder and a list of these files has been shared with the client and we removed the bad data folder.</a:t>
            </a:r>
          </a:p>
          <a:p>
            <a:endParaRPr lang="en-IN" dirty="0"/>
          </a:p>
        </p:txBody>
      </p:sp>
    </p:spTree>
    <p:extLst>
      <p:ext uri="{BB962C8B-B14F-4D97-AF65-F5344CB8AC3E}">
        <p14:creationId xmlns:p14="http://schemas.microsoft.com/office/powerpoint/2010/main" val="175551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891D66-42A1-D242-0B73-5C2D93F1DCA4}"/>
              </a:ext>
            </a:extLst>
          </p:cNvPr>
          <p:cNvSpPr txBox="1"/>
          <p:nvPr/>
        </p:nvSpPr>
        <p:spPr>
          <a:xfrm>
            <a:off x="561975" y="495300"/>
            <a:ext cx="10801350" cy="5447645"/>
          </a:xfrm>
          <a:prstGeom prst="rect">
            <a:avLst/>
          </a:prstGeom>
          <a:noFill/>
        </p:spPr>
        <p:txBody>
          <a:bodyPr wrap="square" rtlCol="0">
            <a:spAutoFit/>
          </a:bodyPr>
          <a:lstStyle/>
          <a:p>
            <a:pPr marL="0" lvl="0" indent="0" algn="l" rtl="0">
              <a:lnSpc>
                <a:spcPct val="150000"/>
              </a:lnSpc>
              <a:spcBef>
                <a:spcPts val="0"/>
              </a:spcBef>
              <a:spcAft>
                <a:spcPts val="0"/>
              </a:spcAft>
              <a:buNone/>
            </a:pPr>
            <a:r>
              <a:rPr lang="en-IN" sz="2000" b="1" dirty="0">
                <a:solidFill>
                  <a:schemeClr val="accent1"/>
                </a:solidFill>
              </a:rPr>
              <a:t>5) </a:t>
            </a:r>
            <a:r>
              <a:rPr lang="en-IN" sz="2000" b="1" dirty="0">
                <a:solidFill>
                  <a:srgbClr val="92D050"/>
                </a:solidFill>
              </a:rPr>
              <a:t>How logs are managed?</a:t>
            </a:r>
          </a:p>
          <a:p>
            <a:pPr marL="0" lvl="0" indent="0" algn="l" rtl="0">
              <a:lnSpc>
                <a:spcPct val="150000"/>
              </a:lnSpc>
              <a:spcBef>
                <a:spcPts val="0"/>
              </a:spcBef>
              <a:spcAft>
                <a:spcPts val="0"/>
              </a:spcAft>
              <a:buNone/>
            </a:pPr>
            <a:r>
              <a:rPr lang="en-IN" sz="2000" b="1" dirty="0">
                <a:solidFill>
                  <a:schemeClr val="accent1"/>
                </a:solidFill>
              </a:rPr>
              <a:t>   </a:t>
            </a:r>
            <a:r>
              <a:rPr lang="en-IN" sz="2000" b="1" dirty="0">
                <a:solidFill>
                  <a:schemeClr val="accent4"/>
                </a:solidFill>
              </a:rPr>
              <a:t>We are using different logs as per the steps that we follow in </a:t>
            </a:r>
          </a:p>
          <a:p>
            <a:pPr marL="0" lvl="0" indent="0" algn="l" rtl="0">
              <a:lnSpc>
                <a:spcPct val="150000"/>
              </a:lnSpc>
              <a:spcBef>
                <a:spcPts val="0"/>
              </a:spcBef>
              <a:spcAft>
                <a:spcPts val="0"/>
              </a:spcAft>
              <a:buNone/>
            </a:pPr>
            <a:r>
              <a:rPr lang="en-IN" sz="2000" b="1" dirty="0">
                <a:solidFill>
                  <a:schemeClr val="accent4"/>
                </a:solidFill>
              </a:rPr>
              <a:t>   Validation and modelling like File Validation log, Model Training log, Prediction log etc.</a:t>
            </a:r>
          </a:p>
          <a:p>
            <a:pPr marL="0" lvl="0" indent="0" algn="l" rtl="0">
              <a:lnSpc>
                <a:spcPct val="150000"/>
              </a:lnSpc>
              <a:spcBef>
                <a:spcPts val="0"/>
              </a:spcBef>
              <a:spcAft>
                <a:spcPts val="0"/>
              </a:spcAft>
              <a:buNone/>
            </a:pPr>
            <a:endParaRPr lang="en-IN" sz="2000" b="1" dirty="0">
              <a:solidFill>
                <a:schemeClr val="accent4"/>
              </a:solidFill>
            </a:endParaRPr>
          </a:p>
          <a:p>
            <a:pPr marL="0" lvl="0" indent="0" algn="l" rtl="0">
              <a:lnSpc>
                <a:spcPct val="150000"/>
              </a:lnSpc>
              <a:spcBef>
                <a:spcPts val="0"/>
              </a:spcBef>
              <a:spcAft>
                <a:spcPts val="0"/>
              </a:spcAft>
              <a:buNone/>
            </a:pPr>
            <a:r>
              <a:rPr lang="en-IN" sz="2000" b="1" dirty="0">
                <a:solidFill>
                  <a:schemeClr val="accent1"/>
                </a:solidFill>
              </a:rPr>
              <a:t>6) </a:t>
            </a:r>
            <a:r>
              <a:rPr lang="en-IN" sz="2000" b="1" dirty="0">
                <a:solidFill>
                  <a:srgbClr val="92D050"/>
                </a:solidFill>
              </a:rPr>
              <a:t>What techniques were using for data pre-processing?</a:t>
            </a:r>
          </a:p>
          <a:p>
            <a:pPr marL="457200" lvl="0" indent="-355600" algn="l" rtl="0">
              <a:lnSpc>
                <a:spcPct val="150000"/>
              </a:lnSpc>
              <a:spcBef>
                <a:spcPts val="0"/>
              </a:spcBef>
              <a:spcAft>
                <a:spcPts val="0"/>
              </a:spcAft>
              <a:buClr>
                <a:schemeClr val="accent4"/>
              </a:buClr>
              <a:buSzPts val="2000"/>
              <a:buChar char="●"/>
            </a:pPr>
            <a:r>
              <a:rPr lang="en-IN" sz="2000" b="1" dirty="0">
                <a:solidFill>
                  <a:schemeClr val="accent4"/>
                </a:solidFill>
              </a:rPr>
              <a:t>Removing unwanted attributes</a:t>
            </a:r>
          </a:p>
          <a:p>
            <a:pPr marL="457200" lvl="0" indent="-355600" algn="l" rtl="0">
              <a:lnSpc>
                <a:spcPct val="150000"/>
              </a:lnSpc>
              <a:spcBef>
                <a:spcPts val="0"/>
              </a:spcBef>
              <a:spcAft>
                <a:spcPts val="0"/>
              </a:spcAft>
              <a:buClr>
                <a:schemeClr val="accent4"/>
              </a:buClr>
              <a:buSzPts val="2000"/>
              <a:buChar char="●"/>
            </a:pPr>
            <a:r>
              <a:rPr lang="en-IN" sz="2000" b="1" dirty="0">
                <a:solidFill>
                  <a:schemeClr val="accent4"/>
                </a:solidFill>
              </a:rPr>
              <a:t>Visualizing relation of independent variables with each other and output variables</a:t>
            </a:r>
          </a:p>
          <a:p>
            <a:pPr marL="457200" lvl="0" indent="-355600" algn="l" rtl="0">
              <a:lnSpc>
                <a:spcPct val="150000"/>
              </a:lnSpc>
              <a:spcBef>
                <a:spcPts val="0"/>
              </a:spcBef>
              <a:spcAft>
                <a:spcPts val="0"/>
              </a:spcAft>
              <a:buClr>
                <a:schemeClr val="accent4"/>
              </a:buClr>
              <a:buSzPts val="2000"/>
              <a:buChar char="●"/>
            </a:pPr>
            <a:r>
              <a:rPr lang="en-IN" sz="2000" b="1" dirty="0">
                <a:solidFill>
                  <a:schemeClr val="accent4"/>
                </a:solidFill>
              </a:rPr>
              <a:t>Checking and changing Distribution of continuous values</a:t>
            </a:r>
          </a:p>
          <a:p>
            <a:pPr marL="457200" lvl="0" indent="-355600" algn="l" rtl="0">
              <a:lnSpc>
                <a:spcPct val="150000"/>
              </a:lnSpc>
              <a:spcBef>
                <a:spcPts val="0"/>
              </a:spcBef>
              <a:spcAft>
                <a:spcPts val="0"/>
              </a:spcAft>
              <a:buClr>
                <a:schemeClr val="accent4"/>
              </a:buClr>
              <a:buSzPts val="2000"/>
              <a:buChar char="●"/>
            </a:pPr>
            <a:r>
              <a:rPr lang="en-IN" sz="2000" b="1" dirty="0">
                <a:solidFill>
                  <a:schemeClr val="accent4"/>
                </a:solidFill>
              </a:rPr>
              <a:t>Cleaning data and imputing if null values are present.</a:t>
            </a:r>
          </a:p>
          <a:p>
            <a:pPr marL="457200" lvl="0" indent="-355600" algn="l" rtl="0">
              <a:lnSpc>
                <a:spcPct val="150000"/>
              </a:lnSpc>
              <a:spcBef>
                <a:spcPts val="0"/>
              </a:spcBef>
              <a:spcAft>
                <a:spcPts val="0"/>
              </a:spcAft>
              <a:buClr>
                <a:schemeClr val="accent4"/>
              </a:buClr>
              <a:buSzPts val="2000"/>
              <a:buChar char="●"/>
            </a:pPr>
            <a:r>
              <a:rPr lang="en-IN" sz="2000" b="1" dirty="0">
                <a:solidFill>
                  <a:schemeClr val="accent4"/>
                </a:solidFill>
              </a:rPr>
              <a:t>Converting Categorical data into  numeric values.</a:t>
            </a:r>
          </a:p>
          <a:p>
            <a:pPr marL="457200" lvl="0" indent="-355600" algn="l" rtl="0">
              <a:lnSpc>
                <a:spcPct val="150000"/>
              </a:lnSpc>
              <a:spcBef>
                <a:spcPts val="0"/>
              </a:spcBef>
              <a:spcAft>
                <a:spcPts val="0"/>
              </a:spcAft>
              <a:buClr>
                <a:schemeClr val="accent4"/>
              </a:buClr>
              <a:buSzPts val="2000"/>
              <a:buChar char="●"/>
            </a:pPr>
            <a:r>
              <a:rPr lang="en-IN" sz="2000" b="1" dirty="0">
                <a:solidFill>
                  <a:schemeClr val="accent4"/>
                </a:solidFill>
              </a:rPr>
              <a:t>Creating a new features according to preferences.</a:t>
            </a:r>
          </a:p>
          <a:p>
            <a:endParaRPr lang="en-IN" dirty="0"/>
          </a:p>
        </p:txBody>
      </p:sp>
    </p:spTree>
    <p:extLst>
      <p:ext uri="{BB962C8B-B14F-4D97-AF65-F5344CB8AC3E}">
        <p14:creationId xmlns:p14="http://schemas.microsoft.com/office/powerpoint/2010/main" val="501682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891D66-42A1-D242-0B73-5C2D93F1DCA4}"/>
              </a:ext>
            </a:extLst>
          </p:cNvPr>
          <p:cNvSpPr txBox="1"/>
          <p:nvPr/>
        </p:nvSpPr>
        <p:spPr>
          <a:xfrm>
            <a:off x="561975" y="495300"/>
            <a:ext cx="10801350" cy="6370975"/>
          </a:xfrm>
          <a:prstGeom prst="rect">
            <a:avLst/>
          </a:prstGeom>
          <a:noFill/>
        </p:spPr>
        <p:txBody>
          <a:bodyPr wrap="square" rtlCol="0">
            <a:spAutoFit/>
          </a:bodyPr>
          <a:lstStyle/>
          <a:p>
            <a:pPr marL="0" lvl="0" indent="0" algn="l" rtl="0">
              <a:lnSpc>
                <a:spcPct val="150000"/>
              </a:lnSpc>
              <a:spcBef>
                <a:spcPts val="0"/>
              </a:spcBef>
              <a:spcAft>
                <a:spcPts val="0"/>
              </a:spcAft>
              <a:buNone/>
            </a:pPr>
            <a:r>
              <a:rPr lang="en-IN" sz="2000" b="1" dirty="0">
                <a:solidFill>
                  <a:schemeClr val="accent1"/>
                </a:solidFill>
              </a:rPr>
              <a:t>7) </a:t>
            </a:r>
            <a:r>
              <a:rPr lang="en-IN" sz="2000" b="1" dirty="0">
                <a:solidFill>
                  <a:srgbClr val="92D050"/>
                </a:solidFill>
              </a:rPr>
              <a:t>How training was done or what models were used?</a:t>
            </a:r>
          </a:p>
          <a:p>
            <a:pPr marL="457200" lvl="0" indent="-355600" algn="l" rtl="0">
              <a:lnSpc>
                <a:spcPct val="150000"/>
              </a:lnSpc>
              <a:spcBef>
                <a:spcPts val="0"/>
              </a:spcBef>
              <a:spcAft>
                <a:spcPts val="0"/>
              </a:spcAft>
              <a:buClr>
                <a:schemeClr val="accent4"/>
              </a:buClr>
              <a:buSzPts val="2000"/>
              <a:buChar char="➔"/>
            </a:pPr>
            <a:r>
              <a:rPr lang="en-IN" sz="2000" b="1" dirty="0">
                <a:solidFill>
                  <a:schemeClr val="accent4"/>
                </a:solidFill>
              </a:rPr>
              <a:t>After data </a:t>
            </a:r>
            <a:r>
              <a:rPr lang="en-IN" sz="2000" b="1" dirty="0" err="1">
                <a:solidFill>
                  <a:schemeClr val="accent4"/>
                </a:solidFill>
              </a:rPr>
              <a:t>preprocessing</a:t>
            </a:r>
            <a:r>
              <a:rPr lang="en-IN" sz="2000" b="1" dirty="0">
                <a:solidFill>
                  <a:schemeClr val="accent4"/>
                </a:solidFill>
              </a:rPr>
              <a:t> and feature engineering, the data is divided into training and validation.</a:t>
            </a:r>
          </a:p>
          <a:p>
            <a:pPr marL="457200" lvl="0" indent="-355600" algn="l" rtl="0">
              <a:lnSpc>
                <a:spcPct val="150000"/>
              </a:lnSpc>
              <a:spcBef>
                <a:spcPts val="0"/>
              </a:spcBef>
              <a:spcAft>
                <a:spcPts val="0"/>
              </a:spcAft>
              <a:buClr>
                <a:schemeClr val="accent4"/>
              </a:buClr>
              <a:buSzPts val="2000"/>
              <a:buChar char="➔"/>
            </a:pPr>
            <a:r>
              <a:rPr lang="en-IN" sz="2000" b="1" dirty="0">
                <a:solidFill>
                  <a:schemeClr val="accent4"/>
                </a:solidFill>
              </a:rPr>
              <a:t>Different algorithms are been used and in only Conv1D is performed the best and it is been used as final model.</a:t>
            </a:r>
          </a:p>
          <a:p>
            <a:pPr marL="0" lvl="0" indent="0" algn="l" rtl="0">
              <a:lnSpc>
                <a:spcPct val="150000"/>
              </a:lnSpc>
              <a:spcBef>
                <a:spcPts val="0"/>
              </a:spcBef>
              <a:spcAft>
                <a:spcPts val="0"/>
              </a:spcAft>
              <a:buNone/>
            </a:pPr>
            <a:endParaRPr lang="en-IN" sz="2000" b="1" dirty="0">
              <a:solidFill>
                <a:schemeClr val="accent1"/>
              </a:solidFill>
            </a:endParaRPr>
          </a:p>
          <a:p>
            <a:pPr marL="0" lvl="0" indent="0" algn="l" rtl="0">
              <a:lnSpc>
                <a:spcPct val="150000"/>
              </a:lnSpc>
              <a:spcBef>
                <a:spcPts val="0"/>
              </a:spcBef>
              <a:spcAft>
                <a:spcPts val="0"/>
              </a:spcAft>
              <a:buNone/>
            </a:pPr>
            <a:r>
              <a:rPr lang="en-IN" sz="2000" b="1" dirty="0">
                <a:solidFill>
                  <a:schemeClr val="accent1"/>
                </a:solidFill>
              </a:rPr>
              <a:t>8</a:t>
            </a:r>
            <a:r>
              <a:rPr lang="en-IN" sz="2000" b="1" dirty="0">
                <a:solidFill>
                  <a:srgbClr val="92D050"/>
                </a:solidFill>
              </a:rPr>
              <a:t>) How prediction was done?</a:t>
            </a:r>
          </a:p>
          <a:p>
            <a:pPr marL="0" lvl="0" indent="0" algn="l" rtl="0">
              <a:lnSpc>
                <a:spcPct val="150000"/>
              </a:lnSpc>
              <a:spcBef>
                <a:spcPts val="0"/>
              </a:spcBef>
              <a:spcAft>
                <a:spcPts val="0"/>
              </a:spcAft>
              <a:buNone/>
            </a:pPr>
            <a:r>
              <a:rPr lang="en-IN" sz="2000" b="1" dirty="0">
                <a:solidFill>
                  <a:schemeClr val="accent4"/>
                </a:solidFill>
              </a:rPr>
              <a:t>The testing files are shared by the client. Then on the basis of model is loaded and perform prediction. In the end we get the accumulated data of predictions.</a:t>
            </a:r>
          </a:p>
          <a:p>
            <a:pPr marL="0" lvl="0" indent="0" algn="l" rtl="0">
              <a:lnSpc>
                <a:spcPct val="150000"/>
              </a:lnSpc>
              <a:spcBef>
                <a:spcPts val="0"/>
              </a:spcBef>
              <a:spcAft>
                <a:spcPts val="0"/>
              </a:spcAft>
              <a:buNone/>
            </a:pPr>
            <a:endParaRPr lang="en-IN" sz="2000" b="1" dirty="0">
              <a:solidFill>
                <a:schemeClr val="accent4"/>
              </a:solidFill>
            </a:endParaRPr>
          </a:p>
          <a:p>
            <a:pPr marL="0" lvl="0" indent="0" algn="l" rtl="0">
              <a:lnSpc>
                <a:spcPct val="150000"/>
              </a:lnSpc>
              <a:spcBef>
                <a:spcPts val="0"/>
              </a:spcBef>
              <a:spcAft>
                <a:spcPts val="0"/>
              </a:spcAft>
              <a:buNone/>
            </a:pPr>
            <a:r>
              <a:rPr lang="en-IN" sz="2000" b="1" dirty="0">
                <a:solidFill>
                  <a:schemeClr val="accent1"/>
                </a:solidFill>
              </a:rPr>
              <a:t>9) </a:t>
            </a:r>
            <a:r>
              <a:rPr lang="en-IN" sz="2000" b="1" dirty="0">
                <a:solidFill>
                  <a:srgbClr val="92D050"/>
                </a:solidFill>
              </a:rPr>
              <a:t>What are the different stages of deployment?</a:t>
            </a:r>
          </a:p>
          <a:p>
            <a:pPr marL="457200" lvl="0" indent="-355600" algn="l" rtl="0">
              <a:lnSpc>
                <a:spcPct val="150000"/>
              </a:lnSpc>
              <a:spcBef>
                <a:spcPts val="0"/>
              </a:spcBef>
              <a:spcAft>
                <a:spcPts val="0"/>
              </a:spcAft>
              <a:buClr>
                <a:schemeClr val="accent4"/>
              </a:buClr>
              <a:buSzPts val="2000"/>
              <a:buChar char="●"/>
            </a:pPr>
            <a:r>
              <a:rPr lang="en-IN" sz="2000" b="1" dirty="0">
                <a:solidFill>
                  <a:schemeClr val="accent4"/>
                </a:solidFill>
              </a:rPr>
              <a:t>When the model is ready we build the app using Flask. </a:t>
            </a:r>
          </a:p>
          <a:p>
            <a:pPr marL="457200" lvl="0" indent="-355600" algn="l" rtl="0">
              <a:lnSpc>
                <a:spcPct val="150000"/>
              </a:lnSpc>
              <a:spcBef>
                <a:spcPts val="0"/>
              </a:spcBef>
              <a:spcAft>
                <a:spcPts val="0"/>
              </a:spcAft>
              <a:buClr>
                <a:schemeClr val="accent4"/>
              </a:buClr>
              <a:buSzPts val="2000"/>
              <a:buChar char="●"/>
            </a:pPr>
            <a:r>
              <a:rPr lang="en-IN" sz="2000" b="1" dirty="0">
                <a:solidFill>
                  <a:schemeClr val="accent4"/>
                </a:solidFill>
              </a:rPr>
              <a:t>After, the app is build then for the deployment Cloud environment is used.</a:t>
            </a:r>
          </a:p>
          <a:p>
            <a:endParaRPr lang="en-IN" dirty="0"/>
          </a:p>
        </p:txBody>
      </p:sp>
    </p:spTree>
    <p:extLst>
      <p:ext uri="{BB962C8B-B14F-4D97-AF65-F5344CB8AC3E}">
        <p14:creationId xmlns:p14="http://schemas.microsoft.com/office/powerpoint/2010/main" val="358429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891D66-42A1-D242-0B73-5C2D93F1DCA4}"/>
              </a:ext>
            </a:extLst>
          </p:cNvPr>
          <p:cNvSpPr txBox="1"/>
          <p:nvPr/>
        </p:nvSpPr>
        <p:spPr>
          <a:xfrm>
            <a:off x="933450" y="2466975"/>
            <a:ext cx="10801350" cy="11079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6600" dirty="0"/>
              <a:t>END</a:t>
            </a:r>
            <a:endParaRPr lang="en-IN" sz="6600" dirty="0"/>
          </a:p>
        </p:txBody>
      </p:sp>
    </p:spTree>
    <p:extLst>
      <p:ext uri="{BB962C8B-B14F-4D97-AF65-F5344CB8AC3E}">
        <p14:creationId xmlns:p14="http://schemas.microsoft.com/office/powerpoint/2010/main" val="3768811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C8983-332A-F9FD-27E5-7DBA64D72E79}"/>
              </a:ext>
            </a:extLst>
          </p:cNvPr>
          <p:cNvSpPr>
            <a:spLocks noGrp="1"/>
          </p:cNvSpPr>
          <p:nvPr>
            <p:ph type="title"/>
          </p:nvPr>
        </p:nvSpPr>
        <p:spPr/>
        <p:txBody>
          <a:bodyPr/>
          <a:lstStyle/>
          <a:p>
            <a:r>
              <a:rPr lang="en-US" b="1" dirty="0">
                <a:solidFill>
                  <a:srgbClr val="FFFF00"/>
                </a:solidFill>
              </a:rPr>
              <a:t>Objective:</a:t>
            </a:r>
            <a:endParaRPr lang="en-IN" b="1" dirty="0">
              <a:solidFill>
                <a:srgbClr val="FFFF00"/>
              </a:solidFill>
            </a:endParaRPr>
          </a:p>
        </p:txBody>
      </p:sp>
      <p:sp>
        <p:nvSpPr>
          <p:cNvPr id="3" name="Content Placeholder 2">
            <a:extLst>
              <a:ext uri="{FF2B5EF4-FFF2-40B4-BE49-F238E27FC236}">
                <a16:creationId xmlns:a16="http://schemas.microsoft.com/office/drawing/2014/main" id="{69766F3F-1F2F-E23F-179D-5353339091AB}"/>
              </a:ext>
            </a:extLst>
          </p:cNvPr>
          <p:cNvSpPr>
            <a:spLocks noGrp="1"/>
          </p:cNvSpPr>
          <p:nvPr>
            <p:ph idx="1"/>
          </p:nvPr>
        </p:nvSpPr>
        <p:spPr>
          <a:xfrm>
            <a:off x="657225" y="1825625"/>
            <a:ext cx="10696575" cy="4667250"/>
          </a:xfrm>
        </p:spPr>
        <p:txBody>
          <a:bodyPr>
            <a:noAutofit/>
          </a:bodyPr>
          <a:lstStyle/>
          <a:p>
            <a:pPr>
              <a:lnSpc>
                <a:spcPct val="150000"/>
              </a:lnSpc>
            </a:pPr>
            <a:r>
              <a:rPr lang="en-IN" sz="2000" b="1" dirty="0">
                <a:solidFill>
                  <a:schemeClr val="accent2"/>
                </a:solidFill>
              </a:rPr>
              <a:t>In today’s world, data is power. With News companies having terabytes of data stored in servers, everyone is in the quest to discover insights that add value to the organization. With various examples to quote in which analytics is being used to drive actions, one that stands out is news article classification.</a:t>
            </a:r>
          </a:p>
          <a:p>
            <a:pPr>
              <a:lnSpc>
                <a:spcPct val="150000"/>
              </a:lnSpc>
            </a:pPr>
            <a:r>
              <a:rPr lang="en-IN" sz="2000" b="1" dirty="0">
                <a:solidFill>
                  <a:schemeClr val="accent2"/>
                </a:solidFill>
              </a:rPr>
              <a:t>Nowadays on the Internet there are a lot of sources that generate immense amounts of daily news. In addition, the demand for information by users has been growing continuously, so it is crucial that the news is classified to allow users to access the information of interest quickly and effectively. This way, the machine learning model for automated news classification could be used to identify topics of untracked news and/or make individual suggestions based on the user’s prior interests.</a:t>
            </a:r>
          </a:p>
        </p:txBody>
      </p:sp>
    </p:spTree>
    <p:extLst>
      <p:ext uri="{BB962C8B-B14F-4D97-AF65-F5344CB8AC3E}">
        <p14:creationId xmlns:p14="http://schemas.microsoft.com/office/powerpoint/2010/main" val="56747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C8983-332A-F9FD-27E5-7DBA64D72E79}"/>
              </a:ext>
            </a:extLst>
          </p:cNvPr>
          <p:cNvSpPr>
            <a:spLocks noGrp="1"/>
          </p:cNvSpPr>
          <p:nvPr>
            <p:ph type="title"/>
          </p:nvPr>
        </p:nvSpPr>
        <p:spPr/>
        <p:txBody>
          <a:bodyPr/>
          <a:lstStyle/>
          <a:p>
            <a:r>
              <a:rPr lang="en-US" b="1" dirty="0">
                <a:solidFill>
                  <a:srgbClr val="FFFF00"/>
                </a:solidFill>
              </a:rPr>
              <a:t>Dataset:</a:t>
            </a:r>
            <a:endParaRPr lang="en-IN" b="1" dirty="0">
              <a:solidFill>
                <a:srgbClr val="FFFF00"/>
              </a:solidFill>
            </a:endParaRPr>
          </a:p>
        </p:txBody>
      </p:sp>
      <p:sp>
        <p:nvSpPr>
          <p:cNvPr id="3" name="Content Placeholder 2">
            <a:extLst>
              <a:ext uri="{FF2B5EF4-FFF2-40B4-BE49-F238E27FC236}">
                <a16:creationId xmlns:a16="http://schemas.microsoft.com/office/drawing/2014/main" id="{69766F3F-1F2F-E23F-179D-5353339091AB}"/>
              </a:ext>
            </a:extLst>
          </p:cNvPr>
          <p:cNvSpPr>
            <a:spLocks noGrp="1"/>
          </p:cNvSpPr>
          <p:nvPr>
            <p:ph idx="1"/>
          </p:nvPr>
        </p:nvSpPr>
        <p:spPr>
          <a:xfrm>
            <a:off x="657225" y="1825625"/>
            <a:ext cx="10696575" cy="4667250"/>
          </a:xfrm>
        </p:spPr>
        <p:txBody>
          <a:bodyPr>
            <a:noAutofit/>
          </a:bodyPr>
          <a:lstStyle/>
          <a:p>
            <a:pPr>
              <a:lnSpc>
                <a:spcPct val="150000"/>
              </a:lnSpc>
            </a:pPr>
            <a:r>
              <a:rPr lang="en-US" sz="2000" b="1" dirty="0">
                <a:solidFill>
                  <a:schemeClr val="accent2"/>
                </a:solidFill>
              </a:rPr>
              <a:t>T</a:t>
            </a:r>
            <a:r>
              <a:rPr lang="en-IN" sz="2000" b="1" dirty="0">
                <a:solidFill>
                  <a:schemeClr val="accent2"/>
                </a:solidFill>
              </a:rPr>
              <a:t>he  dataset is downloaded from Kaggle.</a:t>
            </a:r>
          </a:p>
          <a:p>
            <a:pPr>
              <a:lnSpc>
                <a:spcPct val="150000"/>
              </a:lnSpc>
            </a:pPr>
            <a:r>
              <a:rPr lang="en-IN" sz="2000" b="1" dirty="0">
                <a:solidFill>
                  <a:schemeClr val="accent2"/>
                </a:solidFill>
              </a:rPr>
              <a:t>The dataset contains Train.csv and Test.csv files</a:t>
            </a:r>
          </a:p>
        </p:txBody>
      </p:sp>
    </p:spTree>
    <p:extLst>
      <p:ext uri="{BB962C8B-B14F-4D97-AF65-F5344CB8AC3E}">
        <p14:creationId xmlns:p14="http://schemas.microsoft.com/office/powerpoint/2010/main" val="1451759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C8983-332A-F9FD-27E5-7DBA64D72E79}"/>
              </a:ext>
            </a:extLst>
          </p:cNvPr>
          <p:cNvSpPr>
            <a:spLocks noGrp="1"/>
          </p:cNvSpPr>
          <p:nvPr>
            <p:ph type="title"/>
          </p:nvPr>
        </p:nvSpPr>
        <p:spPr/>
        <p:txBody>
          <a:bodyPr/>
          <a:lstStyle/>
          <a:p>
            <a:pPr algn="ctr"/>
            <a:r>
              <a:rPr lang="en-US" b="1" dirty="0">
                <a:solidFill>
                  <a:srgbClr val="FFFF00"/>
                </a:solidFill>
              </a:rPr>
              <a:t>ARCHITECTURE</a:t>
            </a:r>
            <a:endParaRPr lang="en-IN" b="1" dirty="0">
              <a:solidFill>
                <a:srgbClr val="FFFF00"/>
              </a:solidFill>
            </a:endParaRPr>
          </a:p>
        </p:txBody>
      </p:sp>
      <p:pic>
        <p:nvPicPr>
          <p:cNvPr id="5" name="Content Placeholder 4">
            <a:extLst>
              <a:ext uri="{FF2B5EF4-FFF2-40B4-BE49-F238E27FC236}">
                <a16:creationId xmlns:a16="http://schemas.microsoft.com/office/drawing/2014/main" id="{6CB3C678-AA7D-B919-5068-ADBA483243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1319" y="1825625"/>
            <a:ext cx="10088387" cy="4667250"/>
          </a:xfrm>
        </p:spPr>
      </p:pic>
    </p:spTree>
    <p:extLst>
      <p:ext uri="{BB962C8B-B14F-4D97-AF65-F5344CB8AC3E}">
        <p14:creationId xmlns:p14="http://schemas.microsoft.com/office/powerpoint/2010/main" val="2081222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C8983-332A-F9FD-27E5-7DBA64D72E79}"/>
              </a:ext>
            </a:extLst>
          </p:cNvPr>
          <p:cNvSpPr>
            <a:spLocks noGrp="1"/>
          </p:cNvSpPr>
          <p:nvPr>
            <p:ph type="title"/>
          </p:nvPr>
        </p:nvSpPr>
        <p:spPr/>
        <p:txBody>
          <a:bodyPr/>
          <a:lstStyle/>
          <a:p>
            <a:pPr algn="ctr"/>
            <a:r>
              <a:rPr lang="en-US" b="1" dirty="0">
                <a:solidFill>
                  <a:srgbClr val="FFFF00"/>
                </a:solidFill>
              </a:rPr>
              <a:t>Data Validation and Data Transformation</a:t>
            </a:r>
            <a:endParaRPr lang="en-IN" b="1" dirty="0">
              <a:solidFill>
                <a:srgbClr val="FFFF00"/>
              </a:solidFill>
            </a:endParaRPr>
          </a:p>
        </p:txBody>
      </p:sp>
      <p:sp>
        <p:nvSpPr>
          <p:cNvPr id="4" name="Content Placeholder 3">
            <a:extLst>
              <a:ext uri="{FF2B5EF4-FFF2-40B4-BE49-F238E27FC236}">
                <a16:creationId xmlns:a16="http://schemas.microsoft.com/office/drawing/2014/main" id="{C6C0135F-328A-82EB-E8C4-44B2CFA2EA9D}"/>
              </a:ext>
            </a:extLst>
          </p:cNvPr>
          <p:cNvSpPr>
            <a:spLocks noGrp="1"/>
          </p:cNvSpPr>
          <p:nvPr>
            <p:ph idx="1"/>
          </p:nvPr>
        </p:nvSpPr>
        <p:spPr/>
        <p:txBody>
          <a:bodyPr/>
          <a:lstStyle/>
          <a:p>
            <a:pPr marL="457200" lvl="0" indent="-355600" algn="l" rtl="0">
              <a:spcBef>
                <a:spcPts val="0"/>
              </a:spcBef>
              <a:spcAft>
                <a:spcPts val="0"/>
              </a:spcAft>
              <a:buClr>
                <a:schemeClr val="accent1"/>
              </a:buClr>
              <a:buSzPts val="2000"/>
              <a:buChar char="●"/>
            </a:pPr>
            <a:r>
              <a:rPr lang="en-IN" sz="2800" b="1" dirty="0">
                <a:solidFill>
                  <a:schemeClr val="accent6"/>
                </a:solidFill>
              </a:rPr>
              <a:t>Name Validation </a:t>
            </a:r>
            <a:r>
              <a:rPr lang="en-IN" sz="2800" b="1" dirty="0">
                <a:solidFill>
                  <a:schemeClr val="accent1"/>
                </a:solidFill>
              </a:rPr>
              <a:t>- </a:t>
            </a:r>
            <a:r>
              <a:rPr lang="en-IN" sz="2800" b="1" dirty="0">
                <a:solidFill>
                  <a:schemeClr val="accent4"/>
                </a:solidFill>
              </a:rPr>
              <a:t>Validation of files name as per the DSA. </a:t>
            </a:r>
          </a:p>
          <a:p>
            <a:pPr marL="457200" lvl="0" indent="-355600" algn="l" rtl="0">
              <a:spcBef>
                <a:spcPts val="0"/>
              </a:spcBef>
              <a:spcAft>
                <a:spcPts val="0"/>
              </a:spcAft>
              <a:buClr>
                <a:schemeClr val="accent1"/>
              </a:buClr>
              <a:buSzPts val="2000"/>
              <a:buChar char="●"/>
            </a:pPr>
            <a:r>
              <a:rPr lang="en-IN" sz="2800" b="1" dirty="0">
                <a:solidFill>
                  <a:schemeClr val="accent6"/>
                </a:solidFill>
              </a:rPr>
              <a:t>Number of Columns </a:t>
            </a:r>
            <a:r>
              <a:rPr lang="en-IN" sz="2800" b="1" dirty="0">
                <a:solidFill>
                  <a:schemeClr val="accent1"/>
                </a:solidFill>
              </a:rPr>
              <a:t>-</a:t>
            </a:r>
            <a:r>
              <a:rPr lang="en-IN" sz="2800" b="1" dirty="0">
                <a:solidFill>
                  <a:schemeClr val="accent4"/>
                </a:solidFill>
              </a:rPr>
              <a:t> Validation of number of columns present in the files are 3 in Train dataset and 2 in Test dataset</a:t>
            </a:r>
          </a:p>
          <a:p>
            <a:pPr marL="457200" lvl="0" indent="-355600" algn="l" rtl="0">
              <a:spcBef>
                <a:spcPts val="0"/>
              </a:spcBef>
              <a:spcAft>
                <a:spcPts val="0"/>
              </a:spcAft>
              <a:buClr>
                <a:schemeClr val="accent1"/>
              </a:buClr>
              <a:buSzPts val="2000"/>
              <a:buChar char="●"/>
            </a:pPr>
            <a:r>
              <a:rPr lang="en-IN" sz="2800" b="1" dirty="0">
                <a:solidFill>
                  <a:schemeClr val="accent6"/>
                </a:solidFill>
              </a:rPr>
              <a:t>Name of  Columns - </a:t>
            </a:r>
            <a:r>
              <a:rPr lang="en-IN" sz="2800" b="1" dirty="0">
                <a:solidFill>
                  <a:schemeClr val="accent4"/>
                </a:solidFill>
              </a:rPr>
              <a:t>The name of the columns in validation and training are changed according to preference.</a:t>
            </a:r>
          </a:p>
          <a:p>
            <a:pPr marL="457200" lvl="0" indent="-355600" algn="l" rtl="0">
              <a:spcBef>
                <a:spcPts val="0"/>
              </a:spcBef>
              <a:spcAft>
                <a:spcPts val="0"/>
              </a:spcAft>
              <a:buClr>
                <a:schemeClr val="accent1"/>
              </a:buClr>
              <a:buSzPts val="2000"/>
              <a:buChar char="●"/>
            </a:pPr>
            <a:r>
              <a:rPr lang="en-IN" sz="2800" b="1" dirty="0">
                <a:solidFill>
                  <a:schemeClr val="accent6"/>
                </a:solidFill>
              </a:rPr>
              <a:t>Data types of columns - </a:t>
            </a:r>
            <a:r>
              <a:rPr lang="en-IN" sz="2800" b="1" dirty="0">
                <a:solidFill>
                  <a:schemeClr val="accent4"/>
                </a:solidFill>
              </a:rPr>
              <a:t>The data types of columns is given in the schema file. It is validated when we insert the files into Database.</a:t>
            </a:r>
          </a:p>
          <a:p>
            <a:pPr marL="457200" lvl="0" indent="-355600" algn="l" rtl="0">
              <a:spcBef>
                <a:spcPts val="0"/>
              </a:spcBef>
              <a:spcAft>
                <a:spcPts val="0"/>
              </a:spcAft>
              <a:buClr>
                <a:schemeClr val="accent1"/>
              </a:buClr>
              <a:buSzPts val="2000"/>
              <a:buChar char="●"/>
            </a:pPr>
            <a:r>
              <a:rPr lang="en-IN" sz="2800" b="1" dirty="0">
                <a:solidFill>
                  <a:schemeClr val="accent6"/>
                </a:solidFill>
              </a:rPr>
              <a:t>Null values in columns -  </a:t>
            </a:r>
            <a:r>
              <a:rPr lang="en-IN" sz="2800" b="1" dirty="0">
                <a:solidFill>
                  <a:schemeClr val="accent4"/>
                </a:solidFill>
              </a:rPr>
              <a:t>If any of the columns in a file have the values as NULL or missing.</a:t>
            </a:r>
          </a:p>
          <a:p>
            <a:endParaRPr lang="en-IN" dirty="0"/>
          </a:p>
        </p:txBody>
      </p:sp>
    </p:spTree>
    <p:extLst>
      <p:ext uri="{BB962C8B-B14F-4D97-AF65-F5344CB8AC3E}">
        <p14:creationId xmlns:p14="http://schemas.microsoft.com/office/powerpoint/2010/main" val="2538692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A0F7AC-8773-4F96-3367-A654204168A2}"/>
              </a:ext>
            </a:extLst>
          </p:cNvPr>
          <p:cNvSpPr txBox="1"/>
          <p:nvPr/>
        </p:nvSpPr>
        <p:spPr>
          <a:xfrm>
            <a:off x="1023937" y="609599"/>
            <a:ext cx="10144125" cy="369332"/>
          </a:xfrm>
          <a:prstGeom prst="rect">
            <a:avLst/>
          </a:prstGeom>
          <a:ln>
            <a:solidFill>
              <a:srgbClr val="00B0F0"/>
            </a:solidFill>
          </a:ln>
          <a:effectLst>
            <a:glow rad="139700">
              <a:schemeClr val="accent4">
                <a:satMod val="175000"/>
                <a:alpha val="40000"/>
              </a:schemeClr>
            </a:glo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1" dirty="0">
                <a:solidFill>
                  <a:srgbClr val="002060"/>
                </a:solidFill>
              </a:rPr>
              <a:t>Data Preprocessing</a:t>
            </a:r>
            <a:endParaRPr lang="en-IN" b="1" dirty="0">
              <a:solidFill>
                <a:srgbClr val="002060"/>
              </a:solidFill>
            </a:endParaRPr>
          </a:p>
        </p:txBody>
      </p:sp>
      <p:sp>
        <p:nvSpPr>
          <p:cNvPr id="3" name="TextBox 2">
            <a:extLst>
              <a:ext uri="{FF2B5EF4-FFF2-40B4-BE49-F238E27FC236}">
                <a16:creationId xmlns:a16="http://schemas.microsoft.com/office/drawing/2014/main" id="{2B3DC957-0E47-BE01-4187-C25057080D40}"/>
              </a:ext>
            </a:extLst>
          </p:cNvPr>
          <p:cNvSpPr txBox="1"/>
          <p:nvPr/>
        </p:nvSpPr>
        <p:spPr>
          <a:xfrm>
            <a:off x="885825" y="1466851"/>
            <a:ext cx="10420350" cy="3293209"/>
          </a:xfrm>
          <a:prstGeom prst="rect">
            <a:avLst/>
          </a:prstGeom>
          <a:noFill/>
        </p:spPr>
        <p:txBody>
          <a:bodyPr wrap="square" rtlCol="0">
            <a:spAutoFit/>
          </a:bodyPr>
          <a:lstStyle/>
          <a:p>
            <a:pPr marL="285750" indent="-285750" rtl="0">
              <a:lnSpc>
                <a:spcPct val="150000"/>
              </a:lnSpc>
              <a:spcBef>
                <a:spcPts val="0"/>
              </a:spcBef>
              <a:spcAft>
                <a:spcPts val="0"/>
              </a:spcAft>
              <a:buFont typeface="Arial" panose="020B0604020202020204" pitchFamily="34" charset="0"/>
              <a:buChar char="•"/>
            </a:pPr>
            <a:r>
              <a:rPr lang="en-US" dirty="0"/>
              <a:t> </a:t>
            </a:r>
            <a:r>
              <a:rPr lang="en-IN" sz="1800" b="1" i="0" u="none" strike="noStrike" dirty="0">
                <a:solidFill>
                  <a:srgbClr val="FFFF00"/>
                </a:solidFill>
                <a:effectLst/>
                <a:latin typeface="Arial" panose="020B0604020202020204" pitchFamily="34" charset="0"/>
              </a:rPr>
              <a:t>Our data is not </a:t>
            </a:r>
            <a:r>
              <a:rPr lang="en-IN" sz="1800" b="1" i="0" u="none" strike="noStrike" dirty="0" err="1">
                <a:solidFill>
                  <a:srgbClr val="FFFF00"/>
                </a:solidFill>
                <a:effectLst/>
                <a:latin typeface="Arial" panose="020B0604020202020204" pitchFamily="34" charset="0"/>
              </a:rPr>
              <a:t>preprocessed</a:t>
            </a:r>
            <a:r>
              <a:rPr lang="en-IN" sz="1800" b="1" i="0" u="none" strike="noStrike" dirty="0">
                <a:solidFill>
                  <a:srgbClr val="FFFF00"/>
                </a:solidFill>
                <a:effectLst/>
                <a:latin typeface="Arial" panose="020B0604020202020204" pitchFamily="34" charset="0"/>
              </a:rPr>
              <a:t> and it contains a lot of punctuations and numbers. To convert raw data as a </a:t>
            </a:r>
            <a:r>
              <a:rPr lang="en-IN" sz="1800" b="1" i="0" u="none" strike="noStrike" dirty="0" err="1">
                <a:solidFill>
                  <a:srgbClr val="FFFF00"/>
                </a:solidFill>
                <a:effectLst/>
                <a:latin typeface="Arial" panose="020B0604020202020204" pitchFamily="34" charset="0"/>
              </a:rPr>
              <a:t>preprocessed</a:t>
            </a:r>
            <a:r>
              <a:rPr lang="en-IN" sz="1800" b="1" i="0" u="none" strike="noStrike" dirty="0">
                <a:solidFill>
                  <a:srgbClr val="FFFF00"/>
                </a:solidFill>
                <a:effectLst/>
                <a:latin typeface="Arial" panose="020B0604020202020204" pitchFamily="34" charset="0"/>
              </a:rPr>
              <a:t> format(like removing punctuations, numbers, single character, multiple spaces). We had created a function “</a:t>
            </a:r>
            <a:r>
              <a:rPr lang="en-IN" sz="1800" b="1" i="0" u="none" strike="noStrike" dirty="0" err="1">
                <a:solidFill>
                  <a:srgbClr val="FFFF00"/>
                </a:solidFill>
                <a:effectLst/>
                <a:latin typeface="Courier New" panose="02070309020205020404" pitchFamily="49" charset="0"/>
              </a:rPr>
              <a:t>preprocess_text</a:t>
            </a:r>
            <a:r>
              <a:rPr lang="en-IN" b="1" dirty="0">
                <a:solidFill>
                  <a:srgbClr val="FFFF00"/>
                </a:solidFill>
                <a:latin typeface="Arial" panose="020B0604020202020204" pitchFamily="34" charset="0"/>
              </a:rPr>
              <a:t>”</a:t>
            </a:r>
            <a:endParaRPr lang="en-IN" b="1" dirty="0">
              <a:solidFill>
                <a:srgbClr val="FFFF00"/>
              </a:solidFill>
              <a:effectLst/>
            </a:endParaRPr>
          </a:p>
          <a:p>
            <a:pPr marL="285750" indent="-285750" rtl="0">
              <a:lnSpc>
                <a:spcPct val="150000"/>
              </a:lnSpc>
              <a:spcBef>
                <a:spcPts val="0"/>
              </a:spcBef>
              <a:spcAft>
                <a:spcPts val="1200"/>
              </a:spcAft>
              <a:buFont typeface="Arial" panose="020B0604020202020204" pitchFamily="34" charset="0"/>
              <a:buChar char="•"/>
            </a:pPr>
            <a:r>
              <a:rPr lang="en-IN" sz="1800" b="1" i="0" u="none" strike="noStrike" dirty="0">
                <a:solidFill>
                  <a:srgbClr val="FFFF00"/>
                </a:solidFill>
                <a:effectLst/>
                <a:latin typeface="Arial" panose="020B0604020202020204" pitchFamily="34" charset="0"/>
              </a:rPr>
              <a:t>After the raw text is </a:t>
            </a:r>
            <a:r>
              <a:rPr lang="en-IN" sz="1800" b="1" i="0" u="none" strike="noStrike" dirty="0" err="1">
                <a:solidFill>
                  <a:srgbClr val="FFFF00"/>
                </a:solidFill>
                <a:effectLst/>
                <a:latin typeface="Arial" panose="020B0604020202020204" pitchFamily="34" charset="0"/>
              </a:rPr>
              <a:t>preprocessing</a:t>
            </a:r>
            <a:r>
              <a:rPr lang="en-IN" sz="1800" b="1" i="0" u="none" strike="noStrike" dirty="0">
                <a:solidFill>
                  <a:srgbClr val="FFFF00"/>
                </a:solidFill>
                <a:effectLst/>
                <a:latin typeface="Arial" panose="020B0604020202020204" pitchFamily="34" charset="0"/>
              </a:rPr>
              <a:t>, we have to encode our labels to numerical encoding as they were categorically encoded before. For this we are using One-Hot Encoder and Label-Encoder</a:t>
            </a:r>
            <a:endParaRPr lang="en-IN" b="1" dirty="0">
              <a:solidFill>
                <a:srgbClr val="FFFF00"/>
              </a:solidFill>
              <a:effectLst/>
            </a:endParaRPr>
          </a:p>
          <a:p>
            <a:br>
              <a:rPr lang="en-IN" dirty="0"/>
            </a:br>
            <a:endParaRPr lang="en-US" dirty="0"/>
          </a:p>
        </p:txBody>
      </p:sp>
    </p:spTree>
    <p:extLst>
      <p:ext uri="{BB962C8B-B14F-4D97-AF65-F5344CB8AC3E}">
        <p14:creationId xmlns:p14="http://schemas.microsoft.com/office/powerpoint/2010/main" val="3830974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1A01CE-A53E-627C-F687-A3AA8DE69895}"/>
              </a:ext>
            </a:extLst>
          </p:cNvPr>
          <p:cNvSpPr txBox="1"/>
          <p:nvPr/>
        </p:nvSpPr>
        <p:spPr>
          <a:xfrm>
            <a:off x="1409700" y="533400"/>
            <a:ext cx="8858250" cy="369332"/>
          </a:xfrm>
          <a:prstGeom prst="rect">
            <a:avLst/>
          </a:prstGeom>
          <a:ln>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a:solidFill>
                  <a:srgbClr val="002060"/>
                </a:solidFill>
              </a:rPr>
              <a:t>Model Training</a:t>
            </a:r>
            <a:endParaRPr lang="en-IN" dirty="0">
              <a:solidFill>
                <a:srgbClr val="002060"/>
              </a:solidFill>
            </a:endParaRPr>
          </a:p>
        </p:txBody>
      </p:sp>
      <p:sp>
        <p:nvSpPr>
          <p:cNvPr id="3" name="TextBox 2">
            <a:extLst>
              <a:ext uri="{FF2B5EF4-FFF2-40B4-BE49-F238E27FC236}">
                <a16:creationId xmlns:a16="http://schemas.microsoft.com/office/drawing/2014/main" id="{60AB0030-773B-9EF4-73D1-251B18350428}"/>
              </a:ext>
            </a:extLst>
          </p:cNvPr>
          <p:cNvSpPr txBox="1"/>
          <p:nvPr/>
        </p:nvSpPr>
        <p:spPr>
          <a:xfrm>
            <a:off x="1409700" y="1438275"/>
            <a:ext cx="9544050" cy="5078313"/>
          </a:xfrm>
          <a:prstGeom prst="rect">
            <a:avLst/>
          </a:prstGeom>
          <a:noFill/>
        </p:spPr>
        <p:txBody>
          <a:bodyPr wrap="square" rtlCol="0">
            <a:spAutoFit/>
          </a:bodyPr>
          <a:lstStyle/>
          <a:p>
            <a:pPr marL="285750" indent="-285750">
              <a:buFont typeface="Arial" panose="020B0604020202020204" pitchFamily="34" charset="0"/>
              <a:buChar char="•"/>
            </a:pPr>
            <a:r>
              <a:rPr lang="en-US" sz="3600" b="1" dirty="0">
                <a:solidFill>
                  <a:srgbClr val="FFC000"/>
                </a:solidFill>
              </a:rPr>
              <a:t>In Model Training we have used different deep learning models.</a:t>
            </a:r>
          </a:p>
          <a:p>
            <a:pPr marL="285750" indent="-285750">
              <a:buFont typeface="Arial" panose="020B0604020202020204" pitchFamily="34" charset="0"/>
              <a:buChar char="•"/>
            </a:pPr>
            <a:r>
              <a:rPr lang="en-US" sz="3600" b="1" dirty="0">
                <a:solidFill>
                  <a:srgbClr val="FFC000"/>
                </a:solidFill>
              </a:rPr>
              <a:t>First we had trained our Baseline model with 91% accuracy.</a:t>
            </a:r>
          </a:p>
          <a:p>
            <a:pPr marL="285750" indent="-285750">
              <a:buFont typeface="Arial" panose="020B0604020202020204" pitchFamily="34" charset="0"/>
              <a:buChar char="•"/>
            </a:pPr>
            <a:r>
              <a:rPr lang="en-US" sz="3600" b="1" dirty="0">
                <a:solidFill>
                  <a:srgbClr val="FFC000"/>
                </a:solidFill>
              </a:rPr>
              <a:t>Now, after our baseline our goal is to beat the baseline model.</a:t>
            </a:r>
          </a:p>
          <a:p>
            <a:pPr marL="285750" indent="-285750">
              <a:buFont typeface="Arial" panose="020B0604020202020204" pitchFamily="34" charset="0"/>
              <a:buChar char="•"/>
            </a:pPr>
            <a:r>
              <a:rPr lang="en-US" sz="3600" b="1" dirty="0">
                <a:solidFill>
                  <a:srgbClr val="FFC000"/>
                </a:solidFill>
              </a:rPr>
              <a:t>So, We had used more five models : Simple Dense Model, Conv1D, LSTM, GRU, Bidirectional LSTM</a:t>
            </a:r>
            <a:endParaRPr lang="en-IN" sz="3600" b="1" dirty="0">
              <a:solidFill>
                <a:srgbClr val="FFC000"/>
              </a:solidFill>
            </a:endParaRPr>
          </a:p>
        </p:txBody>
      </p:sp>
    </p:spTree>
    <p:extLst>
      <p:ext uri="{BB962C8B-B14F-4D97-AF65-F5344CB8AC3E}">
        <p14:creationId xmlns:p14="http://schemas.microsoft.com/office/powerpoint/2010/main" val="3655110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B8BE43-BD42-F79E-0698-0670C7A0D360}"/>
              </a:ext>
            </a:extLst>
          </p:cNvPr>
          <p:cNvSpPr txBox="1"/>
          <p:nvPr/>
        </p:nvSpPr>
        <p:spPr>
          <a:xfrm>
            <a:off x="752475" y="689491"/>
            <a:ext cx="9772650" cy="1077218"/>
          </a:xfrm>
          <a:prstGeom prst="rect">
            <a:avLst/>
          </a:prstGeom>
          <a:noFill/>
        </p:spPr>
        <p:txBody>
          <a:bodyPr wrap="square" rtlCol="0">
            <a:spAutoFit/>
          </a:bodyPr>
          <a:lstStyle/>
          <a:p>
            <a:r>
              <a:rPr lang="en-US" sz="3200" dirty="0">
                <a:solidFill>
                  <a:srgbClr val="FFFF00"/>
                </a:solidFill>
              </a:rPr>
              <a:t>* From all these models, our Conv1D outperformed all the rest of the models with 96% accuracy</a:t>
            </a:r>
            <a:r>
              <a:rPr lang="en-US" dirty="0"/>
              <a:t>.</a:t>
            </a:r>
            <a:endParaRPr lang="en-IN" dirty="0"/>
          </a:p>
        </p:txBody>
      </p:sp>
      <p:graphicFrame>
        <p:nvGraphicFramePr>
          <p:cNvPr id="3" name="Table 3">
            <a:extLst>
              <a:ext uri="{FF2B5EF4-FFF2-40B4-BE49-F238E27FC236}">
                <a16:creationId xmlns:a16="http://schemas.microsoft.com/office/drawing/2014/main" id="{08B161A6-B135-3AE3-56FC-541D2B57A600}"/>
              </a:ext>
            </a:extLst>
          </p:cNvPr>
          <p:cNvGraphicFramePr>
            <a:graphicFrameLocks noGrp="1"/>
          </p:cNvGraphicFramePr>
          <p:nvPr>
            <p:extLst>
              <p:ext uri="{D42A27DB-BD31-4B8C-83A1-F6EECF244321}">
                <p14:modId xmlns:p14="http://schemas.microsoft.com/office/powerpoint/2010/main" val="274447320"/>
              </p:ext>
            </p:extLst>
          </p:nvPr>
        </p:nvGraphicFramePr>
        <p:xfrm>
          <a:off x="1422400" y="2131060"/>
          <a:ext cx="8128000" cy="2595880"/>
        </p:xfrm>
        <a:graphic>
          <a:graphicData uri="http://schemas.openxmlformats.org/drawingml/2006/table">
            <a:tbl>
              <a:tblPr firstRow="1" bandRow="1">
                <a:tableStyleId>{93296810-A885-4BE3-A3E7-6D5BEEA58F35}</a:tableStyleId>
              </a:tblPr>
              <a:tblGrid>
                <a:gridCol w="1625600">
                  <a:extLst>
                    <a:ext uri="{9D8B030D-6E8A-4147-A177-3AD203B41FA5}">
                      <a16:colId xmlns:a16="http://schemas.microsoft.com/office/drawing/2014/main" val="900439923"/>
                    </a:ext>
                  </a:extLst>
                </a:gridCol>
                <a:gridCol w="1625600">
                  <a:extLst>
                    <a:ext uri="{9D8B030D-6E8A-4147-A177-3AD203B41FA5}">
                      <a16:colId xmlns:a16="http://schemas.microsoft.com/office/drawing/2014/main" val="2339022495"/>
                    </a:ext>
                  </a:extLst>
                </a:gridCol>
                <a:gridCol w="1625600">
                  <a:extLst>
                    <a:ext uri="{9D8B030D-6E8A-4147-A177-3AD203B41FA5}">
                      <a16:colId xmlns:a16="http://schemas.microsoft.com/office/drawing/2014/main" val="2697827316"/>
                    </a:ext>
                  </a:extLst>
                </a:gridCol>
                <a:gridCol w="1625600">
                  <a:extLst>
                    <a:ext uri="{9D8B030D-6E8A-4147-A177-3AD203B41FA5}">
                      <a16:colId xmlns:a16="http://schemas.microsoft.com/office/drawing/2014/main" val="582357486"/>
                    </a:ext>
                  </a:extLst>
                </a:gridCol>
                <a:gridCol w="1625600">
                  <a:extLst>
                    <a:ext uri="{9D8B030D-6E8A-4147-A177-3AD203B41FA5}">
                      <a16:colId xmlns:a16="http://schemas.microsoft.com/office/drawing/2014/main" val="3175898612"/>
                    </a:ext>
                  </a:extLst>
                </a:gridCol>
              </a:tblGrid>
              <a:tr h="370840">
                <a:tc>
                  <a:txBody>
                    <a:bodyPr/>
                    <a:lstStyle/>
                    <a:p>
                      <a:pPr algn="ctr"/>
                      <a:r>
                        <a:rPr lang="en-US" dirty="0">
                          <a:solidFill>
                            <a:schemeClr val="tx1"/>
                          </a:solidFill>
                        </a:rPr>
                        <a:t>Models</a:t>
                      </a:r>
                      <a:endParaRPr lang="en-IN" dirty="0">
                        <a:solidFill>
                          <a:schemeClr val="tx1"/>
                        </a:solidFill>
                      </a:endParaRPr>
                    </a:p>
                  </a:txBody>
                  <a:tcPr/>
                </a:tc>
                <a:tc>
                  <a:txBody>
                    <a:bodyPr/>
                    <a:lstStyle/>
                    <a:p>
                      <a:pPr algn="ctr"/>
                      <a:r>
                        <a:rPr lang="en-US" dirty="0">
                          <a:solidFill>
                            <a:schemeClr val="tx1"/>
                          </a:solidFill>
                        </a:rPr>
                        <a:t>Accuracy</a:t>
                      </a:r>
                      <a:endParaRPr lang="en-IN" dirty="0">
                        <a:solidFill>
                          <a:schemeClr val="tx1"/>
                        </a:solidFill>
                      </a:endParaRPr>
                    </a:p>
                  </a:txBody>
                  <a:tcPr/>
                </a:tc>
                <a:tc>
                  <a:txBody>
                    <a:bodyPr/>
                    <a:lstStyle/>
                    <a:p>
                      <a:pPr algn="ctr"/>
                      <a:r>
                        <a:rPr lang="en-US" dirty="0">
                          <a:solidFill>
                            <a:schemeClr val="tx1"/>
                          </a:solidFill>
                        </a:rPr>
                        <a:t>Precision </a:t>
                      </a:r>
                    </a:p>
                  </a:txBody>
                  <a:tcPr/>
                </a:tc>
                <a:tc>
                  <a:txBody>
                    <a:bodyPr/>
                    <a:lstStyle/>
                    <a:p>
                      <a:pPr algn="ctr"/>
                      <a:r>
                        <a:rPr lang="en-US" dirty="0">
                          <a:solidFill>
                            <a:schemeClr val="tx1"/>
                          </a:solidFill>
                        </a:rPr>
                        <a:t>Recall </a:t>
                      </a:r>
                      <a:endParaRPr lang="en-IN" dirty="0">
                        <a:solidFill>
                          <a:schemeClr val="tx1"/>
                        </a:solidFill>
                      </a:endParaRPr>
                    </a:p>
                  </a:txBody>
                  <a:tcPr/>
                </a:tc>
                <a:tc>
                  <a:txBody>
                    <a:bodyPr/>
                    <a:lstStyle/>
                    <a:p>
                      <a:pPr algn="ctr"/>
                      <a:r>
                        <a:rPr lang="en-US" dirty="0">
                          <a:solidFill>
                            <a:schemeClr val="tx1"/>
                          </a:solidFill>
                        </a:rPr>
                        <a:t>F1-Score</a:t>
                      </a:r>
                      <a:endParaRPr lang="en-IN" dirty="0">
                        <a:solidFill>
                          <a:schemeClr val="tx1"/>
                        </a:solidFill>
                      </a:endParaRPr>
                    </a:p>
                  </a:txBody>
                  <a:tcPr/>
                </a:tc>
                <a:extLst>
                  <a:ext uri="{0D108BD9-81ED-4DB2-BD59-A6C34878D82A}">
                    <a16:rowId xmlns:a16="http://schemas.microsoft.com/office/drawing/2014/main" val="4243014046"/>
                  </a:ext>
                </a:extLst>
              </a:tr>
              <a:tr h="370840">
                <a:tc>
                  <a:txBody>
                    <a:bodyPr/>
                    <a:lstStyle/>
                    <a:p>
                      <a:pPr algn="ctr"/>
                      <a:r>
                        <a:rPr lang="en-US" dirty="0"/>
                        <a:t>Baseline Model</a:t>
                      </a:r>
                      <a:endParaRPr lang="en-IN" dirty="0"/>
                    </a:p>
                  </a:txBody>
                  <a:tcPr/>
                </a:tc>
                <a:tc>
                  <a:txBody>
                    <a:bodyPr/>
                    <a:lstStyle/>
                    <a:p>
                      <a:pPr algn="ctr" fontAlgn="b"/>
                      <a:r>
                        <a:rPr lang="en-IN" sz="1800" b="0" i="0" u="none" strike="noStrike" dirty="0">
                          <a:solidFill>
                            <a:srgbClr val="000000"/>
                          </a:solidFill>
                          <a:effectLst/>
                          <a:latin typeface="Calibri" panose="020F0502020204030204" pitchFamily="34" charset="0"/>
                        </a:rPr>
                        <a:t>91.44385</a:t>
                      </a:r>
                    </a:p>
                  </a:txBody>
                  <a:tcPr marL="7620" marR="7620" marT="7620" marB="0" anchor="b"/>
                </a:tc>
                <a:tc>
                  <a:txBody>
                    <a:bodyPr/>
                    <a:lstStyle/>
                    <a:p>
                      <a:pPr algn="ctr" fontAlgn="b"/>
                      <a:r>
                        <a:rPr lang="en-IN" sz="1800" b="0" i="0" u="none" strike="noStrike">
                          <a:solidFill>
                            <a:srgbClr val="000000"/>
                          </a:solidFill>
                          <a:effectLst/>
                          <a:latin typeface="Calibri" panose="020F0502020204030204" pitchFamily="34" charset="0"/>
                        </a:rPr>
                        <a:t>0.936576</a:t>
                      </a:r>
                    </a:p>
                  </a:txBody>
                  <a:tcPr marL="7620" marR="7620" marT="7620" marB="0" anchor="b"/>
                </a:tc>
                <a:tc>
                  <a:txBody>
                    <a:bodyPr/>
                    <a:lstStyle/>
                    <a:p>
                      <a:pPr algn="ctr" fontAlgn="b"/>
                      <a:r>
                        <a:rPr lang="en-IN" sz="1800" b="0" i="0" u="none" strike="noStrike">
                          <a:solidFill>
                            <a:srgbClr val="000000"/>
                          </a:solidFill>
                          <a:effectLst/>
                          <a:latin typeface="Calibri" panose="020F0502020204030204" pitchFamily="34" charset="0"/>
                        </a:rPr>
                        <a:t>0.914439</a:t>
                      </a:r>
                    </a:p>
                  </a:txBody>
                  <a:tcPr marL="7620" marR="7620" marT="7620" marB="0" anchor="b"/>
                </a:tc>
                <a:tc>
                  <a:txBody>
                    <a:bodyPr/>
                    <a:lstStyle/>
                    <a:p>
                      <a:pPr algn="ctr" fontAlgn="b"/>
                      <a:r>
                        <a:rPr lang="en-IN" sz="1800" b="0" i="0" u="none" strike="noStrike" dirty="0">
                          <a:solidFill>
                            <a:srgbClr val="000000"/>
                          </a:solidFill>
                          <a:effectLst/>
                          <a:latin typeface="Calibri" panose="020F0502020204030204" pitchFamily="34" charset="0"/>
                        </a:rPr>
                        <a:t>0.918596</a:t>
                      </a:r>
                    </a:p>
                  </a:txBody>
                  <a:tcPr marL="7620" marR="7620" marT="7620" marB="0" anchor="b"/>
                </a:tc>
                <a:extLst>
                  <a:ext uri="{0D108BD9-81ED-4DB2-BD59-A6C34878D82A}">
                    <a16:rowId xmlns:a16="http://schemas.microsoft.com/office/drawing/2014/main" val="1623834285"/>
                  </a:ext>
                </a:extLst>
              </a:tr>
              <a:tr h="370840">
                <a:tc>
                  <a:txBody>
                    <a:bodyPr/>
                    <a:lstStyle/>
                    <a:p>
                      <a:pPr algn="ctr"/>
                      <a:r>
                        <a:rPr lang="en-US" dirty="0"/>
                        <a:t>Simple Dense</a:t>
                      </a:r>
                      <a:endParaRPr lang="en-IN" dirty="0"/>
                    </a:p>
                  </a:txBody>
                  <a:tcPr/>
                </a:tc>
                <a:tc>
                  <a:txBody>
                    <a:bodyPr/>
                    <a:lstStyle/>
                    <a:p>
                      <a:pPr algn="ctr" fontAlgn="b"/>
                      <a:r>
                        <a:rPr lang="en-IN" sz="1800" b="0" i="0" u="none" strike="noStrike" dirty="0">
                          <a:solidFill>
                            <a:srgbClr val="000000"/>
                          </a:solidFill>
                          <a:effectLst/>
                          <a:latin typeface="Calibri" panose="020F0502020204030204" pitchFamily="34" charset="0"/>
                        </a:rPr>
                        <a:t>83.95722</a:t>
                      </a:r>
                    </a:p>
                  </a:txBody>
                  <a:tcPr marL="7620" marR="7620" marT="7620" marB="0" anchor="b"/>
                </a:tc>
                <a:tc>
                  <a:txBody>
                    <a:bodyPr/>
                    <a:lstStyle/>
                    <a:p>
                      <a:pPr algn="ctr" fontAlgn="b"/>
                      <a:r>
                        <a:rPr lang="en-IN" sz="1800" b="0" i="0" u="none" strike="noStrike" dirty="0">
                          <a:solidFill>
                            <a:srgbClr val="000000"/>
                          </a:solidFill>
                          <a:effectLst/>
                          <a:latin typeface="Calibri" panose="020F0502020204030204" pitchFamily="34" charset="0"/>
                        </a:rPr>
                        <a:t>0.857706</a:t>
                      </a:r>
                    </a:p>
                  </a:txBody>
                  <a:tcPr marL="7620" marR="7620" marT="7620" marB="0" anchor="b"/>
                </a:tc>
                <a:tc>
                  <a:txBody>
                    <a:bodyPr/>
                    <a:lstStyle/>
                    <a:p>
                      <a:pPr algn="ctr" fontAlgn="b"/>
                      <a:r>
                        <a:rPr lang="en-IN" sz="1800" b="0" i="0" u="none" strike="noStrike">
                          <a:solidFill>
                            <a:srgbClr val="000000"/>
                          </a:solidFill>
                          <a:effectLst/>
                          <a:latin typeface="Calibri" panose="020F0502020204030204" pitchFamily="34" charset="0"/>
                        </a:rPr>
                        <a:t>0.839572</a:t>
                      </a:r>
                    </a:p>
                  </a:txBody>
                  <a:tcPr marL="7620" marR="7620" marT="7620" marB="0" anchor="b"/>
                </a:tc>
                <a:tc>
                  <a:txBody>
                    <a:bodyPr/>
                    <a:lstStyle/>
                    <a:p>
                      <a:pPr algn="ctr" fontAlgn="b"/>
                      <a:r>
                        <a:rPr lang="en-IN" sz="1800" b="0" i="0" u="none" strike="noStrike">
                          <a:solidFill>
                            <a:srgbClr val="000000"/>
                          </a:solidFill>
                          <a:effectLst/>
                          <a:latin typeface="Calibri" panose="020F0502020204030204" pitchFamily="34" charset="0"/>
                        </a:rPr>
                        <a:t>0.843738</a:t>
                      </a:r>
                    </a:p>
                  </a:txBody>
                  <a:tcPr marL="7620" marR="7620" marT="7620" marB="0" anchor="b"/>
                </a:tc>
                <a:extLst>
                  <a:ext uri="{0D108BD9-81ED-4DB2-BD59-A6C34878D82A}">
                    <a16:rowId xmlns:a16="http://schemas.microsoft.com/office/drawing/2014/main" val="1170269995"/>
                  </a:ext>
                </a:extLst>
              </a:tr>
              <a:tr h="370840">
                <a:tc>
                  <a:txBody>
                    <a:bodyPr/>
                    <a:lstStyle/>
                    <a:p>
                      <a:pPr algn="ctr"/>
                      <a:r>
                        <a:rPr lang="en-US" dirty="0"/>
                        <a:t>Conv1D</a:t>
                      </a:r>
                      <a:endParaRPr lang="en-IN" dirty="0"/>
                    </a:p>
                  </a:txBody>
                  <a:tcPr/>
                </a:tc>
                <a:tc>
                  <a:txBody>
                    <a:bodyPr/>
                    <a:lstStyle/>
                    <a:p>
                      <a:pPr algn="ctr" fontAlgn="b"/>
                      <a:r>
                        <a:rPr lang="en-IN" sz="1800" b="0" i="0" u="none" strike="noStrike">
                          <a:solidFill>
                            <a:srgbClr val="000000"/>
                          </a:solidFill>
                          <a:effectLst/>
                          <a:latin typeface="Calibri" panose="020F0502020204030204" pitchFamily="34" charset="0"/>
                        </a:rPr>
                        <a:t>96.25668</a:t>
                      </a:r>
                    </a:p>
                  </a:txBody>
                  <a:tcPr marL="7620" marR="7620" marT="7620" marB="0" anchor="b"/>
                </a:tc>
                <a:tc>
                  <a:txBody>
                    <a:bodyPr/>
                    <a:lstStyle/>
                    <a:p>
                      <a:pPr algn="ctr" fontAlgn="b"/>
                      <a:r>
                        <a:rPr lang="en-IN" sz="1800" b="0" i="0" u="none" strike="noStrike" dirty="0">
                          <a:solidFill>
                            <a:srgbClr val="000000"/>
                          </a:solidFill>
                          <a:effectLst/>
                          <a:latin typeface="Calibri" panose="020F0502020204030204" pitchFamily="34" charset="0"/>
                        </a:rPr>
                        <a:t>0.963797</a:t>
                      </a:r>
                    </a:p>
                  </a:txBody>
                  <a:tcPr marL="7620" marR="7620" marT="7620" marB="0" anchor="b"/>
                </a:tc>
                <a:tc>
                  <a:txBody>
                    <a:bodyPr/>
                    <a:lstStyle/>
                    <a:p>
                      <a:pPr algn="ctr" fontAlgn="b"/>
                      <a:r>
                        <a:rPr lang="en-IN" sz="1800" b="0" i="0" u="none" strike="noStrike" dirty="0">
                          <a:solidFill>
                            <a:srgbClr val="000000"/>
                          </a:solidFill>
                          <a:effectLst/>
                          <a:latin typeface="Calibri" panose="020F0502020204030204" pitchFamily="34" charset="0"/>
                        </a:rPr>
                        <a:t>0.962567</a:t>
                      </a:r>
                    </a:p>
                  </a:txBody>
                  <a:tcPr marL="7620" marR="7620" marT="7620" marB="0" anchor="b"/>
                </a:tc>
                <a:tc>
                  <a:txBody>
                    <a:bodyPr/>
                    <a:lstStyle/>
                    <a:p>
                      <a:pPr algn="ctr" fontAlgn="b"/>
                      <a:r>
                        <a:rPr lang="en-IN" sz="1800" b="0" i="0" u="none" strike="noStrike">
                          <a:solidFill>
                            <a:srgbClr val="000000"/>
                          </a:solidFill>
                          <a:effectLst/>
                          <a:latin typeface="Calibri" panose="020F0502020204030204" pitchFamily="34" charset="0"/>
                        </a:rPr>
                        <a:t>0.962662</a:t>
                      </a:r>
                    </a:p>
                  </a:txBody>
                  <a:tcPr marL="7620" marR="7620" marT="7620" marB="0" anchor="b"/>
                </a:tc>
                <a:extLst>
                  <a:ext uri="{0D108BD9-81ED-4DB2-BD59-A6C34878D82A}">
                    <a16:rowId xmlns:a16="http://schemas.microsoft.com/office/drawing/2014/main" val="3698295972"/>
                  </a:ext>
                </a:extLst>
              </a:tr>
              <a:tr h="370840">
                <a:tc>
                  <a:txBody>
                    <a:bodyPr/>
                    <a:lstStyle/>
                    <a:p>
                      <a:pPr algn="ctr"/>
                      <a:r>
                        <a:rPr lang="en-US" dirty="0"/>
                        <a:t>LSTM</a:t>
                      </a:r>
                      <a:endParaRPr lang="en-IN" dirty="0"/>
                    </a:p>
                  </a:txBody>
                  <a:tcPr/>
                </a:tc>
                <a:tc>
                  <a:txBody>
                    <a:bodyPr/>
                    <a:lstStyle/>
                    <a:p>
                      <a:pPr algn="ctr" fontAlgn="b"/>
                      <a:r>
                        <a:rPr lang="en-IN" sz="1800" b="0" i="0" u="none" strike="noStrike">
                          <a:solidFill>
                            <a:srgbClr val="000000"/>
                          </a:solidFill>
                          <a:effectLst/>
                          <a:latin typeface="Calibri" panose="020F0502020204030204" pitchFamily="34" charset="0"/>
                        </a:rPr>
                        <a:t>85.5615</a:t>
                      </a:r>
                    </a:p>
                  </a:txBody>
                  <a:tcPr marL="7620" marR="7620" marT="7620" marB="0" anchor="b"/>
                </a:tc>
                <a:tc>
                  <a:txBody>
                    <a:bodyPr/>
                    <a:lstStyle/>
                    <a:p>
                      <a:pPr algn="ctr" fontAlgn="b"/>
                      <a:r>
                        <a:rPr lang="en-IN" sz="1800" b="0" i="0" u="none" strike="noStrike">
                          <a:solidFill>
                            <a:srgbClr val="000000"/>
                          </a:solidFill>
                          <a:effectLst/>
                          <a:latin typeface="Calibri" panose="020F0502020204030204" pitchFamily="34" charset="0"/>
                        </a:rPr>
                        <a:t>0.869636</a:t>
                      </a:r>
                    </a:p>
                  </a:txBody>
                  <a:tcPr marL="7620" marR="7620" marT="7620" marB="0" anchor="b"/>
                </a:tc>
                <a:tc>
                  <a:txBody>
                    <a:bodyPr/>
                    <a:lstStyle/>
                    <a:p>
                      <a:pPr algn="ctr" fontAlgn="b"/>
                      <a:r>
                        <a:rPr lang="en-IN" sz="1800" b="0" i="0" u="none" strike="noStrike" dirty="0">
                          <a:solidFill>
                            <a:srgbClr val="000000"/>
                          </a:solidFill>
                          <a:effectLst/>
                          <a:latin typeface="Calibri" panose="020F0502020204030204" pitchFamily="34" charset="0"/>
                        </a:rPr>
                        <a:t>0.855615</a:t>
                      </a:r>
                    </a:p>
                  </a:txBody>
                  <a:tcPr marL="7620" marR="7620" marT="7620" marB="0" anchor="b"/>
                </a:tc>
                <a:tc>
                  <a:txBody>
                    <a:bodyPr/>
                    <a:lstStyle/>
                    <a:p>
                      <a:pPr algn="ctr" fontAlgn="b"/>
                      <a:r>
                        <a:rPr lang="en-IN" sz="1800" b="0" i="0" u="none" strike="noStrike">
                          <a:solidFill>
                            <a:srgbClr val="000000"/>
                          </a:solidFill>
                          <a:effectLst/>
                          <a:latin typeface="Calibri" panose="020F0502020204030204" pitchFamily="34" charset="0"/>
                        </a:rPr>
                        <a:t>0.85179</a:t>
                      </a:r>
                    </a:p>
                  </a:txBody>
                  <a:tcPr marL="7620" marR="7620" marT="7620" marB="0" anchor="b"/>
                </a:tc>
                <a:extLst>
                  <a:ext uri="{0D108BD9-81ED-4DB2-BD59-A6C34878D82A}">
                    <a16:rowId xmlns:a16="http://schemas.microsoft.com/office/drawing/2014/main" val="2468745840"/>
                  </a:ext>
                </a:extLst>
              </a:tr>
              <a:tr h="370840">
                <a:tc>
                  <a:txBody>
                    <a:bodyPr/>
                    <a:lstStyle/>
                    <a:p>
                      <a:pPr algn="ctr"/>
                      <a:r>
                        <a:rPr lang="en-US" dirty="0"/>
                        <a:t>GRU</a:t>
                      </a:r>
                      <a:endParaRPr lang="en-IN" dirty="0"/>
                    </a:p>
                  </a:txBody>
                  <a:tcPr/>
                </a:tc>
                <a:tc>
                  <a:txBody>
                    <a:bodyPr/>
                    <a:lstStyle/>
                    <a:p>
                      <a:pPr algn="ctr" fontAlgn="b"/>
                      <a:r>
                        <a:rPr lang="en-IN" sz="1800" b="0" i="0" u="none" strike="noStrike">
                          <a:solidFill>
                            <a:srgbClr val="000000"/>
                          </a:solidFill>
                          <a:effectLst/>
                          <a:latin typeface="Calibri" panose="020F0502020204030204" pitchFamily="34" charset="0"/>
                        </a:rPr>
                        <a:t>63.63636</a:t>
                      </a:r>
                    </a:p>
                  </a:txBody>
                  <a:tcPr marL="7620" marR="7620" marT="7620" marB="0" anchor="b"/>
                </a:tc>
                <a:tc>
                  <a:txBody>
                    <a:bodyPr/>
                    <a:lstStyle/>
                    <a:p>
                      <a:pPr algn="ctr" fontAlgn="b"/>
                      <a:r>
                        <a:rPr lang="en-IN" sz="1800" b="0" i="0" u="none" strike="noStrike">
                          <a:solidFill>
                            <a:srgbClr val="000000"/>
                          </a:solidFill>
                          <a:effectLst/>
                          <a:latin typeface="Calibri" panose="020F0502020204030204" pitchFamily="34" charset="0"/>
                        </a:rPr>
                        <a:t>0.684632</a:t>
                      </a:r>
                    </a:p>
                  </a:txBody>
                  <a:tcPr marL="7620" marR="7620" marT="7620" marB="0" anchor="b"/>
                </a:tc>
                <a:tc>
                  <a:txBody>
                    <a:bodyPr/>
                    <a:lstStyle/>
                    <a:p>
                      <a:pPr algn="ctr" fontAlgn="b"/>
                      <a:r>
                        <a:rPr lang="en-IN" sz="1800" b="0" i="0" u="none" strike="noStrike" dirty="0">
                          <a:solidFill>
                            <a:srgbClr val="000000"/>
                          </a:solidFill>
                          <a:effectLst/>
                          <a:latin typeface="Calibri" panose="020F0502020204030204" pitchFamily="34" charset="0"/>
                        </a:rPr>
                        <a:t>0.636364</a:t>
                      </a:r>
                    </a:p>
                  </a:txBody>
                  <a:tcPr marL="7620" marR="7620" marT="7620" marB="0" anchor="b"/>
                </a:tc>
                <a:tc>
                  <a:txBody>
                    <a:bodyPr/>
                    <a:lstStyle/>
                    <a:p>
                      <a:pPr algn="ctr" fontAlgn="b"/>
                      <a:r>
                        <a:rPr lang="en-IN" sz="1800" b="0" i="0" u="none" strike="noStrike" dirty="0">
                          <a:solidFill>
                            <a:srgbClr val="000000"/>
                          </a:solidFill>
                          <a:effectLst/>
                          <a:latin typeface="Calibri" panose="020F0502020204030204" pitchFamily="34" charset="0"/>
                        </a:rPr>
                        <a:t>0.645462</a:t>
                      </a:r>
                    </a:p>
                  </a:txBody>
                  <a:tcPr marL="7620" marR="7620" marT="7620" marB="0" anchor="b"/>
                </a:tc>
                <a:extLst>
                  <a:ext uri="{0D108BD9-81ED-4DB2-BD59-A6C34878D82A}">
                    <a16:rowId xmlns:a16="http://schemas.microsoft.com/office/drawing/2014/main" val="3326474880"/>
                  </a:ext>
                </a:extLst>
              </a:tr>
              <a:tr h="370840">
                <a:tc>
                  <a:txBody>
                    <a:bodyPr/>
                    <a:lstStyle/>
                    <a:p>
                      <a:pPr algn="ctr"/>
                      <a:r>
                        <a:rPr lang="en-US" dirty="0"/>
                        <a:t>Bidirectional</a:t>
                      </a:r>
                      <a:endParaRPr lang="en-IN" dirty="0"/>
                    </a:p>
                  </a:txBody>
                  <a:tcPr/>
                </a:tc>
                <a:tc>
                  <a:txBody>
                    <a:bodyPr/>
                    <a:lstStyle/>
                    <a:p>
                      <a:pPr algn="ctr" fontAlgn="b"/>
                      <a:r>
                        <a:rPr lang="en-IN" sz="1800" b="0" i="0" u="none" strike="noStrike">
                          <a:solidFill>
                            <a:srgbClr val="000000"/>
                          </a:solidFill>
                          <a:effectLst/>
                          <a:latin typeface="Calibri" panose="020F0502020204030204" pitchFamily="34" charset="0"/>
                        </a:rPr>
                        <a:t>73.26203</a:t>
                      </a:r>
                    </a:p>
                  </a:txBody>
                  <a:tcPr marL="7620" marR="7620" marT="7620" marB="0" anchor="b"/>
                </a:tc>
                <a:tc>
                  <a:txBody>
                    <a:bodyPr/>
                    <a:lstStyle/>
                    <a:p>
                      <a:pPr algn="ctr" fontAlgn="b"/>
                      <a:r>
                        <a:rPr lang="en-IN" sz="1800" b="0" i="0" u="none" strike="noStrike">
                          <a:solidFill>
                            <a:srgbClr val="000000"/>
                          </a:solidFill>
                          <a:effectLst/>
                          <a:latin typeface="Calibri" panose="020F0502020204030204" pitchFamily="34" charset="0"/>
                        </a:rPr>
                        <a:t>0.732429</a:t>
                      </a:r>
                    </a:p>
                  </a:txBody>
                  <a:tcPr marL="7620" marR="7620" marT="7620" marB="0" anchor="b"/>
                </a:tc>
                <a:tc>
                  <a:txBody>
                    <a:bodyPr/>
                    <a:lstStyle/>
                    <a:p>
                      <a:pPr algn="ctr" fontAlgn="b"/>
                      <a:r>
                        <a:rPr lang="en-IN" sz="1800" b="0" i="0" u="none" strike="noStrike">
                          <a:solidFill>
                            <a:srgbClr val="000000"/>
                          </a:solidFill>
                          <a:effectLst/>
                          <a:latin typeface="Calibri" panose="020F0502020204030204" pitchFamily="34" charset="0"/>
                        </a:rPr>
                        <a:t>0.73262</a:t>
                      </a:r>
                    </a:p>
                  </a:txBody>
                  <a:tcPr marL="7620" marR="7620" marT="7620" marB="0" anchor="b"/>
                </a:tc>
                <a:tc>
                  <a:txBody>
                    <a:bodyPr/>
                    <a:lstStyle/>
                    <a:p>
                      <a:pPr algn="ctr" fontAlgn="b"/>
                      <a:r>
                        <a:rPr lang="en-IN" sz="1800" b="0" i="0" u="none" strike="noStrike" dirty="0">
                          <a:solidFill>
                            <a:srgbClr val="000000"/>
                          </a:solidFill>
                          <a:effectLst/>
                          <a:latin typeface="Calibri" panose="020F0502020204030204" pitchFamily="34" charset="0"/>
                        </a:rPr>
                        <a:t>0.73154</a:t>
                      </a:r>
                    </a:p>
                  </a:txBody>
                  <a:tcPr marL="7620" marR="7620" marT="7620" marB="0" anchor="b"/>
                </a:tc>
                <a:extLst>
                  <a:ext uri="{0D108BD9-81ED-4DB2-BD59-A6C34878D82A}">
                    <a16:rowId xmlns:a16="http://schemas.microsoft.com/office/drawing/2014/main" val="1553898599"/>
                  </a:ext>
                </a:extLst>
              </a:tr>
            </a:tbl>
          </a:graphicData>
        </a:graphic>
      </p:graphicFrame>
    </p:spTree>
    <p:extLst>
      <p:ext uri="{BB962C8B-B14F-4D97-AF65-F5344CB8AC3E}">
        <p14:creationId xmlns:p14="http://schemas.microsoft.com/office/powerpoint/2010/main" val="2356382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DEF5DF-E1C0-A030-134A-A93CE6CF9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8925" y="1194708"/>
            <a:ext cx="6877050" cy="5403396"/>
          </a:xfrm>
          <a:prstGeom prst="rect">
            <a:avLst/>
          </a:prstGeom>
        </p:spPr>
      </p:pic>
      <p:sp>
        <p:nvSpPr>
          <p:cNvPr id="4" name="TextBox 3">
            <a:extLst>
              <a:ext uri="{FF2B5EF4-FFF2-40B4-BE49-F238E27FC236}">
                <a16:creationId xmlns:a16="http://schemas.microsoft.com/office/drawing/2014/main" id="{395D9449-2A87-0C48-9F98-BB19E25B032D}"/>
              </a:ext>
            </a:extLst>
          </p:cNvPr>
          <p:cNvSpPr txBox="1"/>
          <p:nvPr/>
        </p:nvSpPr>
        <p:spPr>
          <a:xfrm>
            <a:off x="2124075" y="409575"/>
            <a:ext cx="794385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t>Model Results</a:t>
            </a:r>
            <a:endParaRPr lang="en-IN" dirty="0"/>
          </a:p>
        </p:txBody>
      </p:sp>
    </p:spTree>
    <p:extLst>
      <p:ext uri="{BB962C8B-B14F-4D97-AF65-F5344CB8AC3E}">
        <p14:creationId xmlns:p14="http://schemas.microsoft.com/office/powerpoint/2010/main" val="181770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811</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Office Theme</vt:lpstr>
      <vt:lpstr>News Classification</vt:lpstr>
      <vt:lpstr>Objective:</vt:lpstr>
      <vt:lpstr>Dataset:</vt:lpstr>
      <vt:lpstr>ARCHITECTURE</vt:lpstr>
      <vt:lpstr>Data Validation and Data Transformation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Classification</dc:title>
  <dc:creator>Parvez Sohail</dc:creator>
  <cp:lastModifiedBy>Parvez Sohail</cp:lastModifiedBy>
  <cp:revision>1</cp:revision>
  <dcterms:created xsi:type="dcterms:W3CDTF">2022-12-26T02:55:17Z</dcterms:created>
  <dcterms:modified xsi:type="dcterms:W3CDTF">2022-12-26T03:59:02Z</dcterms:modified>
</cp:coreProperties>
</file>