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9" r:id="rId3"/>
    <p:sldId id="257" r:id="rId4"/>
    <p:sldId id="262" r:id="rId5"/>
    <p:sldId id="260"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DB725-F4CD-49AB-88D7-C57E421FAD6C}" type="datetimeFigureOut">
              <a:rPr lang="en-IN" smtClean="0"/>
              <a:t>20-10-2019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6F95A-024D-4287-AC0F-33C199CE5010}" type="slidenum">
              <a:rPr lang="en-IN" smtClean="0"/>
              <a:t>‹#›</a:t>
            </a:fld>
            <a:endParaRPr lang="en-IN"/>
          </a:p>
        </p:txBody>
      </p:sp>
    </p:spTree>
    <p:extLst>
      <p:ext uri="{BB962C8B-B14F-4D97-AF65-F5344CB8AC3E}">
        <p14:creationId xmlns:p14="http://schemas.microsoft.com/office/powerpoint/2010/main" val="3725571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66F95A-024D-4287-AC0F-33C199CE5010}" type="slidenum">
              <a:rPr lang="en-IN" smtClean="0"/>
              <a:t>1</a:t>
            </a:fld>
            <a:endParaRPr lang="en-IN"/>
          </a:p>
        </p:txBody>
      </p:sp>
    </p:spTree>
    <p:extLst>
      <p:ext uri="{BB962C8B-B14F-4D97-AF65-F5344CB8AC3E}">
        <p14:creationId xmlns:p14="http://schemas.microsoft.com/office/powerpoint/2010/main" val="1977247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B6FC-4099-4418-B650-AFDD15F048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0876ED-D2F6-47C2-97BF-75BDC7ED4B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685333-4D11-4351-BA47-71C713255927}"/>
              </a:ext>
            </a:extLst>
          </p:cNvPr>
          <p:cNvSpPr>
            <a:spLocks noGrp="1"/>
          </p:cNvSpPr>
          <p:nvPr>
            <p:ph type="dt" sz="half" idx="10"/>
          </p:nvPr>
        </p:nvSpPr>
        <p:spPr/>
        <p:txBody>
          <a:bodyPr/>
          <a:lstStyle/>
          <a:p>
            <a:fld id="{D7E94D5B-DD61-42AD-B2B6-135C95EBF770}" type="datetimeFigureOut">
              <a:rPr lang="en-IN" smtClean="0"/>
              <a:t>20-10-2019</a:t>
            </a:fld>
            <a:endParaRPr lang="en-IN"/>
          </a:p>
        </p:txBody>
      </p:sp>
      <p:sp>
        <p:nvSpPr>
          <p:cNvPr id="5" name="Footer Placeholder 4">
            <a:extLst>
              <a:ext uri="{FF2B5EF4-FFF2-40B4-BE49-F238E27FC236}">
                <a16:creationId xmlns:a16="http://schemas.microsoft.com/office/drawing/2014/main" id="{72F2D697-7F8E-499A-AEB5-F2E30596DD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F5CCFB-F602-48E7-887F-B862CBDB4708}"/>
              </a:ext>
            </a:extLst>
          </p:cNvPr>
          <p:cNvSpPr>
            <a:spLocks noGrp="1"/>
          </p:cNvSpPr>
          <p:nvPr>
            <p:ph type="sldNum" sz="quarter" idx="12"/>
          </p:nvPr>
        </p:nvSpPr>
        <p:spPr/>
        <p:txBody>
          <a:bodyPr/>
          <a:lstStyle/>
          <a:p>
            <a:fld id="{51F9AA82-93F9-4719-B85D-00B871F03858}" type="slidenum">
              <a:rPr lang="en-IN" smtClean="0"/>
              <a:t>‹#›</a:t>
            </a:fld>
            <a:endParaRPr lang="en-IN"/>
          </a:p>
        </p:txBody>
      </p:sp>
    </p:spTree>
    <p:extLst>
      <p:ext uri="{BB962C8B-B14F-4D97-AF65-F5344CB8AC3E}">
        <p14:creationId xmlns:p14="http://schemas.microsoft.com/office/powerpoint/2010/main" val="15676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7F3C-9484-4C7C-B61C-236B011A5D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C3E08E-E93C-4D1C-BBDB-19FAC7289F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EA7EAA-DED4-432C-B97F-A37F5C9EE6F8}"/>
              </a:ext>
            </a:extLst>
          </p:cNvPr>
          <p:cNvSpPr>
            <a:spLocks noGrp="1"/>
          </p:cNvSpPr>
          <p:nvPr>
            <p:ph type="dt" sz="half" idx="10"/>
          </p:nvPr>
        </p:nvSpPr>
        <p:spPr/>
        <p:txBody>
          <a:bodyPr/>
          <a:lstStyle/>
          <a:p>
            <a:fld id="{D7E94D5B-DD61-42AD-B2B6-135C95EBF770}" type="datetimeFigureOut">
              <a:rPr lang="en-IN" smtClean="0"/>
              <a:t>20-10-2019</a:t>
            </a:fld>
            <a:endParaRPr lang="en-IN"/>
          </a:p>
        </p:txBody>
      </p:sp>
      <p:sp>
        <p:nvSpPr>
          <p:cNvPr id="5" name="Footer Placeholder 4">
            <a:extLst>
              <a:ext uri="{FF2B5EF4-FFF2-40B4-BE49-F238E27FC236}">
                <a16:creationId xmlns:a16="http://schemas.microsoft.com/office/drawing/2014/main" id="{80A1E490-3F80-42E9-8B5E-4559776503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045560-6CBC-464D-A91C-9D5B82CBD5D0}"/>
              </a:ext>
            </a:extLst>
          </p:cNvPr>
          <p:cNvSpPr>
            <a:spLocks noGrp="1"/>
          </p:cNvSpPr>
          <p:nvPr>
            <p:ph type="sldNum" sz="quarter" idx="12"/>
          </p:nvPr>
        </p:nvSpPr>
        <p:spPr/>
        <p:txBody>
          <a:bodyPr/>
          <a:lstStyle/>
          <a:p>
            <a:fld id="{51F9AA82-93F9-4719-B85D-00B871F03858}" type="slidenum">
              <a:rPr lang="en-IN" smtClean="0"/>
              <a:t>‹#›</a:t>
            </a:fld>
            <a:endParaRPr lang="en-IN"/>
          </a:p>
        </p:txBody>
      </p:sp>
    </p:spTree>
    <p:extLst>
      <p:ext uri="{BB962C8B-B14F-4D97-AF65-F5344CB8AC3E}">
        <p14:creationId xmlns:p14="http://schemas.microsoft.com/office/powerpoint/2010/main" val="226802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F4AB19-4F8A-4E96-AD70-9736E46290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8CA955-8F18-43B4-BEAD-D148293195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20D39F-4651-4BCF-9BE2-EF29E0078257}"/>
              </a:ext>
            </a:extLst>
          </p:cNvPr>
          <p:cNvSpPr>
            <a:spLocks noGrp="1"/>
          </p:cNvSpPr>
          <p:nvPr>
            <p:ph type="dt" sz="half" idx="10"/>
          </p:nvPr>
        </p:nvSpPr>
        <p:spPr/>
        <p:txBody>
          <a:bodyPr/>
          <a:lstStyle/>
          <a:p>
            <a:fld id="{D7E94D5B-DD61-42AD-B2B6-135C95EBF770}" type="datetimeFigureOut">
              <a:rPr lang="en-IN" smtClean="0"/>
              <a:t>20-10-2019</a:t>
            </a:fld>
            <a:endParaRPr lang="en-IN"/>
          </a:p>
        </p:txBody>
      </p:sp>
      <p:sp>
        <p:nvSpPr>
          <p:cNvPr id="5" name="Footer Placeholder 4">
            <a:extLst>
              <a:ext uri="{FF2B5EF4-FFF2-40B4-BE49-F238E27FC236}">
                <a16:creationId xmlns:a16="http://schemas.microsoft.com/office/drawing/2014/main" id="{1624325F-1F93-4E67-BFA8-AEE9303C20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E0EC62-8286-462D-8498-A1052645FA8A}"/>
              </a:ext>
            </a:extLst>
          </p:cNvPr>
          <p:cNvSpPr>
            <a:spLocks noGrp="1"/>
          </p:cNvSpPr>
          <p:nvPr>
            <p:ph type="sldNum" sz="quarter" idx="12"/>
          </p:nvPr>
        </p:nvSpPr>
        <p:spPr/>
        <p:txBody>
          <a:bodyPr/>
          <a:lstStyle/>
          <a:p>
            <a:fld id="{51F9AA82-93F9-4719-B85D-00B871F03858}" type="slidenum">
              <a:rPr lang="en-IN" smtClean="0"/>
              <a:t>‹#›</a:t>
            </a:fld>
            <a:endParaRPr lang="en-IN"/>
          </a:p>
        </p:txBody>
      </p:sp>
    </p:spTree>
    <p:extLst>
      <p:ext uri="{BB962C8B-B14F-4D97-AF65-F5344CB8AC3E}">
        <p14:creationId xmlns:p14="http://schemas.microsoft.com/office/powerpoint/2010/main" val="2974976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7DA6-B524-46CA-B20B-5B23186169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EC220D-44C3-4EE6-825E-306929A81B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A47CCF-7074-4A82-8450-C423F0124FB0}"/>
              </a:ext>
            </a:extLst>
          </p:cNvPr>
          <p:cNvSpPr>
            <a:spLocks noGrp="1"/>
          </p:cNvSpPr>
          <p:nvPr>
            <p:ph type="dt" sz="half" idx="10"/>
          </p:nvPr>
        </p:nvSpPr>
        <p:spPr/>
        <p:txBody>
          <a:bodyPr/>
          <a:lstStyle/>
          <a:p>
            <a:fld id="{D7E94D5B-DD61-42AD-B2B6-135C95EBF770}" type="datetimeFigureOut">
              <a:rPr lang="en-IN" smtClean="0"/>
              <a:t>20-10-2019</a:t>
            </a:fld>
            <a:endParaRPr lang="en-IN"/>
          </a:p>
        </p:txBody>
      </p:sp>
      <p:sp>
        <p:nvSpPr>
          <p:cNvPr id="5" name="Footer Placeholder 4">
            <a:extLst>
              <a:ext uri="{FF2B5EF4-FFF2-40B4-BE49-F238E27FC236}">
                <a16:creationId xmlns:a16="http://schemas.microsoft.com/office/drawing/2014/main" id="{D2DB7877-F673-4907-91C9-F74A50DE86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246C3F-646A-4595-BB99-A06BE4327DCD}"/>
              </a:ext>
            </a:extLst>
          </p:cNvPr>
          <p:cNvSpPr>
            <a:spLocks noGrp="1"/>
          </p:cNvSpPr>
          <p:nvPr>
            <p:ph type="sldNum" sz="quarter" idx="12"/>
          </p:nvPr>
        </p:nvSpPr>
        <p:spPr/>
        <p:txBody>
          <a:bodyPr/>
          <a:lstStyle/>
          <a:p>
            <a:fld id="{51F9AA82-93F9-4719-B85D-00B871F03858}" type="slidenum">
              <a:rPr lang="en-IN" smtClean="0"/>
              <a:t>‹#›</a:t>
            </a:fld>
            <a:endParaRPr lang="en-IN"/>
          </a:p>
        </p:txBody>
      </p:sp>
    </p:spTree>
    <p:extLst>
      <p:ext uri="{BB962C8B-B14F-4D97-AF65-F5344CB8AC3E}">
        <p14:creationId xmlns:p14="http://schemas.microsoft.com/office/powerpoint/2010/main" val="11102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FD74E-FE74-48EC-B031-F487891A46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204BA7-9896-413D-B915-1E62EFB839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66C7B-71D5-4DFE-9086-96DF0B041153}"/>
              </a:ext>
            </a:extLst>
          </p:cNvPr>
          <p:cNvSpPr>
            <a:spLocks noGrp="1"/>
          </p:cNvSpPr>
          <p:nvPr>
            <p:ph type="dt" sz="half" idx="10"/>
          </p:nvPr>
        </p:nvSpPr>
        <p:spPr/>
        <p:txBody>
          <a:bodyPr/>
          <a:lstStyle/>
          <a:p>
            <a:fld id="{D7E94D5B-DD61-42AD-B2B6-135C95EBF770}" type="datetimeFigureOut">
              <a:rPr lang="en-IN" smtClean="0"/>
              <a:t>20-10-2019</a:t>
            </a:fld>
            <a:endParaRPr lang="en-IN"/>
          </a:p>
        </p:txBody>
      </p:sp>
      <p:sp>
        <p:nvSpPr>
          <p:cNvPr id="5" name="Footer Placeholder 4">
            <a:extLst>
              <a:ext uri="{FF2B5EF4-FFF2-40B4-BE49-F238E27FC236}">
                <a16:creationId xmlns:a16="http://schemas.microsoft.com/office/drawing/2014/main" id="{F79838CB-5494-483E-A96D-689F13E216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F7A667-8FCF-469F-9659-2C7F6A571B63}"/>
              </a:ext>
            </a:extLst>
          </p:cNvPr>
          <p:cNvSpPr>
            <a:spLocks noGrp="1"/>
          </p:cNvSpPr>
          <p:nvPr>
            <p:ph type="sldNum" sz="quarter" idx="12"/>
          </p:nvPr>
        </p:nvSpPr>
        <p:spPr/>
        <p:txBody>
          <a:bodyPr/>
          <a:lstStyle/>
          <a:p>
            <a:fld id="{51F9AA82-93F9-4719-B85D-00B871F03858}" type="slidenum">
              <a:rPr lang="en-IN" smtClean="0"/>
              <a:t>‹#›</a:t>
            </a:fld>
            <a:endParaRPr lang="en-IN"/>
          </a:p>
        </p:txBody>
      </p:sp>
    </p:spTree>
    <p:extLst>
      <p:ext uri="{BB962C8B-B14F-4D97-AF65-F5344CB8AC3E}">
        <p14:creationId xmlns:p14="http://schemas.microsoft.com/office/powerpoint/2010/main" val="1774065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AB297-8767-4571-B611-B4E2CA9CB9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44A74F-66B0-4834-9018-E223B865EE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1B77FA-19CA-4902-8B44-9B197317E6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648C70-AC64-4F92-97FA-76143411EE13}"/>
              </a:ext>
            </a:extLst>
          </p:cNvPr>
          <p:cNvSpPr>
            <a:spLocks noGrp="1"/>
          </p:cNvSpPr>
          <p:nvPr>
            <p:ph type="dt" sz="half" idx="10"/>
          </p:nvPr>
        </p:nvSpPr>
        <p:spPr/>
        <p:txBody>
          <a:bodyPr/>
          <a:lstStyle/>
          <a:p>
            <a:fld id="{D7E94D5B-DD61-42AD-B2B6-135C95EBF770}" type="datetimeFigureOut">
              <a:rPr lang="en-IN" smtClean="0"/>
              <a:t>20-10-2019</a:t>
            </a:fld>
            <a:endParaRPr lang="en-IN"/>
          </a:p>
        </p:txBody>
      </p:sp>
      <p:sp>
        <p:nvSpPr>
          <p:cNvPr id="6" name="Footer Placeholder 5">
            <a:extLst>
              <a:ext uri="{FF2B5EF4-FFF2-40B4-BE49-F238E27FC236}">
                <a16:creationId xmlns:a16="http://schemas.microsoft.com/office/drawing/2014/main" id="{7EC6D0E3-5FDE-4830-8BBF-2303F44E08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E43518-2FDC-408B-87B3-F2B41C4DD90E}"/>
              </a:ext>
            </a:extLst>
          </p:cNvPr>
          <p:cNvSpPr>
            <a:spLocks noGrp="1"/>
          </p:cNvSpPr>
          <p:nvPr>
            <p:ph type="sldNum" sz="quarter" idx="12"/>
          </p:nvPr>
        </p:nvSpPr>
        <p:spPr/>
        <p:txBody>
          <a:bodyPr/>
          <a:lstStyle/>
          <a:p>
            <a:fld id="{51F9AA82-93F9-4719-B85D-00B871F03858}" type="slidenum">
              <a:rPr lang="en-IN" smtClean="0"/>
              <a:t>‹#›</a:t>
            </a:fld>
            <a:endParaRPr lang="en-IN"/>
          </a:p>
        </p:txBody>
      </p:sp>
    </p:spTree>
    <p:extLst>
      <p:ext uri="{BB962C8B-B14F-4D97-AF65-F5344CB8AC3E}">
        <p14:creationId xmlns:p14="http://schemas.microsoft.com/office/powerpoint/2010/main" val="539136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A7A53-11D7-4EA6-B7D7-BA2C33A945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02F63-EC08-4544-BCF0-CB4DCCC7B6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15FF77-5206-4605-AB2A-BAAC7599F3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009C69-6EC7-4187-98E5-66B5C157E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20F271-E7DD-4084-99E1-AFD12FFE3E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3E20F5-EFF4-4FCE-9038-63C860535DBC}"/>
              </a:ext>
            </a:extLst>
          </p:cNvPr>
          <p:cNvSpPr>
            <a:spLocks noGrp="1"/>
          </p:cNvSpPr>
          <p:nvPr>
            <p:ph type="dt" sz="half" idx="10"/>
          </p:nvPr>
        </p:nvSpPr>
        <p:spPr/>
        <p:txBody>
          <a:bodyPr/>
          <a:lstStyle/>
          <a:p>
            <a:fld id="{D7E94D5B-DD61-42AD-B2B6-135C95EBF770}" type="datetimeFigureOut">
              <a:rPr lang="en-IN" smtClean="0"/>
              <a:t>20-10-2019</a:t>
            </a:fld>
            <a:endParaRPr lang="en-IN"/>
          </a:p>
        </p:txBody>
      </p:sp>
      <p:sp>
        <p:nvSpPr>
          <p:cNvPr id="8" name="Footer Placeholder 7">
            <a:extLst>
              <a:ext uri="{FF2B5EF4-FFF2-40B4-BE49-F238E27FC236}">
                <a16:creationId xmlns:a16="http://schemas.microsoft.com/office/drawing/2014/main" id="{66213D5C-1EE2-4405-811A-19843C833B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43D73E-398E-4837-9BEC-059A71F85A0B}"/>
              </a:ext>
            </a:extLst>
          </p:cNvPr>
          <p:cNvSpPr>
            <a:spLocks noGrp="1"/>
          </p:cNvSpPr>
          <p:nvPr>
            <p:ph type="sldNum" sz="quarter" idx="12"/>
          </p:nvPr>
        </p:nvSpPr>
        <p:spPr/>
        <p:txBody>
          <a:bodyPr/>
          <a:lstStyle/>
          <a:p>
            <a:fld id="{51F9AA82-93F9-4719-B85D-00B871F03858}" type="slidenum">
              <a:rPr lang="en-IN" smtClean="0"/>
              <a:t>‹#›</a:t>
            </a:fld>
            <a:endParaRPr lang="en-IN"/>
          </a:p>
        </p:txBody>
      </p:sp>
    </p:spTree>
    <p:extLst>
      <p:ext uri="{BB962C8B-B14F-4D97-AF65-F5344CB8AC3E}">
        <p14:creationId xmlns:p14="http://schemas.microsoft.com/office/powerpoint/2010/main" val="161396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D21A-685D-4BEE-A851-DB80632F7A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F8CE3A-C92B-475C-8B6B-BC602F4EA747}"/>
              </a:ext>
            </a:extLst>
          </p:cNvPr>
          <p:cNvSpPr>
            <a:spLocks noGrp="1"/>
          </p:cNvSpPr>
          <p:nvPr>
            <p:ph type="dt" sz="half" idx="10"/>
          </p:nvPr>
        </p:nvSpPr>
        <p:spPr/>
        <p:txBody>
          <a:bodyPr/>
          <a:lstStyle/>
          <a:p>
            <a:fld id="{D7E94D5B-DD61-42AD-B2B6-135C95EBF770}" type="datetimeFigureOut">
              <a:rPr lang="en-IN" smtClean="0"/>
              <a:t>20-10-2019</a:t>
            </a:fld>
            <a:endParaRPr lang="en-IN"/>
          </a:p>
        </p:txBody>
      </p:sp>
      <p:sp>
        <p:nvSpPr>
          <p:cNvPr id="4" name="Footer Placeholder 3">
            <a:extLst>
              <a:ext uri="{FF2B5EF4-FFF2-40B4-BE49-F238E27FC236}">
                <a16:creationId xmlns:a16="http://schemas.microsoft.com/office/drawing/2014/main" id="{B64F91B4-FF54-4958-AE80-354BEA213E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FAC353-7E47-46B5-84A1-42B004FF8218}"/>
              </a:ext>
            </a:extLst>
          </p:cNvPr>
          <p:cNvSpPr>
            <a:spLocks noGrp="1"/>
          </p:cNvSpPr>
          <p:nvPr>
            <p:ph type="sldNum" sz="quarter" idx="12"/>
          </p:nvPr>
        </p:nvSpPr>
        <p:spPr/>
        <p:txBody>
          <a:bodyPr/>
          <a:lstStyle/>
          <a:p>
            <a:fld id="{51F9AA82-93F9-4719-B85D-00B871F03858}" type="slidenum">
              <a:rPr lang="en-IN" smtClean="0"/>
              <a:t>‹#›</a:t>
            </a:fld>
            <a:endParaRPr lang="en-IN"/>
          </a:p>
        </p:txBody>
      </p:sp>
    </p:spTree>
    <p:extLst>
      <p:ext uri="{BB962C8B-B14F-4D97-AF65-F5344CB8AC3E}">
        <p14:creationId xmlns:p14="http://schemas.microsoft.com/office/powerpoint/2010/main" val="367534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53A381-8E7C-431A-896E-43DD82909ACC}"/>
              </a:ext>
            </a:extLst>
          </p:cNvPr>
          <p:cNvSpPr>
            <a:spLocks noGrp="1"/>
          </p:cNvSpPr>
          <p:nvPr>
            <p:ph type="dt" sz="half" idx="10"/>
          </p:nvPr>
        </p:nvSpPr>
        <p:spPr/>
        <p:txBody>
          <a:bodyPr/>
          <a:lstStyle/>
          <a:p>
            <a:fld id="{D7E94D5B-DD61-42AD-B2B6-135C95EBF770}" type="datetimeFigureOut">
              <a:rPr lang="en-IN" smtClean="0"/>
              <a:t>20-10-2019</a:t>
            </a:fld>
            <a:endParaRPr lang="en-IN"/>
          </a:p>
        </p:txBody>
      </p:sp>
      <p:sp>
        <p:nvSpPr>
          <p:cNvPr id="3" name="Footer Placeholder 2">
            <a:extLst>
              <a:ext uri="{FF2B5EF4-FFF2-40B4-BE49-F238E27FC236}">
                <a16:creationId xmlns:a16="http://schemas.microsoft.com/office/drawing/2014/main" id="{9DF61E3A-26F3-470B-8080-070EA74337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9E2049-5203-475D-996D-AC3DAC53D2AD}"/>
              </a:ext>
            </a:extLst>
          </p:cNvPr>
          <p:cNvSpPr>
            <a:spLocks noGrp="1"/>
          </p:cNvSpPr>
          <p:nvPr>
            <p:ph type="sldNum" sz="quarter" idx="12"/>
          </p:nvPr>
        </p:nvSpPr>
        <p:spPr/>
        <p:txBody>
          <a:bodyPr/>
          <a:lstStyle/>
          <a:p>
            <a:fld id="{51F9AA82-93F9-4719-B85D-00B871F03858}" type="slidenum">
              <a:rPr lang="en-IN" smtClean="0"/>
              <a:t>‹#›</a:t>
            </a:fld>
            <a:endParaRPr lang="en-IN"/>
          </a:p>
        </p:txBody>
      </p:sp>
    </p:spTree>
    <p:extLst>
      <p:ext uri="{BB962C8B-B14F-4D97-AF65-F5344CB8AC3E}">
        <p14:creationId xmlns:p14="http://schemas.microsoft.com/office/powerpoint/2010/main" val="807146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0F11-4589-4E1C-A37D-E14C2803A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3614A5-B395-4307-980A-7B24630DED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5D39FF-987B-4F20-A20B-76EEEE4A2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46C5F9-52E9-4E32-ABCF-31654B984DC4}"/>
              </a:ext>
            </a:extLst>
          </p:cNvPr>
          <p:cNvSpPr>
            <a:spLocks noGrp="1"/>
          </p:cNvSpPr>
          <p:nvPr>
            <p:ph type="dt" sz="half" idx="10"/>
          </p:nvPr>
        </p:nvSpPr>
        <p:spPr/>
        <p:txBody>
          <a:bodyPr/>
          <a:lstStyle/>
          <a:p>
            <a:fld id="{D7E94D5B-DD61-42AD-B2B6-135C95EBF770}" type="datetimeFigureOut">
              <a:rPr lang="en-IN" smtClean="0"/>
              <a:t>20-10-2019</a:t>
            </a:fld>
            <a:endParaRPr lang="en-IN"/>
          </a:p>
        </p:txBody>
      </p:sp>
      <p:sp>
        <p:nvSpPr>
          <p:cNvPr id="6" name="Footer Placeholder 5">
            <a:extLst>
              <a:ext uri="{FF2B5EF4-FFF2-40B4-BE49-F238E27FC236}">
                <a16:creationId xmlns:a16="http://schemas.microsoft.com/office/drawing/2014/main" id="{32E4DF10-164F-479E-8BC1-4B5CF7887F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7E9ED6-DB36-420A-B51E-B3106A5D6019}"/>
              </a:ext>
            </a:extLst>
          </p:cNvPr>
          <p:cNvSpPr>
            <a:spLocks noGrp="1"/>
          </p:cNvSpPr>
          <p:nvPr>
            <p:ph type="sldNum" sz="quarter" idx="12"/>
          </p:nvPr>
        </p:nvSpPr>
        <p:spPr/>
        <p:txBody>
          <a:bodyPr/>
          <a:lstStyle/>
          <a:p>
            <a:fld id="{51F9AA82-93F9-4719-B85D-00B871F03858}" type="slidenum">
              <a:rPr lang="en-IN" smtClean="0"/>
              <a:t>‹#›</a:t>
            </a:fld>
            <a:endParaRPr lang="en-IN"/>
          </a:p>
        </p:txBody>
      </p:sp>
    </p:spTree>
    <p:extLst>
      <p:ext uri="{BB962C8B-B14F-4D97-AF65-F5344CB8AC3E}">
        <p14:creationId xmlns:p14="http://schemas.microsoft.com/office/powerpoint/2010/main" val="118162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90314-B1EE-4E7D-A5C4-35FB34B4BD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292559-5E4E-48D1-8032-9CE2C65064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65A3AD-844C-41EF-BD37-677E41D42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31F183-9C17-4F31-AA72-526B7DA83486}"/>
              </a:ext>
            </a:extLst>
          </p:cNvPr>
          <p:cNvSpPr>
            <a:spLocks noGrp="1"/>
          </p:cNvSpPr>
          <p:nvPr>
            <p:ph type="dt" sz="half" idx="10"/>
          </p:nvPr>
        </p:nvSpPr>
        <p:spPr/>
        <p:txBody>
          <a:bodyPr/>
          <a:lstStyle/>
          <a:p>
            <a:fld id="{D7E94D5B-DD61-42AD-B2B6-135C95EBF770}" type="datetimeFigureOut">
              <a:rPr lang="en-IN" smtClean="0"/>
              <a:t>20-10-2019</a:t>
            </a:fld>
            <a:endParaRPr lang="en-IN"/>
          </a:p>
        </p:txBody>
      </p:sp>
      <p:sp>
        <p:nvSpPr>
          <p:cNvPr id="6" name="Footer Placeholder 5">
            <a:extLst>
              <a:ext uri="{FF2B5EF4-FFF2-40B4-BE49-F238E27FC236}">
                <a16:creationId xmlns:a16="http://schemas.microsoft.com/office/drawing/2014/main" id="{B52BAB55-C999-4D6A-87ED-F050F9B2B8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869179-ED5C-49EA-B467-5473E63B8F24}"/>
              </a:ext>
            </a:extLst>
          </p:cNvPr>
          <p:cNvSpPr>
            <a:spLocks noGrp="1"/>
          </p:cNvSpPr>
          <p:nvPr>
            <p:ph type="sldNum" sz="quarter" idx="12"/>
          </p:nvPr>
        </p:nvSpPr>
        <p:spPr/>
        <p:txBody>
          <a:bodyPr/>
          <a:lstStyle/>
          <a:p>
            <a:fld id="{51F9AA82-93F9-4719-B85D-00B871F03858}" type="slidenum">
              <a:rPr lang="en-IN" smtClean="0"/>
              <a:t>‹#›</a:t>
            </a:fld>
            <a:endParaRPr lang="en-IN"/>
          </a:p>
        </p:txBody>
      </p:sp>
    </p:spTree>
    <p:extLst>
      <p:ext uri="{BB962C8B-B14F-4D97-AF65-F5344CB8AC3E}">
        <p14:creationId xmlns:p14="http://schemas.microsoft.com/office/powerpoint/2010/main" val="1344929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736D2-8F5C-42FD-A9E0-CEC97133FB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36A24F-CE77-4E0D-86B9-574431AFC3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CDBC54-F62E-4364-8393-942F2ECF1D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94D5B-DD61-42AD-B2B6-135C95EBF770}" type="datetimeFigureOut">
              <a:rPr lang="en-IN" smtClean="0"/>
              <a:t>20-10-2019</a:t>
            </a:fld>
            <a:endParaRPr lang="en-IN"/>
          </a:p>
        </p:txBody>
      </p:sp>
      <p:sp>
        <p:nvSpPr>
          <p:cNvPr id="5" name="Footer Placeholder 4">
            <a:extLst>
              <a:ext uri="{FF2B5EF4-FFF2-40B4-BE49-F238E27FC236}">
                <a16:creationId xmlns:a16="http://schemas.microsoft.com/office/drawing/2014/main" id="{07CAD8FB-591E-4515-B9EF-B30E88766F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53FB2CB-64FD-4E5E-A736-DA985AD5E9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9AA82-93F9-4719-B85D-00B871F03858}" type="slidenum">
              <a:rPr lang="en-IN" smtClean="0"/>
              <a:t>‹#›</a:t>
            </a:fld>
            <a:endParaRPr lang="en-IN"/>
          </a:p>
        </p:txBody>
      </p:sp>
    </p:spTree>
    <p:extLst>
      <p:ext uri="{BB962C8B-B14F-4D97-AF65-F5344CB8AC3E}">
        <p14:creationId xmlns:p14="http://schemas.microsoft.com/office/powerpoint/2010/main" val="1385025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7E0267-5B42-4A46-A15D-D54C2CB8F674}"/>
              </a:ext>
            </a:extLst>
          </p:cNvPr>
          <p:cNvPicPr>
            <a:picLocks noChangeAspect="1"/>
          </p:cNvPicPr>
          <p:nvPr/>
        </p:nvPicPr>
        <p:blipFill rotWithShape="1">
          <a:blip r:embed="rId3">
            <a:extLst>
              <a:ext uri="{28A0092B-C50C-407E-A947-70E740481C1C}">
                <a14:useLocalDpi xmlns:a14="http://schemas.microsoft.com/office/drawing/2010/main" val="0"/>
              </a:ext>
            </a:extLst>
          </a:blip>
          <a:srcRect l="761" t="2644" r="761" b="2644"/>
          <a:stretch/>
        </p:blipFill>
        <p:spPr>
          <a:xfrm>
            <a:off x="214604" y="0"/>
            <a:ext cx="4786009" cy="2898159"/>
          </a:xfrm>
          <a:prstGeom prst="rect">
            <a:avLst/>
          </a:prstGeom>
        </p:spPr>
      </p:pic>
      <p:sp>
        <p:nvSpPr>
          <p:cNvPr id="6" name="TextBox 5">
            <a:extLst>
              <a:ext uri="{FF2B5EF4-FFF2-40B4-BE49-F238E27FC236}">
                <a16:creationId xmlns:a16="http://schemas.microsoft.com/office/drawing/2014/main" id="{E11EFBD8-2C75-40BE-9927-3F14F720FDD2}"/>
              </a:ext>
            </a:extLst>
          </p:cNvPr>
          <p:cNvSpPr txBox="1"/>
          <p:nvPr/>
        </p:nvSpPr>
        <p:spPr>
          <a:xfrm>
            <a:off x="6960637" y="82190"/>
            <a:ext cx="5232984" cy="461665"/>
          </a:xfrm>
          <a:prstGeom prst="rect">
            <a:avLst/>
          </a:prstGeom>
          <a:noFill/>
        </p:spPr>
        <p:txBody>
          <a:bodyPr wrap="square" rtlCol="0">
            <a:spAutoFit/>
          </a:bodyPr>
          <a:lstStyle/>
          <a:p>
            <a:r>
              <a:rPr lang="en-IN" sz="2400" b="1" u="sng" dirty="0">
                <a:latin typeface="Bahnschrift Light" panose="020B0502040204020203" pitchFamily="34" charset="0"/>
              </a:rPr>
              <a:t> CSP251 – Project Based Learning Lab</a:t>
            </a:r>
          </a:p>
        </p:txBody>
      </p:sp>
      <p:sp>
        <p:nvSpPr>
          <p:cNvPr id="7" name="TextBox 6">
            <a:extLst>
              <a:ext uri="{FF2B5EF4-FFF2-40B4-BE49-F238E27FC236}">
                <a16:creationId xmlns:a16="http://schemas.microsoft.com/office/drawing/2014/main" id="{D0D49F52-0665-4080-87F3-4883B28419D1}"/>
              </a:ext>
            </a:extLst>
          </p:cNvPr>
          <p:cNvSpPr txBox="1"/>
          <p:nvPr/>
        </p:nvSpPr>
        <p:spPr>
          <a:xfrm>
            <a:off x="1319720" y="2898159"/>
            <a:ext cx="9704961" cy="1107996"/>
          </a:xfrm>
          <a:prstGeom prst="rect">
            <a:avLst/>
          </a:prstGeom>
          <a:noFill/>
        </p:spPr>
        <p:txBody>
          <a:bodyPr wrap="square" rtlCol="0">
            <a:spAutoFit/>
          </a:bodyPr>
          <a:lstStyle/>
          <a:p>
            <a:r>
              <a:rPr lang="en-IN" sz="6600" dirty="0"/>
              <a:t>Sentiment Analysis Using AI</a:t>
            </a:r>
          </a:p>
        </p:txBody>
      </p:sp>
      <p:sp>
        <p:nvSpPr>
          <p:cNvPr id="8" name="TextBox 7">
            <a:extLst>
              <a:ext uri="{FF2B5EF4-FFF2-40B4-BE49-F238E27FC236}">
                <a16:creationId xmlns:a16="http://schemas.microsoft.com/office/drawing/2014/main" id="{A493BABD-311F-4C86-965B-9F35082D8E95}"/>
              </a:ext>
            </a:extLst>
          </p:cNvPr>
          <p:cNvSpPr txBox="1"/>
          <p:nvPr/>
        </p:nvSpPr>
        <p:spPr>
          <a:xfrm>
            <a:off x="9546077" y="5657671"/>
            <a:ext cx="2645923" cy="1200329"/>
          </a:xfrm>
          <a:prstGeom prst="rect">
            <a:avLst/>
          </a:prstGeom>
          <a:noFill/>
        </p:spPr>
        <p:txBody>
          <a:bodyPr wrap="square" rtlCol="0">
            <a:spAutoFit/>
          </a:bodyPr>
          <a:lstStyle/>
          <a:p>
            <a:r>
              <a:rPr lang="en-IN" u="sng" dirty="0"/>
              <a:t>Presented by: </a:t>
            </a:r>
          </a:p>
          <a:p>
            <a:pPr marL="342900" indent="-342900">
              <a:buAutoNum type="arabicParenR"/>
            </a:pPr>
            <a:r>
              <a:rPr lang="en-IN" dirty="0"/>
              <a:t>Muheed Muzamil</a:t>
            </a:r>
          </a:p>
          <a:p>
            <a:pPr marL="342900" indent="-342900">
              <a:buAutoNum type="arabicParenR"/>
            </a:pPr>
            <a:r>
              <a:rPr lang="en-IN" dirty="0"/>
              <a:t>Sheikh Parvez Ahmad</a:t>
            </a:r>
          </a:p>
          <a:p>
            <a:pPr marL="342900" indent="-342900">
              <a:buAutoNum type="arabicParenR"/>
            </a:pPr>
            <a:r>
              <a:rPr lang="en-IN" dirty="0"/>
              <a:t>Siddharth Gautam</a:t>
            </a:r>
          </a:p>
        </p:txBody>
      </p:sp>
    </p:spTree>
    <p:extLst>
      <p:ext uri="{BB962C8B-B14F-4D97-AF65-F5344CB8AC3E}">
        <p14:creationId xmlns:p14="http://schemas.microsoft.com/office/powerpoint/2010/main" val="1317880114"/>
      </p:ext>
    </p:extLst>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2E3C3D-B106-4E68-848B-F6873491446A}"/>
              </a:ext>
            </a:extLst>
          </p:cNvPr>
          <p:cNvSpPr>
            <a:spLocks noGrp="1"/>
          </p:cNvSpPr>
          <p:nvPr>
            <p:ph type="title"/>
          </p:nvPr>
        </p:nvSpPr>
        <p:spPr>
          <a:xfrm>
            <a:off x="0" y="65989"/>
            <a:ext cx="10515600" cy="820131"/>
          </a:xfrm>
        </p:spPr>
        <p:txBody>
          <a:bodyPr>
            <a:noAutofit/>
          </a:bodyPr>
          <a:lstStyle/>
          <a:p>
            <a:r>
              <a:rPr lang="en-IN" sz="5400" dirty="0">
                <a:latin typeface="Bahnschrift Light" panose="020B0502040204020203" pitchFamily="34" charset="0"/>
              </a:rPr>
              <a:t>Some Python IDE : </a:t>
            </a:r>
            <a:endParaRPr lang="en-IN" sz="8000" dirty="0">
              <a:latin typeface="Bahnschrift Light" panose="020B0502040204020203" pitchFamily="34" charset="0"/>
            </a:endParaRPr>
          </a:p>
        </p:txBody>
      </p:sp>
      <p:sp>
        <p:nvSpPr>
          <p:cNvPr id="11" name="TextBox 10">
            <a:extLst>
              <a:ext uri="{FF2B5EF4-FFF2-40B4-BE49-F238E27FC236}">
                <a16:creationId xmlns:a16="http://schemas.microsoft.com/office/drawing/2014/main" id="{6F7A15EA-7623-4612-8E7B-A22C2339CCCF}"/>
              </a:ext>
            </a:extLst>
          </p:cNvPr>
          <p:cNvSpPr txBox="1"/>
          <p:nvPr/>
        </p:nvSpPr>
        <p:spPr>
          <a:xfrm>
            <a:off x="0" y="886120"/>
            <a:ext cx="11528981" cy="6771084"/>
          </a:xfrm>
          <a:prstGeom prst="rect">
            <a:avLst/>
          </a:prstGeom>
          <a:noFill/>
        </p:spPr>
        <p:txBody>
          <a:bodyPr wrap="square" rtlCol="0">
            <a:spAutoFit/>
          </a:bodyPr>
          <a:lstStyle/>
          <a:p>
            <a:r>
              <a:rPr lang="en-IN" sz="2400" b="1" u="sng" dirty="0"/>
              <a:t>PyCharm:</a:t>
            </a:r>
            <a:r>
              <a:rPr lang="en-IN" sz="2400" b="1" dirty="0"/>
              <a:t> </a:t>
            </a:r>
            <a:r>
              <a:rPr lang="en-US" dirty="0"/>
              <a:t>PyCharm is one of the widely used Python IDE which was created by Jet Brains. It is one of the best IDE for Python. PyCharm is all a developer’s need for productive Python development.</a:t>
            </a:r>
          </a:p>
          <a:p>
            <a:r>
              <a:rPr lang="en-US" dirty="0"/>
              <a:t>With PyCharm, the developers can write a neat and maintainable code. It helps to be more productive and gives smart assistance to the developers. It takes care of the routine tasks by saving time and thereby increasing profit accordingly.</a:t>
            </a:r>
          </a:p>
          <a:p>
            <a:r>
              <a:rPr lang="en-US" sz="2000" b="1" u="sng" dirty="0"/>
              <a:t>Platform Support:</a:t>
            </a:r>
            <a:r>
              <a:rPr lang="en-US" sz="2000" dirty="0"/>
              <a:t> WINDOWS, LINUX, MAC etc.</a:t>
            </a:r>
          </a:p>
          <a:p>
            <a:r>
              <a:rPr lang="en-US" sz="2000" dirty="0"/>
              <a:t>-------------------------------------------------------------------------------------------------------------------------------------------------</a:t>
            </a:r>
          </a:p>
          <a:p>
            <a:r>
              <a:rPr lang="en-US" sz="2400" b="1" u="sng" dirty="0"/>
              <a:t>SPYDER:</a:t>
            </a:r>
            <a:r>
              <a:rPr lang="en-US" sz="2400" b="1" dirty="0"/>
              <a:t> </a:t>
            </a:r>
            <a:r>
              <a:rPr lang="en-US" dirty="0"/>
              <a:t>SPYDER is another big name in the IDE market. It is a good python compiler.</a:t>
            </a:r>
          </a:p>
          <a:p>
            <a:r>
              <a:rPr lang="en-US" dirty="0"/>
              <a:t>It is famous for python development. It was mainly developed for scientists and engineers to provide a powerful scientific environment for Python. It offers an advanced level of edit, debug, and data exploration feature. It is very extensible and has a good plugin system and API. As SPYDER uses PYQT, a developer can also use it as an extension. It is a powerful IDE.</a:t>
            </a:r>
          </a:p>
          <a:p>
            <a:r>
              <a:rPr lang="en-IN" sz="2000" b="1" u="sng" dirty="0"/>
              <a:t>Platform Support:</a:t>
            </a:r>
            <a:r>
              <a:rPr lang="en-IN" dirty="0"/>
              <a:t> QT, WINDOWS, LINUX, MAC OS etc.</a:t>
            </a:r>
          </a:p>
          <a:p>
            <a:r>
              <a:rPr lang="en-IN" dirty="0"/>
              <a:t>------------------------------------------------------------------------------------------------------------------------------------------------------------------</a:t>
            </a:r>
            <a:endParaRPr lang="en-US" dirty="0"/>
          </a:p>
          <a:p>
            <a:r>
              <a:rPr lang="en-US" sz="2400" b="1" u="sng" dirty="0"/>
              <a:t>IDLE:</a:t>
            </a:r>
            <a:r>
              <a:rPr lang="en-US" sz="2400" b="1" dirty="0"/>
              <a:t> </a:t>
            </a:r>
            <a:r>
              <a:rPr lang="en-US" dirty="0"/>
              <a:t>IDLE is a popular Integrated Development Environment written in Python and it has been integrated with the default language. It is one of the best IDE for python.</a:t>
            </a:r>
          </a:p>
          <a:p>
            <a:r>
              <a:rPr lang="en-US" dirty="0"/>
              <a:t>IDLE is a very simple and basic IDE which is mainly used by the beginner level developers who want to practice on python development. It is also a cross-platform thus helping the trainee developers a lot but it also called as a disposable IDE as a developer moves to more advance IDE after learning the basics.</a:t>
            </a:r>
          </a:p>
          <a:p>
            <a:r>
              <a:rPr lang="en-IN" sz="2000" b="1" u="sng" dirty="0"/>
              <a:t>Platform Support:</a:t>
            </a:r>
            <a:r>
              <a:rPr lang="en-IN" dirty="0"/>
              <a:t> WINDOWS, LINUX, MAC OS etc.</a:t>
            </a:r>
            <a:endParaRPr lang="en-US" dirty="0"/>
          </a:p>
          <a:p>
            <a:r>
              <a:rPr lang="en-US" sz="2400" u="sng" dirty="0"/>
              <a:t>-------------------------------------------------------------------------------------------------------------------------</a:t>
            </a:r>
          </a:p>
          <a:p>
            <a:endParaRPr lang="en-US" sz="2400" dirty="0"/>
          </a:p>
          <a:p>
            <a:endParaRPr lang="en-IN" sz="3600" dirty="0"/>
          </a:p>
        </p:txBody>
      </p:sp>
    </p:spTree>
    <p:extLst>
      <p:ext uri="{BB962C8B-B14F-4D97-AF65-F5344CB8AC3E}">
        <p14:creationId xmlns:p14="http://schemas.microsoft.com/office/powerpoint/2010/main" val="854311470"/>
      </p:ext>
    </p:extLst>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DA40-F886-4F1F-8272-DC24574572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CFA47D-8454-4236-9229-47505108E9A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10848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8482-A003-4653-9436-C44A3360C5B8}"/>
              </a:ext>
            </a:extLst>
          </p:cNvPr>
          <p:cNvSpPr>
            <a:spLocks noGrp="1"/>
          </p:cNvSpPr>
          <p:nvPr>
            <p:ph type="title"/>
          </p:nvPr>
        </p:nvSpPr>
        <p:spPr>
          <a:xfrm>
            <a:off x="1366520" y="2037080"/>
            <a:ext cx="9458960" cy="2783839"/>
          </a:xfrm>
        </p:spPr>
        <p:txBody>
          <a:bodyPr>
            <a:normAutofit fontScale="90000"/>
          </a:bodyPr>
          <a:lstStyle/>
          <a:p>
            <a:r>
              <a:rPr lang="en-IN" sz="11500" dirty="0">
                <a:latin typeface="Bahnschrift Light" panose="020B0502040204020203" pitchFamily="34" charset="0"/>
              </a:rPr>
              <a:t>INTRODUCTION</a:t>
            </a:r>
          </a:p>
        </p:txBody>
      </p:sp>
    </p:spTree>
    <p:extLst>
      <p:ext uri="{BB962C8B-B14F-4D97-AF65-F5344CB8AC3E}">
        <p14:creationId xmlns:p14="http://schemas.microsoft.com/office/powerpoint/2010/main" val="4118730913"/>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2BCE-3C2C-4BEC-8B66-F3BD473A91AE}"/>
              </a:ext>
            </a:extLst>
          </p:cNvPr>
          <p:cNvSpPr>
            <a:spLocks noGrp="1"/>
          </p:cNvSpPr>
          <p:nvPr>
            <p:ph type="title"/>
          </p:nvPr>
        </p:nvSpPr>
        <p:spPr>
          <a:xfrm>
            <a:off x="254541" y="68195"/>
            <a:ext cx="10515600" cy="1225684"/>
          </a:xfrm>
        </p:spPr>
        <p:txBody>
          <a:bodyPr/>
          <a:lstStyle/>
          <a:p>
            <a:r>
              <a:rPr lang="en-IN" b="1" u="sng" dirty="0"/>
              <a:t>What is Sentiment Analysis : </a:t>
            </a:r>
          </a:p>
        </p:txBody>
      </p:sp>
      <p:sp>
        <p:nvSpPr>
          <p:cNvPr id="3" name="Content Placeholder 2">
            <a:extLst>
              <a:ext uri="{FF2B5EF4-FFF2-40B4-BE49-F238E27FC236}">
                <a16:creationId xmlns:a16="http://schemas.microsoft.com/office/drawing/2014/main" id="{872197C7-42AE-46AA-9CC4-8D7A8B59F2D5}"/>
              </a:ext>
            </a:extLst>
          </p:cNvPr>
          <p:cNvSpPr>
            <a:spLocks noGrp="1"/>
          </p:cNvSpPr>
          <p:nvPr>
            <p:ph idx="1"/>
          </p:nvPr>
        </p:nvSpPr>
        <p:spPr>
          <a:xfrm>
            <a:off x="162128" y="1293879"/>
            <a:ext cx="11867744" cy="5410116"/>
          </a:xfrm>
        </p:spPr>
        <p:txBody>
          <a:bodyPr>
            <a:normAutofit/>
          </a:bodyPr>
          <a:lstStyle/>
          <a:p>
            <a:r>
              <a:rPr lang="en-US" sz="3000" dirty="0">
                <a:latin typeface="Bahnschrift Light" panose="020B0502040204020203" pitchFamily="34" charset="0"/>
                <a:cs typeface="Nirmala UI Semilight" panose="020B0402040204020203" pitchFamily="34" charset="0"/>
              </a:rPr>
              <a:t>Sentiment Analysis is the process of determining whether a piece of writing is positive, negative or neutral.</a:t>
            </a:r>
          </a:p>
          <a:p>
            <a:r>
              <a:rPr lang="en-US" sz="3000" dirty="0">
                <a:latin typeface="Bahnschrift Light" panose="020B0502040204020203" pitchFamily="34" charset="0"/>
                <a:cs typeface="Nirmala UI Semilight" panose="020B0402040204020203" pitchFamily="34" charset="0"/>
              </a:rPr>
              <a:t>A sentiment analysis system for text analysis combines natural language processing (NLP) and Machine Learning techniques to assign weighted sentiment scores to the entities, topics, themes and categories within a sentence or phrase.</a:t>
            </a:r>
          </a:p>
          <a:p>
            <a:r>
              <a:rPr lang="en-US" sz="3000" dirty="0">
                <a:latin typeface="Bahnschrift Light" panose="020B0502040204020203" pitchFamily="34" charset="0"/>
                <a:cs typeface="Nirmala UI Semilight" panose="020B0402040204020203" pitchFamily="34" charset="0"/>
              </a:rPr>
              <a:t>Sentiment analysis is extremely useful in social media monitoring as it allows us to gain an overview of the wider public opinion behind certain topics.</a:t>
            </a:r>
          </a:p>
          <a:p>
            <a:r>
              <a:rPr lang="en-US" sz="3000" dirty="0">
                <a:latin typeface="Bahnschrift Light" panose="020B0502040204020203" pitchFamily="34" charset="0"/>
                <a:cs typeface="Nirmala UI Semilight" panose="020B0402040204020203" pitchFamily="34" charset="0"/>
              </a:rPr>
              <a:t>The ability to extract insights from social data is a practice that is being widely adopted by organizations across the world.</a:t>
            </a:r>
          </a:p>
          <a:p>
            <a:pPr marL="0" indent="0">
              <a:buNone/>
            </a:pPr>
            <a:endParaRPr lang="en-IN" dirty="0"/>
          </a:p>
        </p:txBody>
      </p:sp>
    </p:spTree>
    <p:extLst>
      <p:ext uri="{BB962C8B-B14F-4D97-AF65-F5344CB8AC3E}">
        <p14:creationId xmlns:p14="http://schemas.microsoft.com/office/powerpoint/2010/main" val="1229426279"/>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052A5-46A4-449B-BD19-C6868B22863A}"/>
              </a:ext>
            </a:extLst>
          </p:cNvPr>
          <p:cNvSpPr>
            <a:spLocks noGrp="1"/>
          </p:cNvSpPr>
          <p:nvPr>
            <p:ph type="title"/>
          </p:nvPr>
        </p:nvSpPr>
        <p:spPr>
          <a:xfrm>
            <a:off x="59093" y="2766218"/>
            <a:ext cx="12073813" cy="1325563"/>
          </a:xfrm>
        </p:spPr>
        <p:txBody>
          <a:bodyPr>
            <a:noAutofit/>
          </a:bodyPr>
          <a:lstStyle/>
          <a:p>
            <a:r>
              <a:rPr lang="en-IN" sz="6600" dirty="0">
                <a:latin typeface="Bahnschrift Light" panose="020B0502040204020203" pitchFamily="34" charset="0"/>
              </a:rPr>
              <a:t>Block Diagrams And Algorithms</a:t>
            </a:r>
          </a:p>
        </p:txBody>
      </p:sp>
    </p:spTree>
    <p:extLst>
      <p:ext uri="{BB962C8B-B14F-4D97-AF65-F5344CB8AC3E}">
        <p14:creationId xmlns:p14="http://schemas.microsoft.com/office/powerpoint/2010/main" val="206615466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1903-1083-4F1B-A0A0-E3E2F6517C28}"/>
              </a:ext>
            </a:extLst>
          </p:cNvPr>
          <p:cNvSpPr>
            <a:spLocks noGrp="1"/>
          </p:cNvSpPr>
          <p:nvPr>
            <p:ph type="title"/>
          </p:nvPr>
        </p:nvSpPr>
        <p:spPr>
          <a:xfrm>
            <a:off x="0" y="18256"/>
            <a:ext cx="12191999" cy="1036104"/>
          </a:xfrm>
        </p:spPr>
        <p:txBody>
          <a:bodyPr>
            <a:normAutofit fontScale="90000"/>
          </a:bodyPr>
          <a:lstStyle/>
          <a:p>
            <a:r>
              <a:rPr lang="en-IN" sz="6000" b="1" u="sng" dirty="0">
                <a:latin typeface="Leelawadee UI Semilight" panose="020B0402040204020203" pitchFamily="34" charset="-34"/>
                <a:cs typeface="Leelawadee UI Semilight" panose="020B0402040204020203" pitchFamily="34" charset="-34"/>
              </a:rPr>
              <a:t>Block Diagram: </a:t>
            </a:r>
            <a:r>
              <a:rPr lang="en-IN" sz="4900" dirty="0">
                <a:latin typeface="Leelawadee UI Semilight" panose="020B0402040204020203" pitchFamily="34" charset="-34"/>
                <a:cs typeface="Leelawadee UI Semilight" panose="020B0402040204020203" pitchFamily="34" charset="-34"/>
              </a:rPr>
              <a:t>For Analysis of Reddit Data</a:t>
            </a:r>
            <a:endParaRPr lang="en-IN" dirty="0"/>
          </a:p>
        </p:txBody>
      </p:sp>
      <p:pic>
        <p:nvPicPr>
          <p:cNvPr id="5" name="Content Placeholder 4">
            <a:extLst>
              <a:ext uri="{FF2B5EF4-FFF2-40B4-BE49-F238E27FC236}">
                <a16:creationId xmlns:a16="http://schemas.microsoft.com/office/drawing/2014/main" id="{4A9EF490-8F01-4A85-84DC-1D3E5F89C89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772" t="1885" r="7772" b="1885"/>
          <a:stretch/>
        </p:blipFill>
        <p:spPr>
          <a:xfrm>
            <a:off x="0" y="1054359"/>
            <a:ext cx="12191999" cy="5934269"/>
          </a:xfrm>
        </p:spPr>
      </p:pic>
    </p:spTree>
    <p:extLst>
      <p:ext uri="{BB962C8B-B14F-4D97-AF65-F5344CB8AC3E}">
        <p14:creationId xmlns:p14="http://schemas.microsoft.com/office/powerpoint/2010/main" val="130910215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8DE97-3881-4A84-916B-682862A0FFED}"/>
              </a:ext>
            </a:extLst>
          </p:cNvPr>
          <p:cNvSpPr>
            <a:spLocks noGrp="1"/>
          </p:cNvSpPr>
          <p:nvPr>
            <p:ph type="title"/>
          </p:nvPr>
        </p:nvSpPr>
        <p:spPr>
          <a:xfrm>
            <a:off x="0" y="0"/>
            <a:ext cx="12070702" cy="681135"/>
          </a:xfrm>
        </p:spPr>
        <p:txBody>
          <a:bodyPr>
            <a:normAutofit fontScale="90000"/>
          </a:bodyPr>
          <a:lstStyle/>
          <a:p>
            <a:r>
              <a:rPr lang="en-IN" sz="4900" b="1" u="sng" dirty="0">
                <a:latin typeface="Leelawadee UI Semilight" panose="020B0402040204020203" pitchFamily="34" charset="-34"/>
                <a:cs typeface="Leelawadee UI Semilight" panose="020B0402040204020203" pitchFamily="34" charset="-34"/>
              </a:rPr>
              <a:t>Block Diagram: </a:t>
            </a:r>
            <a:r>
              <a:rPr lang="en-IN" sz="4900" dirty="0">
                <a:latin typeface="Leelawadee UI Semilight" panose="020B0402040204020203" pitchFamily="34" charset="-34"/>
                <a:cs typeface="Leelawadee UI Semilight" panose="020B0402040204020203" pitchFamily="34" charset="-34"/>
              </a:rPr>
              <a:t>For Analysis of a particular user</a:t>
            </a:r>
            <a:endParaRPr lang="en-IN" dirty="0"/>
          </a:p>
        </p:txBody>
      </p:sp>
      <p:pic>
        <p:nvPicPr>
          <p:cNvPr id="5" name="Content Placeholder 4">
            <a:extLst>
              <a:ext uri="{FF2B5EF4-FFF2-40B4-BE49-F238E27FC236}">
                <a16:creationId xmlns:a16="http://schemas.microsoft.com/office/drawing/2014/main" id="{5B0DFBF6-3DD6-48C0-BA56-C8F7AADB35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6834" y="681135"/>
            <a:ext cx="9004040" cy="6494106"/>
          </a:xfrm>
        </p:spPr>
      </p:pic>
    </p:spTree>
    <p:extLst>
      <p:ext uri="{BB962C8B-B14F-4D97-AF65-F5344CB8AC3E}">
        <p14:creationId xmlns:p14="http://schemas.microsoft.com/office/powerpoint/2010/main" val="143637171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29C79D-BFFC-4799-B15D-8E67818F7440}"/>
              </a:ext>
            </a:extLst>
          </p:cNvPr>
          <p:cNvSpPr/>
          <p:nvPr/>
        </p:nvSpPr>
        <p:spPr>
          <a:xfrm>
            <a:off x="4994987" y="1073020"/>
            <a:ext cx="2369976" cy="5505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Analyse an audio file</a:t>
            </a:r>
          </a:p>
        </p:txBody>
      </p:sp>
      <p:cxnSp>
        <p:nvCxnSpPr>
          <p:cNvPr id="7" name="Straight Connector 6">
            <a:extLst>
              <a:ext uri="{FF2B5EF4-FFF2-40B4-BE49-F238E27FC236}">
                <a16:creationId xmlns:a16="http://schemas.microsoft.com/office/drawing/2014/main" id="{84BA50B5-90FA-4F49-BCB0-29F7AD2FB148}"/>
              </a:ext>
            </a:extLst>
          </p:cNvPr>
          <p:cNvCxnSpPr>
            <a:cxnSpLocks/>
            <a:stCxn id="4" idx="2"/>
          </p:cNvCxnSpPr>
          <p:nvPr/>
        </p:nvCxnSpPr>
        <p:spPr>
          <a:xfrm>
            <a:off x="6179975" y="1623527"/>
            <a:ext cx="0" cy="587828"/>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5A51CDD-B065-4B73-8CC3-EBC2614639A9}"/>
              </a:ext>
            </a:extLst>
          </p:cNvPr>
          <p:cNvSpPr/>
          <p:nvPr/>
        </p:nvSpPr>
        <p:spPr>
          <a:xfrm>
            <a:off x="4226765" y="2220687"/>
            <a:ext cx="3993499" cy="541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User Input - Path of Audio File(mp3)</a:t>
            </a:r>
          </a:p>
        </p:txBody>
      </p:sp>
      <p:cxnSp>
        <p:nvCxnSpPr>
          <p:cNvPr id="12" name="Straight Connector 11">
            <a:extLst>
              <a:ext uri="{FF2B5EF4-FFF2-40B4-BE49-F238E27FC236}">
                <a16:creationId xmlns:a16="http://schemas.microsoft.com/office/drawing/2014/main" id="{D9FD9726-01AD-4872-8EE0-6F30ADBBA8BB}"/>
              </a:ext>
            </a:extLst>
          </p:cNvPr>
          <p:cNvCxnSpPr>
            <a:cxnSpLocks/>
            <a:stCxn id="9" idx="2"/>
          </p:cNvCxnSpPr>
          <p:nvPr/>
        </p:nvCxnSpPr>
        <p:spPr>
          <a:xfrm flipH="1">
            <a:off x="6218853" y="2761863"/>
            <a:ext cx="4662" cy="541176"/>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5A641E5-8463-45B0-9808-1C3BF27DCA73}"/>
              </a:ext>
            </a:extLst>
          </p:cNvPr>
          <p:cNvSpPr/>
          <p:nvPr/>
        </p:nvSpPr>
        <p:spPr>
          <a:xfrm>
            <a:off x="4338738" y="3253868"/>
            <a:ext cx="3760226" cy="6463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id="{12CEE633-9459-4AAD-A756-89137AA9A015}"/>
              </a:ext>
            </a:extLst>
          </p:cNvPr>
          <p:cNvSpPr txBox="1"/>
          <p:nvPr/>
        </p:nvSpPr>
        <p:spPr>
          <a:xfrm>
            <a:off x="4368282" y="3139385"/>
            <a:ext cx="3545633" cy="646331"/>
          </a:xfrm>
          <a:prstGeom prst="rect">
            <a:avLst/>
          </a:prstGeom>
          <a:noFill/>
        </p:spPr>
        <p:txBody>
          <a:bodyPr wrap="square" rtlCol="0">
            <a:spAutoFit/>
          </a:bodyPr>
          <a:lstStyle/>
          <a:p>
            <a:r>
              <a:rPr lang="en-IN" dirty="0"/>
              <a:t>      </a:t>
            </a:r>
          </a:p>
          <a:p>
            <a:r>
              <a:rPr lang="en-IN" dirty="0"/>
              <a:t>          Transcribing speech to text</a:t>
            </a:r>
          </a:p>
        </p:txBody>
      </p:sp>
      <p:cxnSp>
        <p:nvCxnSpPr>
          <p:cNvPr id="17" name="Straight Connector 16">
            <a:extLst>
              <a:ext uri="{FF2B5EF4-FFF2-40B4-BE49-F238E27FC236}">
                <a16:creationId xmlns:a16="http://schemas.microsoft.com/office/drawing/2014/main" id="{35BF51EA-49E4-4441-AD8B-9F8AA5CFCA70}"/>
              </a:ext>
            </a:extLst>
          </p:cNvPr>
          <p:cNvCxnSpPr>
            <a:stCxn id="14" idx="2"/>
          </p:cNvCxnSpPr>
          <p:nvPr/>
        </p:nvCxnSpPr>
        <p:spPr>
          <a:xfrm>
            <a:off x="6218851" y="3900199"/>
            <a:ext cx="1" cy="81176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B55E74A-9BFC-45D4-86CF-1035F7401D74}"/>
              </a:ext>
            </a:extLst>
          </p:cNvPr>
          <p:cNvSpPr/>
          <p:nvPr/>
        </p:nvSpPr>
        <p:spPr>
          <a:xfrm>
            <a:off x="4254759" y="4705144"/>
            <a:ext cx="3928184" cy="6463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9" name="TextBox 18">
            <a:extLst>
              <a:ext uri="{FF2B5EF4-FFF2-40B4-BE49-F238E27FC236}">
                <a16:creationId xmlns:a16="http://schemas.microsoft.com/office/drawing/2014/main" id="{31CABEF6-5E74-4910-A390-1A0129E4ED36}"/>
              </a:ext>
            </a:extLst>
          </p:cNvPr>
          <p:cNvSpPr txBox="1"/>
          <p:nvPr/>
        </p:nvSpPr>
        <p:spPr>
          <a:xfrm>
            <a:off x="4254759" y="4843643"/>
            <a:ext cx="3993499" cy="369332"/>
          </a:xfrm>
          <a:prstGeom prst="rect">
            <a:avLst/>
          </a:prstGeom>
          <a:noFill/>
        </p:spPr>
        <p:txBody>
          <a:bodyPr wrap="square" rtlCol="0">
            <a:spAutoFit/>
          </a:bodyPr>
          <a:lstStyle/>
          <a:p>
            <a:r>
              <a:rPr lang="en-IN" dirty="0"/>
              <a:t>Emotional analysis on the text of speech</a:t>
            </a:r>
          </a:p>
        </p:txBody>
      </p:sp>
      <p:cxnSp>
        <p:nvCxnSpPr>
          <p:cNvPr id="21" name="Straight Connector 20">
            <a:extLst>
              <a:ext uri="{FF2B5EF4-FFF2-40B4-BE49-F238E27FC236}">
                <a16:creationId xmlns:a16="http://schemas.microsoft.com/office/drawing/2014/main" id="{4234ABE9-30E6-45A9-A00A-1B62CFBF9E09}"/>
              </a:ext>
            </a:extLst>
          </p:cNvPr>
          <p:cNvCxnSpPr>
            <a:stCxn id="18" idx="2"/>
          </p:cNvCxnSpPr>
          <p:nvPr/>
        </p:nvCxnSpPr>
        <p:spPr>
          <a:xfrm>
            <a:off x="6218851" y="5351475"/>
            <a:ext cx="0" cy="638778"/>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69774C7-211D-4125-B654-9AE88C5EBC7A}"/>
              </a:ext>
            </a:extLst>
          </p:cNvPr>
          <p:cNvSpPr/>
          <p:nvPr/>
        </p:nvSpPr>
        <p:spPr>
          <a:xfrm>
            <a:off x="4254759" y="5980923"/>
            <a:ext cx="3928184" cy="6463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3" name="TextBox 22">
            <a:extLst>
              <a:ext uri="{FF2B5EF4-FFF2-40B4-BE49-F238E27FC236}">
                <a16:creationId xmlns:a16="http://schemas.microsoft.com/office/drawing/2014/main" id="{6EE9D06E-4B66-4A29-AB5D-10ACDA7CF1B8}"/>
              </a:ext>
            </a:extLst>
          </p:cNvPr>
          <p:cNvSpPr txBox="1"/>
          <p:nvPr/>
        </p:nvSpPr>
        <p:spPr>
          <a:xfrm>
            <a:off x="4338738" y="5998125"/>
            <a:ext cx="3844204" cy="646331"/>
          </a:xfrm>
          <a:prstGeom prst="rect">
            <a:avLst/>
          </a:prstGeom>
          <a:noFill/>
        </p:spPr>
        <p:txBody>
          <a:bodyPr wrap="square" rtlCol="0">
            <a:spAutoFit/>
          </a:bodyPr>
          <a:lstStyle/>
          <a:p>
            <a:r>
              <a:rPr lang="en-IN" dirty="0"/>
              <a:t>Graphical representation of Emotional Analysis</a:t>
            </a:r>
          </a:p>
        </p:txBody>
      </p:sp>
      <p:sp>
        <p:nvSpPr>
          <p:cNvPr id="25" name="TextBox 24">
            <a:extLst>
              <a:ext uri="{FF2B5EF4-FFF2-40B4-BE49-F238E27FC236}">
                <a16:creationId xmlns:a16="http://schemas.microsoft.com/office/drawing/2014/main" id="{3EF6E0B1-A514-4CF7-80D7-4B4289810711}"/>
              </a:ext>
            </a:extLst>
          </p:cNvPr>
          <p:cNvSpPr txBox="1"/>
          <p:nvPr/>
        </p:nvSpPr>
        <p:spPr>
          <a:xfrm>
            <a:off x="0" y="-252782"/>
            <a:ext cx="12698963" cy="923330"/>
          </a:xfrm>
          <a:prstGeom prst="rect">
            <a:avLst/>
          </a:prstGeom>
          <a:noFill/>
        </p:spPr>
        <p:txBody>
          <a:bodyPr wrap="square" rtlCol="0">
            <a:spAutoFit/>
          </a:bodyPr>
          <a:lstStyle/>
          <a:p>
            <a:r>
              <a:rPr lang="en-IN" sz="4400" b="1" u="sng" dirty="0">
                <a:latin typeface="Leelawadee UI Semilight" panose="020B0402040204020203" pitchFamily="34" charset="-34"/>
                <a:cs typeface="Leelawadee UI Semilight" panose="020B0402040204020203" pitchFamily="34" charset="-34"/>
              </a:rPr>
              <a:t>Block</a:t>
            </a:r>
            <a:r>
              <a:rPr lang="en-IN" sz="5400" b="1" u="sng" dirty="0">
                <a:latin typeface="Leelawadee UI Semilight" panose="020B0402040204020203" pitchFamily="34" charset="-34"/>
                <a:cs typeface="Leelawadee UI Semilight" panose="020B0402040204020203" pitchFamily="34" charset="-34"/>
              </a:rPr>
              <a:t> </a:t>
            </a:r>
            <a:r>
              <a:rPr lang="en-IN" sz="4400" b="1" u="sng" dirty="0">
                <a:latin typeface="Leelawadee UI Semilight" panose="020B0402040204020203" pitchFamily="34" charset="-34"/>
                <a:cs typeface="Leelawadee UI Semilight" panose="020B0402040204020203" pitchFamily="34" charset="-34"/>
              </a:rPr>
              <a:t>Diagram</a:t>
            </a:r>
            <a:r>
              <a:rPr lang="en-IN" sz="5400" b="1" u="sng" dirty="0">
                <a:latin typeface="Leelawadee UI Semilight" panose="020B0402040204020203" pitchFamily="34" charset="-34"/>
                <a:cs typeface="Leelawadee UI Semilight" panose="020B0402040204020203" pitchFamily="34" charset="-34"/>
              </a:rPr>
              <a:t>: </a:t>
            </a:r>
            <a:r>
              <a:rPr lang="en-IN" sz="4400" dirty="0">
                <a:latin typeface="Leelawadee UI" panose="020B0502040204020203" pitchFamily="34" charset="-34"/>
                <a:cs typeface="Leelawadee UI" panose="020B0502040204020203" pitchFamily="34" charset="-34"/>
              </a:rPr>
              <a:t>For Analysis of an Audio file(mp3)</a:t>
            </a:r>
            <a:endParaRPr lang="en-IN" sz="4400" b="1" u="sng" dirty="0">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305236409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E7F828-1C81-463D-BAFB-70EFA6F15597}"/>
              </a:ext>
            </a:extLst>
          </p:cNvPr>
          <p:cNvSpPr>
            <a:spLocks noGrp="1"/>
          </p:cNvSpPr>
          <p:nvPr>
            <p:ph idx="1"/>
          </p:nvPr>
        </p:nvSpPr>
        <p:spPr>
          <a:xfrm>
            <a:off x="0" y="2729204"/>
            <a:ext cx="10515600" cy="1399592"/>
          </a:xfrm>
        </p:spPr>
        <p:txBody>
          <a:bodyPr>
            <a:normAutofit/>
          </a:bodyPr>
          <a:lstStyle/>
          <a:p>
            <a:pPr marL="0" indent="0">
              <a:buNone/>
            </a:pPr>
            <a:r>
              <a:rPr lang="en-IN" sz="7200" dirty="0">
                <a:latin typeface="Bahnschrift Light" panose="020B0502040204020203" pitchFamily="34" charset="0"/>
              </a:rPr>
              <a:t> System Requirements</a:t>
            </a:r>
            <a:endParaRPr lang="en-IN" sz="7200" dirty="0"/>
          </a:p>
        </p:txBody>
      </p:sp>
    </p:spTree>
    <p:extLst>
      <p:ext uri="{BB962C8B-B14F-4D97-AF65-F5344CB8AC3E}">
        <p14:creationId xmlns:p14="http://schemas.microsoft.com/office/powerpoint/2010/main" val="2646514358"/>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26270F-C1FD-4835-98FF-9EB427B832B7}"/>
              </a:ext>
            </a:extLst>
          </p:cNvPr>
          <p:cNvSpPr>
            <a:spLocks noGrp="1"/>
          </p:cNvSpPr>
          <p:nvPr>
            <p:ph idx="1"/>
          </p:nvPr>
        </p:nvSpPr>
        <p:spPr>
          <a:xfrm>
            <a:off x="226243" y="179109"/>
            <a:ext cx="11783505" cy="6872140"/>
          </a:xfrm>
        </p:spPr>
        <p:txBody>
          <a:bodyPr>
            <a:normAutofit fontScale="85000" lnSpcReduction="20000"/>
          </a:bodyPr>
          <a:lstStyle/>
          <a:p>
            <a:r>
              <a:rPr lang="en-IN" b="1" u="sng" dirty="0"/>
              <a:t>Recommended System Requirements</a:t>
            </a:r>
          </a:p>
          <a:p>
            <a:r>
              <a:rPr lang="en-IN" b="1" dirty="0"/>
              <a:t>Processors:</a:t>
            </a:r>
          </a:p>
          <a:p>
            <a:pPr lvl="1"/>
            <a:r>
              <a:rPr lang="en-IN" dirty="0"/>
              <a:t>Intel® Core™ i5 processor 4300M at 2.60 GHz or 2.59 GHz (1 socket, 2 cores, 2 threads per core), 8 GB of DRAM</a:t>
            </a:r>
          </a:p>
          <a:p>
            <a:pPr lvl="1"/>
            <a:r>
              <a:rPr lang="en-IN" dirty="0"/>
              <a:t>Intel® Xeon® processor E5-2698 v3 at 2.30 GHz (2 sockets, 16 cores each, 1 thread per core), 64 GB of DRAM</a:t>
            </a:r>
          </a:p>
          <a:p>
            <a:pPr lvl="1"/>
            <a:r>
              <a:rPr lang="en-IN" dirty="0"/>
              <a:t>Intel® Xeon Phi™ processor 7210 at 1.30 GHz (1 socket, 64 cores, 4 threads per core), 32 GB of DRAM, 16 GB of MCDRAM (flat mode enabled)</a:t>
            </a:r>
          </a:p>
          <a:p>
            <a:r>
              <a:rPr lang="en-IN" b="1" dirty="0"/>
              <a:t>Disk space:</a:t>
            </a:r>
            <a:r>
              <a:rPr lang="en-IN" dirty="0"/>
              <a:t> 2 to 3 GB</a:t>
            </a:r>
          </a:p>
          <a:p>
            <a:r>
              <a:rPr lang="en-IN" b="1" dirty="0"/>
              <a:t>Operating systems:</a:t>
            </a:r>
            <a:r>
              <a:rPr lang="en-IN" dirty="0"/>
              <a:t> Windows® 10, macOS®, and Linux®</a:t>
            </a:r>
          </a:p>
          <a:p>
            <a:r>
              <a:rPr lang="en-IN" b="1" dirty="0"/>
              <a:t> </a:t>
            </a:r>
            <a:br>
              <a:rPr lang="en-IN" b="1" dirty="0"/>
            </a:br>
            <a:r>
              <a:rPr lang="en-IN" b="1" u="sng" dirty="0"/>
              <a:t>Minimum System Requirements</a:t>
            </a:r>
          </a:p>
          <a:p>
            <a:r>
              <a:rPr lang="en-IN" b="1" dirty="0"/>
              <a:t>Processors:</a:t>
            </a:r>
            <a:r>
              <a:rPr lang="en-IN" dirty="0"/>
              <a:t> Intel Atom® processor or Intel® Core™ i3 processor</a:t>
            </a:r>
          </a:p>
          <a:p>
            <a:r>
              <a:rPr lang="en-IN" b="1" dirty="0"/>
              <a:t>Disk space:</a:t>
            </a:r>
            <a:r>
              <a:rPr lang="en-IN" dirty="0"/>
              <a:t> 1.5 GB</a:t>
            </a:r>
          </a:p>
          <a:p>
            <a:r>
              <a:rPr lang="en-IN" b="1" dirty="0"/>
              <a:t>Operating systems:</a:t>
            </a:r>
            <a:r>
              <a:rPr lang="en-IN" dirty="0"/>
              <a:t> Windows® 7 or later, macOS®, and Linux®</a:t>
            </a:r>
          </a:p>
          <a:p>
            <a:r>
              <a:rPr lang="en-IN" b="1" dirty="0"/>
              <a:t>Python versions:</a:t>
            </a:r>
            <a:r>
              <a:rPr lang="en-IN" dirty="0"/>
              <a:t> 2.7.X, 3.6.X</a:t>
            </a:r>
          </a:p>
          <a:p>
            <a:r>
              <a:rPr lang="en-IN" b="1" dirty="0"/>
              <a:t>Included development tools:</a:t>
            </a:r>
            <a:r>
              <a:rPr lang="en-IN" dirty="0"/>
              <a:t> Conda, Conda-Env, Jupyter Notebook (IPython)</a:t>
            </a:r>
          </a:p>
          <a:p>
            <a:r>
              <a:rPr lang="en-IN" b="1" dirty="0"/>
              <a:t>Compatible tools:</a:t>
            </a:r>
            <a:r>
              <a:rPr lang="en-IN" dirty="0"/>
              <a:t> Microsoft Visual Studio®, PyCharm</a:t>
            </a:r>
          </a:p>
          <a:p>
            <a:r>
              <a:rPr lang="en-IN" b="1" dirty="0"/>
              <a:t>Included Python packages:</a:t>
            </a:r>
            <a:r>
              <a:rPr lang="en-IN" dirty="0"/>
              <a:t> NumPy, SciPy, scikit-learn, pandas, Matplotlib, Numba, Intel® Threading Building Blocks, pyDAAL, Jupyter, mpi4py, PIP, and others.</a:t>
            </a:r>
          </a:p>
          <a:p>
            <a:pPr marL="0" indent="0">
              <a:buNone/>
            </a:pPr>
            <a:endParaRPr lang="en-IN" dirty="0"/>
          </a:p>
        </p:txBody>
      </p:sp>
    </p:spTree>
    <p:extLst>
      <p:ext uri="{BB962C8B-B14F-4D97-AF65-F5344CB8AC3E}">
        <p14:creationId xmlns:p14="http://schemas.microsoft.com/office/powerpoint/2010/main" val="3307573121"/>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TotalTime>
  <Words>406</Words>
  <Application>Microsoft Office PowerPoint</Application>
  <PresentationFormat>Widescreen</PresentationFormat>
  <Paragraphs>52</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Bahnschrift Light</vt:lpstr>
      <vt:lpstr>Calibri</vt:lpstr>
      <vt:lpstr>Calibri Light</vt:lpstr>
      <vt:lpstr>Leelawadee UI</vt:lpstr>
      <vt:lpstr>Leelawadee UI Semilight</vt:lpstr>
      <vt:lpstr>Office Theme</vt:lpstr>
      <vt:lpstr>PowerPoint Presentation</vt:lpstr>
      <vt:lpstr>INTRODUCTION</vt:lpstr>
      <vt:lpstr>What is Sentiment Analysis : </vt:lpstr>
      <vt:lpstr>Block Diagrams And Algorithms</vt:lpstr>
      <vt:lpstr>Block Diagram: For Analysis of Reddit Data</vt:lpstr>
      <vt:lpstr>Block Diagram: For Analysis of a particular user</vt:lpstr>
      <vt:lpstr>PowerPoint Presentation</vt:lpstr>
      <vt:lpstr>PowerPoint Presentation</vt:lpstr>
      <vt:lpstr>PowerPoint Presentation</vt:lpstr>
      <vt:lpstr>Some Python IDE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Muheed Muzamil</dc:creator>
  <cp:lastModifiedBy>Muheed Muzamil</cp:lastModifiedBy>
  <cp:revision>26</cp:revision>
  <dcterms:created xsi:type="dcterms:W3CDTF">2019-09-08T07:50:44Z</dcterms:created>
  <dcterms:modified xsi:type="dcterms:W3CDTF">2019-10-20T16:40:39Z</dcterms:modified>
</cp:coreProperties>
</file>