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47623-EA09-2047-9A52-C86FDBF86CA0}" v="38" dt="2024-04-05T10:17:27.100"/>
    <p1510:client id="{91DE00D5-A5E0-483E-92F9-D2DCAB9F1D7B}" v="1077" dt="2024-04-05T10:32:13.7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708"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pandas-docs/stable/use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3232" y="2174880"/>
            <a:ext cx="6987869" cy="567463"/>
          </a:xfrm>
          <a:prstGeom prst="rect">
            <a:avLst/>
          </a:prstGeom>
        </p:spPr>
        <p:txBody>
          <a:bodyPr vert="horz" wrap="square" lIns="0" tIns="13335" rIns="0" bIns="0" rtlCol="0" anchor="t">
            <a:spAutoFit/>
          </a:bodyPr>
          <a:lstStyle/>
          <a:p>
            <a:pPr marL="12700">
              <a:spcBef>
                <a:spcPts val="105"/>
              </a:spcBef>
            </a:pPr>
            <a:r>
              <a:rPr lang="en-US" sz="3600" b="1" spc="5" dirty="0">
                <a:solidFill>
                  <a:srgbClr val="1CACE3"/>
                </a:solidFill>
                <a:latin typeface="Arial"/>
                <a:cs typeface="Arial"/>
              </a:rPr>
              <a:t>TELECOM CHURN ANALYSIS</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nchor="t">
            <a:spAutoFit/>
          </a:bodyPr>
          <a:lstStyle/>
          <a:p>
            <a:pPr marL="12700">
              <a:spcBef>
                <a:spcPts val="130"/>
              </a:spcBef>
            </a:pPr>
            <a:r>
              <a:rPr lang="en-US" sz="3200" spc="20" dirty="0">
                <a:solidFill>
                  <a:srgbClr val="1382AC"/>
                </a:solidFill>
              </a:rPr>
              <a:t>CAP</a:t>
            </a:r>
            <a:r>
              <a:rPr lang="en-US" sz="3200" spc="35" dirty="0">
                <a:solidFill>
                  <a:srgbClr val="1382AC"/>
                </a:solidFill>
              </a:rPr>
              <a:t>S</a:t>
            </a:r>
            <a:r>
              <a:rPr lang="en-US" sz="3200" spc="-10" dirty="0">
                <a:solidFill>
                  <a:srgbClr val="1382AC"/>
                </a:solidFill>
              </a:rPr>
              <a:t>T</a:t>
            </a:r>
            <a:r>
              <a:rPr lang="en-US" sz="3200" spc="-20" dirty="0">
                <a:solidFill>
                  <a:srgbClr val="1382AC"/>
                </a:solidFill>
              </a:rPr>
              <a:t>O</a:t>
            </a:r>
            <a:r>
              <a:rPr lang="en-US" sz="3200" spc="20" dirty="0">
                <a:solidFill>
                  <a:srgbClr val="1382AC"/>
                </a:solidFill>
              </a:rPr>
              <a:t>NE</a:t>
            </a:r>
            <a:r>
              <a:rPr lang="en-US" sz="3200" spc="-200" dirty="0">
                <a:solidFill>
                  <a:srgbClr val="1382AC"/>
                </a:solidFill>
              </a:rPr>
              <a:t> </a:t>
            </a:r>
            <a:r>
              <a:rPr lang="en-US" sz="3200" spc="35" dirty="0">
                <a:solidFill>
                  <a:srgbClr val="1382AC"/>
                </a:solidFill>
              </a:rPr>
              <a:t>P</a:t>
            </a:r>
            <a:r>
              <a:rPr lang="en-US" sz="3200" spc="20" dirty="0">
                <a:solidFill>
                  <a:srgbClr val="1382AC"/>
                </a:solidFill>
              </a:rPr>
              <a:t>R</a:t>
            </a:r>
            <a:r>
              <a:rPr lang="en-US" sz="3200" spc="-20" dirty="0">
                <a:solidFill>
                  <a:srgbClr val="1382AC"/>
                </a:solidFill>
              </a:rPr>
              <a:t>O</a:t>
            </a:r>
            <a:r>
              <a:rPr lang="en-US" sz="3200" spc="15" dirty="0">
                <a:solidFill>
                  <a:srgbClr val="1382AC"/>
                </a:solidFill>
              </a:rPr>
              <a:t>J</a:t>
            </a:r>
            <a:r>
              <a:rPr lang="en-US" sz="3200" spc="40" dirty="0">
                <a:solidFill>
                  <a:srgbClr val="1382AC"/>
                </a:solidFill>
              </a:rPr>
              <a:t>E</a:t>
            </a:r>
            <a:r>
              <a:rPr lang="en-US" sz="3200" spc="20" dirty="0">
                <a:solidFill>
                  <a:srgbClr val="1382AC"/>
                </a:solidFill>
              </a:rPr>
              <a:t>CT</a:t>
            </a:r>
            <a:endParaRPr lang="en-US" sz="3200"/>
          </a:p>
        </p:txBody>
      </p:sp>
      <p:sp>
        <p:nvSpPr>
          <p:cNvPr id="4" name="object 4"/>
          <p:cNvSpPr txBox="1"/>
          <p:nvPr/>
        </p:nvSpPr>
        <p:spPr>
          <a:xfrm>
            <a:off x="447675" y="3086100"/>
            <a:ext cx="11296650" cy="3200876"/>
          </a:xfrm>
          <a:prstGeom prst="rect">
            <a:avLst/>
          </a:prstGeom>
          <a:solidFill>
            <a:srgbClr val="465258"/>
          </a:solidFill>
        </p:spPr>
        <p:txBody>
          <a:bodyPr vert="horz" wrap="square" lIns="0" tIns="0" rIns="0" bIns="0" rtlCol="0" anchor="t">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spcBef>
                <a:spcPts val="45"/>
              </a:spcBef>
            </a:pPr>
            <a:r>
              <a:rPr lang="en-US" sz="2000" b="1" spc="15" dirty="0">
                <a:solidFill>
                  <a:srgbClr val="1382AC"/>
                </a:solidFill>
                <a:latin typeface="Arial"/>
                <a:cs typeface="Arial"/>
              </a:rPr>
              <a:t>                     P</a:t>
            </a:r>
            <a:r>
              <a:rPr lang="en-US" sz="2000" b="1" spc="40" dirty="0">
                <a:solidFill>
                  <a:srgbClr val="1382AC"/>
                </a:solidFill>
                <a:latin typeface="Arial"/>
                <a:cs typeface="Arial"/>
              </a:rPr>
              <a:t>R</a:t>
            </a:r>
            <a:r>
              <a:rPr lang="en-US" sz="2000" b="1" spc="15" dirty="0">
                <a:solidFill>
                  <a:srgbClr val="1382AC"/>
                </a:solidFill>
                <a:latin typeface="Arial"/>
                <a:cs typeface="Arial"/>
              </a:rPr>
              <a:t>ES</a:t>
            </a:r>
            <a:r>
              <a:rPr lang="en-US" sz="2000" b="1" spc="5" dirty="0">
                <a:solidFill>
                  <a:srgbClr val="1382AC"/>
                </a:solidFill>
                <a:latin typeface="Arial"/>
                <a:cs typeface="Arial"/>
              </a:rPr>
              <a:t>E</a:t>
            </a:r>
            <a:r>
              <a:rPr lang="en-US" sz="2000" b="1" spc="45" dirty="0">
                <a:solidFill>
                  <a:srgbClr val="1382AC"/>
                </a:solidFill>
                <a:latin typeface="Arial"/>
                <a:cs typeface="Arial"/>
              </a:rPr>
              <a:t>N</a:t>
            </a:r>
            <a:r>
              <a:rPr lang="en-US" sz="2000" b="1" spc="10" dirty="0">
                <a:solidFill>
                  <a:srgbClr val="1382AC"/>
                </a:solidFill>
                <a:latin typeface="Arial"/>
                <a:cs typeface="Arial"/>
              </a:rPr>
              <a:t>TED</a:t>
            </a:r>
            <a:r>
              <a:rPr lang="en-US" sz="2000" b="1" spc="-150" dirty="0">
                <a:solidFill>
                  <a:srgbClr val="1382AC"/>
                </a:solidFill>
                <a:latin typeface="Arial"/>
                <a:cs typeface="Arial"/>
              </a:rPr>
              <a:t> </a:t>
            </a:r>
            <a:r>
              <a:rPr lang="en-US" sz="2000" b="1" spc="45" dirty="0">
                <a:solidFill>
                  <a:srgbClr val="1382AC"/>
                </a:solidFill>
                <a:latin typeface="Arial"/>
                <a:cs typeface="Arial"/>
              </a:rPr>
              <a:t>B</a:t>
            </a:r>
            <a:r>
              <a:rPr lang="en-US" sz="2000" b="1" spc="10" dirty="0">
                <a:solidFill>
                  <a:srgbClr val="1382AC"/>
                </a:solidFill>
                <a:latin typeface="Arial"/>
                <a:cs typeface="Arial"/>
              </a:rPr>
              <a:t>Y</a:t>
            </a:r>
            <a:r>
              <a:rPr sz="2000" b="1" spc="10" dirty="0">
                <a:solidFill>
                  <a:srgbClr val="1382AC"/>
                </a:solidFill>
                <a:latin typeface="Arial"/>
                <a:cs typeface="Arial"/>
              </a:rPr>
              <a:t>:</a:t>
            </a:r>
            <a:r>
              <a:rPr lang="en-US" sz="2000" b="1" spc="10" dirty="0">
                <a:solidFill>
                  <a:srgbClr val="1382AC"/>
                </a:solidFill>
                <a:latin typeface="Arial"/>
                <a:cs typeface="Arial"/>
              </a:rPr>
              <a:t>  </a:t>
            </a:r>
            <a:endParaRPr sz="2000" dirty="0">
              <a:latin typeface="Arial"/>
              <a:cs typeface="Arial"/>
            </a:endParaRPr>
          </a:p>
          <a:p>
            <a:pPr marL="2763520"/>
            <a:endParaRPr lang="en-US" sz="2000" dirty="0">
              <a:solidFill>
                <a:srgbClr val="000000"/>
              </a:solidFill>
              <a:latin typeface="Arial"/>
              <a:cs typeface="Arial"/>
            </a:endParaRPr>
          </a:p>
          <a:p>
            <a:pPr marL="2763520"/>
            <a:r>
              <a:rPr lang="en-US" sz="2000" b="1" smtClean="0">
                <a:solidFill>
                  <a:srgbClr val="1382AC"/>
                </a:solidFill>
                <a:latin typeface="Arial"/>
                <a:cs typeface="Arial"/>
              </a:rPr>
              <a:t>PARVISH B</a:t>
            </a:r>
            <a:endParaRPr lang="en-US" sz="2000" dirty="0">
              <a:solidFill>
                <a:srgbClr val="000000"/>
              </a:solidFill>
              <a:latin typeface="Arial"/>
              <a:cs typeface="Arial"/>
            </a:endParaRPr>
          </a:p>
          <a:p>
            <a:pPr marL="2763520"/>
            <a:r>
              <a:rPr lang="en-US" sz="2000" b="1" dirty="0">
                <a:solidFill>
                  <a:srgbClr val="1382AC"/>
                </a:solidFill>
                <a:latin typeface="Arial"/>
                <a:cs typeface="Arial"/>
              </a:rPr>
              <a:t>THANTHAI PERIYAR GOVERNMENT INSTITUTE OF TECHNOLOGY</a:t>
            </a:r>
            <a:endParaRPr lang="en-US" sz="2000" dirty="0">
              <a:solidFill>
                <a:srgbClr val="000000"/>
              </a:solidFill>
              <a:latin typeface="Arial"/>
              <a:cs typeface="Arial"/>
            </a:endParaRPr>
          </a:p>
          <a:p>
            <a:pPr marL="2763520"/>
            <a:r>
              <a:rPr lang="en-US" sz="2000" b="1" dirty="0">
                <a:solidFill>
                  <a:srgbClr val="1382AC"/>
                </a:solidFill>
                <a:latin typeface="Arial"/>
                <a:cs typeface="Arial"/>
              </a:rPr>
              <a:t>CIVIL ENGINEERING.</a:t>
            </a:r>
          </a:p>
          <a:p>
            <a:pPr marL="2763520"/>
            <a:endParaRPr lang="en-US" sz="2000" b="1" dirty="0">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5" name="TextBox 4">
            <a:extLst>
              <a:ext uri="{FF2B5EF4-FFF2-40B4-BE49-F238E27FC236}">
                <a16:creationId xmlns:a16="http://schemas.microsoft.com/office/drawing/2014/main" xmlns="" id="{08B34195-AE76-EE35-5F06-E2C2BA9786E0}"/>
              </a:ext>
            </a:extLst>
          </p:cNvPr>
          <p:cNvSpPr txBox="1"/>
          <p:nvPr/>
        </p:nvSpPr>
        <p:spPr>
          <a:xfrm>
            <a:off x="1268388" y="1557879"/>
            <a:ext cx="67851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ea typeface="+mn-lt"/>
                <a:cs typeface="+mn-lt"/>
              </a:rPr>
              <a:t>https://github.com/vigneshmuthuvelan/DataScienceProject.git</a:t>
            </a:r>
            <a:endParaRPr lang="en-US" dirty="0">
              <a:cs typeface="Calibri"/>
            </a:endParaRPr>
          </a:p>
        </p:txBody>
      </p:sp>
      <p:sp>
        <p:nvSpPr>
          <p:cNvPr id="6" name="TextBox 5">
            <a:extLst>
              <a:ext uri="{FF2B5EF4-FFF2-40B4-BE49-F238E27FC236}">
                <a16:creationId xmlns:a16="http://schemas.microsoft.com/office/drawing/2014/main" xmlns="" id="{E16C358B-2EE1-CE7C-3A39-145E5CDD745C}"/>
              </a:ext>
            </a:extLst>
          </p:cNvPr>
          <p:cNvSpPr txBox="1"/>
          <p:nvPr/>
        </p:nvSpPr>
        <p:spPr>
          <a:xfrm>
            <a:off x="1269393" y="2312552"/>
            <a:ext cx="47332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https://www.kaggle.com/datasets</a:t>
            </a:r>
          </a:p>
        </p:txBody>
      </p:sp>
      <p:sp>
        <p:nvSpPr>
          <p:cNvPr id="7" name="TextBox 6">
            <a:extLst>
              <a:ext uri="{FF2B5EF4-FFF2-40B4-BE49-F238E27FC236}">
                <a16:creationId xmlns:a16="http://schemas.microsoft.com/office/drawing/2014/main" xmlns="" id="{8ED4C463-86B1-7A83-CCCE-EE665D85F3C6}"/>
              </a:ext>
            </a:extLst>
          </p:cNvPr>
          <p:cNvSpPr txBox="1"/>
          <p:nvPr/>
        </p:nvSpPr>
        <p:spPr>
          <a:xfrm>
            <a:off x="1264442" y="1937288"/>
            <a:ext cx="73483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cs typeface="Calibri"/>
                <a:hlinkClick r:id="rId2"/>
              </a:rPr>
              <a:t>https://pandas.pydata.org/pandas-docs/stable/user</a:t>
            </a:r>
            <a:r>
              <a:rPr lang="en-US" dirty="0">
                <a:cs typeface="Calibri"/>
              </a:rPr>
              <a:t>_guide/index.html</a:t>
            </a:r>
          </a:p>
        </p:txBody>
      </p:sp>
      <p:sp>
        <p:nvSpPr>
          <p:cNvPr id="9" name="TextBox 8">
            <a:extLst>
              <a:ext uri="{FF2B5EF4-FFF2-40B4-BE49-F238E27FC236}">
                <a16:creationId xmlns:a16="http://schemas.microsoft.com/office/drawing/2014/main" xmlns="" id="{34701666-6363-39EF-E5D5-B3B6743EEFB6}"/>
              </a:ext>
            </a:extLst>
          </p:cNvPr>
          <p:cNvSpPr txBox="1"/>
          <p:nvPr/>
        </p:nvSpPr>
        <p:spPr>
          <a:xfrm>
            <a:off x="1268388" y="2686647"/>
            <a:ext cx="32953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cs typeface="Calibri"/>
              </a:rPr>
              <a:t>https://seaborn.pydata.org/</a:t>
            </a:r>
            <a:endParaRPr lang="en-US">
              <a:cs typeface="Calibri"/>
            </a:endParaRPr>
          </a:p>
        </p:txBody>
      </p:sp>
      <p:sp>
        <p:nvSpPr>
          <p:cNvPr id="10" name="TextBox 9">
            <a:extLst>
              <a:ext uri="{FF2B5EF4-FFF2-40B4-BE49-F238E27FC236}">
                <a16:creationId xmlns:a16="http://schemas.microsoft.com/office/drawing/2014/main" xmlns="" id="{75DD8E1B-1351-35AF-CBF9-BBBD4494FA06}"/>
              </a:ext>
            </a:extLst>
          </p:cNvPr>
          <p:cNvSpPr txBox="1"/>
          <p:nvPr/>
        </p:nvSpPr>
        <p:spPr>
          <a:xfrm>
            <a:off x="1261289" y="3069210"/>
            <a:ext cx="4742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617" y="732003"/>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xmlns="" id="{092A7CAD-871E-248C-218A-B3170F5AF547}"/>
              </a:ext>
            </a:extLst>
          </p:cNvPr>
          <p:cNvSpPr txBox="1"/>
          <p:nvPr/>
        </p:nvSpPr>
        <p:spPr>
          <a:xfrm>
            <a:off x="993548" y="2413423"/>
            <a:ext cx="926989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ea typeface="+mn-lt"/>
                <a:cs typeface="+mn-lt"/>
              </a:rPr>
              <a:t>Orange S.A., formerly France Télécom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p>
          <a:p>
            <a:endParaRPr lang="en-US" b="1" dirty="0">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6119" y="781526"/>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Box 3">
            <a:extLst>
              <a:ext uri="{FF2B5EF4-FFF2-40B4-BE49-F238E27FC236}">
                <a16:creationId xmlns:a16="http://schemas.microsoft.com/office/drawing/2014/main" xmlns="" id="{BA96B5B0-DDF3-64E5-E2B8-AD2C8B9C40ED}"/>
              </a:ext>
            </a:extLst>
          </p:cNvPr>
          <p:cNvSpPr txBox="1"/>
          <p:nvPr/>
        </p:nvSpPr>
        <p:spPr>
          <a:xfrm>
            <a:off x="1565867" y="1529500"/>
            <a:ext cx="83864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dirty="0">
                <a:latin typeface="Arial"/>
                <a:ea typeface="+mn-lt"/>
                <a:cs typeface="+mn-lt"/>
              </a:rPr>
              <a:t>Analyze exploratory data to identify important consumer characteristics and churn trends.</a:t>
            </a:r>
          </a:p>
          <a:p>
            <a:pPr marL="285750" indent="-285750">
              <a:buFont typeface="Courier New"/>
              <a:buChar char="o"/>
            </a:pPr>
            <a:r>
              <a:rPr lang="en-US" dirty="0">
                <a:latin typeface="Arial"/>
                <a:ea typeface="+mn-lt"/>
                <a:cs typeface="+mn-lt"/>
              </a:rPr>
              <a:t>Determine the important churn predictors, including service interactions, demographics, and usage patterns.</a:t>
            </a:r>
          </a:p>
          <a:p>
            <a:pPr marL="285750" indent="-285750">
              <a:buFont typeface="Courier New"/>
              <a:buChar char="o"/>
            </a:pPr>
            <a:r>
              <a:rPr lang="en-US" dirty="0">
                <a:latin typeface="Arial"/>
                <a:ea typeface="+mn-lt"/>
                <a:cs typeface="+mn-lt"/>
              </a:rPr>
              <a:t>To take preventative action, use machine learning models to forecast churn risk.</a:t>
            </a:r>
            <a:endParaRPr lang="en-US" dirty="0">
              <a:latin typeface="Arial"/>
              <a:cs typeface="Calibri"/>
            </a:endParaRPr>
          </a:p>
          <a:p>
            <a:pPr marL="285750" indent="-285750">
              <a:buFont typeface="Courier New"/>
              <a:buChar char="o"/>
            </a:pPr>
            <a:r>
              <a:rPr lang="en-US" dirty="0">
                <a:latin typeface="Arial"/>
                <a:ea typeface="+mn-lt"/>
                <a:cs typeface="+mn-lt"/>
              </a:rPr>
              <a:t>Put into practice tailored retention tactics, such as loyalty plans and focused marketing.</a:t>
            </a:r>
          </a:p>
          <a:p>
            <a:pPr marL="285750" indent="-285750">
              <a:buFont typeface="Courier New"/>
              <a:buChar char="o"/>
            </a:pPr>
            <a:r>
              <a:rPr lang="en-US" dirty="0">
                <a:latin typeface="Arial"/>
                <a:ea typeface="+mn-lt"/>
                <a:cs typeface="+mn-lt"/>
              </a:rPr>
              <a:t>Ensure that customer support is accessible and of high quality to quickly resolve issues.</a:t>
            </a:r>
          </a:p>
          <a:p>
            <a:pPr marL="285750" indent="-285750">
              <a:buFont typeface="Courier New"/>
              <a:buChar char="o"/>
            </a:pPr>
            <a:r>
              <a:rPr lang="en-US" dirty="0">
                <a:latin typeface="Arial"/>
                <a:ea typeface="+mn-lt"/>
                <a:cs typeface="+mn-lt"/>
              </a:rPr>
              <a:t>Use predictive analytics to foresee and stop at-risk clients from leaving.</a:t>
            </a:r>
          </a:p>
          <a:p>
            <a:pPr marL="285750" indent="-285750">
              <a:buFont typeface="Courier New"/>
              <a:buChar char="o"/>
            </a:pPr>
            <a:r>
              <a:rPr lang="en-US" dirty="0">
                <a:latin typeface="Arial"/>
                <a:ea typeface="+mn-lt"/>
                <a:cs typeface="+mn-lt"/>
              </a:rPr>
              <a:t>Improve service offerings in response to consumer input and preferences.</a:t>
            </a:r>
          </a:p>
          <a:p>
            <a:pPr marL="285750" indent="-285750">
              <a:buFont typeface="Courier New"/>
              <a:buChar char="o"/>
            </a:pPr>
            <a:r>
              <a:rPr lang="en-US" dirty="0">
                <a:latin typeface="Arial"/>
                <a:ea typeface="+mn-lt"/>
                <a:cs typeface="+mn-lt"/>
              </a:rPr>
              <a:t>Create client segments based on churn patterns to implement customized retention strategies.</a:t>
            </a:r>
          </a:p>
          <a:p>
            <a:pPr marL="285750" indent="-285750">
              <a:buFont typeface="Courier New"/>
              <a:buChar char="o"/>
            </a:pPr>
            <a:r>
              <a:rPr lang="en-US" dirty="0">
                <a:latin typeface="Arial"/>
                <a:ea typeface="+mn-lt"/>
                <a:cs typeface="+mn-lt"/>
              </a:rPr>
              <a:t>Track churn patterns over time to adjust tactics and meet changing demands from clients.</a:t>
            </a:r>
          </a:p>
          <a:p>
            <a:pPr marL="285750" indent="-285750">
              <a:buFont typeface="Courier New"/>
              <a:buChar char="o"/>
            </a:pPr>
            <a:r>
              <a:rPr lang="en-US" dirty="0">
                <a:latin typeface="Arial"/>
                <a:ea typeface="+mn-lt"/>
                <a:cs typeface="+mn-lt"/>
              </a:rPr>
              <a:t>Retention campaigns should be improved and iterated often to keep a foundation of devoted customers.</a:t>
            </a:r>
            <a:endParaRPr lang="en-US">
              <a:latin typeface="Arial"/>
              <a:cs typeface="Calibri"/>
            </a:endParaRPr>
          </a:p>
          <a:p>
            <a:pPr algn="l"/>
            <a:endParaRPr lang="en-US" dirty="0">
              <a:latin typeface="Aria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xmlns="" id="{98CACC1F-E45F-A609-3D88-AD9B66EBC0EE}"/>
              </a:ext>
            </a:extLst>
          </p:cNvPr>
          <p:cNvSpPr txBox="1"/>
          <p:nvPr/>
        </p:nvSpPr>
        <p:spPr>
          <a:xfrm>
            <a:off x="952732" y="1369552"/>
            <a:ext cx="869563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1.Hardware prerequisites:</a:t>
            </a:r>
          </a:p>
          <a:p>
            <a:pPr marL="285750" indent="-285750">
              <a:buFont typeface="Arial"/>
              <a:buChar char="•"/>
            </a:pPr>
            <a:r>
              <a:rPr lang="en-US" dirty="0">
                <a:latin typeface="Arial"/>
                <a:ea typeface="+mn-lt"/>
                <a:cs typeface="+mn-lt"/>
              </a:rPr>
              <a:t>It can be necessary for you to have a computer with enough processing power and memory, depending on the size of the dataset and complexity of the analysis.</a:t>
            </a:r>
          </a:p>
          <a:p>
            <a:pPr marL="285750" indent="-285750">
              <a:buFont typeface="Arial"/>
              <a:buChar char="•"/>
            </a:pPr>
            <a:r>
              <a:rPr lang="en-US" dirty="0">
                <a:latin typeface="Arial"/>
                <a:ea typeface="+mn-lt"/>
                <a:cs typeface="+mn-lt"/>
              </a:rPr>
              <a:t>A computer with a multicore CPU (such as an AMD Ryzen series or an Intel Core i7) and lots of RAM (such as 16GB or more) would be useful for large-scale analysis and simulation.</a:t>
            </a:r>
          </a:p>
          <a:p>
            <a:pPr marL="285750" indent="-285750">
              <a:buFont typeface="Arial"/>
              <a:buChar char="•"/>
            </a:pPr>
            <a:r>
              <a:rPr lang="en-US" dirty="0">
                <a:latin typeface="Arial"/>
                <a:ea typeface="+mn-lt"/>
                <a:cs typeface="+mn-lt"/>
              </a:rPr>
              <a:t>Take into account the amount of storage needed to hold datasets and model results. High-capacity hard disk drives (HDDs) or solid-state drives (SSDs) can be required.</a:t>
            </a:r>
            <a:endParaRPr lang="en-US">
              <a:latin typeface="Arial"/>
              <a:cs typeface="Calibri"/>
            </a:endParaRPr>
          </a:p>
          <a:p>
            <a:r>
              <a:rPr lang="en-US" dirty="0">
                <a:latin typeface="Arial"/>
                <a:ea typeface="+mn-lt"/>
                <a:cs typeface="+mn-lt"/>
              </a:rPr>
              <a:t>2.Web browser:</a:t>
            </a:r>
          </a:p>
          <a:p>
            <a:pPr marL="285750" indent="-285750">
              <a:buFont typeface="Arial"/>
              <a:buChar char="•"/>
            </a:pPr>
            <a:r>
              <a:rPr lang="en-US" dirty="0">
                <a:latin typeface="Arial"/>
                <a:ea typeface="+mn-lt"/>
                <a:cs typeface="+mn-lt"/>
              </a:rPr>
              <a:t>Dashboards, online platforms for data analysis, and data visualization tools all require a contemporary web browser.</a:t>
            </a:r>
            <a:endParaRPr lang="en-US">
              <a:latin typeface="Arial"/>
              <a:cs typeface="Calibri"/>
            </a:endParaRPr>
          </a:p>
          <a:p>
            <a:pPr marL="285750" indent="-285750">
              <a:buFont typeface="Arial"/>
              <a:buChar char="•"/>
            </a:pPr>
            <a:r>
              <a:rPr lang="en-US" dirty="0">
                <a:latin typeface="Arial"/>
                <a:ea typeface="+mn-lt"/>
                <a:cs typeface="+mn-lt"/>
              </a:rPr>
              <a:t>For web-based data analysis tools, popular browsers like Google Chrome, Mozilla Firefox, Microsoft Edge, or Safari are frequently utilized.</a:t>
            </a:r>
            <a:endParaRPr lang="en-US">
              <a:latin typeface="Arial"/>
              <a:cs typeface="Calibri"/>
            </a:endParaRPr>
          </a:p>
          <a:p>
            <a:r>
              <a:rPr lang="en-US" dirty="0">
                <a:latin typeface="Arial"/>
                <a:ea typeface="+mn-lt"/>
                <a:cs typeface="+mn-lt"/>
              </a:rPr>
              <a:t>3.System and Software Requirements:</a:t>
            </a:r>
            <a:endParaRPr lang="en-US" dirty="0">
              <a:latin typeface="Arial"/>
              <a:cs typeface="Arial"/>
            </a:endParaRPr>
          </a:p>
          <a:p>
            <a:pPr marL="285750" indent="-285750">
              <a:buFont typeface="Arial"/>
              <a:buChar char="•"/>
            </a:pPr>
            <a:r>
              <a:rPr lang="en-US" dirty="0">
                <a:latin typeface="Arial"/>
                <a:ea typeface="+mn-lt"/>
                <a:cs typeface="+mn-lt"/>
              </a:rPr>
              <a:t>Tools for Data Analysis: Make use of software programs and libraries for python.</a:t>
            </a:r>
            <a:endParaRPr lang="en-US" dirty="0">
              <a:latin typeface="Arial"/>
              <a:cs typeface="Calibri"/>
            </a:endParaRPr>
          </a:p>
          <a:p>
            <a:pPr algn="l"/>
            <a:endParaRPr lang="en-US" dirty="0">
              <a:latin typeface="Aria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xmlns="" id="{8F4C9C19-AFCF-03AE-754E-1E1521724D22}"/>
              </a:ext>
            </a:extLst>
          </p:cNvPr>
          <p:cNvSpPr txBox="1"/>
          <p:nvPr/>
        </p:nvSpPr>
        <p:spPr>
          <a:xfrm>
            <a:off x="661274" y="1241844"/>
            <a:ext cx="1125771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1.Selection of Algorithms:</a:t>
            </a:r>
          </a:p>
          <a:p>
            <a:r>
              <a:rPr lang="en-US" dirty="0">
                <a:latin typeface="Arial"/>
                <a:cs typeface="Calibri"/>
              </a:rPr>
              <a:t>      Select suitable machine learning methods, such Logistic Regression, for churn prediction.</a:t>
            </a:r>
            <a:endParaRPr lang="en-US">
              <a:latin typeface="Arial"/>
              <a:cs typeface="Arial"/>
            </a:endParaRPr>
          </a:p>
          <a:p>
            <a:r>
              <a:rPr lang="en-US" dirty="0">
                <a:latin typeface="Arial"/>
                <a:cs typeface="Calibri"/>
              </a:rPr>
              <a:t>      Decision Trees</a:t>
            </a:r>
          </a:p>
          <a:p>
            <a:r>
              <a:rPr lang="en-US" dirty="0">
                <a:latin typeface="Arial"/>
                <a:cs typeface="Calibri"/>
              </a:rPr>
              <a:t>      Unexpected Woods</a:t>
            </a:r>
          </a:p>
          <a:p>
            <a:r>
              <a:rPr lang="en-US" dirty="0">
                <a:latin typeface="Arial"/>
                <a:cs typeface="Calibri"/>
              </a:rPr>
              <a:t>      GBMs, or gradient boosting machines</a:t>
            </a:r>
          </a:p>
          <a:p>
            <a:r>
              <a:rPr lang="en-US" dirty="0">
                <a:latin typeface="Arial"/>
                <a:cs typeface="Calibri"/>
              </a:rPr>
              <a:t>      Deep Learning, for example, uses neural networks and support vector machines (SVM).</a:t>
            </a:r>
            <a:endParaRPr lang="en-US">
              <a:latin typeface="Arial"/>
              <a:cs typeface="Arial"/>
            </a:endParaRPr>
          </a:p>
          <a:p>
            <a:r>
              <a:rPr lang="en-US" dirty="0">
                <a:latin typeface="Arial"/>
                <a:cs typeface="Calibri"/>
              </a:rPr>
              <a:t>2.Preparing data:</a:t>
            </a:r>
          </a:p>
          <a:p>
            <a:r>
              <a:rPr lang="en-US" dirty="0">
                <a:latin typeface="Arial"/>
                <a:cs typeface="Calibri"/>
              </a:rPr>
              <a:t>      Scale numerical features, handle missing values, and encode categorical variables to clean up and preprocess the dataset.</a:t>
            </a:r>
          </a:p>
          <a:p>
            <a:r>
              <a:rPr lang="en-US" dirty="0">
                <a:latin typeface="Arial"/>
                <a:cs typeface="Calibri"/>
              </a:rPr>
              <a:t>      To evaluate the model, divide the dataset into training and testing sets.</a:t>
            </a:r>
          </a:p>
          <a:p>
            <a:r>
              <a:rPr lang="en-US" dirty="0">
                <a:latin typeface="Arial"/>
                <a:cs typeface="Calibri"/>
              </a:rPr>
              <a:t>3.Training Models:</a:t>
            </a:r>
          </a:p>
          <a:p>
            <a:r>
              <a:rPr lang="en-US" dirty="0">
                <a:latin typeface="Arial"/>
                <a:cs typeface="Calibri"/>
              </a:rPr>
              <a:t>      Utilizing the training dataset, train the chosen machine learning algorithms.</a:t>
            </a:r>
          </a:p>
          <a:p>
            <a:r>
              <a:rPr lang="en-US" dirty="0">
                <a:latin typeface="Arial"/>
                <a:cs typeface="Calibri"/>
              </a:rPr>
              <a:t>      To maximize model performance, adjust hyperparameters with methods like grid search or random search.</a:t>
            </a:r>
          </a:p>
          <a:p>
            <a:r>
              <a:rPr lang="en-US" dirty="0">
                <a:latin typeface="Arial"/>
                <a:cs typeface="Calibri"/>
              </a:rPr>
              <a:t>4.Assessment of the Model:</a:t>
            </a:r>
          </a:p>
          <a:p>
            <a:r>
              <a:rPr lang="en-US" dirty="0">
                <a:latin typeface="Arial"/>
                <a:cs typeface="Calibri"/>
              </a:rPr>
              <a:t>      Use relevant assessment measures, such as F1-score, ROC-AUC, accuracy, precision, and recall, to assess the trained models.</a:t>
            </a:r>
            <a:endParaRPr lang="en-US">
              <a:latin typeface="Arial"/>
              <a:cs typeface="Calibri"/>
            </a:endParaRPr>
          </a:p>
          <a:p>
            <a:r>
              <a:rPr lang="en-US" dirty="0">
                <a:latin typeface="Arial"/>
                <a:cs typeface="Calibri"/>
              </a:rPr>
              <a:t>      Make use of methods like cross-validation to make sure the model is robust.</a:t>
            </a:r>
            <a:endParaRPr lang="en-US">
              <a:latin typeface="Arial"/>
              <a:cs typeface="Arial"/>
            </a:endParaRPr>
          </a:p>
          <a:p>
            <a:r>
              <a:rPr lang="en-US" dirty="0">
                <a:latin typeface="Arial"/>
                <a:cs typeface="Calibri"/>
              </a:rPr>
              <a:t>5.Interpretation of the Model:</a:t>
            </a:r>
            <a:endParaRPr lang="en-US">
              <a:latin typeface="Arial"/>
              <a:cs typeface="Arial"/>
            </a:endParaRPr>
          </a:p>
          <a:p>
            <a:r>
              <a:rPr lang="en-US" dirty="0">
                <a:latin typeface="Arial"/>
                <a:cs typeface="Calibri"/>
              </a:rPr>
              <a:t>       Examine the trained models to determine the significance of churn.</a:t>
            </a:r>
            <a:endParaRPr lang="en-US" dirty="0">
              <a:latin typeface="Arial"/>
              <a:cs typeface="Arial"/>
            </a:endParaRPr>
          </a:p>
          <a:p>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descr="A blue and orange pie chart&#10;&#10;Description automatically generated">
            <a:extLst>
              <a:ext uri="{FF2B5EF4-FFF2-40B4-BE49-F238E27FC236}">
                <a16:creationId xmlns:a16="http://schemas.microsoft.com/office/drawing/2014/main" xmlns="" id="{1846B6E5-C092-8C2D-09DB-3F5A22B7B34D}"/>
              </a:ext>
            </a:extLst>
          </p:cNvPr>
          <p:cNvPicPr>
            <a:picLocks noChangeAspect="1"/>
          </p:cNvPicPr>
          <p:nvPr/>
        </p:nvPicPr>
        <p:blipFill>
          <a:blip r:embed="rId2"/>
          <a:stretch>
            <a:fillRect/>
          </a:stretch>
        </p:blipFill>
        <p:spPr>
          <a:xfrm>
            <a:off x="365506" y="1055222"/>
            <a:ext cx="2563265" cy="2542620"/>
          </a:xfrm>
          <a:prstGeom prst="rect">
            <a:avLst/>
          </a:prstGeom>
        </p:spPr>
      </p:pic>
      <p:pic>
        <p:nvPicPr>
          <p:cNvPr id="3" name="Picture 4">
            <a:extLst>
              <a:ext uri="{FF2B5EF4-FFF2-40B4-BE49-F238E27FC236}">
                <a16:creationId xmlns:a16="http://schemas.microsoft.com/office/drawing/2014/main" xmlns="" id="{18C912F7-ADB2-6E7D-D593-0BADA941E9A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264168" y="3770934"/>
            <a:ext cx="3168494" cy="2539135"/>
          </a:xfrm>
          <a:prstGeom prst="rect">
            <a:avLst/>
          </a:prstGeom>
        </p:spPr>
      </p:pic>
      <p:pic>
        <p:nvPicPr>
          <p:cNvPr id="5" name="Picture 5">
            <a:extLst>
              <a:ext uri="{FF2B5EF4-FFF2-40B4-BE49-F238E27FC236}">
                <a16:creationId xmlns:a16="http://schemas.microsoft.com/office/drawing/2014/main" xmlns="" id="{90C0C270-55C7-442F-EBDD-193F8BD761DD}"/>
              </a:ext>
            </a:extLst>
          </p:cNvPr>
          <p:cNvPicPr>
            <a:picLocks noChangeAspect="1"/>
          </p:cNvPicPr>
          <p:nvPr/>
        </p:nvPicPr>
        <p:blipFill rotWithShape="1">
          <a:blip r:embed="rId4">
            <a:extLst>
              <a:ext uri="{28A0092B-C50C-407E-A947-70E740481C1C}">
                <a14:useLocalDpi xmlns:a14="http://schemas.microsoft.com/office/drawing/2010/main" xmlns="" val="0"/>
              </a:ext>
            </a:extLst>
          </a:blip>
          <a:srcRect b="19456"/>
          <a:stretch/>
        </p:blipFill>
        <p:spPr>
          <a:xfrm>
            <a:off x="7799323" y="926163"/>
            <a:ext cx="4094383" cy="2800739"/>
          </a:xfrm>
          <a:prstGeom prst="rect">
            <a:avLst/>
          </a:prstGeom>
        </p:spPr>
      </p:pic>
      <p:pic>
        <p:nvPicPr>
          <p:cNvPr id="6" name="Picture 6">
            <a:extLst>
              <a:ext uri="{FF2B5EF4-FFF2-40B4-BE49-F238E27FC236}">
                <a16:creationId xmlns:a16="http://schemas.microsoft.com/office/drawing/2014/main" xmlns="" id="{EC83159E-5386-74A4-F531-7DECA262B560}"/>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65506" y="3715026"/>
            <a:ext cx="3632843" cy="2782552"/>
          </a:xfrm>
          <a:prstGeom prst="rect">
            <a:avLst/>
          </a:prstGeom>
        </p:spPr>
      </p:pic>
      <p:pic>
        <p:nvPicPr>
          <p:cNvPr id="7" name="Picture 7">
            <a:extLst>
              <a:ext uri="{FF2B5EF4-FFF2-40B4-BE49-F238E27FC236}">
                <a16:creationId xmlns:a16="http://schemas.microsoft.com/office/drawing/2014/main" xmlns="" id="{B05ACE8D-611F-EC06-804A-0A6860546B68}"/>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3432922" y="1027428"/>
            <a:ext cx="4299347" cy="2743506"/>
          </a:xfrm>
          <a:prstGeom prst="rect">
            <a:avLst/>
          </a:prstGeom>
        </p:spPr>
      </p:pic>
      <p:pic>
        <p:nvPicPr>
          <p:cNvPr id="8" name="Picture 8">
            <a:extLst>
              <a:ext uri="{FF2B5EF4-FFF2-40B4-BE49-F238E27FC236}">
                <a16:creationId xmlns:a16="http://schemas.microsoft.com/office/drawing/2014/main" xmlns="" id="{5F5C992D-86B7-3166-7C25-D208FE794B03}"/>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7794214" y="3770934"/>
            <a:ext cx="3907560" cy="27435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9791" y="853481"/>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xmlns="" id="{87ABC5A9-DFD3-20DB-99DC-EF93E7E0425F}"/>
              </a:ext>
            </a:extLst>
          </p:cNvPr>
          <p:cNvSpPr txBox="1"/>
          <p:nvPr/>
        </p:nvSpPr>
        <p:spPr>
          <a:xfrm>
            <a:off x="1112194" y="2660643"/>
            <a:ext cx="93251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In summary, our churn study provides a solid basis for well-informed choices and preemptive steps to mitigate customer loss. We can build enduring relationships with our customers and promote sustainable business success by utilizing data-driven insights and giving customer-centric initiatives first priority.</a:t>
            </a:r>
            <a:endParaRPr lang="en-US"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xmlns="" id="{8B00F097-1281-3960-AE2B-6C9F0024CD35}"/>
              </a:ext>
            </a:extLst>
          </p:cNvPr>
          <p:cNvSpPr txBox="1"/>
          <p:nvPr/>
        </p:nvSpPr>
        <p:spPr>
          <a:xfrm>
            <a:off x="480360" y="1501875"/>
            <a:ext cx="1148963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Of course, the following recommendations pertain to the future range of this churn analysis:</a:t>
            </a:r>
            <a:endParaRPr lang="en-US" dirty="0"/>
          </a:p>
          <a:p>
            <a:endParaRPr lang="en-US"/>
          </a:p>
          <a:p>
            <a:pPr marL="285750" indent="-285750">
              <a:buFont typeface="Arial"/>
              <a:buChar char="•"/>
            </a:pPr>
            <a:r>
              <a:rPr lang="en-US" dirty="0">
                <a:ea typeface="+mn-lt"/>
                <a:cs typeface="+mn-lt"/>
              </a:rPr>
              <a:t>Predictive Modeling Refinement: </a:t>
            </a:r>
          </a:p>
          <a:p>
            <a:r>
              <a:rPr lang="en-US" dirty="0">
                <a:ea typeface="+mn-lt"/>
                <a:cs typeface="+mn-lt"/>
              </a:rPr>
              <a:t>            Apply cutting-edge machine learning algorithms, including neural networks or ensemble approaches, to improve predictive modeling procedures. This could facilitate proactive intervention techniques and increase the accuracy of churn estimates.</a:t>
            </a:r>
          </a:p>
          <a:p>
            <a:r>
              <a:rPr lang="en-US" dirty="0">
                <a:ea typeface="+mn-lt"/>
                <a:cs typeface="+mn-lt"/>
              </a:rPr>
              <a:t>             Integrate real-time data streams from several sources, including customer feedback, app usage, and website engagements. This will make the churn prediction system more responsive and dynamic, enabling prompt intervention techniques.</a:t>
            </a:r>
            <a:endParaRPr lang="en-US" dirty="0">
              <a:cs typeface="Calibri"/>
            </a:endParaRPr>
          </a:p>
          <a:p>
            <a:endParaRPr lang="en-US" dirty="0">
              <a:ea typeface="+mn-lt"/>
              <a:cs typeface="+mn-lt"/>
            </a:endParaRPr>
          </a:p>
          <a:p>
            <a:pPr marL="285750" indent="-285750">
              <a:buFont typeface="Arial"/>
              <a:buChar char="•"/>
            </a:pPr>
            <a:r>
              <a:rPr lang="en-US" dirty="0">
                <a:ea typeface="+mn-lt"/>
                <a:cs typeface="+mn-lt"/>
              </a:rPr>
              <a:t>Segmentation Analysis:</a:t>
            </a:r>
          </a:p>
          <a:p>
            <a:r>
              <a:rPr lang="en-US" dirty="0">
                <a:ea typeface="+mn-lt"/>
                <a:cs typeface="+mn-lt"/>
              </a:rPr>
              <a:t>            To pinpoint particular customer segments with distinctive churn preferences and behaviors, conduct additional segmentation analysis. Optimizing ROI and maximizing efficacy can be achieved by customizing pricing models and retention methods to these categories.</a:t>
            </a:r>
            <a:endParaRPr lang="en-US">
              <a:cs typeface="Calibri"/>
            </a:endParaRPr>
          </a:p>
          <a:p>
            <a:endParaRPr lang="en-US" dirty="0">
              <a:ea typeface="+mn-lt"/>
              <a:cs typeface="+mn-lt"/>
            </a:endParaRPr>
          </a:p>
          <a:p>
            <a:pPr marL="285750" indent="-285750">
              <a:buFont typeface="Arial"/>
              <a:buChar char="•"/>
            </a:pPr>
            <a:r>
              <a:rPr lang="en-US" dirty="0">
                <a:ea typeface="+mn-lt"/>
                <a:cs typeface="+mn-lt"/>
              </a:rPr>
              <a:t>Leverage Natural Language Processing (NLP): </a:t>
            </a:r>
          </a:p>
          <a:p>
            <a:r>
              <a:rPr lang="en-US" dirty="0">
                <a:ea typeface="+mn-lt"/>
                <a:cs typeface="+mn-lt"/>
              </a:rPr>
              <a:t>           To examine unstructured data, apply NLP techniques.</a:t>
            </a:r>
            <a:endParaRPr lang="en-US"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496</Words>
  <Application>Microsoft Office PowerPoint</Application>
  <PresentationFormat>Custom</PresentationFormat>
  <Paragraphs>83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title>
  <cp:lastModifiedBy>TPGIT 5</cp:lastModifiedBy>
  <cp:revision>208</cp:revision>
  <dcterms:created xsi:type="dcterms:W3CDTF">2024-04-05T08:48:08Z</dcterms:created>
  <dcterms:modified xsi:type="dcterms:W3CDTF">2024-04-05T11:28:08Z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