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ECF6-2B99-1FB1-B98D-9493C4FD8C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FB68-2275-DD9E-68E4-680956618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364C71-EC6C-315E-44BF-AC0135649412}"/>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5" name="Footer Placeholder 4">
            <a:extLst>
              <a:ext uri="{FF2B5EF4-FFF2-40B4-BE49-F238E27FC236}">
                <a16:creationId xmlns:a16="http://schemas.microsoft.com/office/drawing/2014/main" id="{01CFBC88-21F6-2D8B-211B-33FE9EF6E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E9102-AB00-CED1-9279-F5E76591919B}"/>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274100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26B5-25E1-6C16-4F24-437241F489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A806CA-EE33-1D7D-6094-0D3E1B6DD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0463-9A43-F96C-BF30-013EBF97AB90}"/>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5" name="Footer Placeholder 4">
            <a:extLst>
              <a:ext uri="{FF2B5EF4-FFF2-40B4-BE49-F238E27FC236}">
                <a16:creationId xmlns:a16="http://schemas.microsoft.com/office/drawing/2014/main" id="{DFE197F4-C4C9-4698-24D8-A56999037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EBC8B-7166-0822-7427-4EAF7E38B132}"/>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116358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A23A5-7CB2-07C1-398F-FB10007FF0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7D2327-B05A-690B-9EB9-356D909B1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F3F9C-D7EF-5A36-2F72-FBA4CB969E87}"/>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5" name="Footer Placeholder 4">
            <a:extLst>
              <a:ext uri="{FF2B5EF4-FFF2-40B4-BE49-F238E27FC236}">
                <a16:creationId xmlns:a16="http://schemas.microsoft.com/office/drawing/2014/main" id="{B6ADD64E-4C43-9C4A-F4F7-350BBFBCE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F5A19-56E5-00BA-F58B-6382EE920226}"/>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418540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76B9-085B-9FAB-1143-B86418518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8850CC-CCD9-C6F8-8717-DC78F85D8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E9300-942D-881F-653A-2DC199DF8397}"/>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5" name="Footer Placeholder 4">
            <a:extLst>
              <a:ext uri="{FF2B5EF4-FFF2-40B4-BE49-F238E27FC236}">
                <a16:creationId xmlns:a16="http://schemas.microsoft.com/office/drawing/2014/main" id="{1E9DAAFD-0344-D202-74C2-6C4E3C59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6E42C-CAC3-26EC-D75B-FD69EA220697}"/>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158393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EEDB-8E06-99A1-9716-945AF7CC1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3F59F2-5B8F-77AA-A62D-5764F9108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5E154-694A-36A9-9E0A-175AF461093D}"/>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5" name="Footer Placeholder 4">
            <a:extLst>
              <a:ext uri="{FF2B5EF4-FFF2-40B4-BE49-F238E27FC236}">
                <a16:creationId xmlns:a16="http://schemas.microsoft.com/office/drawing/2014/main" id="{4675FB41-623A-50A9-1464-A36928D02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9F0C5-8297-9075-512A-2DF12E4B5935}"/>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268053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CBEC-E296-004D-0435-E8968C039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81E1D-BEE5-476C-D1B7-B422AA54B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882833-6B26-6A49-AE3F-21F661C72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9CBBD-A8B8-3453-EF63-29060648D45C}"/>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6" name="Footer Placeholder 5">
            <a:extLst>
              <a:ext uri="{FF2B5EF4-FFF2-40B4-BE49-F238E27FC236}">
                <a16:creationId xmlns:a16="http://schemas.microsoft.com/office/drawing/2014/main" id="{A03D44E9-CBCD-2519-7F95-3279C78F0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00BCB-2959-D000-5C1F-CAEA367B7EB5}"/>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77015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836F-83E8-3B83-E4E5-2FA5347945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60A93-E479-6C32-D30B-F85F55710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C20CB7-DB34-68A9-59C0-891C9207E2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8AD12-D5C5-CDA4-CBCE-BFC4DE9C4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CF3B02-753F-3955-66DD-ECA638B1BA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B8D856-9CEF-0BBC-5C01-39CAC774345D}"/>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8" name="Footer Placeholder 7">
            <a:extLst>
              <a:ext uri="{FF2B5EF4-FFF2-40B4-BE49-F238E27FC236}">
                <a16:creationId xmlns:a16="http://schemas.microsoft.com/office/drawing/2014/main" id="{CA7A693B-0279-C0B8-6A9B-4495900742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C40CC-C0C0-5B60-9C3A-E47E91F85AC3}"/>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67280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1D93-EBC6-CE83-A923-721CFFB925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383DFD-B14A-3D1D-2E80-1BBAF6719CC3}"/>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4" name="Footer Placeholder 3">
            <a:extLst>
              <a:ext uri="{FF2B5EF4-FFF2-40B4-BE49-F238E27FC236}">
                <a16:creationId xmlns:a16="http://schemas.microsoft.com/office/drawing/2014/main" id="{4FCC83B4-567E-1321-5CA3-3255B49F4D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968D6F-DF3C-4BD0-ACED-13CCFCE1B242}"/>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361998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1A865-4D3C-BB4E-542F-A6B917C5A05E}"/>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3" name="Footer Placeholder 2">
            <a:extLst>
              <a:ext uri="{FF2B5EF4-FFF2-40B4-BE49-F238E27FC236}">
                <a16:creationId xmlns:a16="http://schemas.microsoft.com/office/drawing/2014/main" id="{19F5FE10-D3CC-5422-7335-E2767AD7BA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508C65-A027-271E-EA79-E72C7F73911D}"/>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80803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FEC2-D4B0-FAA1-B692-A4BBDA917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E62B79-D861-F389-5FF3-A55DCD431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B8945A-8A42-287B-C807-534EBD766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6F198-F2A6-D693-0C67-1516DFD48989}"/>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6" name="Footer Placeholder 5">
            <a:extLst>
              <a:ext uri="{FF2B5EF4-FFF2-40B4-BE49-F238E27FC236}">
                <a16:creationId xmlns:a16="http://schemas.microsoft.com/office/drawing/2014/main" id="{9A862FF6-362F-0B12-44C5-6C89C38B6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0F7F0-0E0A-157C-5144-39FC84DDA8CD}"/>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300022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C7E6-E9A7-8BFC-B5CA-82A9FC8CD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B279E-C7BD-413B-57B4-64873C994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2E2CCE-B660-3EF1-0BDA-DEC11770D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6C2F7-02DA-5823-C3B3-3AE2D8B9063A}"/>
              </a:ext>
            </a:extLst>
          </p:cNvPr>
          <p:cNvSpPr>
            <a:spLocks noGrp="1"/>
          </p:cNvSpPr>
          <p:nvPr>
            <p:ph type="dt" sz="half" idx="10"/>
          </p:nvPr>
        </p:nvSpPr>
        <p:spPr/>
        <p:txBody>
          <a:bodyPr/>
          <a:lstStyle/>
          <a:p>
            <a:fld id="{2F9C8846-C9C3-4EF1-8F6F-49B9D2B6E734}" type="datetimeFigureOut">
              <a:rPr lang="en-US" smtClean="0"/>
              <a:t>23/07/25</a:t>
            </a:fld>
            <a:endParaRPr lang="en-US"/>
          </a:p>
        </p:txBody>
      </p:sp>
      <p:sp>
        <p:nvSpPr>
          <p:cNvPr id="6" name="Footer Placeholder 5">
            <a:extLst>
              <a:ext uri="{FF2B5EF4-FFF2-40B4-BE49-F238E27FC236}">
                <a16:creationId xmlns:a16="http://schemas.microsoft.com/office/drawing/2014/main" id="{1CD95BBF-C57F-E4B6-4BE2-142D8F6B9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A2167-0488-442C-4C76-EDA6469553D6}"/>
              </a:ext>
            </a:extLst>
          </p:cNvPr>
          <p:cNvSpPr>
            <a:spLocks noGrp="1"/>
          </p:cNvSpPr>
          <p:nvPr>
            <p:ph type="sldNum" sz="quarter" idx="12"/>
          </p:nvPr>
        </p:nvSpPr>
        <p:spPr/>
        <p:txBody>
          <a:bodyPr/>
          <a:lstStyle/>
          <a:p>
            <a:fld id="{5B67C88F-4625-4204-8B8B-2A2236702693}" type="slidenum">
              <a:rPr lang="en-US" smtClean="0"/>
              <a:t>‹#›</a:t>
            </a:fld>
            <a:endParaRPr lang="en-US"/>
          </a:p>
        </p:txBody>
      </p:sp>
    </p:spTree>
    <p:extLst>
      <p:ext uri="{BB962C8B-B14F-4D97-AF65-F5344CB8AC3E}">
        <p14:creationId xmlns:p14="http://schemas.microsoft.com/office/powerpoint/2010/main" val="33377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32412-19C9-3AC8-4896-2773A1007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C6DABE-7565-6BC1-6ED9-8B2629495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80EA2-B95F-80FA-70C0-CDF3BDBA5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C8846-C9C3-4EF1-8F6F-49B9D2B6E734}" type="datetimeFigureOut">
              <a:rPr lang="en-US" smtClean="0"/>
              <a:t>23/07/25</a:t>
            </a:fld>
            <a:endParaRPr lang="en-US"/>
          </a:p>
        </p:txBody>
      </p:sp>
      <p:sp>
        <p:nvSpPr>
          <p:cNvPr id="5" name="Footer Placeholder 4">
            <a:extLst>
              <a:ext uri="{FF2B5EF4-FFF2-40B4-BE49-F238E27FC236}">
                <a16:creationId xmlns:a16="http://schemas.microsoft.com/office/drawing/2014/main" id="{F7512350-64D2-0056-A2F8-C23C4E63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22FB84-F752-4BA3-F2F2-A6061AE2E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7C88F-4625-4204-8B8B-2A2236702693}" type="slidenum">
              <a:rPr lang="en-US" smtClean="0"/>
              <a:t>‹#›</a:t>
            </a:fld>
            <a:endParaRPr lang="en-US"/>
          </a:p>
        </p:txBody>
      </p:sp>
    </p:spTree>
    <p:extLst>
      <p:ext uri="{BB962C8B-B14F-4D97-AF65-F5344CB8AC3E}">
        <p14:creationId xmlns:p14="http://schemas.microsoft.com/office/powerpoint/2010/main" val="301459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79DF-4B0E-0D2D-CC64-C74BA9042A8B}"/>
              </a:ext>
            </a:extLst>
          </p:cNvPr>
          <p:cNvSpPr>
            <a:spLocks noGrp="1"/>
          </p:cNvSpPr>
          <p:nvPr>
            <p:ph type="ctrTitle"/>
          </p:nvPr>
        </p:nvSpPr>
        <p:spPr/>
        <p:txBody>
          <a:bodyPr>
            <a:normAutofit/>
          </a:bodyPr>
          <a:lstStyle/>
          <a:p>
            <a:r>
              <a:rPr lang="fa-IR" sz="4800" b="1">
                <a:cs typeface="B Mitra" panose="00000400000000000000" pitchFamily="2" charset="-78"/>
              </a:rPr>
              <a:t>یادگیری عمیق برای حل کردن مسئله زمان توقف بهینه با ابعاد بالا</a:t>
            </a:r>
            <a:endParaRPr lang="en-US" sz="4800" b="1">
              <a:cs typeface="B Mitra" panose="00000400000000000000" pitchFamily="2" charset="-78"/>
            </a:endParaRPr>
          </a:p>
        </p:txBody>
      </p:sp>
      <p:sp>
        <p:nvSpPr>
          <p:cNvPr id="3" name="Subtitle 2">
            <a:extLst>
              <a:ext uri="{FF2B5EF4-FFF2-40B4-BE49-F238E27FC236}">
                <a16:creationId xmlns:a16="http://schemas.microsoft.com/office/drawing/2014/main" id="{2EB69B3C-D639-B2DB-8DE8-2BFCD177F397}"/>
              </a:ext>
            </a:extLst>
          </p:cNvPr>
          <p:cNvSpPr>
            <a:spLocks noGrp="1"/>
          </p:cNvSpPr>
          <p:nvPr>
            <p:ph type="subTitle" idx="1"/>
          </p:nvPr>
        </p:nvSpPr>
        <p:spPr/>
        <p:txBody>
          <a:bodyPr/>
          <a:lstStyle/>
          <a:p>
            <a:endParaRPr lang="fa-IR"/>
          </a:p>
          <a:p>
            <a:r>
              <a:rPr lang="fa-IR">
                <a:cs typeface="B Mitra" panose="00000400000000000000" pitchFamily="2" charset="-78"/>
              </a:rPr>
              <a:t>پرهام حق شناس 401210583</a:t>
            </a:r>
          </a:p>
          <a:p>
            <a:r>
              <a:rPr lang="fa-IR">
                <a:cs typeface="B Mitra" panose="00000400000000000000" pitchFamily="2" charset="-78"/>
              </a:rPr>
              <a:t>ریاضیات مالی، تابستان 1402</a:t>
            </a:r>
          </a:p>
        </p:txBody>
      </p:sp>
    </p:spTree>
    <p:extLst>
      <p:ext uri="{BB962C8B-B14F-4D97-AF65-F5344CB8AC3E}">
        <p14:creationId xmlns:p14="http://schemas.microsoft.com/office/powerpoint/2010/main" val="1477837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567A-C223-E2B8-A99D-0EDE805E020F}"/>
              </a:ext>
            </a:extLst>
          </p:cNvPr>
          <p:cNvSpPr>
            <a:spLocks noGrp="1"/>
          </p:cNvSpPr>
          <p:nvPr>
            <p:ph type="title"/>
          </p:nvPr>
        </p:nvSpPr>
        <p:spPr/>
        <p:txBody>
          <a:bodyPr/>
          <a:lstStyle/>
          <a:p>
            <a:pPr algn="r" rtl="1"/>
            <a:r>
              <a:rPr lang="fa-IR" b="1">
                <a:cs typeface="B Mitra" panose="00000400000000000000" pitchFamily="2" charset="-78"/>
              </a:rPr>
              <a:t>کاهش گرادیان </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EFC22D-88A0-6B41-6449-7FE9D9CC523C}"/>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t>𝑠𝑢𝑝</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e>
                      </m:nary>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𝑠𝑡𝑜𝑝𝑝𝑖𝑛𝑔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𝑡𝑖𝑚𝑒</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الگوریتم کاهش گرادیان تصادفی را برای تابع تصادفی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e>
                      </m:nary>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استفاده می‌کنیم و با استفاده از آن وزن‌های شبکه‌های عصبی را به روزرسانی می‌کنیم. در این صورت دنباله‌ای از وزن‌ها مانند دنباله‌ی زیر به دست‌ می‌آید و در نهایت فرآیند یادگیری به پایان می‌رسد و وزن‌های نهایی را می‌توان برای به دست آوردن‌ قیمت اختیارات استفاده کرد: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b>
                            <m: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e>
                              </m:d>
                            </m:sup>
                          </m:sSub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b>
                            <m: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e>
                              </m:d>
                            </m:sup>
                          </m:sSub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b>
                            <m: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ν</m:t>
                                  </m:r>
                                </m:e>
                              </m:d>
                            </m:sup>
                          </m:sSubSup>
                        </m:e>
                      </m:d>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𝑀</m:t>
                          </m:r>
                        </m:sup>
                      </m:sSubSup>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sz="2000"/>
              </a:p>
            </p:txBody>
          </p:sp>
        </mc:Choice>
        <mc:Fallback>
          <p:sp>
            <p:nvSpPr>
              <p:cNvPr id="3" name="Content Placeholder 2">
                <a:extLst>
                  <a:ext uri="{FF2B5EF4-FFF2-40B4-BE49-F238E27FC236}">
                    <a16:creationId xmlns:a16="http://schemas.microsoft.com/office/drawing/2014/main" id="{B5EFC22D-88A0-6B41-6449-7FE9D9CC523C}"/>
                  </a:ext>
                </a:extLst>
              </p:cNvPr>
              <p:cNvSpPr>
                <a:spLocks noGrp="1" noRot="1" noChangeAspect="1" noMove="1" noResize="1" noEditPoints="1" noAdjustHandles="1" noChangeArrowheads="1" noChangeShapeType="1" noTextEdit="1"/>
              </p:cNvSpPr>
              <p:nvPr>
                <p:ph idx="1"/>
              </p:nvPr>
            </p:nvSpPr>
            <p:spPr>
              <a:blipFill>
                <a:blip r:embed="rId2"/>
                <a:stretch>
                  <a:fillRect r="-580"/>
                </a:stretch>
              </a:blipFill>
            </p:spPr>
            <p:txBody>
              <a:bodyPr/>
              <a:lstStyle/>
              <a:p>
                <a:r>
                  <a:rPr lang="en-US">
                    <a:noFill/>
                  </a:rPr>
                  <a:t> </a:t>
                </a:r>
              </a:p>
            </p:txBody>
          </p:sp>
        </mc:Fallback>
      </mc:AlternateContent>
    </p:spTree>
    <p:extLst>
      <p:ext uri="{BB962C8B-B14F-4D97-AF65-F5344CB8AC3E}">
        <p14:creationId xmlns:p14="http://schemas.microsoft.com/office/powerpoint/2010/main" val="367354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8986-B4EB-DF83-43B7-8F91360374ED}"/>
              </a:ext>
            </a:extLst>
          </p:cNvPr>
          <p:cNvSpPr>
            <a:spLocks noGrp="1"/>
          </p:cNvSpPr>
          <p:nvPr>
            <p:ph type="title"/>
          </p:nvPr>
        </p:nvSpPr>
        <p:spPr/>
        <p:txBody>
          <a:bodyPr/>
          <a:lstStyle/>
          <a:p>
            <a:pPr algn="r" rtl="1"/>
            <a:r>
              <a:rPr lang="fa-IR" b="1">
                <a:cs typeface="B Mitra" panose="00000400000000000000" pitchFamily="2" charset="-78"/>
              </a:rPr>
              <a:t>تخمین گرهای زمان توقف بهینه و قیمت</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60F683-2BA3-2DB2-85A3-462FF6FE7EEF}"/>
                  </a:ext>
                </a:extLst>
              </p:cNvPr>
              <p:cNvSpPr>
                <a:spLocks noGrp="1"/>
              </p:cNvSpPr>
              <p:nvPr>
                <p:ph idx="1"/>
              </p:nvPr>
            </p:nvSpPr>
            <p:spPr>
              <a:xfrm>
                <a:off x="838200" y="1333500"/>
                <a:ext cx="10448925" cy="4843463"/>
              </a:xfrm>
            </p:spPr>
            <p:txBody>
              <a:bodyPr>
                <a:normAutofit fontScale="92500" lnSpcReduction="10000"/>
              </a:bodyPr>
              <a:lstStyle/>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با استفاده از الگوریتم قسمت قبل،  برای </a:t>
                </a:r>
                <a14:m>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ν</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𝑀</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به اندازه‌ی کافی بزرگ، مقدار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𝐸</m:t>
                      </m:r>
                      <m:d>
                        <m:d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dPr>
                        <m:e>
                          <m:nary>
                            <m:naryPr>
                              <m:chr m:val="∑"/>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𝑁</m:t>
                              </m:r>
                            </m:sup>
                            <m:e>
                              <m:sSub>
                                <m:sSub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1600" kern="100">
                                          <a:effectLst/>
                                          <a:latin typeface="Cambria Math" panose="02040503050406030204" pitchFamily="18" charset="0"/>
                                          <a:ea typeface="Times New Roman" panose="02020603050405020304" pitchFamily="18" charset="0"/>
                                          <a:cs typeface="B Mitra" panose="00000400000000000000" pitchFamily="2" charset="-78"/>
                                        </a:rPr>
                                        <m:t>Θ</m:t>
                                      </m:r>
                                    </m:e>
                                    <m:sub>
                                      <m:r>
                                        <m:rPr>
                                          <m:sty m:val="p"/>
                                        </m:rPr>
                                        <a:rPr lang="en-US" sz="1600" kern="100">
                                          <a:effectLst/>
                                          <a:latin typeface="Cambria Math" panose="02040503050406030204" pitchFamily="18" charset="0"/>
                                          <a:ea typeface="Times New Roman" panose="02020603050405020304" pitchFamily="18" charset="0"/>
                                          <a:cs typeface="B Mitra" panose="00000400000000000000" pitchFamily="2" charset="-78"/>
                                        </a:rPr>
                                        <m:t>M</m:t>
                                      </m:r>
                                    </m:sub>
                                  </m:sSub>
                                </m:sub>
                              </m:sSub>
                              <m:d>
                                <m:d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2</m:t>
                                      </m:r>
                                    </m:sub>
                                  </m:s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16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16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16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16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e>
                          </m:nary>
                        </m:e>
                      </m:d>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که خود با استفاده از روش مونت کارلو تخمین زده می‌شود، تخمین‌گری برای قیمت اختیار آمریکایی و مقدار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𝑖</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p>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𝑀</m:t>
                                  </m:r>
                                </m:sub>
                              </m:sSub>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e>
                          </m:d>
                        </m:e>
                      </m:nary>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تخمین‌گری برای زمان توقف بهینه است. اما مقدار بالا لزوماً در بازه‌ی </a:t>
                </a:r>
                <a14:m>
                  <m:oMath xmlns:m="http://schemas.openxmlformats.org/officeDocument/2006/math">
                    <m:d>
                      <m:dPr>
                        <m:begChr m:val="["/>
                        <m:end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e>
                    </m:d>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قرار نمی‌گیرد. به علاوه، لزومی ندارد که عایدی که با این زمان توقف به دست می‌آید، برابر با تخمین‌گر قیمت (عایدی) باشد. به همین‌ دلیل، زمان توقف بهینه برای بردار وزن </a:t>
                </a:r>
                <a14:m>
                  <m:oMath xmlns:m="http://schemas.openxmlformats.org/officeDocument/2006/math">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oMath>
                </a14:m>
                <a:r>
                  <a:rPr lang="en-US" sz="2000" kern="100">
                    <a:effectLst/>
                    <a:latin typeface="Calibri" panose="020F0502020204030204" pitchFamily="34" charset="0"/>
                    <a:ea typeface="Times New Roman" panose="02020603050405020304" pitchFamily="18" charset="0"/>
                    <a:cs typeface="B Mitra" panose="00000400000000000000" pitchFamily="2" charset="-78"/>
                  </a:rPr>
                  <a:t> </a:t>
                </a:r>
                <a:r>
                  <a:rPr lang="fa-IR" sz="2000" kern="100">
                    <a:effectLst/>
                    <a:latin typeface="Calibri" panose="020F0502020204030204" pitchFamily="34" charset="0"/>
                    <a:ea typeface="Times New Roman" panose="02020603050405020304" pitchFamily="18" charset="0"/>
                    <a:cs typeface="B Mitra" panose="00000400000000000000" pitchFamily="2" charset="-78"/>
                  </a:rPr>
                  <a:t>را با تخمین‌گر زیر به دست می‌آوریم: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e>
                        <m:sub>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𝑚𝑖𝑛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sub>
                              </m:sSub>
                            </m:e>
                          </m:d>
                        </m:e>
                      </m:nary>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oMath>
                  </m:oMathPara>
                </a14:m>
                <a:endParaRPr lang="fa-IR"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200">
                    <a:effectLst/>
                    <a:latin typeface="Calibri" panose="020F0502020204030204" pitchFamily="34" charset="0"/>
                    <a:ea typeface="Times New Roman" panose="02020603050405020304" pitchFamily="18" charset="0"/>
                    <a:cs typeface="B Mitra" panose="00000400000000000000" pitchFamily="2" charset="-78"/>
                  </a:rPr>
                  <a:t>امید عایدی به دست آمده با استفاده از این زمان توقف را به عنوان تخمین‌گر قیمت در نظر می‌گیریم. </a:t>
                </a:r>
                <a:endParaRPr lang="en-US" sz="2600" kern="100">
                  <a:effectLst/>
                  <a:latin typeface="Calibri" panose="020F0502020204030204" pitchFamily="34" charset="0"/>
                  <a:ea typeface="Calibri" panose="020F0502020204030204" pitchFamily="34" charset="0"/>
                  <a:cs typeface="Arial" panose="020B0604020202020204" pitchFamily="34" charset="0"/>
                </a:endParaRPr>
              </a:p>
              <a:p>
                <a:pPr algn="r" rtl="1"/>
                <a:endParaRPr lang="en-US"/>
              </a:p>
            </p:txBody>
          </p:sp>
        </mc:Choice>
        <mc:Fallback>
          <p:sp>
            <p:nvSpPr>
              <p:cNvPr id="3" name="Content Placeholder 2">
                <a:extLst>
                  <a:ext uri="{FF2B5EF4-FFF2-40B4-BE49-F238E27FC236}">
                    <a16:creationId xmlns:a16="http://schemas.microsoft.com/office/drawing/2014/main" id="{D460F683-2BA3-2DB2-85A3-462FF6FE7EEF}"/>
                  </a:ext>
                </a:extLst>
              </p:cNvPr>
              <p:cNvSpPr>
                <a:spLocks noGrp="1" noRot="1" noChangeAspect="1" noMove="1" noResize="1" noEditPoints="1" noAdjustHandles="1" noChangeArrowheads="1" noChangeShapeType="1" noTextEdit="1"/>
              </p:cNvSpPr>
              <p:nvPr>
                <p:ph idx="1"/>
              </p:nvPr>
            </p:nvSpPr>
            <p:spPr>
              <a:xfrm>
                <a:off x="838200" y="1333500"/>
                <a:ext cx="10448925" cy="4843463"/>
              </a:xfrm>
              <a:blipFill>
                <a:blip r:embed="rId2"/>
                <a:stretch>
                  <a:fillRect t="-630" r="-583"/>
                </a:stretch>
              </a:blipFill>
            </p:spPr>
            <p:txBody>
              <a:bodyPr/>
              <a:lstStyle/>
              <a:p>
                <a:r>
                  <a:rPr lang="en-US">
                    <a:noFill/>
                  </a:rPr>
                  <a:t> </a:t>
                </a:r>
              </a:p>
            </p:txBody>
          </p:sp>
        </mc:Fallback>
      </mc:AlternateContent>
    </p:spTree>
    <p:extLst>
      <p:ext uri="{BB962C8B-B14F-4D97-AF65-F5344CB8AC3E}">
        <p14:creationId xmlns:p14="http://schemas.microsoft.com/office/powerpoint/2010/main" val="349244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4C59-7CF4-A616-D486-73723BBAEB44}"/>
              </a:ext>
            </a:extLst>
          </p:cNvPr>
          <p:cNvSpPr>
            <a:spLocks noGrp="1"/>
          </p:cNvSpPr>
          <p:nvPr>
            <p:ph type="title"/>
          </p:nvPr>
        </p:nvSpPr>
        <p:spPr/>
        <p:txBody>
          <a:bodyPr/>
          <a:lstStyle/>
          <a:p>
            <a:pPr algn="r" rtl="1"/>
            <a:r>
              <a:rPr lang="fa-IR" b="1">
                <a:cs typeface="B Mitra" panose="00000400000000000000" pitchFamily="2" charset="-78"/>
              </a:rPr>
              <a:t>جزئیات الگوریتم</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C22952-85F6-389C-723C-8FDCA1E4DEAA}"/>
                  </a:ext>
                </a:extLst>
              </p:cNvPr>
              <p:cNvSpPr>
                <a:spLocks noGrp="1"/>
              </p:cNvSpPr>
              <p:nvPr>
                <p:ph idx="1"/>
              </p:nvPr>
            </p:nvSpPr>
            <p:spPr/>
            <p:txBody>
              <a:bodyPr>
                <a:normAutofit/>
              </a:bodyPr>
              <a:lstStyle/>
              <a:p>
                <a:pPr algn="r" rtl="1"/>
                <a14:m>
                  <m:oMath xmlns:m="http://schemas.openxmlformats.org/officeDocument/2006/math">
                    <m:sSub>
                      <m:sSub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𝑢</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ℒ</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𝐴</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sub>
                      <m:sup>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p>
                            </m:s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4</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3</m:t>
                            </m:r>
                          </m:e>
                        </m:d>
                      </m:sup>
                    </m:sSubSup>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ℒ</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sub>
                    </m:sSub>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𝐴</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sub>
                      <m:sup>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p>
                            </m:s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4</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e>
                        </m:d>
                      </m:sup>
                    </m:sSubSup>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ℒ</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sub>
                    </m:sSub>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𝐴</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up>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p>
                            </m:s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4</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e>
                        </m:d>
                      </m:sup>
                    </m:sSubSup>
                  </m:oMath>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algn="r" rtl="1"/>
                <a14:m>
                  <m:oMath xmlns:m="http://schemas.openxmlformats.org/officeDocument/2006/math">
                    <m:sSub>
                      <m:sSub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𝑚𝑎𝑥</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𝑢</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d>
                      <m:dPr>
                        <m:begChr m:val="["/>
                        <m:end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sub>
                                </m:sSub>
                              </m:e>
                            </m:d>
                          </m:e>
                        </m:nary>
                      </m:e>
                    </m:d>
                  </m:oMath>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algn="r" rtl="1"/>
                <a14:m>
                  <m:oMath xmlns:m="http://schemas.openxmlformats.org/officeDocument/2006/math">
                    <m:sSup>
                      <m:sSup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sSupPr>
                      <m:e>
                        <m:r>
                          <a:rPr lang="fa-IR" sz="2000" i="1" kern="100">
                            <a:effectLst/>
                            <a:latin typeface="Cambria Math" panose="02040503050406030204" pitchFamily="18" charset="0"/>
                            <a:ea typeface="Times New Roman" panose="02020603050405020304" pitchFamily="18" charset="0"/>
                            <a:cs typeface="Cambria Math" panose="02040503050406030204" pitchFamily="18" charset="0"/>
                          </a:rPr>
                          <m:t>𝜙</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p>
                    </m:s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sup>
                      <m:e>
                        <m:d>
                          <m:dPr>
                            <m:begChr m:val="["/>
                            <m:end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p>
                                </m:sSub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p>
                                </m:sSub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𝜒</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p>
                                </m:sSub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e>
                            </m:d>
                          </m:e>
                        </m:d>
                      </m:e>
                    </m:nary>
                  </m:oMath>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algn="r" rtl="1"/>
                <a14:m>
                  <m:oMath xmlns:m="http://schemas.openxmlformats.org/officeDocument/2006/math">
                    <m:sSup>
                      <m:sSup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s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Φ</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p>
                    </m:s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e>
                          <m:sub>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𝜙</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p>
                        </m:sSup>
                      </m:e>
                    </m:d>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oMath>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algn="r" rtl="1"/>
                <a14:m>
                  <m:oMath xmlns:m="http://schemas.openxmlformats.org/officeDocument/2006/math">
                    <m:sSub>
                      <m:sSub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γ</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Φ</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sup>
                    </m:sSup>
                    <m:d>
                      <m:dPr>
                        <m:ctrlPr>
                          <a:rPr lang="en-US" sz="2000" i="1" kern="100">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US" sz="2000" i="1" kern="100">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US" sz="2000" kern="100">
                                <a:effectLst/>
                                <a:latin typeface="Cambria Math" panose="02040503050406030204" pitchFamily="18" charset="0"/>
                                <a:ea typeface="Times New Roman" panose="02020603050405020304" pitchFamily="18" charset="0"/>
                                <a:cs typeface="Calibri" panose="020F0502020204030204" pitchFamily="34" charset="0"/>
                              </a:rPr>
                              <m:t>Θ</m:t>
                            </m:r>
                          </m:e>
                          <m:sub>
                            <m:r>
                              <m:rPr>
                                <m:sty m:val="p"/>
                              </m:rPr>
                              <a:rPr lang="en-US" sz="2000" kern="100">
                                <a:effectLst/>
                                <a:latin typeface="Cambria Math" panose="02040503050406030204" pitchFamily="18" charset="0"/>
                                <a:ea typeface="Times New Roman" panose="02020603050405020304" pitchFamily="18" charset="0"/>
                                <a:cs typeface="Calibri" panose="020F0502020204030204" pitchFamily="34" charset="0"/>
                              </a:rPr>
                              <m:t>m</m:t>
                            </m:r>
                            <m:r>
                              <a:rPr lang="en-US" sz="2000" i="1" kern="100">
                                <a:effectLst/>
                                <a:latin typeface="Cambria Math" panose="02040503050406030204" pitchFamily="18" charset="0"/>
                                <a:ea typeface="Times New Roman" panose="02020603050405020304" pitchFamily="18" charset="0"/>
                                <a:cs typeface="Calibri" panose="020F0502020204030204" pitchFamily="34" charset="0"/>
                              </a:rPr>
                              <m:t>−</m:t>
                            </m:r>
                            <m:r>
                              <a:rPr lang="en-US" sz="2000" kern="100">
                                <a:effectLst/>
                                <a:latin typeface="Cambria Math" panose="02040503050406030204" pitchFamily="18" charset="0"/>
                                <a:ea typeface="Times New Roman" panose="02020603050405020304" pitchFamily="18" charset="0"/>
                                <a:cs typeface="Calibri" panose="020F0502020204030204" pitchFamily="34" charset="0"/>
                              </a:rPr>
                              <m:t>1</m:t>
                            </m:r>
                          </m:sub>
                        </m:sSub>
                      </m:e>
                    </m:d>
                  </m:oMath>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algn="r" rtl="1"/>
                <a14:m>
                  <m:oMath xmlns:m="http://schemas.openxmlformats.org/officeDocument/2006/math">
                    <m:sSub>
                      <m:sSub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𝑚𝑖𝑛</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sup>
                            </m:sSub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sup>
                            </m:sSubSup>
                          </m:e>
                        </m:d>
                      </m:e>
                    </m:nary>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sup>
                        </m:sSub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sup>
                        </m:sSubSup>
                      </m:e>
                    </m:d>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algn="r" rtl="1"/>
                <a14:m>
                  <m:oMath xmlns:m="http://schemas.openxmlformats.org/officeDocument/2006/math">
                    <m:f>
                      <m:f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fPr>
                      <m:num>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num>
                      <m:den>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𝐽</m:t>
                        </m:r>
                      </m:den>
                    </m:f>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𝐽</m:t>
                        </m:r>
                      </m:sup>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𝑀</m:t>
                                    </m:r>
                                  </m:sub>
                                </m:sSub>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Sup>
                              <m:sSub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𝑀</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𝑀</m:t>
                                    </m:r>
                                  </m:sub>
                                </m:sSub>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𝑀</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𝑗</m:t>
                                </m:r>
                              </m:sup>
                            </m:sSubSup>
                          </m:e>
                        </m:d>
                      </m:e>
                    </m:nary>
                    <m:r>
                      <a:rPr lang="fa-IR" sz="2000" b="0" i="0" kern="100" smtClean="0">
                        <a:effectLst/>
                        <a:latin typeface="Cambria Math" panose="02040503050406030204" pitchFamily="18" charset="0"/>
                        <a:ea typeface="Times New Roman" panose="02020603050405020304" pitchFamily="18" charset="0"/>
                        <a:cs typeface="B Mitra" panose="00000400000000000000" pitchFamily="2" charset="-78"/>
                      </a:rPr>
                      <m:t>  </m:t>
                    </m:r>
                  </m:oMath>
                </a14:m>
                <a:r>
                  <a:rPr lang="fa-IR" sz="2000" kern="100">
                    <a:effectLst/>
                    <a:latin typeface="Calibri" panose="020F0502020204030204" pitchFamily="34" charset="0"/>
                    <a:ea typeface="Calibri" panose="020F0502020204030204" pitchFamily="34" charset="0"/>
                    <a:cs typeface="Arial" panose="020B0604020202020204" pitchFamily="34" charset="0"/>
                  </a:rPr>
                  <a:t>   </a:t>
                </a:r>
                <a:r>
                  <a:rPr lang="fa-IR" sz="2000" kern="100">
                    <a:effectLst/>
                    <a:latin typeface="Calibri" panose="020F0502020204030204" pitchFamily="34" charset="0"/>
                    <a:ea typeface="Calibri" panose="020F0502020204030204" pitchFamily="34" charset="0"/>
                    <a:cs typeface="B Mitra" panose="00000400000000000000" pitchFamily="2" charset="-78"/>
                  </a:rPr>
                  <a:t>تخمین گر قیمت</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algn="r" rtl="1"/>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a:effectLst/>
                            <a:latin typeface="Cambria Math" panose="02040503050406030204" pitchFamily="18" charset="0"/>
                            <a:ea typeface="Times New Roman" panose="02020603050405020304" pitchFamily="18" charset="0"/>
                            <a:cs typeface="B Mitra" panose="00000400000000000000" pitchFamily="2" charset="-78"/>
                          </a:rPr>
                          <m:t>τ</m:t>
                        </m:r>
                      </m:e>
                      <m:sub>
                        <m:r>
                          <a:rPr lang="en-US" sz="2000" i="1">
                            <a:effectLst/>
                            <a:latin typeface="Cambria Math" panose="02040503050406030204" pitchFamily="18" charset="0"/>
                            <a:ea typeface="Times New Roman" panose="02020603050405020304" pitchFamily="18" charset="0"/>
                            <a:cs typeface="B Mitra" panose="00000400000000000000" pitchFamily="2" charset="-78"/>
                          </a:rPr>
                          <m:t>𝑀</m:t>
                        </m:r>
                        <m:r>
                          <a:rPr lang="en-US" sz="2000" i="1">
                            <a:effectLst/>
                            <a:latin typeface="Cambria Math" panose="02040503050406030204" pitchFamily="18" charset="0"/>
                            <a:ea typeface="Times New Roman" panose="02020603050405020304" pitchFamily="18" charset="0"/>
                            <a:cs typeface="B Mitra" panose="00000400000000000000" pitchFamily="2" charset="-78"/>
                          </a:rPr>
                          <m:t>+</m:t>
                        </m:r>
                        <m:r>
                          <a:rPr lang="en-US" sz="2000" i="1">
                            <a:effectLst/>
                            <a:latin typeface="Cambria Math" panose="02040503050406030204" pitchFamily="18" charset="0"/>
                            <a:ea typeface="Times New Roman" panose="02020603050405020304" pitchFamily="18" charset="0"/>
                            <a:cs typeface="B Mitra" panose="00000400000000000000" pitchFamily="2" charset="-78"/>
                          </a:rPr>
                          <m:t>𝑗</m:t>
                        </m:r>
                      </m:sub>
                    </m:sSub>
                    <m:r>
                      <a:rPr lang="en-US" sz="2000" i="1">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a:effectLst/>
                            <a:latin typeface="Cambria Math" panose="02040503050406030204" pitchFamily="18" charset="0"/>
                            <a:ea typeface="Times New Roman" panose="02020603050405020304" pitchFamily="18" charset="0"/>
                            <a:cs typeface="B Mitra" panose="00000400000000000000" pitchFamily="2" charset="-78"/>
                          </a:rPr>
                          <m:t>Θ</m:t>
                        </m:r>
                      </m:e>
                      <m:sub>
                        <m:r>
                          <a:rPr lang="en-US" sz="2000" i="1">
                            <a:effectLst/>
                            <a:latin typeface="Cambria Math" panose="02040503050406030204" pitchFamily="18" charset="0"/>
                            <a:ea typeface="Times New Roman" panose="02020603050405020304" pitchFamily="18" charset="0"/>
                            <a:cs typeface="B Mitra" panose="00000400000000000000" pitchFamily="2" charset="-78"/>
                          </a:rPr>
                          <m:t>𝑀</m:t>
                        </m:r>
                      </m:sub>
                    </m:sSub>
                  </m:oMath>
                </a14:m>
                <a:r>
                  <a:rPr lang="fa-IR" sz="2000">
                    <a:effectLst/>
                    <a:latin typeface="Calibri" panose="020F0502020204030204" pitchFamily="34" charset="0"/>
                    <a:ea typeface="Times New Roman" panose="02020603050405020304" pitchFamily="18" charset="0"/>
                    <a:cs typeface="B Mitra" panose="00000400000000000000" pitchFamily="2" charset="-78"/>
                  </a:rPr>
                  <a:t> تخمین‌گر زمان توقف بهینه</a:t>
                </a:r>
                <a:endParaRPr lang="en-US" sz="2000"/>
              </a:p>
            </p:txBody>
          </p:sp>
        </mc:Choice>
        <mc:Fallback>
          <p:sp>
            <p:nvSpPr>
              <p:cNvPr id="3" name="Content Placeholder 2">
                <a:extLst>
                  <a:ext uri="{FF2B5EF4-FFF2-40B4-BE49-F238E27FC236}">
                    <a16:creationId xmlns:a16="http://schemas.microsoft.com/office/drawing/2014/main" id="{C0C22952-85F6-389C-723C-8FDCA1E4DEAA}"/>
                  </a:ext>
                </a:extLst>
              </p:cNvPr>
              <p:cNvSpPr>
                <a:spLocks noGrp="1" noRot="1" noChangeAspect="1" noMove="1" noResize="1" noEditPoints="1" noAdjustHandles="1" noChangeArrowheads="1" noChangeShapeType="1" noTextEdit="1"/>
              </p:cNvSpPr>
              <p:nvPr>
                <p:ph idx="1"/>
              </p:nvPr>
            </p:nvSpPr>
            <p:spPr>
              <a:blipFill>
                <a:blip r:embed="rId2"/>
                <a:stretch>
                  <a:fillRect r="-522"/>
                </a:stretch>
              </a:blipFill>
            </p:spPr>
            <p:txBody>
              <a:bodyPr/>
              <a:lstStyle/>
              <a:p>
                <a:r>
                  <a:rPr lang="en-US">
                    <a:noFill/>
                  </a:rPr>
                  <a:t> </a:t>
                </a:r>
              </a:p>
            </p:txBody>
          </p:sp>
        </mc:Fallback>
      </mc:AlternateContent>
    </p:spTree>
    <p:extLst>
      <p:ext uri="{BB962C8B-B14F-4D97-AF65-F5344CB8AC3E}">
        <p14:creationId xmlns:p14="http://schemas.microsoft.com/office/powerpoint/2010/main" val="412040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30CC-2C3F-916D-C89A-4C06595641AB}"/>
              </a:ext>
            </a:extLst>
          </p:cNvPr>
          <p:cNvSpPr>
            <a:spLocks noGrp="1"/>
          </p:cNvSpPr>
          <p:nvPr>
            <p:ph type="title"/>
          </p:nvPr>
        </p:nvSpPr>
        <p:spPr/>
        <p:txBody>
          <a:bodyPr/>
          <a:lstStyle/>
          <a:p>
            <a:pPr algn="r" rtl="1"/>
            <a:r>
              <a:rPr lang="fa-IR" b="1">
                <a:cs typeface="B Mitra" panose="00000400000000000000" pitchFamily="2" charset="-78"/>
              </a:rPr>
              <a:t>الگوریتم در حالت کلی</a:t>
            </a:r>
            <a:endParaRPr lang="en-US" b="1">
              <a:cs typeface="B Mitra" panose="00000400000000000000" pitchFamily="2" charset="-78"/>
            </a:endParaRPr>
          </a:p>
        </p:txBody>
      </p:sp>
      <p:sp>
        <p:nvSpPr>
          <p:cNvPr id="3" name="Content Placeholder 2">
            <a:extLst>
              <a:ext uri="{FF2B5EF4-FFF2-40B4-BE49-F238E27FC236}">
                <a16:creationId xmlns:a16="http://schemas.microsoft.com/office/drawing/2014/main" id="{28CE4034-739C-0A2E-718B-29AEB194CDB4}"/>
              </a:ext>
            </a:extLst>
          </p:cNvPr>
          <p:cNvSpPr>
            <a:spLocks noGrp="1"/>
          </p:cNvSpPr>
          <p:nvPr>
            <p:ph idx="1"/>
          </p:nvPr>
        </p:nvSpPr>
        <p:spPr>
          <a:xfrm>
            <a:off x="838200" y="1816100"/>
            <a:ext cx="10515600" cy="4351338"/>
          </a:xfrm>
        </p:spPr>
        <p:txBody>
          <a:bodyPr/>
          <a:lstStyle/>
          <a:p>
            <a:pPr marL="0" indent="0" algn="r" rtl="1">
              <a:buNone/>
            </a:pPr>
            <a:r>
              <a:rPr lang="fa-IR">
                <a:cs typeface="B Mitra" panose="00000400000000000000" pitchFamily="2" charset="-78"/>
              </a:rPr>
              <a:t>الگوریتم کلی، تعمیمی از الگوریتم در حالت خاص است: </a:t>
            </a:r>
          </a:p>
          <a:p>
            <a:pPr algn="r" rtl="1">
              <a:buFontTx/>
              <a:buChar char="-"/>
            </a:pPr>
            <a:r>
              <a:rPr lang="fa-IR">
                <a:cs typeface="B Mitra" panose="00000400000000000000" pitchFamily="2" charset="-78"/>
              </a:rPr>
              <a:t>مدل بلک-شولز به مدل کلی</a:t>
            </a:r>
          </a:p>
          <a:p>
            <a:pPr algn="r" rtl="1">
              <a:buFontTx/>
              <a:buChar char="-"/>
            </a:pPr>
            <a:r>
              <a:rPr lang="fa-IR">
                <a:cs typeface="B Mitra" panose="00000400000000000000" pitchFamily="2" charset="-78"/>
              </a:rPr>
              <a:t>تغییرات ساختاری در شبکه عصبی (تعداد لایه ها و نورون ها)</a:t>
            </a:r>
          </a:p>
          <a:p>
            <a:pPr algn="r" rtl="1">
              <a:buFontTx/>
              <a:buChar char="-"/>
            </a:pPr>
            <a:r>
              <a:rPr lang="fa-IR">
                <a:cs typeface="B Mitra" panose="00000400000000000000" pitchFamily="2" charset="-78"/>
              </a:rPr>
              <a:t>تغییرات در الگوریتم بهینه ساز (الگوریتم </a:t>
            </a:r>
            <a:r>
              <a:rPr lang="en-US">
                <a:cs typeface="B Mitra" panose="00000400000000000000" pitchFamily="2" charset="-78"/>
              </a:rPr>
              <a:t>ADAM</a:t>
            </a:r>
            <a:r>
              <a:rPr lang="fa-IR">
                <a:cs typeface="B Mitra" panose="00000400000000000000" pitchFamily="2" charset="-78"/>
              </a:rPr>
              <a:t> و الگوریتم های تنظیم طول گام)</a:t>
            </a:r>
          </a:p>
          <a:p>
            <a:pPr marL="0" indent="0" algn="r" rtl="1">
              <a:buNone/>
            </a:pPr>
            <a:endParaRPr lang="en-US">
              <a:cs typeface="B Mitra" panose="00000400000000000000" pitchFamily="2" charset="-78"/>
            </a:endParaRPr>
          </a:p>
        </p:txBody>
      </p:sp>
    </p:spTree>
    <p:extLst>
      <p:ext uri="{BB962C8B-B14F-4D97-AF65-F5344CB8AC3E}">
        <p14:creationId xmlns:p14="http://schemas.microsoft.com/office/powerpoint/2010/main" val="279872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295F5-43AF-CFB9-C832-502B8C545CCA}"/>
              </a:ext>
            </a:extLst>
          </p:cNvPr>
          <p:cNvSpPr>
            <a:spLocks noGrp="1"/>
          </p:cNvSpPr>
          <p:nvPr>
            <p:ph idx="1"/>
          </p:nvPr>
        </p:nvSpPr>
        <p:spPr/>
        <p:txBody>
          <a:bodyPr/>
          <a:lstStyle/>
          <a:p>
            <a:pPr marL="0" indent="0" algn="ctr">
              <a:buNone/>
            </a:pPr>
            <a:endParaRPr lang="fa-IR"/>
          </a:p>
          <a:p>
            <a:pPr marL="0" indent="0" algn="ctr">
              <a:buNone/>
            </a:pPr>
            <a:endParaRPr lang="fa-IR"/>
          </a:p>
          <a:p>
            <a:pPr marL="0" indent="0" algn="ctr">
              <a:buNone/>
            </a:pPr>
            <a:endParaRPr lang="fa-IR"/>
          </a:p>
          <a:p>
            <a:pPr marL="0" indent="0" algn="ctr">
              <a:buNone/>
            </a:pPr>
            <a:r>
              <a:rPr lang="fa-IR" sz="4800" b="1">
                <a:cs typeface="B Mitra" panose="00000400000000000000" pitchFamily="2" charset="-78"/>
              </a:rPr>
              <a:t>پایان</a:t>
            </a:r>
            <a:endParaRPr lang="en-US" sz="4800" b="1">
              <a:cs typeface="B Mitra" panose="00000400000000000000" pitchFamily="2" charset="-78"/>
            </a:endParaRPr>
          </a:p>
        </p:txBody>
      </p:sp>
    </p:spTree>
    <p:extLst>
      <p:ext uri="{BB962C8B-B14F-4D97-AF65-F5344CB8AC3E}">
        <p14:creationId xmlns:p14="http://schemas.microsoft.com/office/powerpoint/2010/main" val="18619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A2B8-F541-D9C8-9545-656FAFB5D2E8}"/>
              </a:ext>
            </a:extLst>
          </p:cNvPr>
          <p:cNvSpPr>
            <a:spLocks noGrp="1"/>
          </p:cNvSpPr>
          <p:nvPr>
            <p:ph type="title"/>
          </p:nvPr>
        </p:nvSpPr>
        <p:spPr/>
        <p:txBody>
          <a:bodyPr/>
          <a:lstStyle/>
          <a:p>
            <a:pPr algn="r" rtl="1"/>
            <a:r>
              <a:rPr lang="fa-IR" b="1">
                <a:cs typeface="B Mitra" panose="00000400000000000000" pitchFamily="2" charset="-78"/>
              </a:rPr>
              <a:t>مقدمه </a:t>
            </a:r>
            <a:endParaRPr lang="en-US" b="1">
              <a:cs typeface="B Mitra" panose="00000400000000000000" pitchFamily="2" charset="-78"/>
            </a:endParaRPr>
          </a:p>
        </p:txBody>
      </p:sp>
      <p:sp>
        <p:nvSpPr>
          <p:cNvPr id="3" name="Content Placeholder 2">
            <a:extLst>
              <a:ext uri="{FF2B5EF4-FFF2-40B4-BE49-F238E27FC236}">
                <a16:creationId xmlns:a16="http://schemas.microsoft.com/office/drawing/2014/main" id="{51A60DC8-163E-8D9F-B082-3C1751533167}"/>
              </a:ext>
            </a:extLst>
          </p:cNvPr>
          <p:cNvSpPr>
            <a:spLocks noGrp="1"/>
          </p:cNvSpPr>
          <p:nvPr>
            <p:ph idx="1"/>
          </p:nvPr>
        </p:nvSpPr>
        <p:spPr/>
        <p:txBody>
          <a:bodyPr/>
          <a:lstStyle/>
          <a:p>
            <a:pPr marL="0" indent="0" algn="r" rtl="1">
              <a:buNone/>
            </a:pPr>
            <a:r>
              <a:rPr lang="fa-IR">
                <a:cs typeface="B Mitra" panose="00000400000000000000" pitchFamily="2" charset="-78"/>
              </a:rPr>
              <a:t>- اختیارات آمریکایی و برمودایی، مسئله زمان توقف بهینه</a:t>
            </a:r>
          </a:p>
          <a:p>
            <a:pPr marL="0" indent="0" algn="r" rtl="1">
              <a:buNone/>
            </a:pPr>
            <a:r>
              <a:rPr lang="fa-IR">
                <a:cs typeface="B Mitra" panose="00000400000000000000" pitchFamily="2" charset="-78"/>
              </a:rPr>
              <a:t>- تعداد سهام های بازار، ابعاد بالا، پیچیدگی و هزینه محاسباتی بالا </a:t>
            </a:r>
          </a:p>
          <a:p>
            <a:pPr marL="0" indent="0" algn="r" rtl="1">
              <a:buNone/>
            </a:pPr>
            <a:r>
              <a:rPr lang="fa-IR">
                <a:cs typeface="B Mitra" panose="00000400000000000000" pitchFamily="2" charset="-78"/>
              </a:rPr>
              <a:t>- روشهای تقریبی و عددی، یادگیری عمیق و شبکه عصبی </a:t>
            </a:r>
          </a:p>
          <a:p>
            <a:pPr marL="0" indent="0" algn="r" rtl="1">
              <a:buNone/>
            </a:pPr>
            <a:r>
              <a:rPr lang="fa-IR">
                <a:cs typeface="B Mitra" panose="00000400000000000000" pitchFamily="2" charset="-78"/>
              </a:rPr>
              <a:t>- ساختار شبکه عصبی، الگوریتم بهینه ساز، تخمین زمان توقف بهینه و عایدی (روشهای مونت کارلو) </a:t>
            </a:r>
          </a:p>
        </p:txBody>
      </p:sp>
    </p:spTree>
    <p:extLst>
      <p:ext uri="{BB962C8B-B14F-4D97-AF65-F5344CB8AC3E}">
        <p14:creationId xmlns:p14="http://schemas.microsoft.com/office/powerpoint/2010/main" val="181930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BD35-F7CF-859F-8203-35ED970895D5}"/>
              </a:ext>
            </a:extLst>
          </p:cNvPr>
          <p:cNvSpPr>
            <a:spLocks noGrp="1"/>
          </p:cNvSpPr>
          <p:nvPr>
            <p:ph type="title"/>
          </p:nvPr>
        </p:nvSpPr>
        <p:spPr/>
        <p:txBody>
          <a:bodyPr/>
          <a:lstStyle/>
          <a:p>
            <a:pPr algn="r" rtl="1"/>
            <a:r>
              <a:rPr lang="fa-IR" b="1">
                <a:cs typeface="B Mitra" panose="00000400000000000000" pitchFamily="2" charset="-78"/>
              </a:rPr>
              <a:t>الگوریتم در حالت خاص </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C54804-033B-FC0D-223D-7AF897561F48}"/>
                  </a:ext>
                </a:extLst>
              </p:cNvPr>
              <p:cNvSpPr>
                <a:spLocks noGrp="1"/>
              </p:cNvSpPr>
              <p:nvPr>
                <p:ph idx="1"/>
              </p:nvPr>
            </p:nvSpPr>
            <p:spPr/>
            <p:txBody>
              <a:bodyPr>
                <a:normAutofit/>
              </a:bodyPr>
              <a:lstStyle/>
              <a:p>
                <a:pPr marL="0" indent="0" algn="r" rtl="1">
                  <a:buNone/>
                </a:pPr>
                <a:r>
                  <a:rPr lang="fa-IR" b="1">
                    <a:cs typeface="B Mitra" panose="00000400000000000000" pitchFamily="2" charset="-78"/>
                  </a:rPr>
                  <a:t>مسئله قیمت گذاری اختیار آمریکایی: </a:t>
                </a:r>
              </a:p>
              <a:p>
                <a:pPr marL="0" indent="0" algn="r" rtl="1">
                  <a:buNone/>
                </a:pPr>
                <a:endParaRPr lang="fa-IR">
                  <a:cs typeface="B Mitra" panose="00000400000000000000" pitchFamily="2" charset="-78"/>
                </a:endParaRPr>
              </a:p>
              <a:p>
                <a:pPr marL="0" marR="0" indent="0" algn="r" rtl="1">
                  <a:lnSpc>
                    <a:spcPct val="107000"/>
                  </a:lnSpc>
                  <a:spcBef>
                    <a:spcPts val="0"/>
                  </a:spcBef>
                  <a:spcAft>
                    <a:spcPts val="800"/>
                  </a:spcAft>
                  <a:buNone/>
                </a:pPr>
                <a:r>
                  <a:rPr lang="fa-IR" sz="2200" kern="100">
                    <a:effectLst/>
                    <a:latin typeface="Calibri" panose="020F0502020204030204" pitchFamily="34" charset="0"/>
                    <a:ea typeface="Calibri" panose="020F0502020204030204" pitchFamily="34" charset="0"/>
                    <a:cs typeface="B Mitra" panose="00000400000000000000" pitchFamily="2" charset="-78"/>
                  </a:rPr>
                  <a:t>فرض کنید </a:t>
                </a:r>
                <a14:m>
                  <m:oMath xmlns:m="http://schemas.openxmlformats.org/officeDocument/2006/math">
                    <m:r>
                      <a:rPr lang="en-US" sz="2200" i="1" kern="100">
                        <a:effectLst/>
                        <a:latin typeface="Cambria Math" panose="02040503050406030204" pitchFamily="18" charset="0"/>
                        <a:ea typeface="Calibri" panose="020F0502020204030204" pitchFamily="34" charset="0"/>
                        <a:cs typeface="B Mitra" panose="00000400000000000000" pitchFamily="2" charset="-78"/>
                      </a:rPr>
                      <m:t>𝑇</m:t>
                    </m:r>
                    <m:r>
                      <a:rPr lang="en-US" sz="2200" kern="100">
                        <a:effectLst/>
                        <a:latin typeface="Cambria Math" panose="02040503050406030204" pitchFamily="18" charset="0"/>
                        <a:ea typeface="Calibri" panose="020F0502020204030204" pitchFamily="34" charset="0"/>
                        <a:cs typeface="B Mitra" panose="00000400000000000000" pitchFamily="2" charset="-78"/>
                      </a:rPr>
                      <m:t>∈</m:t>
                    </m:r>
                    <m:d>
                      <m:dPr>
                        <m:ctrlPr>
                          <a:rPr lang="en-US" sz="2200" i="1" kern="100">
                            <a:effectLst/>
                            <a:latin typeface="Cambria Math" panose="02040503050406030204" pitchFamily="18" charset="0"/>
                            <a:ea typeface="Calibri" panose="020F0502020204030204" pitchFamily="34" charset="0"/>
                            <a:cs typeface="B Mitra" panose="00000400000000000000" pitchFamily="2" charset="-78"/>
                          </a:rPr>
                        </m:ctrlPr>
                      </m:dPr>
                      <m:e>
                        <m:r>
                          <a:rPr lang="en-US" sz="2200" i="1" kern="100">
                            <a:effectLst/>
                            <a:latin typeface="Cambria Math" panose="02040503050406030204" pitchFamily="18" charset="0"/>
                            <a:ea typeface="Calibri" panose="020F0502020204030204" pitchFamily="34" charset="0"/>
                            <a:cs typeface="B Mitra" panose="00000400000000000000" pitchFamily="2" charset="-78"/>
                          </a:rPr>
                          <m:t>0</m:t>
                        </m:r>
                        <m:r>
                          <a:rPr lang="en-US" sz="2200" i="1" kern="100">
                            <a:effectLst/>
                            <a:latin typeface="Cambria Math" panose="02040503050406030204" pitchFamily="18" charset="0"/>
                            <a:ea typeface="Calibri" panose="020F0502020204030204" pitchFamily="34" charset="0"/>
                            <a:cs typeface="B Mitra" panose="00000400000000000000" pitchFamily="2" charset="-78"/>
                          </a:rPr>
                          <m:t>,</m:t>
                        </m:r>
                        <m:r>
                          <a:rPr lang="en-US" sz="2200" kern="100">
                            <a:effectLst/>
                            <a:latin typeface="Cambria Math" panose="02040503050406030204" pitchFamily="18" charset="0"/>
                            <a:ea typeface="Calibri" panose="020F0502020204030204" pitchFamily="34" charset="0"/>
                            <a:cs typeface="B Mitra" panose="00000400000000000000" pitchFamily="2" charset="-78"/>
                          </a:rPr>
                          <m:t>∞</m:t>
                        </m:r>
                      </m:e>
                    </m:d>
                  </m:oMath>
                </a14:m>
                <a:r>
                  <a:rPr lang="fa-IR" sz="2200" kern="100">
                    <a:effectLst/>
                    <a:latin typeface="Calibri" panose="020F0502020204030204" pitchFamily="34" charset="0"/>
                    <a:ea typeface="Times New Roman" panose="02020603050405020304" pitchFamily="18" charset="0"/>
                    <a:cs typeface="B Mitra" panose="00000400000000000000" pitchFamily="2" charset="-78"/>
                  </a:rPr>
                  <a:t>، </a:t>
                </a:r>
                <a14:m>
                  <m:oMath xmlns:m="http://schemas.openxmlformats.org/officeDocument/2006/math">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2</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3</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oMath>
                </a14:m>
                <a:r>
                  <a:rPr lang="fa-IR" sz="2200" kern="100">
                    <a:effectLst/>
                    <a:latin typeface="Calibri" panose="020F0502020204030204" pitchFamily="34" charset="0"/>
                    <a:ea typeface="Times New Roman" panose="02020603050405020304" pitchFamily="18" charset="0"/>
                    <a:cs typeface="B Mitra" panose="00000400000000000000" pitchFamily="2" charset="-78"/>
                  </a:rPr>
                  <a:t>،</a:t>
                </a:r>
                <a14:m>
                  <m:oMath xmlns:m="http://schemas.openxmlformats.org/officeDocument/2006/math">
                    <m:d>
                      <m:d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ℱ</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ℙ</m:t>
                        </m:r>
                      </m:e>
                    </m:d>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 </m:t>
                    </m:r>
                  </m:oMath>
                </a14:m>
                <a:r>
                  <a:rPr lang="fa-IR" sz="2200" kern="100">
                    <a:effectLst/>
                    <a:latin typeface="Calibri" panose="020F0502020204030204" pitchFamily="34" charset="0"/>
                    <a:ea typeface="Times New Roman" panose="02020603050405020304" pitchFamily="18" charset="0"/>
                    <a:cs typeface="B Mitra" panose="00000400000000000000" pitchFamily="2" charset="-78"/>
                  </a:rPr>
                  <a:t> یک فضای احتمال باشد. قرار دهید: </a:t>
                </a:r>
                <a14:m>
                  <m:oMath xmlns:m="http://schemas.openxmlformats.org/officeDocument/2006/math">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𝑋</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d>
                      <m:dPr>
                        <m:begChr m:val="["/>
                        <m:endChr m:val="]"/>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𝑇</m:t>
                        </m:r>
                      </m:e>
                    </m:d>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ℝ</m:t>
                        </m:r>
                      </m:e>
                      <m:sup>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𝑑</m:t>
                        </m:r>
                      </m:sup>
                    </m:sSup>
                  </m:oMath>
                </a14:m>
                <a:endParaRPr lang="en-US" sz="22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200" kern="100">
                    <a:effectLst/>
                    <a:latin typeface="Calibri" panose="020F0502020204030204" pitchFamily="34" charset="0"/>
                    <a:ea typeface="Times New Roman" panose="02020603050405020304" pitchFamily="18" charset="0"/>
                    <a:cs typeface="B Mitra" panose="00000400000000000000" pitchFamily="2" charset="-78"/>
                  </a:rPr>
                  <a:t>بردار وضعیت بازار (وضعیت </a:t>
                </a:r>
                <a14:m>
                  <m:oMath xmlns:m="http://schemas.openxmlformats.org/officeDocument/2006/math">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𝑑</m:t>
                    </m:r>
                  </m:oMath>
                </a14:m>
                <a:r>
                  <a:rPr lang="fa-IR" sz="2200" kern="100">
                    <a:effectLst/>
                    <a:latin typeface="Calibri" panose="020F0502020204030204" pitchFamily="34" charset="0"/>
                    <a:ea typeface="Times New Roman" panose="02020603050405020304" pitchFamily="18" charset="0"/>
                    <a:cs typeface="B Mitra" panose="00000400000000000000" pitchFamily="2" charset="-78"/>
                  </a:rPr>
                  <a:t> سهم) است و داریم: </a:t>
                </a:r>
                <a:endParaRPr lang="en-US" sz="22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𝑑</m:t>
                      </m:r>
                      <m:sSub>
                        <m:sSub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𝑋</m:t>
                          </m:r>
                        </m:e>
                        <m: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𝑡</m:t>
                          </m:r>
                        </m:sub>
                      </m:s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μ</m:t>
                      </m:r>
                      <m:d>
                        <m:d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𝑋</m:t>
                              </m:r>
                            </m:e>
                            <m: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𝑡</m:t>
                              </m:r>
                            </m:sub>
                          </m:sSub>
                        </m:e>
                      </m:d>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𝑑𝑡</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σ</m:t>
                      </m:r>
                      <m:d>
                        <m:d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𝑋</m:t>
                              </m:r>
                            </m:e>
                            <m: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𝑡</m:t>
                              </m:r>
                            </m:sub>
                          </m:sSub>
                        </m:e>
                      </m:d>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𝑑</m:t>
                      </m:r>
                      <m:sSub>
                        <m:sSub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𝑊</m:t>
                          </m:r>
                        </m:e>
                        <m: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𝑡</m:t>
                          </m:r>
                        </m:sub>
                      </m:s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  </m:t>
                      </m:r>
                      <m:sSub>
                        <m:sSub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𝑋</m:t>
                          </m:r>
                        </m:e>
                        <m: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0</m:t>
                          </m:r>
                        </m:sub>
                      </m:s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ξ</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𝑡</m:t>
                      </m:r>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d>
                        <m:dPr>
                          <m:begChr m:val="["/>
                          <m:endChr m:val="]"/>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𝑇</m:t>
                          </m:r>
                        </m:e>
                      </m:d>
                    </m:oMath>
                  </m:oMathPara>
                </a14:m>
                <a:endParaRPr lang="en-US" sz="22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200" kern="100">
                    <a:effectLst/>
                    <a:latin typeface="Calibri" panose="020F0502020204030204" pitchFamily="34" charset="0"/>
                    <a:ea typeface="Times New Roman" panose="02020603050405020304" pitchFamily="18" charset="0"/>
                    <a:cs typeface="B Mitra" panose="00000400000000000000" pitchFamily="2" charset="-78"/>
                  </a:rPr>
                  <a:t>که در آن </a:t>
                </a:r>
                <a14:m>
                  <m:oMath xmlns:m="http://schemas.openxmlformats.org/officeDocument/2006/math">
                    <m:sSub>
                      <m:sSub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𝑊</m:t>
                        </m:r>
                      </m:e>
                      <m:sub>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𝑡</m:t>
                        </m:r>
                      </m:sub>
                    </m:sSub>
                  </m:oMath>
                </a14:m>
                <a:r>
                  <a:rPr lang="fa-IR" sz="2200" kern="100">
                    <a:effectLst/>
                    <a:latin typeface="Calibri" panose="020F0502020204030204" pitchFamily="34" charset="0"/>
                    <a:ea typeface="Times New Roman" panose="02020603050405020304" pitchFamily="18" charset="0"/>
                    <a:cs typeface="B Mitra" panose="00000400000000000000" pitchFamily="2" charset="-78"/>
                  </a:rPr>
                  <a:t> حرکت براونی استاندارد است. </a:t>
                </a:r>
                <a:endParaRPr lang="en-US" sz="22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200" kern="100">
                    <a:effectLst/>
                    <a:latin typeface="Calibri" panose="020F0502020204030204" pitchFamily="34" charset="0"/>
                    <a:ea typeface="Times New Roman" panose="02020603050405020304" pitchFamily="18" charset="0"/>
                    <a:cs typeface="B Mitra" panose="00000400000000000000" pitchFamily="2" charset="-78"/>
                  </a:rPr>
                  <a:t>فرض کنید </a:t>
                </a:r>
                <a14:m>
                  <m:oMath xmlns:m="http://schemas.openxmlformats.org/officeDocument/2006/math">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𝑔</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d>
                      <m:dPr>
                        <m:begChr m:val="["/>
                        <m:endChr m:val="]"/>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𝑇</m:t>
                        </m:r>
                      </m:e>
                    </m:d>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ℝ</m:t>
                        </m:r>
                      </m:e>
                      <m:sup>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𝑑</m:t>
                        </m:r>
                      </m:sup>
                    </m:sSup>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ℝ</m:t>
                    </m:r>
                  </m:oMath>
                </a14:m>
                <a:r>
                  <a:rPr lang="en-US" sz="2200" kern="100">
                    <a:effectLst/>
                    <a:latin typeface="Calibri" panose="020F0502020204030204" pitchFamily="34" charset="0"/>
                    <a:ea typeface="Times New Roman" panose="02020603050405020304" pitchFamily="18" charset="0"/>
                    <a:cs typeface="B Mitra" panose="00000400000000000000" pitchFamily="2" charset="-78"/>
                  </a:rPr>
                  <a:t> </a:t>
                </a:r>
                <a:r>
                  <a:rPr lang="fa-IR" sz="2200" kern="100">
                    <a:effectLst/>
                    <a:latin typeface="Calibri" panose="020F0502020204030204" pitchFamily="34" charset="0"/>
                    <a:ea typeface="Times New Roman" panose="02020603050405020304" pitchFamily="18" charset="0"/>
                    <a:cs typeface="B Mitra" panose="00000400000000000000" pitchFamily="2" charset="-78"/>
                  </a:rPr>
                  <a:t>تابع عایدی این اختیار باشد. اگر </a:t>
                </a:r>
                <a14:m>
                  <m:oMath xmlns:m="http://schemas.openxmlformats.org/officeDocument/2006/math">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200" kern="100">
                        <a:effectLst/>
                        <a:latin typeface="Cambria Math" panose="02040503050406030204" pitchFamily="18" charset="0"/>
                        <a:ea typeface="Times New Roman" panose="02020603050405020304" pitchFamily="18" charset="0"/>
                        <a:cs typeface="B Mitra" panose="00000400000000000000" pitchFamily="2" charset="-78"/>
                      </a:rPr>
                      <m:t>→</m:t>
                    </m:r>
                    <m:d>
                      <m:dPr>
                        <m:begChr m:val="["/>
                        <m:endChr m:val="]"/>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𝑇</m:t>
                        </m:r>
                      </m:e>
                    </m:d>
                  </m:oMath>
                </a14:m>
                <a:r>
                  <a:rPr lang="en-US" sz="2200" kern="100">
                    <a:effectLst/>
                    <a:latin typeface="Calibri" panose="020F0502020204030204" pitchFamily="34" charset="0"/>
                    <a:ea typeface="Times New Roman" panose="02020603050405020304" pitchFamily="18" charset="0"/>
                    <a:cs typeface="B Mitra" panose="00000400000000000000" pitchFamily="2" charset="-78"/>
                  </a:rPr>
                  <a:t> </a:t>
                </a:r>
                <a:r>
                  <a:rPr lang="fa-IR" sz="2200" kern="100">
                    <a:effectLst/>
                    <a:latin typeface="Calibri" panose="020F0502020204030204" pitchFamily="34" charset="0"/>
                    <a:ea typeface="Times New Roman" panose="02020603050405020304" pitchFamily="18" charset="0"/>
                    <a:cs typeface="B Mitra" panose="00000400000000000000" pitchFamily="2" charset="-78"/>
                  </a:rPr>
                  <a:t>زمان توقف باشد، به دنبال محاسبه </a:t>
                </a: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𝑠𝑢𝑝</m:t>
                      </m:r>
                      <m:r>
                        <m:rPr>
                          <m:lit/>
                        </m:rP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𝐸</m:t>
                      </m:r>
                      <m:d>
                        <m:d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2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200" i="1" kern="100">
                                      <a:effectLst/>
                                      <a:latin typeface="Cambria Math" panose="02040503050406030204" pitchFamily="18" charset="0"/>
                                      <a:ea typeface="Times New Roman" panose="02020603050405020304" pitchFamily="18" charset="0"/>
                                      <a:cs typeface="B Mitra" panose="00000400000000000000" pitchFamily="2" charset="-78"/>
                                    </a:rPr>
                                    <m:t>𝑋</m:t>
                                  </m:r>
                                </m:e>
                                <m:sub>
                                  <m:r>
                                    <m:rPr>
                                      <m:sty m:val="p"/>
                                    </m:rPr>
                                    <a:rPr lang="en-US" sz="2200" kern="100">
                                      <a:effectLst/>
                                      <a:latin typeface="Cambria Math" panose="02040503050406030204" pitchFamily="18" charset="0"/>
                                      <a:ea typeface="Times New Roman" panose="02020603050405020304" pitchFamily="18" charset="0"/>
                                      <a:cs typeface="B Mitra" panose="00000400000000000000" pitchFamily="2" charset="-78"/>
                                    </a:rPr>
                                    <m:t>τ</m:t>
                                  </m:r>
                                </m:sub>
                              </m:sSub>
                            </m:e>
                          </m:d>
                        </m:e>
                      </m:d>
                      <m:r>
                        <m:rPr>
                          <m:lit/>
                        </m:rPr>
                        <a:rPr lang="en-US" sz="2200" i="1" kern="100">
                          <a:effectLst/>
                          <a:latin typeface="Cambria Math" panose="02040503050406030204" pitchFamily="18" charset="0"/>
                          <a:ea typeface="Times New Roman" panose="02020603050405020304" pitchFamily="18" charset="0"/>
                          <a:cs typeface="B Mitra" panose="00000400000000000000" pitchFamily="2" charset="-78"/>
                        </a:rPr>
                        <m:t>}</m:t>
                      </m:r>
                    </m:oMath>
                  </m:oMathPara>
                </a14:m>
                <a:endParaRPr lang="en-US" sz="22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r>
                  <a:rPr lang="fa-IR" sz="2200">
                    <a:cs typeface="B Mitra" panose="00000400000000000000" pitchFamily="2" charset="-78"/>
                  </a:rPr>
                  <a:t>هستیم. </a:t>
                </a:r>
                <a:endParaRPr lang="en-US" sz="2200">
                  <a:cs typeface="B Mitra" panose="00000400000000000000" pitchFamily="2" charset="-78"/>
                </a:endParaRPr>
              </a:p>
            </p:txBody>
          </p:sp>
        </mc:Choice>
        <mc:Fallback>
          <p:sp>
            <p:nvSpPr>
              <p:cNvPr id="3" name="Content Placeholder 2">
                <a:extLst>
                  <a:ext uri="{FF2B5EF4-FFF2-40B4-BE49-F238E27FC236}">
                    <a16:creationId xmlns:a16="http://schemas.microsoft.com/office/drawing/2014/main" id="{28C54804-033B-FC0D-223D-7AF897561F48}"/>
                  </a:ext>
                </a:extLst>
              </p:cNvPr>
              <p:cNvSpPr>
                <a:spLocks noGrp="1" noRot="1" noChangeAspect="1" noMove="1" noResize="1" noEditPoints="1" noAdjustHandles="1" noChangeArrowheads="1" noChangeShapeType="1" noTextEdit="1"/>
              </p:cNvSpPr>
              <p:nvPr>
                <p:ph idx="1"/>
              </p:nvPr>
            </p:nvSpPr>
            <p:spPr>
              <a:blipFill>
                <a:blip r:embed="rId2"/>
                <a:stretch>
                  <a:fillRect t="-2101" r="-1159" b="-840"/>
                </a:stretch>
              </a:blipFill>
            </p:spPr>
            <p:txBody>
              <a:bodyPr/>
              <a:lstStyle/>
              <a:p>
                <a:r>
                  <a:rPr lang="en-US">
                    <a:noFill/>
                  </a:rPr>
                  <a:t> </a:t>
                </a:r>
              </a:p>
            </p:txBody>
          </p:sp>
        </mc:Fallback>
      </mc:AlternateContent>
    </p:spTree>
    <p:extLst>
      <p:ext uri="{BB962C8B-B14F-4D97-AF65-F5344CB8AC3E}">
        <p14:creationId xmlns:p14="http://schemas.microsoft.com/office/powerpoint/2010/main" val="421007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43C9-1BD5-03F4-22F0-B9888C06D50B}"/>
              </a:ext>
            </a:extLst>
          </p:cNvPr>
          <p:cNvSpPr>
            <a:spLocks noGrp="1"/>
          </p:cNvSpPr>
          <p:nvPr>
            <p:ph type="title"/>
          </p:nvPr>
        </p:nvSpPr>
        <p:spPr/>
        <p:txBody>
          <a:bodyPr/>
          <a:lstStyle/>
          <a:p>
            <a:pPr algn="r" rtl="1"/>
            <a:r>
              <a:rPr lang="fa-IR" b="1">
                <a:cs typeface="B Mitra" panose="00000400000000000000" pitchFamily="2" charset="-78"/>
              </a:rPr>
              <a:t>گسسته سازی </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18E346-8260-C9FA-AF23-C744984C8648}"/>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نقاط بازه‌ی </a:t>
                </a:r>
                <a14:m>
                  <m:oMath xmlns:m="http://schemas.openxmlformats.org/officeDocument/2006/math">
                    <m:d>
                      <m:dPr>
                        <m:begChr m:val="["/>
                        <m:end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𝑇</m:t>
                        </m:r>
                      </m:e>
                    </m:d>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را به </a:t>
                </a:r>
                <a14:m>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نقطه‌ی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&lt;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&lt;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&lt;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𝑇</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تقلیل می‌دهیم. داریم: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up>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sup>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μ</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𝑑𝑠</m:t>
                          </m:r>
                        </m:e>
                      </m:nary>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up>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sup>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σ</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𝑊</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m:t>
                              </m:r>
                            </m:sub>
                          </m:sSub>
                        </m:e>
                      </m:nary>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و با احتمال تقریباً یک، تقریب زیر برقرار است: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μ</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Sub>
                        </m:e>
                      </m:d>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σ</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Sub>
                        </m:e>
                      </m:d>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𝑊</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𝑊</m:t>
                              </m:r>
                            </m:e>
                            <m:sub>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Sub>
                        </m:e>
                      </m:d>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به همین دلیل فرآیند تصادفی </a:t>
                </a:r>
                <a14:m>
                  <m:oMath xmlns:m="http://schemas.openxmlformats.org/officeDocument/2006/math">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e>
                            </m:d>
                          </m:sup>
                        </m:s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e>
                            </m:d>
                          </m:sup>
                        </m:s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p>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e>
                            </m:d>
                          </m:sup>
                        </m:sSup>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ℝ</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sup>
                    </m:sSup>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به شکل زیر تعریف می‌کنیم: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18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18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1800" kern="100">
                          <a:effectLst/>
                          <a:latin typeface="Cambria Math" panose="02040503050406030204" pitchFamily="18" charset="0"/>
                          <a:ea typeface="Times New Roman" panose="02020603050405020304" pitchFamily="18" charset="0"/>
                          <a:cs typeface="B Mitra" panose="00000400000000000000" pitchFamily="2" charset="-78"/>
                        </a:rPr>
                        <m:t>μ</m:t>
                      </m:r>
                      <m:d>
                        <m:d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18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d>
                        <m:d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1800" kern="100">
                          <a:effectLst/>
                          <a:latin typeface="Cambria Math" panose="02040503050406030204" pitchFamily="18" charset="0"/>
                          <a:ea typeface="Times New Roman" panose="02020603050405020304" pitchFamily="18" charset="0"/>
                          <a:cs typeface="B Mitra" panose="00000400000000000000" pitchFamily="2" charset="-78"/>
                        </a:rPr>
                        <m:t>σ</m:t>
                      </m:r>
                      <m:d>
                        <m:d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18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d>
                        <m:d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𝑊</m:t>
                              </m:r>
                            </m:e>
                            <m:sub>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1</m:t>
                                  </m:r>
                                </m:sub>
                              </m:sSub>
                            </m:sub>
                          </m:s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𝑊</m:t>
                              </m:r>
                            </m:e>
                            <m:sub>
                              <m:sSub>
                                <m:sSubPr>
                                  <m:ctrlPr>
                                    <a:rPr lang="en-US" sz="18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18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sub>
                          </m:sSub>
                        </m:e>
                      </m:d>
                    </m:oMath>
                  </m:oMathPara>
                </a14:m>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a:p>
            </p:txBody>
          </p:sp>
        </mc:Choice>
        <mc:Fallback>
          <p:sp>
            <p:nvSpPr>
              <p:cNvPr id="3" name="Content Placeholder 2">
                <a:extLst>
                  <a:ext uri="{FF2B5EF4-FFF2-40B4-BE49-F238E27FC236}">
                    <a16:creationId xmlns:a16="http://schemas.microsoft.com/office/drawing/2014/main" id="{2A18E346-8260-C9FA-AF23-C744984C8648}"/>
                  </a:ext>
                </a:extLst>
              </p:cNvPr>
              <p:cNvSpPr>
                <a:spLocks noGrp="1" noRot="1" noChangeAspect="1" noMove="1" noResize="1" noEditPoints="1" noAdjustHandles="1" noChangeArrowheads="1" noChangeShapeType="1" noTextEdit="1"/>
              </p:cNvSpPr>
              <p:nvPr>
                <p:ph idx="1"/>
              </p:nvPr>
            </p:nvSpPr>
            <p:spPr>
              <a:blipFill>
                <a:blip r:embed="rId2"/>
                <a:stretch>
                  <a:fillRect r="-580"/>
                </a:stretch>
              </a:blipFill>
            </p:spPr>
            <p:txBody>
              <a:bodyPr/>
              <a:lstStyle/>
              <a:p>
                <a:r>
                  <a:rPr lang="en-US">
                    <a:noFill/>
                  </a:rPr>
                  <a:t> </a:t>
                </a:r>
              </a:p>
            </p:txBody>
          </p:sp>
        </mc:Fallback>
      </mc:AlternateContent>
    </p:spTree>
    <p:extLst>
      <p:ext uri="{BB962C8B-B14F-4D97-AF65-F5344CB8AC3E}">
        <p14:creationId xmlns:p14="http://schemas.microsoft.com/office/powerpoint/2010/main" val="297126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D30C-D611-0324-50A3-6CE03405289F}"/>
              </a:ext>
            </a:extLst>
          </p:cNvPr>
          <p:cNvSpPr>
            <a:spLocks noGrp="1"/>
          </p:cNvSpPr>
          <p:nvPr>
            <p:ph type="title"/>
          </p:nvPr>
        </p:nvSpPr>
        <p:spPr/>
        <p:txBody>
          <a:bodyPr/>
          <a:lstStyle/>
          <a:p>
            <a:pPr algn="r" rtl="1"/>
            <a:r>
              <a:rPr lang="fa-IR" b="1">
                <a:cs typeface="B Mitra" panose="00000400000000000000" pitchFamily="2" charset="-78"/>
              </a:rPr>
              <a:t>گسسته سازی </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7D02EB-5497-4431-A18F-A9B0D8ACCC18}"/>
                  </a:ext>
                </a:extLst>
              </p:cNvPr>
              <p:cNvSpPr>
                <a:spLocks noGrp="1"/>
              </p:cNvSpPr>
              <p:nvPr>
                <p:ph idx="1"/>
              </p:nvPr>
            </p:nvSpPr>
            <p:spPr/>
            <p:txBody>
              <a:bodyPr/>
              <a:lstStyle/>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و داریم: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𝑠𝑢𝑝</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𝐸</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𝑋</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e>
                          </m:d>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d>
                        <m:dPr>
                          <m:begChr m:val="["/>
                          <m:end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𝑇</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𝑠𝑡𝑜𝑝𝑝𝑖𝑛𝑔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𝑡𝑖𝑚𝑒</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𝑠𝑢𝑝</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𝜒</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𝑠𝑡𝑜𝑝𝑝𝑖𝑛𝑔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𝑡𝑖𝑚𝑒</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sz="2000">
                  <a:cs typeface="B Mitra" panose="00000400000000000000" pitchFamily="2" charset="-78"/>
                </a:endParaRPr>
              </a:p>
              <a:p>
                <a:pPr marL="0" indent="0" algn="r" rtl="1">
                  <a:buNone/>
                </a:pPr>
                <a:r>
                  <a:rPr lang="fa-IR" sz="2000">
                    <a:cs typeface="B Mitra" panose="00000400000000000000" pitchFamily="2" charset="-78"/>
                  </a:rPr>
                  <a:t>برای بهبود فرآیند یادگیری: </a:t>
                </a:r>
              </a:p>
              <a:p>
                <a:pPr marL="0" indent="0" algn="r" rtl="1">
                  <a:buNone/>
                </a:pPr>
                <a14:m>
                  <m:oMathPara xmlns:m="http://schemas.openxmlformats.org/officeDocument/2006/math">
                    <m:oMathParaPr>
                      <m:jc m:val="centerGroup"/>
                    </m:oMathParaPr>
                    <m:oMath xmlns:m="http://schemas.openxmlformats.org/officeDocument/2006/math">
                      <m:sSub>
                        <m:sSubPr>
                          <m:ctrlPr>
                            <a:rPr lang="en-US" sz="2000" i="1" kern="100" smtClean="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e>
                      </m:d>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sz="2000">
                  <a:cs typeface="B Mitra" panose="00000400000000000000" pitchFamily="2" charset="-78"/>
                </a:endParaRPr>
              </a:p>
            </p:txBody>
          </p:sp>
        </mc:Choice>
        <mc:Fallback>
          <p:sp>
            <p:nvSpPr>
              <p:cNvPr id="3" name="Content Placeholder 2">
                <a:extLst>
                  <a:ext uri="{FF2B5EF4-FFF2-40B4-BE49-F238E27FC236}">
                    <a16:creationId xmlns:a16="http://schemas.microsoft.com/office/drawing/2014/main" id="{AB7D02EB-5497-4431-A18F-A9B0D8ACCC18}"/>
                  </a:ext>
                </a:extLst>
              </p:cNvPr>
              <p:cNvSpPr>
                <a:spLocks noGrp="1" noRot="1" noChangeAspect="1" noMove="1" noResize="1" noEditPoints="1" noAdjustHandles="1" noChangeArrowheads="1" noChangeShapeType="1" noTextEdit="1"/>
              </p:cNvSpPr>
              <p:nvPr>
                <p:ph idx="1"/>
              </p:nvPr>
            </p:nvSpPr>
            <p:spPr>
              <a:blipFill>
                <a:blip r:embed="rId2"/>
                <a:stretch>
                  <a:fillRect r="-580"/>
                </a:stretch>
              </a:blipFill>
            </p:spPr>
            <p:txBody>
              <a:bodyPr/>
              <a:lstStyle/>
              <a:p>
                <a:r>
                  <a:rPr lang="en-US">
                    <a:noFill/>
                  </a:rPr>
                  <a:t> </a:t>
                </a:r>
              </a:p>
            </p:txBody>
          </p:sp>
        </mc:Fallback>
      </mc:AlternateContent>
    </p:spTree>
    <p:extLst>
      <p:ext uri="{BB962C8B-B14F-4D97-AF65-F5344CB8AC3E}">
        <p14:creationId xmlns:p14="http://schemas.microsoft.com/office/powerpoint/2010/main" val="193127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CB1E-C8E6-4D76-D5AF-D97CFE2B1D4C}"/>
              </a:ext>
            </a:extLst>
          </p:cNvPr>
          <p:cNvSpPr>
            <a:spLocks noGrp="1"/>
          </p:cNvSpPr>
          <p:nvPr>
            <p:ph type="title"/>
          </p:nvPr>
        </p:nvSpPr>
        <p:spPr/>
        <p:txBody>
          <a:bodyPr/>
          <a:lstStyle/>
          <a:p>
            <a:pPr algn="r" rtl="1"/>
            <a:r>
              <a:rPr lang="fa-IR" b="1">
                <a:cs typeface="B Mitra" panose="00000400000000000000" pitchFamily="2" charset="-78"/>
              </a:rPr>
              <a:t>فرمول بندی زمان توقف </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600E9D-4929-B8C6-A0D5-A455BEBABD5A}"/>
                  </a:ext>
                </a:extLst>
              </p:cNvPr>
              <p:cNvSpPr>
                <a:spLocks noGrp="1"/>
              </p:cNvSpPr>
              <p:nvPr>
                <p:ph idx="1"/>
              </p:nvPr>
            </p:nvSpPr>
            <p:spPr/>
            <p:txBody>
              <a:bodyPr/>
              <a:lstStyle/>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برای هر </a:t>
                </a:r>
                <a14:m>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قرار دهید </a:t>
                </a:r>
                <a14:m>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ℝ</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p>
                            </m:sSup>
                          </m:e>
                        </m:d>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p>
                    </m:sSup>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a14:m>
                <a:r>
                  <a:rPr lang="en-US" sz="2000" kern="100">
                    <a:effectLst/>
                    <a:latin typeface="Calibri" panose="020F0502020204030204" pitchFamily="34" charset="0"/>
                    <a:ea typeface="Times New Roman" panose="02020603050405020304" pitchFamily="18" charset="0"/>
                    <a:cs typeface="B Mitra" panose="00000400000000000000" pitchFamily="2" charset="-78"/>
                  </a:rPr>
                  <a:t> </a:t>
                </a:r>
                <a:r>
                  <a:rPr lang="fa-IR" sz="2000" kern="100">
                    <a:effectLst/>
                    <a:latin typeface="Calibri" panose="020F0502020204030204" pitchFamily="34" charset="0"/>
                    <a:ea typeface="Times New Roman" panose="02020603050405020304" pitchFamily="18" charset="0"/>
                    <a:cs typeface="B Mitra" panose="00000400000000000000" pitchFamily="2" charset="-78"/>
                  </a:rPr>
                  <a:t>که </a:t>
                </a:r>
                <a14:m>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تابع مشخصه‌ی </a:t>
                </a:r>
                <a14:m>
                  <m:oMath xmlns:m="http://schemas.openxmlformats.org/officeDocument/2006/math">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oMath>
                </a14:m>
                <a:r>
                  <a:rPr lang="en-US" sz="2000" kern="100">
                    <a:effectLst/>
                    <a:latin typeface="Calibri" panose="020F0502020204030204" pitchFamily="34" charset="0"/>
                    <a:ea typeface="Times New Roman" panose="02020603050405020304" pitchFamily="18" charset="0"/>
                    <a:cs typeface="B Mitra" panose="00000400000000000000" pitchFamily="2" charset="-78"/>
                  </a:rPr>
                  <a:t> </a:t>
                </a:r>
                <a:r>
                  <a:rPr lang="fa-IR" sz="2000" kern="100">
                    <a:effectLst/>
                    <a:latin typeface="Calibri" panose="020F0502020204030204" pitchFamily="34" charset="0"/>
                    <a:ea typeface="Times New Roman" panose="02020603050405020304" pitchFamily="18" charset="0"/>
                    <a:cs typeface="B Mitra" panose="00000400000000000000" pitchFamily="2" charset="-78"/>
                  </a:rPr>
                  <a:t> است و در نتیجه برای هر </a:t>
                </a:r>
                <a14:m>
                  <m:oMath xmlns:m="http://schemas.openxmlformats.org/officeDocument/2006/math">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داریم: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𝑖</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e>
                          </m:d>
                        </m:e>
                      </m:nary>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به علاوه: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𝑖</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p>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e>
                              </m:d>
                            </m:e>
                          </m:d>
                        </m:e>
                      </m:nary>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همینطور فرض کنید </a:t>
                </a:r>
                <a14:m>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sub>
                    </m:sSub>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ها توابع متناظر با حالتی باشد که در زمان </a:t>
                </a:r>
                <a14:m>
                  <m:oMath xmlns:m="http://schemas.openxmlformats.org/officeDocument/2006/math">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توقف کنیم.</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a:p>
            </p:txBody>
          </p:sp>
        </mc:Choice>
        <mc:Fallback>
          <p:sp>
            <p:nvSpPr>
              <p:cNvPr id="3" name="Content Placeholder 2">
                <a:extLst>
                  <a:ext uri="{FF2B5EF4-FFF2-40B4-BE49-F238E27FC236}">
                    <a16:creationId xmlns:a16="http://schemas.microsoft.com/office/drawing/2014/main" id="{0E600E9D-4929-B8C6-A0D5-A455BEBABD5A}"/>
                  </a:ext>
                </a:extLst>
              </p:cNvPr>
              <p:cNvSpPr>
                <a:spLocks noGrp="1" noRot="1" noChangeAspect="1" noMove="1" noResize="1" noEditPoints="1" noAdjustHandles="1" noChangeArrowheads="1" noChangeShapeType="1" noTextEdit="1"/>
              </p:cNvSpPr>
              <p:nvPr>
                <p:ph idx="1"/>
              </p:nvPr>
            </p:nvSpPr>
            <p:spPr>
              <a:blipFill>
                <a:blip r:embed="rId2"/>
                <a:stretch>
                  <a:fillRect r="-580"/>
                </a:stretch>
              </a:blipFill>
            </p:spPr>
            <p:txBody>
              <a:bodyPr/>
              <a:lstStyle/>
              <a:p>
                <a:r>
                  <a:rPr lang="en-US">
                    <a:noFill/>
                  </a:rPr>
                  <a:t> </a:t>
                </a:r>
              </a:p>
            </p:txBody>
          </p:sp>
        </mc:Fallback>
      </mc:AlternateContent>
    </p:spTree>
    <p:extLst>
      <p:ext uri="{BB962C8B-B14F-4D97-AF65-F5344CB8AC3E}">
        <p14:creationId xmlns:p14="http://schemas.microsoft.com/office/powerpoint/2010/main" val="396637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3C9D-95C7-7C37-5791-75A91E21DB03}"/>
              </a:ext>
            </a:extLst>
          </p:cNvPr>
          <p:cNvSpPr>
            <a:spLocks noGrp="1"/>
          </p:cNvSpPr>
          <p:nvPr>
            <p:ph type="title"/>
          </p:nvPr>
        </p:nvSpPr>
        <p:spPr/>
        <p:txBody>
          <a:bodyPr/>
          <a:lstStyle/>
          <a:p>
            <a:pPr algn="r" rtl="1"/>
            <a:r>
              <a:rPr lang="fa-IR" b="1">
                <a:cs typeface="B Mitra" panose="00000400000000000000" pitchFamily="2" charset="-78"/>
              </a:rPr>
              <a:t>فرمول بندی زمان توقف </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5EABA7-940E-0A04-28AC-196234B4C073}"/>
                  </a:ext>
                </a:extLst>
              </p:cNvPr>
              <p:cNvSpPr>
                <a:spLocks noGrp="1"/>
              </p:cNvSpPr>
              <p:nvPr>
                <p:ph idx="1"/>
              </p:nvPr>
            </p:nvSpPr>
            <p:spPr/>
            <p:txBody>
              <a:bodyPr/>
              <a:lstStyle/>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توابع </a:t>
                </a:r>
                <a14:m>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𝑢</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ℝ</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p>
                    </m:sSup>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را طوری در نظر بگیرید که در روابط زیر صدق کنند (اگر هر مقدار صفر و یک قابل قبول بود، مقدار تابع را صفر در نظر می‌گیریم.):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𝑚𝑎𝑥</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𝑢</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d>
                        <m:dPr>
                          <m:begChr m:val="["/>
                          <m:end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𝑧</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𝑘</m:t>
                                      </m:r>
                                    </m:sub>
                                  </m:sSub>
                                </m:e>
                              </m:d>
                            </m:e>
                          </m:nary>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b="0" i="1" kern="100" smtClean="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b="0" i="1" kern="100" smtClean="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b="0" i="1" kern="100" smtClean="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b="0" i="1" kern="100" smtClean="0">
                          <a:effectLst/>
                          <a:latin typeface="Cambria Math" panose="02040503050406030204" pitchFamily="18" charset="0"/>
                          <a:ea typeface="Cambria Math" panose="02040503050406030204" pitchFamily="18" charset="0"/>
                          <a:cs typeface="B Mitra" panose="00000400000000000000" pitchFamily="2" charset="-78"/>
                        </a:rPr>
                        <m:t>≈</m:t>
                      </m:r>
                      <m:sSub>
                        <m:sSubPr>
                          <m:ctrlPr>
                            <a:rPr lang="en-US" sz="2000" b="0" i="1" kern="100" smtClean="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b="0" i="1" kern="100" smtClean="0">
                              <a:effectLst/>
                              <a:latin typeface="Cambria Math" panose="02040503050406030204" pitchFamily="18" charset="0"/>
                              <a:ea typeface="Times New Roman" panose="02020603050405020304" pitchFamily="18" charset="0"/>
                              <a:cs typeface="B Mitra" panose="00000400000000000000" pitchFamily="2" charset="-78"/>
                            </a:rPr>
                            <m:t>𝑢</m:t>
                          </m:r>
                        </m:e>
                        <m:sub>
                          <m:r>
                            <a:rPr lang="en-US" sz="2000" b="0" i="1" kern="100" smtClean="0">
                              <a:effectLst/>
                              <a:latin typeface="Cambria Math" panose="02040503050406030204" pitchFamily="18" charset="0"/>
                              <a:ea typeface="Times New Roman" panose="02020603050405020304" pitchFamily="18" charset="0"/>
                              <a:cs typeface="B Mitra" panose="00000400000000000000" pitchFamily="2" charset="-78"/>
                            </a:rPr>
                            <m:t>𝑛</m:t>
                          </m:r>
                        </m:sub>
                      </m:sSub>
                    </m:oMath>
                  </m:oMathPara>
                </a14:m>
                <a:endParaRPr lang="fa-IR" sz="2000" kern="100">
                  <a:effectLst/>
                  <a:latin typeface="Calibri" panose="020F0502020204030204" pitchFamily="34" charset="0"/>
                  <a:ea typeface="Times New Roman" panose="02020603050405020304" pitchFamily="18" charset="0"/>
                  <a:cs typeface="B Mitra" panose="00000400000000000000" pitchFamily="2" charset="-78"/>
                </a:endParaRPr>
              </a:p>
              <a:p>
                <a:pPr marL="0" marR="0" indent="0" algn="r" rtl="1">
                  <a:lnSpc>
                    <a:spcPct val="107000"/>
                  </a:lnSpc>
                  <a:spcBef>
                    <a:spcPts val="0"/>
                  </a:spcBef>
                  <a:spcAft>
                    <a:spcPts val="800"/>
                  </a:spcAft>
                  <a:buNone/>
                </a:pPr>
                <a:endParaRPr lang="fa-IR" sz="2000" kern="100">
                  <a:latin typeface="Calibri" panose="020F0502020204030204" pitchFamily="34" charset="0"/>
                  <a:ea typeface="Times New Roman" panose="02020603050405020304" pitchFamily="18" charset="0"/>
                  <a:cs typeface="B Mitra" panose="00000400000000000000" pitchFamily="2" charset="-78"/>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فرض کنید </a:t>
                </a:r>
                <a14:m>
                  <m:oMath xmlns:m="http://schemas.openxmlformats.org/officeDocument/2006/math">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ℝ</m:t>
                        </m:r>
                      </m:e>
                      <m:sup>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ν</m:t>
                        </m:r>
                      </m:sup>
                    </m:sSup>
                  </m:oMath>
                </a14:m>
                <a:r>
                  <a:rPr lang="en-US" sz="2000" kern="100">
                    <a:effectLst/>
                    <a:latin typeface="Calibri" panose="020F0502020204030204" pitchFamily="34" charset="0"/>
                    <a:ea typeface="Times New Roman" panose="02020603050405020304" pitchFamily="18" charset="0"/>
                    <a:cs typeface="B Mitra" panose="00000400000000000000" pitchFamily="2" charset="-78"/>
                  </a:rPr>
                  <a:t> </a:t>
                </a:r>
                <a:r>
                  <a:rPr lang="fa-IR" sz="2000" kern="100">
                    <a:effectLst/>
                    <a:latin typeface="Calibri" panose="020F0502020204030204" pitchFamily="34" charset="0"/>
                    <a:ea typeface="Times New Roman" panose="02020603050405020304" pitchFamily="18" charset="0"/>
                    <a:cs typeface="B Mitra" panose="00000400000000000000" pitchFamily="2" charset="-78"/>
                  </a:rPr>
                  <a:t>بردار وزن‌های شبکه‌</a:t>
                </a:r>
                <a:r>
                  <a:rPr lang="en-US" sz="2000" kern="100">
                    <a:effectLst/>
                    <a:latin typeface="Times New Roman" panose="02020603050405020304" pitchFamily="18" charset="0"/>
                    <a:ea typeface="Times New Roman" panose="02020603050405020304" pitchFamily="18" charset="0"/>
                    <a:cs typeface="B Mitra" panose="00000400000000000000" pitchFamily="2" charset="-78"/>
                  </a:rPr>
                  <a:t>‌</a:t>
                </a:r>
                <a:r>
                  <a:rPr lang="fa-IR" sz="2000" kern="100">
                    <a:effectLst/>
                    <a:latin typeface="Calibri" panose="020F0502020204030204" pitchFamily="34" charset="0"/>
                    <a:ea typeface="Times New Roman" panose="02020603050405020304" pitchFamily="18" charset="0"/>
                    <a:cs typeface="B Mitra" panose="00000400000000000000" pitchFamily="2" charset="-78"/>
                  </a:rPr>
                  <a:t>های عصبی باشد، برای </a:t>
                </a:r>
                <a14:m>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فرض کنید </a:t>
                </a:r>
                <a14:m>
                  <m:oMath xmlns:m="http://schemas.openxmlformats.org/officeDocument/2006/math">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𝑢</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ℝ</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p>
                    </m:sSup>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e>
                    </m:d>
                  </m:oMath>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r>
                  <a:rPr lang="en-US" sz="2000">
                    <a:effectLst/>
                    <a:latin typeface="Calibri" panose="020F0502020204030204" pitchFamily="34" charset="0"/>
                    <a:ea typeface="Times New Roman" panose="02020603050405020304" pitchFamily="18" charset="0"/>
                    <a:cs typeface="B Mitra" panose="00000400000000000000" pitchFamily="2" charset="-78"/>
                  </a:rPr>
                  <a:t> </a:t>
                </a:r>
                <a:r>
                  <a:rPr lang="fa-IR" sz="2000">
                    <a:effectLst/>
                    <a:latin typeface="Calibri" panose="020F0502020204030204" pitchFamily="34" charset="0"/>
                    <a:ea typeface="Times New Roman" panose="02020603050405020304" pitchFamily="18" charset="0"/>
                    <a:cs typeface="B Mitra" panose="00000400000000000000" pitchFamily="2" charset="-78"/>
                  </a:rPr>
                  <a:t>تخمین به دست آمده برای تابع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Mitra" panose="00000400000000000000" pitchFamily="2" charset="-78"/>
                          </a:rPr>
                          <m:t>𝑢</m:t>
                        </m:r>
                      </m:e>
                      <m:sub>
                        <m:r>
                          <a:rPr lang="en-US" sz="1800" i="1">
                            <a:effectLst/>
                            <a:latin typeface="Cambria Math" panose="02040503050406030204" pitchFamily="18" charset="0"/>
                            <a:ea typeface="Times New Roman" panose="02020603050405020304" pitchFamily="18" charset="0"/>
                            <a:cs typeface="B Mitra" panose="00000400000000000000" pitchFamily="2" charset="-78"/>
                          </a:rPr>
                          <m:t>𝑛</m:t>
                        </m:r>
                      </m:sub>
                    </m:sSub>
                  </m:oMath>
                </a14:m>
                <a:r>
                  <a:rPr lang="en-US" sz="1800">
                    <a:effectLst/>
                    <a:latin typeface="Calibri" panose="020F0502020204030204" pitchFamily="34" charset="0"/>
                    <a:ea typeface="Times New Roman" panose="02020603050405020304" pitchFamily="18" charset="0"/>
                    <a:cs typeface="B Mitra" panose="00000400000000000000" pitchFamily="2" charset="-78"/>
                  </a:rPr>
                  <a:t> </a:t>
                </a:r>
                <a:r>
                  <a:rPr lang="fa-IR" sz="2000">
                    <a:effectLst/>
                    <a:latin typeface="Calibri" panose="020F0502020204030204" pitchFamily="34" charset="0"/>
                    <a:ea typeface="Times New Roman" panose="02020603050405020304" pitchFamily="18" charset="0"/>
                    <a:cs typeface="B Mitra" panose="00000400000000000000" pitchFamily="2" charset="-78"/>
                  </a:rPr>
                  <a:t> باشد. </a:t>
                </a:r>
                <a:endParaRPr lang="en-US"/>
              </a:p>
            </p:txBody>
          </p:sp>
        </mc:Choice>
        <mc:Fallback>
          <p:sp>
            <p:nvSpPr>
              <p:cNvPr id="3" name="Content Placeholder 2">
                <a:extLst>
                  <a:ext uri="{FF2B5EF4-FFF2-40B4-BE49-F238E27FC236}">
                    <a16:creationId xmlns:a16="http://schemas.microsoft.com/office/drawing/2014/main" id="{735EABA7-940E-0A04-28AC-196234B4C073}"/>
                  </a:ext>
                </a:extLst>
              </p:cNvPr>
              <p:cNvSpPr>
                <a:spLocks noGrp="1" noRot="1" noChangeAspect="1" noMove="1" noResize="1" noEditPoints="1" noAdjustHandles="1" noChangeArrowheads="1" noChangeShapeType="1" noTextEdit="1"/>
              </p:cNvSpPr>
              <p:nvPr>
                <p:ph idx="1"/>
              </p:nvPr>
            </p:nvSpPr>
            <p:spPr>
              <a:blipFill>
                <a:blip r:embed="rId2"/>
                <a:stretch>
                  <a:fillRect r="-580"/>
                </a:stretch>
              </a:blipFill>
            </p:spPr>
            <p:txBody>
              <a:bodyPr/>
              <a:lstStyle/>
              <a:p>
                <a:r>
                  <a:rPr lang="en-US">
                    <a:noFill/>
                  </a:rPr>
                  <a:t> </a:t>
                </a:r>
              </a:p>
            </p:txBody>
          </p:sp>
        </mc:Fallback>
      </mc:AlternateContent>
    </p:spTree>
    <p:extLst>
      <p:ext uri="{BB962C8B-B14F-4D97-AF65-F5344CB8AC3E}">
        <p14:creationId xmlns:p14="http://schemas.microsoft.com/office/powerpoint/2010/main" val="397696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5957-0A30-50AC-F9F4-D766BC6D6EED}"/>
              </a:ext>
            </a:extLst>
          </p:cNvPr>
          <p:cNvSpPr>
            <a:spLocks noGrp="1"/>
          </p:cNvSpPr>
          <p:nvPr>
            <p:ph type="title"/>
          </p:nvPr>
        </p:nvSpPr>
        <p:spPr/>
        <p:txBody>
          <a:bodyPr/>
          <a:lstStyle/>
          <a:p>
            <a:pPr algn="r" rtl="1"/>
            <a:r>
              <a:rPr lang="fa-IR" b="1">
                <a:cs typeface="B Mitra" panose="00000400000000000000" pitchFamily="2" charset="-78"/>
              </a:rPr>
              <a:t>ساختار شبکه عصبی </a:t>
            </a:r>
            <a:endParaRPr lang="en-US" b="1">
              <a:cs typeface="B Mitra"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44B5D2-5A3F-309E-E952-C581FAD9901D}"/>
                  </a:ext>
                </a:extLst>
              </p:cNvPr>
              <p:cNvSpPr>
                <a:spLocks noGrp="1"/>
              </p:cNvSpPr>
              <p:nvPr>
                <p:ph idx="1"/>
              </p:nvPr>
            </p:nvSpPr>
            <p:spPr/>
            <p:txBody>
              <a:bodyPr/>
              <a:lstStyle/>
              <a:p>
                <a:pPr marL="0" marR="0" lvl="0" indent="0" algn="r" rtl="1">
                  <a:lnSpc>
                    <a:spcPct val="107000"/>
                  </a:lnSpc>
                  <a:spcBef>
                    <a:spcPts val="0"/>
                  </a:spcBef>
                  <a:spcAft>
                    <a:spcPts val="800"/>
                  </a:spcAft>
                  <a:buNone/>
                </a:pPr>
                <a:r>
                  <a:rPr lang="fa-IR" sz="2000">
                    <a:effectLst/>
                    <a:latin typeface="Calibri" panose="020F0502020204030204" pitchFamily="34" charset="0"/>
                    <a:ea typeface="Times New Roman" panose="02020603050405020304" pitchFamily="18" charset="0"/>
                    <a:cs typeface="B Mitra" panose="00000400000000000000" pitchFamily="2" charset="-78"/>
                  </a:rPr>
                  <a:t>برای تخمین زدن هر یک از توابع از یک شبکه‌ی عصبی مجزا استفاده می‌کنیم که ورودی آن فرآیند تصادفی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a:effectLst/>
                            <a:latin typeface="Cambria Math" panose="02040503050406030204" pitchFamily="18" charset="0"/>
                            <a:ea typeface="Times New Roman" panose="02020603050405020304" pitchFamily="18" charset="0"/>
                            <a:cs typeface="B Mitra" panose="00000400000000000000" pitchFamily="2" charset="-78"/>
                          </a:rPr>
                          <m:t>𝑛</m:t>
                        </m:r>
                      </m:sub>
                    </m:sSub>
                  </m:oMath>
                </a14:m>
                <a:r>
                  <a:rPr lang="fa-IR" sz="2000">
                    <a:effectLst/>
                    <a:latin typeface="Calibri" panose="020F0502020204030204" pitchFamily="34" charset="0"/>
                    <a:ea typeface="Times New Roman" panose="02020603050405020304" pitchFamily="18" charset="0"/>
                    <a:cs typeface="B Mitra" panose="00000400000000000000" pitchFamily="2" charset="-78"/>
                  </a:rPr>
                  <a:t> است</a:t>
                </a:r>
                <a:r>
                  <a:rPr lang="en-US" sz="2000">
                    <a:effectLst/>
                    <a:latin typeface="Calibri" panose="020F0502020204030204" pitchFamily="34" charset="0"/>
                    <a:ea typeface="Times New Roman" panose="02020603050405020304" pitchFamily="18" charset="0"/>
                    <a:cs typeface="B Mitra" panose="00000400000000000000" pitchFamily="2" charset="-78"/>
                  </a:rPr>
                  <a:t>.</a:t>
                </a:r>
                <a:r>
                  <a:rPr lang="fa-IR" sz="2000">
                    <a:effectLst/>
                    <a:latin typeface="Calibri" panose="020F0502020204030204" pitchFamily="34" charset="0"/>
                    <a:ea typeface="Times New Roman" panose="02020603050405020304" pitchFamily="18" charset="0"/>
                    <a:cs typeface="B Mitra" panose="00000400000000000000" pitchFamily="2" charset="-78"/>
                  </a:rPr>
                  <a:t> هر شبکه متشکل است از: </a:t>
                </a:r>
                <a:endParaRPr lang="en-US" sz="2000" kern="100">
                  <a:effectLst/>
                  <a:latin typeface="Calibri" panose="020F0502020204030204" pitchFamily="34" charset="0"/>
                  <a:ea typeface="Times New Roman" panose="02020603050405020304" pitchFamily="18" charset="0"/>
                  <a:cs typeface="B Mitra"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fa-IR" sz="2000" kern="100">
                    <a:effectLst/>
                    <a:latin typeface="Calibri" panose="020F0502020204030204" pitchFamily="34" charset="0"/>
                    <a:ea typeface="Times New Roman" panose="02020603050405020304" pitchFamily="18" charset="0"/>
                    <a:cs typeface="B Mitra" panose="00000400000000000000" pitchFamily="2" charset="-78"/>
                  </a:rPr>
                  <a:t>لایه ورودی شامل </a:t>
                </a:r>
                <a14:m>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oMath>
                </a14:m>
                <a:r>
                  <a:rPr lang="en-US" sz="2000" kern="100">
                    <a:effectLst/>
                    <a:latin typeface="Calibri" panose="020F0502020204030204" pitchFamily="34" charset="0"/>
                    <a:ea typeface="Times New Roman" panose="02020603050405020304" pitchFamily="18" charset="0"/>
                    <a:cs typeface="B Mitra" panose="00000400000000000000" pitchFamily="2" charset="-78"/>
                  </a:rPr>
                  <a:t> </a:t>
                </a:r>
                <a:r>
                  <a:rPr lang="fa-IR" sz="2000" kern="100">
                    <a:effectLst/>
                    <a:latin typeface="Calibri" panose="020F0502020204030204" pitchFamily="34" charset="0"/>
                    <a:ea typeface="Times New Roman" panose="02020603050405020304" pitchFamily="18" charset="0"/>
                    <a:cs typeface="B Mitra" panose="00000400000000000000" pitchFamily="2" charset="-78"/>
                  </a:rPr>
                  <a:t> نورون و بایاس (تابع ثابت 1)</a:t>
                </a:r>
                <a:endParaRPr lang="en-US" sz="2000" kern="100">
                  <a:effectLst/>
                  <a:latin typeface="Calibri" panose="020F0502020204030204" pitchFamily="34" charset="0"/>
                  <a:ea typeface="Times New Roman" panose="02020603050405020304" pitchFamily="18" charset="0"/>
                  <a:cs typeface="B Mitra"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fa-IR" sz="2000" kern="100">
                    <a:effectLst/>
                    <a:latin typeface="Calibri" panose="020F0502020204030204" pitchFamily="34" charset="0"/>
                    <a:ea typeface="Times New Roman" panose="02020603050405020304" pitchFamily="18" charset="0"/>
                    <a:cs typeface="B Mitra" panose="00000400000000000000" pitchFamily="2" charset="-78"/>
                  </a:rPr>
                  <a:t>دو لایه مخفی هر کدام شامل </a:t>
                </a:r>
                <a14:m>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𝑙</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نورون و بایاس </a:t>
                </a:r>
                <a:endParaRPr lang="en-US" sz="2000" kern="100">
                  <a:effectLst/>
                  <a:latin typeface="Calibri" panose="020F0502020204030204" pitchFamily="34" charset="0"/>
                  <a:ea typeface="Times New Roman" panose="02020603050405020304" pitchFamily="18" charset="0"/>
                  <a:cs typeface="B Mitra"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fa-IR" sz="2000" kern="100">
                    <a:effectLst/>
                    <a:latin typeface="Calibri" panose="020F0502020204030204" pitchFamily="34" charset="0"/>
                    <a:ea typeface="Times New Roman" panose="02020603050405020304" pitchFamily="18" charset="0"/>
                    <a:cs typeface="B Mitra" panose="00000400000000000000" pitchFamily="2" charset="-78"/>
                  </a:rPr>
                  <a:t>لایه خروجی با یک نورون </a:t>
                </a:r>
              </a:p>
              <a:p>
                <a:pPr marL="342900" marR="0" lvl="0" indent="-342900" algn="r" rtl="1">
                  <a:lnSpc>
                    <a:spcPct val="107000"/>
                  </a:lnSpc>
                  <a:spcBef>
                    <a:spcPts val="0"/>
                  </a:spcBef>
                  <a:spcAft>
                    <a:spcPts val="800"/>
                  </a:spcAft>
                  <a:buFont typeface="Times New Roman" panose="02020603050405020304" pitchFamily="18" charset="0"/>
                  <a:buChar char="-"/>
                </a:pPr>
                <a:endParaRPr lang="en-US" sz="2000" kern="100">
                  <a:effectLst/>
                  <a:latin typeface="Calibri" panose="020F0502020204030204" pitchFamily="34" charset="0"/>
                  <a:ea typeface="Times New Roman" panose="02020603050405020304" pitchFamily="18" charset="0"/>
                  <a:cs typeface="B Mitra" panose="00000400000000000000" pitchFamily="2" charset="-78"/>
                </a:endParaRPr>
              </a:p>
              <a:p>
                <a:pPr marL="0" indent="0" algn="r" rtl="1">
                  <a:buNone/>
                </a:pPr>
                <a14:m>
                  <m:oMathPara xmlns:m="http://schemas.openxmlformats.org/officeDocument/2006/math">
                    <m:oMathParaPr>
                      <m:jc m:val="centerGroup"/>
                    </m:oMathParaPr>
                    <m:oMath xmlns:m="http://schemas.openxmlformats.org/officeDocument/2006/math">
                      <m:r>
                        <m:rPr>
                          <m:sty m:val="p"/>
                        </m:rPr>
                        <a:rPr lang="en-US" sz="2000" smtClean="0">
                          <a:effectLst/>
                          <a:latin typeface="Cambria Math" panose="02040503050406030204" pitchFamily="18" charset="0"/>
                          <a:ea typeface="Times New Roman" panose="02020603050405020304" pitchFamily="18" charset="0"/>
                          <a:cs typeface="B Mitra" panose="00000400000000000000" pitchFamily="2" charset="-78"/>
                        </a:rPr>
                        <m:t>ν</m:t>
                      </m:r>
                      <m:r>
                        <a:rPr lang="en-US" sz="2000" i="1">
                          <a:effectLst/>
                          <a:latin typeface="Cambria Math" panose="02040503050406030204" pitchFamily="18" charset="0"/>
                          <a:ea typeface="Times New Roman" panose="02020603050405020304" pitchFamily="18" charset="0"/>
                          <a:cs typeface="B Mitra" panose="00000400000000000000" pitchFamily="2" charset="-78"/>
                        </a:rPr>
                        <m:t>=</m:t>
                      </m:r>
                      <m:r>
                        <a:rPr lang="en-US" sz="2000" i="1">
                          <a:effectLst/>
                          <a:latin typeface="Cambria Math" panose="02040503050406030204" pitchFamily="18" charset="0"/>
                          <a:ea typeface="Times New Roman" panose="02020603050405020304" pitchFamily="18" charset="0"/>
                          <a:cs typeface="B Mitra" panose="00000400000000000000" pitchFamily="2" charset="-78"/>
                        </a:rPr>
                        <m:t>𝑁</m:t>
                      </m:r>
                      <m:d>
                        <m:dPr>
                          <m:ctrlPr>
                            <a:rPr lang="en-US" sz="2000" i="1">
                              <a:effectLst/>
                              <a:latin typeface="Cambria Math" panose="02040503050406030204" pitchFamily="18" charset="0"/>
                              <a:ea typeface="Times New Roman" panose="02020603050405020304" pitchFamily="18" charset="0"/>
                              <a:cs typeface="B Mitra" panose="00000400000000000000" pitchFamily="2" charset="-78"/>
                            </a:rPr>
                          </m:ctrlPr>
                        </m:dPr>
                        <m:e>
                          <m:sSup>
                            <m:sSupPr>
                              <m:ctrlPr>
                                <a:rPr lang="en-US" sz="2000" i="1">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a:effectLst/>
                                  <a:latin typeface="Cambria Math" panose="02040503050406030204" pitchFamily="18" charset="0"/>
                                  <a:ea typeface="Times New Roman" panose="02020603050405020304" pitchFamily="18" charset="0"/>
                                  <a:cs typeface="B Mitra" panose="00000400000000000000" pitchFamily="2" charset="-78"/>
                                </a:rPr>
                                <m:t>𝑙</m:t>
                              </m:r>
                            </m:e>
                            <m:sup>
                              <m:r>
                                <a:rPr lang="en-US" sz="2000" i="1">
                                  <a:effectLst/>
                                  <a:latin typeface="Cambria Math" panose="02040503050406030204" pitchFamily="18" charset="0"/>
                                  <a:ea typeface="Times New Roman" panose="02020603050405020304" pitchFamily="18" charset="0"/>
                                  <a:cs typeface="B Mitra" panose="00000400000000000000" pitchFamily="2" charset="-78"/>
                                </a:rPr>
                                <m:t>2</m:t>
                              </m:r>
                            </m:sup>
                          </m:sSup>
                          <m:r>
                            <a:rPr lang="en-US" sz="2000" i="1">
                              <a:effectLst/>
                              <a:latin typeface="Cambria Math" panose="02040503050406030204" pitchFamily="18" charset="0"/>
                              <a:ea typeface="Times New Roman" panose="02020603050405020304" pitchFamily="18" charset="0"/>
                              <a:cs typeface="B Mitra" panose="00000400000000000000" pitchFamily="2" charset="-78"/>
                            </a:rPr>
                            <m:t>+</m:t>
                          </m:r>
                          <m:d>
                            <m:dPr>
                              <m:ctrlPr>
                                <a:rPr lang="en-US" sz="2000" i="1">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a:effectLst/>
                                  <a:latin typeface="Cambria Math" panose="02040503050406030204" pitchFamily="18" charset="0"/>
                                  <a:ea typeface="Times New Roman" panose="02020603050405020304" pitchFamily="18" charset="0"/>
                                  <a:cs typeface="B Mitra" panose="00000400000000000000" pitchFamily="2" charset="-78"/>
                                </a:rPr>
                                <m:t>𝑑</m:t>
                              </m:r>
                              <m:r>
                                <a:rPr lang="en-US" sz="2000" i="1">
                                  <a:effectLst/>
                                  <a:latin typeface="Cambria Math" panose="02040503050406030204" pitchFamily="18" charset="0"/>
                                  <a:ea typeface="Times New Roman" panose="02020603050405020304" pitchFamily="18" charset="0"/>
                                  <a:cs typeface="B Mitra" panose="00000400000000000000" pitchFamily="2" charset="-78"/>
                                </a:rPr>
                                <m:t>+</m:t>
                              </m:r>
                              <m:r>
                                <a:rPr lang="en-US" sz="2000" i="1">
                                  <a:effectLst/>
                                  <a:latin typeface="Cambria Math" panose="02040503050406030204" pitchFamily="18" charset="0"/>
                                  <a:ea typeface="Times New Roman" panose="02020603050405020304" pitchFamily="18" charset="0"/>
                                  <a:cs typeface="B Mitra" panose="00000400000000000000" pitchFamily="2" charset="-78"/>
                                </a:rPr>
                                <m:t>4</m:t>
                              </m:r>
                            </m:e>
                          </m:d>
                          <m:r>
                            <a:rPr lang="en-US" sz="2000" i="1">
                              <a:effectLst/>
                              <a:latin typeface="Cambria Math" panose="02040503050406030204" pitchFamily="18" charset="0"/>
                              <a:ea typeface="Times New Roman" panose="02020603050405020304" pitchFamily="18" charset="0"/>
                              <a:cs typeface="B Mitra" panose="00000400000000000000" pitchFamily="2" charset="-78"/>
                            </a:rPr>
                            <m:t>𝑙</m:t>
                          </m:r>
                          <m:r>
                            <a:rPr lang="en-US" sz="2000" i="1">
                              <a:effectLst/>
                              <a:latin typeface="Cambria Math" panose="02040503050406030204" pitchFamily="18" charset="0"/>
                              <a:ea typeface="Times New Roman" panose="02020603050405020304" pitchFamily="18" charset="0"/>
                              <a:cs typeface="B Mitra" panose="00000400000000000000" pitchFamily="2" charset="-78"/>
                            </a:rPr>
                            <m:t>+</m:t>
                          </m:r>
                          <m:r>
                            <a:rPr lang="en-US" sz="2000" i="1">
                              <a:effectLst/>
                              <a:latin typeface="Cambria Math" panose="02040503050406030204" pitchFamily="18" charset="0"/>
                              <a:ea typeface="Times New Roman" panose="02020603050405020304" pitchFamily="18" charset="0"/>
                              <a:cs typeface="B Mitra" panose="00000400000000000000" pitchFamily="2" charset="-78"/>
                            </a:rPr>
                            <m:t>1</m:t>
                          </m:r>
                        </m:e>
                      </m:d>
                    </m:oMath>
                  </m:oMathPara>
                </a14:m>
                <a:endParaRPr lang="fa-IR" sz="2000"/>
              </a:p>
              <a:p>
                <a:pPr marL="0" indent="0" algn="r" rtl="1">
                  <a:buNone/>
                </a:pPr>
                <a:endParaRPr lang="fa-IR" sz="2000" kern="100">
                  <a:effectLst/>
                  <a:latin typeface="Calibri" panose="020F0502020204030204" pitchFamily="34" charset="0"/>
                  <a:ea typeface="Times New Roman" panose="02020603050405020304" pitchFamily="18" charset="0"/>
                  <a:cs typeface="B Mitra" panose="00000400000000000000" pitchFamily="2" charset="-78"/>
                </a:endParaRPr>
              </a:p>
              <a:p>
                <a:pPr marL="0" indent="0" algn="r" rtl="1">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تابع فعالسازی نورون‌های لایه‌ی خروجی را </a:t>
                </a:r>
                <a14:m>
                  <m:oMath xmlns:m="http://schemas.openxmlformats.org/officeDocument/2006/math">
                    <m:r>
                      <a:rPr lang="fa-IR" sz="2000" i="1" kern="100">
                        <a:effectLst/>
                        <a:latin typeface="Cambria Math" panose="02040503050406030204" pitchFamily="18" charset="0"/>
                        <a:ea typeface="Times New Roman" panose="02020603050405020304" pitchFamily="18" charset="0"/>
                        <a:cs typeface="Cambria Math" panose="02040503050406030204" pitchFamily="18" charset="0"/>
                      </a:rPr>
                      <m:t>ℒ</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𝑥</m:t>
                        </m:r>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f>
                      <m:f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fPr>
                      <m:num>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𝑒</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𝑥</m:t>
                            </m:r>
                          </m:sup>
                        </m:sSup>
                      </m:num>
                      <m:den>
                        <m:sSup>
                          <m:sSup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p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𝑒</m:t>
                            </m:r>
                          </m:e>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𝑥</m:t>
                            </m:r>
                          </m:sup>
                        </m:s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den>
                    </m:f>
                  </m:oMath>
                </a14:m>
                <a:r>
                  <a:rPr lang="en-US" sz="2000" kern="100">
                    <a:effectLst/>
                    <a:latin typeface="Calibri" panose="020F0502020204030204" pitchFamily="34" charset="0"/>
                    <a:ea typeface="Times New Roman" panose="02020603050405020304" pitchFamily="18" charset="0"/>
                    <a:cs typeface="B Mitra" panose="00000400000000000000" pitchFamily="2" charset="-78"/>
                  </a:rPr>
                  <a:t> </a:t>
                </a:r>
                <a:r>
                  <a:rPr lang="fa-IR" sz="2000" kern="100">
                    <a:effectLst/>
                    <a:latin typeface="Calibri" panose="020F0502020204030204" pitchFamily="34" charset="0"/>
                    <a:ea typeface="Times New Roman" panose="02020603050405020304" pitchFamily="18" charset="0"/>
                    <a:cs typeface="B Mitra" panose="00000400000000000000" pitchFamily="2" charset="-78"/>
                  </a:rPr>
                  <a:t> و نورون‌های لایه‌های مخفی را </a:t>
                </a:r>
                <a14:m>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𝑚𝑎𝑥</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𝑥</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a14:m>
                <a:r>
                  <a:rPr lang="fa-IR" sz="2000" kern="100">
                    <a:effectLst/>
                    <a:latin typeface="Calibri" panose="020F0502020204030204" pitchFamily="34" charset="0"/>
                    <a:ea typeface="Times New Roman" panose="02020603050405020304" pitchFamily="18" charset="0"/>
                    <a:cs typeface="B Mitra" panose="00000400000000000000" pitchFamily="2" charset="-78"/>
                  </a:rPr>
                  <a:t> در نظر می‌گیریم.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a:p>
            </p:txBody>
          </p:sp>
        </mc:Choice>
        <mc:Fallback>
          <p:sp>
            <p:nvSpPr>
              <p:cNvPr id="3" name="Content Placeholder 2">
                <a:extLst>
                  <a:ext uri="{FF2B5EF4-FFF2-40B4-BE49-F238E27FC236}">
                    <a16:creationId xmlns:a16="http://schemas.microsoft.com/office/drawing/2014/main" id="{5044B5D2-5A3F-309E-E952-C581FAD9901D}"/>
                  </a:ext>
                </a:extLst>
              </p:cNvPr>
              <p:cNvSpPr>
                <a:spLocks noGrp="1" noRot="1" noChangeAspect="1" noMove="1" noResize="1" noEditPoints="1" noAdjustHandles="1" noChangeArrowheads="1" noChangeShapeType="1" noTextEdit="1"/>
              </p:cNvSpPr>
              <p:nvPr>
                <p:ph idx="1"/>
              </p:nvPr>
            </p:nvSpPr>
            <p:spPr>
              <a:blipFill>
                <a:blip r:embed="rId2"/>
                <a:stretch>
                  <a:fillRect t="-700" r="-580"/>
                </a:stretch>
              </a:blipFill>
            </p:spPr>
            <p:txBody>
              <a:bodyPr/>
              <a:lstStyle/>
              <a:p>
                <a:r>
                  <a:rPr lang="en-US">
                    <a:noFill/>
                  </a:rPr>
                  <a:t> </a:t>
                </a:r>
              </a:p>
            </p:txBody>
          </p:sp>
        </mc:Fallback>
      </mc:AlternateContent>
    </p:spTree>
    <p:extLst>
      <p:ext uri="{BB962C8B-B14F-4D97-AF65-F5344CB8AC3E}">
        <p14:creationId xmlns:p14="http://schemas.microsoft.com/office/powerpoint/2010/main" val="149239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7A76-7B03-D24E-8D61-4864466185B2}"/>
              </a:ext>
            </a:extLst>
          </p:cNvPr>
          <p:cNvSpPr>
            <a:spLocks noGrp="1"/>
          </p:cNvSpPr>
          <p:nvPr>
            <p:ph type="title"/>
          </p:nvPr>
        </p:nvSpPr>
        <p:spPr/>
        <p:txBody>
          <a:bodyPr>
            <a:normAutofit/>
          </a:bodyPr>
          <a:lstStyle/>
          <a:p>
            <a:pPr algn="r" rtl="1"/>
            <a:r>
              <a:rPr lang="fa-IR" b="1" kern="100">
                <a:effectLst/>
                <a:latin typeface="Calibri" panose="020F0502020204030204" pitchFamily="34" charset="0"/>
                <a:ea typeface="Times New Roman" panose="02020603050405020304" pitchFamily="18" charset="0"/>
                <a:cs typeface="B Mitra" panose="00000400000000000000" pitchFamily="2" charset="-78"/>
              </a:rPr>
              <a:t>فرمول‌بندی تابع هدف </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EF926E-A21A-AB58-990F-195E1C5F8A58}"/>
                  </a:ext>
                </a:extLst>
              </p:cNvPr>
              <p:cNvSpPr>
                <a:spLocks noGrp="1"/>
              </p:cNvSpPr>
              <p:nvPr>
                <p:ph idx="1"/>
              </p:nvPr>
            </p:nvSpPr>
            <p:spPr>
              <a:xfrm>
                <a:off x="838199" y="1825624"/>
                <a:ext cx="10639425" cy="4594225"/>
              </a:xfrm>
            </p:spPr>
            <p:txBody>
              <a:bodyPr>
                <a:normAutofit/>
              </a:bodyPr>
              <a:lstStyle/>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قیمت ورقه‌ی مشتقه عبارت است از: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𝑠𝑢𝑝</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𝜒</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𝑠𝑡𝑜𝑝𝑝𝑖𝑛𝑔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𝑡𝑖𝑚𝑒</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داریم: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𝜒</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𝜏</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e>
                      </m:nary>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e>
                      </m:nary>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پس تابع زیر را به عنوان تخمینی از تابع هدف در نظر می‌گیریم: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𝑠𝑢𝑝</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𝐸</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nary>
                        <m:naryPr>
                          <m:chr m:val="∑"/>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naryPr>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sub>
                        <m:sup>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sup>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𝑈</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θ</m:t>
                              </m:r>
                            </m:sub>
                          </m:sSub>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2</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𝑍</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𝑔</m:t>
                          </m:r>
                          <m:d>
                            <m:d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dPr>
                            <m:e>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sSub>
                                <m:sSubPr>
                                  <m:ctrlPr>
                                    <a:rPr lang="en-US" sz="2000" i="1" kern="100">
                                      <a:effectLst/>
                                      <a:latin typeface="Cambria Math" panose="02040503050406030204" pitchFamily="18" charset="0"/>
                                      <a:ea typeface="Times New Roman" panose="02020603050405020304" pitchFamily="18" charset="0"/>
                                      <a:cs typeface="B Mitra" panose="00000400000000000000" pitchFamily="2" charset="-78"/>
                                    </a:rPr>
                                  </m:ctrlPr>
                                </m:sSubPr>
                                <m:e>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χ</m:t>
                                  </m:r>
                                </m:e>
                                <m:sub>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𝑛</m:t>
                                  </m:r>
                                </m:sub>
                              </m:sSub>
                            </m:e>
                          </m:d>
                        </m:e>
                      </m:nary>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τ</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m:rPr>
                          <m:sty m:val="p"/>
                        </m:rPr>
                        <a:rPr lang="en-US" sz="2000" kern="100">
                          <a:effectLst/>
                          <a:latin typeface="Cambria Math" panose="02040503050406030204" pitchFamily="18" charset="0"/>
                          <a:ea typeface="Times New Roman" panose="02020603050405020304" pitchFamily="18" charset="0"/>
                          <a:cs typeface="B Mitra" panose="00000400000000000000" pitchFamily="2" charset="-78"/>
                        </a:rPr>
                        <m:t>Ω</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0</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1</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kern="100">
                          <a:effectLst/>
                          <a:latin typeface="Cambria Math" panose="02040503050406030204" pitchFamily="18" charset="0"/>
                          <a:ea typeface="Times New Roman" panose="02020603050405020304" pitchFamily="18" charset="0"/>
                          <a:cs typeface="B Mitra" panose="00000400000000000000" pitchFamily="2" charset="-78"/>
                        </a:rPr>
                        <m:t>…</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𝑁</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𝑠𝑡𝑜𝑝𝑝𝑖𝑛𝑔</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 </m:t>
                      </m:r>
                      <m:r>
                        <a:rPr lang="en-US" sz="2000" i="1" kern="100">
                          <a:effectLst/>
                          <a:latin typeface="Cambria Math" panose="02040503050406030204" pitchFamily="18" charset="0"/>
                          <a:ea typeface="Times New Roman" panose="02020603050405020304" pitchFamily="18" charset="0"/>
                          <a:cs typeface="B Mitra" panose="00000400000000000000" pitchFamily="2" charset="-78"/>
                        </a:rPr>
                        <m:t>𝑡𝑖𝑚𝑒</m:t>
                      </m:r>
                      <m:r>
                        <m:rPr>
                          <m:lit/>
                        </m:rPr>
                        <a:rPr lang="en-US" sz="2000" i="1" kern="100">
                          <a:effectLst/>
                          <a:latin typeface="Cambria Math" panose="02040503050406030204" pitchFamily="18" charset="0"/>
                          <a:ea typeface="Times New Roman" panose="02020603050405020304" pitchFamily="18" charset="0"/>
                          <a:cs typeface="B Mitra" panose="00000400000000000000" pitchFamily="2" charset="-78"/>
                        </a:rPr>
                        <m:t>}</m:t>
                      </m:r>
                    </m:oMath>
                  </m:oMathPara>
                </a14:m>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000" kern="100">
                    <a:effectLst/>
                    <a:latin typeface="Calibri" panose="020F0502020204030204" pitchFamily="34" charset="0"/>
                    <a:ea typeface="Times New Roman" panose="02020603050405020304" pitchFamily="18" charset="0"/>
                    <a:cs typeface="B Mitra" panose="00000400000000000000" pitchFamily="2" charset="-78"/>
                  </a:rPr>
                  <a:t>البته چون محاسبه این تابع هدف هم از نظر محاسباتی چالش‌برانگیز است، برای محاسبه آن هم از تخمین‌گر‌های تصادفی نااریب (روش‌های مونت کارلو) استفاده می‌کنیم.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a:p>
            </p:txBody>
          </p:sp>
        </mc:Choice>
        <mc:Fallback>
          <p:sp>
            <p:nvSpPr>
              <p:cNvPr id="3" name="Content Placeholder 2">
                <a:extLst>
                  <a:ext uri="{FF2B5EF4-FFF2-40B4-BE49-F238E27FC236}">
                    <a16:creationId xmlns:a16="http://schemas.microsoft.com/office/drawing/2014/main" id="{D9EF926E-A21A-AB58-990F-195E1C5F8A58}"/>
                  </a:ext>
                </a:extLst>
              </p:cNvPr>
              <p:cNvSpPr>
                <a:spLocks noGrp="1" noRot="1" noChangeAspect="1" noMove="1" noResize="1" noEditPoints="1" noAdjustHandles="1" noChangeArrowheads="1" noChangeShapeType="1" noTextEdit="1"/>
              </p:cNvSpPr>
              <p:nvPr>
                <p:ph idx="1"/>
              </p:nvPr>
            </p:nvSpPr>
            <p:spPr>
              <a:xfrm>
                <a:off x="838199" y="1825624"/>
                <a:ext cx="10639425" cy="4594225"/>
              </a:xfrm>
              <a:blipFill>
                <a:blip r:embed="rId2"/>
                <a:stretch>
                  <a:fillRect r="-573" b="-398"/>
                </a:stretch>
              </a:blipFill>
            </p:spPr>
            <p:txBody>
              <a:bodyPr/>
              <a:lstStyle/>
              <a:p>
                <a:r>
                  <a:rPr lang="en-US">
                    <a:noFill/>
                  </a:rPr>
                  <a:t> </a:t>
                </a:r>
              </a:p>
            </p:txBody>
          </p:sp>
        </mc:Fallback>
      </mc:AlternateContent>
    </p:spTree>
    <p:extLst>
      <p:ext uri="{BB962C8B-B14F-4D97-AF65-F5344CB8AC3E}">
        <p14:creationId xmlns:p14="http://schemas.microsoft.com/office/powerpoint/2010/main" val="1874296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1077</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Office Theme</vt:lpstr>
      <vt:lpstr>یادگیری عمیق برای حل کردن مسئله زمان توقف بهینه با ابعاد بالا</vt:lpstr>
      <vt:lpstr>مقدمه </vt:lpstr>
      <vt:lpstr>الگوریتم در حالت خاص </vt:lpstr>
      <vt:lpstr>گسسته سازی </vt:lpstr>
      <vt:lpstr>گسسته سازی </vt:lpstr>
      <vt:lpstr>فرمول بندی زمان توقف </vt:lpstr>
      <vt:lpstr>فرمول بندی زمان توقف </vt:lpstr>
      <vt:lpstr>ساختار شبکه عصبی </vt:lpstr>
      <vt:lpstr>فرمول‌بندی تابع هدف </vt:lpstr>
      <vt:lpstr>کاهش گرادیان </vt:lpstr>
      <vt:lpstr>تخمین گرهای زمان توقف بهینه و قیمت</vt:lpstr>
      <vt:lpstr>جزئیات الگوریتم</vt:lpstr>
      <vt:lpstr>الگوریتم در حالت کلی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یادگیری عمیق برای حل کردن مسئله زمان توقف بهینه با ابعاد بالا</dc:title>
  <dc:creator>Parham Haghshenas</dc:creator>
  <cp:lastModifiedBy>Parham Haghshenas</cp:lastModifiedBy>
  <cp:revision>2</cp:revision>
  <dcterms:created xsi:type="dcterms:W3CDTF">2023-07-25T06:47:24Z</dcterms:created>
  <dcterms:modified xsi:type="dcterms:W3CDTF">2023-07-25T06:59:52Z</dcterms:modified>
</cp:coreProperties>
</file>