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47B1-03E8-52DF-258A-4F8951BFF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9B80C-1831-95B0-0B82-F7CD85314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FFEE92-A063-7200-08F5-13183AFB4853}"/>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ACF4DCC2-524B-B03A-5F52-215F2F7E1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AF628-2CCE-26CB-2DF8-807ECDE6DC38}"/>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36276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95EF-150F-4631-D4B3-E1652AD763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8F995-3B17-563E-399D-B74DF4EEA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6B77D-0D90-97DB-4568-2F15B609269F}"/>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F5A24DBF-8C5F-E83B-CEEA-7C4B002EB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B595D-4AEB-9E43-1449-6320E3FA7927}"/>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02062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DC8E8-9B72-08E8-4136-1EFA85EE0C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0D35A-1B34-C0A4-6663-F56A0E0FA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BA9385-8F73-84E7-370D-E7C664117157}"/>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28DCB668-343E-6E9A-5B4E-456590E77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243D0-5A22-BB3F-5164-7C3C84BA7078}"/>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41049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DD03-8865-B8FE-3D64-248E836E1B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C85A57-9AD0-FEF0-8313-311183B4B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58C64-5A13-8BC0-CA84-3F87FB53B9A9}"/>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A1BB4B7D-C798-B4CA-A127-375AC44FF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FE69F-388A-169A-1979-E607DB2FD7D2}"/>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368014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E773-FE60-8F09-4FAD-45B5392CB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C6FA33-BB7C-BA63-995A-873C0D90C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9A143C-7622-9143-4EE4-EFAADFF2D4CE}"/>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EEE881A1-882C-817B-ECF9-8F1B95D6E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9F277-9F8A-315F-FBF6-DE5CCBC75C66}"/>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35097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D920-D980-53DD-E7F6-76777DBFA5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41EEE-27D7-E581-8BB9-1A81577CF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B97526-F54D-5378-27FE-963A214AF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EA8420-4945-D8DB-438C-B2A3C57D2565}"/>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6" name="Footer Placeholder 5">
            <a:extLst>
              <a:ext uri="{FF2B5EF4-FFF2-40B4-BE49-F238E27FC236}">
                <a16:creationId xmlns:a16="http://schemas.microsoft.com/office/drawing/2014/main" id="{AA6DF96C-5BD9-0350-02FD-5B792B05D3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04C63-3606-DBE9-48E5-E0AB79E8CC77}"/>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9221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D2CB-B860-CF6F-7174-F1F1688269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CE527-5D88-1D8A-75EF-584D94C79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2108E-6F23-C13C-2B80-0109A6CDB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ADFF91-A387-B70E-5C37-B7B9936F9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3A3C5-42F0-6379-3D22-693302C7E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9774E1-71A0-3605-1760-517F84198943}"/>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8" name="Footer Placeholder 7">
            <a:extLst>
              <a:ext uri="{FF2B5EF4-FFF2-40B4-BE49-F238E27FC236}">
                <a16:creationId xmlns:a16="http://schemas.microsoft.com/office/drawing/2014/main" id="{51F4644C-498B-C6BD-9C35-98B3812569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B3EA18-BC08-66C8-A331-12DE169A6A02}"/>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22377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5A7D-1986-0466-BA44-7F89FDA56F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DB4172-2B4D-56BA-4C38-23E851FEC1A0}"/>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4" name="Footer Placeholder 3">
            <a:extLst>
              <a:ext uri="{FF2B5EF4-FFF2-40B4-BE49-F238E27FC236}">
                <a16:creationId xmlns:a16="http://schemas.microsoft.com/office/drawing/2014/main" id="{FBE76B7E-EBA2-BACD-A3DD-A7B975ADC8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68CB2C-5E5D-F3C1-4461-FF95BB79CCE7}"/>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66914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63E4E-9056-E41E-6E98-D686C3303DD2}"/>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3" name="Footer Placeholder 2">
            <a:extLst>
              <a:ext uri="{FF2B5EF4-FFF2-40B4-BE49-F238E27FC236}">
                <a16:creationId xmlns:a16="http://schemas.microsoft.com/office/drawing/2014/main" id="{B53C02E7-7AE0-61EC-32F4-BD84CE61AD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90D50C-A473-DA68-C6A6-45FBC7E992FD}"/>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67720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49BB-EB47-7A6D-269A-BC8F8C1EB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09077F-DD23-D162-78BF-5B02BCC47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A408B0-E8A1-0886-08E5-FF87CD06D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92CA9-C965-D066-EF7B-1BA18678D0B1}"/>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6" name="Footer Placeholder 5">
            <a:extLst>
              <a:ext uri="{FF2B5EF4-FFF2-40B4-BE49-F238E27FC236}">
                <a16:creationId xmlns:a16="http://schemas.microsoft.com/office/drawing/2014/main" id="{B47D18E6-3EEC-A717-AF21-F4A6B878B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B2434-E158-3AC5-EEC6-E851FDD2A3BE}"/>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261030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E172-2BA2-A7D3-DB86-3DA93CF08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D208E0-1CC6-BD75-9033-87D7AE861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5B0EAF-E020-6230-470A-58C25F2CB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B38B8-412C-C38C-FB75-956B8668224E}"/>
              </a:ext>
            </a:extLst>
          </p:cNvPr>
          <p:cNvSpPr>
            <a:spLocks noGrp="1"/>
          </p:cNvSpPr>
          <p:nvPr>
            <p:ph type="dt" sz="half" idx="10"/>
          </p:nvPr>
        </p:nvSpPr>
        <p:spPr/>
        <p:txBody>
          <a:bodyPr/>
          <a:lstStyle/>
          <a:p>
            <a:fld id="{D2D93E8C-6337-466A-98C7-9F46BFDC6A89}" type="datetimeFigureOut">
              <a:rPr lang="en-IN" smtClean="0"/>
              <a:t>08-11-2022</a:t>
            </a:fld>
            <a:endParaRPr lang="en-IN"/>
          </a:p>
        </p:txBody>
      </p:sp>
      <p:sp>
        <p:nvSpPr>
          <p:cNvPr id="6" name="Footer Placeholder 5">
            <a:extLst>
              <a:ext uri="{FF2B5EF4-FFF2-40B4-BE49-F238E27FC236}">
                <a16:creationId xmlns:a16="http://schemas.microsoft.com/office/drawing/2014/main" id="{B82D2A87-ABB0-FE1B-E1C0-D5292921E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A7CCB-2B94-FA7D-D8A0-1CBC4FECF2EF}"/>
              </a:ext>
            </a:extLst>
          </p:cNvPr>
          <p:cNvSpPr>
            <a:spLocks noGrp="1"/>
          </p:cNvSpPr>
          <p:nvPr>
            <p:ph type="sldNum" sz="quarter" idx="12"/>
          </p:nvPr>
        </p:nvSpPr>
        <p:spPr/>
        <p:txBody>
          <a:bodyPr/>
          <a:lstStyle/>
          <a:p>
            <a:fld id="{BBF5275D-8F82-4160-8497-136D6790E8F0}" type="slidenum">
              <a:rPr lang="en-IN" smtClean="0"/>
              <a:t>‹#›</a:t>
            </a:fld>
            <a:endParaRPr lang="en-IN"/>
          </a:p>
        </p:txBody>
      </p:sp>
    </p:spTree>
    <p:extLst>
      <p:ext uri="{BB962C8B-B14F-4D97-AF65-F5344CB8AC3E}">
        <p14:creationId xmlns:p14="http://schemas.microsoft.com/office/powerpoint/2010/main" val="369863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E97FAE-883B-825F-0020-45DAFBDFB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D1E929-5B1E-7614-8ECD-DE5282D72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E01D9-A265-67A4-F129-6A99F1FFE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93E8C-6337-466A-98C7-9F46BFDC6A89}" type="datetimeFigureOut">
              <a:rPr lang="en-IN" smtClean="0"/>
              <a:t>08-11-2022</a:t>
            </a:fld>
            <a:endParaRPr lang="en-IN"/>
          </a:p>
        </p:txBody>
      </p:sp>
      <p:sp>
        <p:nvSpPr>
          <p:cNvPr id="5" name="Footer Placeholder 4">
            <a:extLst>
              <a:ext uri="{FF2B5EF4-FFF2-40B4-BE49-F238E27FC236}">
                <a16:creationId xmlns:a16="http://schemas.microsoft.com/office/drawing/2014/main" id="{4A72D6D2-C9B1-D10A-A711-69B6DFDB4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EA7F49-9098-AC6A-C749-0570D6096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5275D-8F82-4160-8497-136D6790E8F0}" type="slidenum">
              <a:rPr lang="en-IN" smtClean="0"/>
              <a:t>‹#›</a:t>
            </a:fld>
            <a:endParaRPr lang="en-IN"/>
          </a:p>
        </p:txBody>
      </p:sp>
    </p:spTree>
    <p:extLst>
      <p:ext uri="{BB962C8B-B14F-4D97-AF65-F5344CB8AC3E}">
        <p14:creationId xmlns:p14="http://schemas.microsoft.com/office/powerpoint/2010/main" val="1175366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A6CC5F-9469-6E49-AB53-BAFDBAC9AF2D}"/>
              </a:ext>
            </a:extLst>
          </p:cNvPr>
          <p:cNvSpPr>
            <a:spLocks noGrp="1"/>
          </p:cNvSpPr>
          <p:nvPr>
            <p:ph type="subTitle" idx="1"/>
          </p:nvPr>
        </p:nvSpPr>
        <p:spPr>
          <a:xfrm>
            <a:off x="397869" y="404849"/>
            <a:ext cx="11377649" cy="5981991"/>
          </a:xfrm>
        </p:spPr>
        <p:txBody>
          <a:bodyPr/>
          <a:lstStyle/>
          <a:p>
            <a:pPr>
              <a:lnSpc>
                <a:spcPct val="150000"/>
              </a:lnSpc>
            </a:pPr>
            <a:r>
              <a:rPr lang="en-US" sz="3200" b="1" dirty="0">
                <a:solidFill>
                  <a:schemeClr val="accent2">
                    <a:lumMod val="75000"/>
                  </a:schemeClr>
                </a:solidFill>
              </a:rPr>
              <a:t>Lending Case Club Study</a:t>
            </a:r>
          </a:p>
          <a:p>
            <a:pPr algn="l">
              <a:lnSpc>
                <a:spcPct val="150000"/>
              </a:lnSpc>
            </a:pPr>
            <a:r>
              <a:rPr lang="en-US" b="1" u="sng" dirty="0"/>
              <a:t>Goals of data analysis:</a:t>
            </a:r>
          </a:p>
          <a:p>
            <a:pPr marL="800100" lvl="1" indent="-342900" algn="l">
              <a:lnSpc>
                <a:spcPct val="100000"/>
              </a:lnSpc>
              <a:spcBef>
                <a:spcPts val="200"/>
              </a:spcBef>
              <a:buFont typeface="Arial" panose="020B0604020202020204" pitchFamily="34" charset="0"/>
              <a:buChar char="•"/>
            </a:pPr>
            <a:r>
              <a:rPr lang="en-US" dirty="0"/>
              <a:t>The main objective is to be able to identify these risky loan applicants, then such loans can be reduced thereby cutting down the amount of credit loss. Identification of such applicants using EDA is the aim of this case study.   </a:t>
            </a:r>
          </a:p>
          <a:p>
            <a:pPr lvl="1" algn="l">
              <a:lnSpc>
                <a:spcPct val="100000"/>
              </a:lnSpc>
              <a:spcBef>
                <a:spcPts val="200"/>
              </a:spcBef>
            </a:pPr>
            <a:endParaRPr lang="en-US" dirty="0"/>
          </a:p>
          <a:p>
            <a:pPr marL="800100" lvl="1" indent="-342900" algn="l">
              <a:lnSpc>
                <a:spcPct val="100000"/>
              </a:lnSpc>
              <a:spcBef>
                <a:spcPts val="200"/>
              </a:spcBef>
              <a:buFont typeface="Arial" panose="020B0604020202020204" pitchFamily="34" charset="0"/>
              <a:buChar char="•"/>
            </a:pPr>
            <a:r>
              <a:rPr lang="en-US" dirty="0"/>
              <a:t>Perform an analysis to understand the driving factors (or driver variables) behind loan default, i.e. The variables which are strong indicators of default.  The company can utilize this knowledge for its portfolio and risk assessment.</a:t>
            </a:r>
          </a:p>
          <a:p>
            <a:pPr marL="800100" lvl="1" indent="-342900" algn="l">
              <a:lnSpc>
                <a:spcPct val="100000"/>
              </a:lnSpc>
              <a:spcBef>
                <a:spcPts val="200"/>
              </a:spcBef>
              <a:buFont typeface="Arial" panose="020B0604020202020204" pitchFamily="34" charset="0"/>
              <a:buChar char="•"/>
            </a:pPr>
            <a:endParaRPr lang="en-US" dirty="0"/>
          </a:p>
          <a:p>
            <a:pPr lvl="8" algn="l">
              <a:lnSpc>
                <a:spcPct val="100000"/>
              </a:lnSpc>
              <a:spcBef>
                <a:spcPts val="200"/>
              </a:spcBef>
            </a:pPr>
            <a:r>
              <a:rPr lang="en-US" sz="4000" b="1" dirty="0"/>
              <a:t>				Submitted By</a:t>
            </a:r>
          </a:p>
          <a:p>
            <a:pPr lvl="8" algn="l">
              <a:lnSpc>
                <a:spcPct val="100000"/>
              </a:lnSpc>
              <a:spcBef>
                <a:spcPts val="200"/>
              </a:spcBef>
            </a:pPr>
            <a:r>
              <a:rPr lang="en-US" sz="2800" dirty="0"/>
              <a:t>					</a:t>
            </a:r>
            <a:r>
              <a:rPr lang="en-US" sz="2800" b="1" dirty="0">
                <a:solidFill>
                  <a:schemeClr val="accent5">
                    <a:lumMod val="75000"/>
                  </a:schemeClr>
                </a:solidFill>
              </a:rPr>
              <a:t>Arjun Singh </a:t>
            </a:r>
          </a:p>
          <a:p>
            <a:pPr lvl="8" algn="l">
              <a:lnSpc>
                <a:spcPct val="100000"/>
              </a:lnSpc>
              <a:spcBef>
                <a:spcPts val="200"/>
              </a:spcBef>
            </a:pPr>
            <a:r>
              <a:rPr lang="en-US" sz="2800" b="1" dirty="0">
                <a:solidFill>
                  <a:schemeClr val="accent5">
                    <a:lumMod val="75000"/>
                  </a:schemeClr>
                </a:solidFill>
              </a:rPr>
              <a:t>					</a:t>
            </a:r>
            <a:r>
              <a:rPr lang="en-US" sz="2800" b="1" dirty="0" err="1">
                <a:solidFill>
                  <a:schemeClr val="accent5">
                    <a:lumMod val="75000"/>
                  </a:schemeClr>
                </a:solidFill>
              </a:rPr>
              <a:t>Paryanshu</a:t>
            </a:r>
            <a:r>
              <a:rPr lang="en-US" sz="2800" b="1" dirty="0">
                <a:solidFill>
                  <a:schemeClr val="accent5">
                    <a:lumMod val="75000"/>
                  </a:schemeClr>
                </a:solidFill>
              </a:rPr>
              <a:t> Sourav</a:t>
            </a:r>
          </a:p>
          <a:p>
            <a:pPr lvl="1" algn="l">
              <a:lnSpc>
                <a:spcPct val="100000"/>
              </a:lnSpc>
              <a:spcBef>
                <a:spcPts val="200"/>
              </a:spcBef>
            </a:pPr>
            <a:endParaRPr lang="en-US" dirty="0"/>
          </a:p>
          <a:p>
            <a:pPr lvl="1" algn="l">
              <a:lnSpc>
                <a:spcPct val="100000"/>
              </a:lnSpc>
              <a:spcBef>
                <a:spcPts val="200"/>
              </a:spcBef>
            </a:pPr>
            <a:endParaRPr lang="en-US" dirty="0"/>
          </a:p>
        </p:txBody>
      </p:sp>
    </p:spTree>
    <p:extLst>
      <p:ext uri="{BB962C8B-B14F-4D97-AF65-F5344CB8AC3E}">
        <p14:creationId xmlns:p14="http://schemas.microsoft.com/office/powerpoint/2010/main" val="60310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936C1-78F1-C7F9-953A-95B747C05AC4}"/>
              </a:ext>
            </a:extLst>
          </p:cNvPr>
          <p:cNvPicPr>
            <a:picLocks noChangeAspect="1"/>
          </p:cNvPicPr>
          <p:nvPr/>
        </p:nvPicPr>
        <p:blipFill>
          <a:blip r:embed="rId2"/>
          <a:stretch>
            <a:fillRect/>
          </a:stretch>
        </p:blipFill>
        <p:spPr>
          <a:xfrm>
            <a:off x="1907228" y="1045029"/>
            <a:ext cx="7992552" cy="4198775"/>
          </a:xfrm>
          <a:prstGeom prst="rect">
            <a:avLst/>
          </a:prstGeom>
        </p:spPr>
      </p:pic>
      <p:sp>
        <p:nvSpPr>
          <p:cNvPr id="3" name="TextBox 2">
            <a:extLst>
              <a:ext uri="{FF2B5EF4-FFF2-40B4-BE49-F238E27FC236}">
                <a16:creationId xmlns:a16="http://schemas.microsoft.com/office/drawing/2014/main" id="{E0FCED20-2BE6-9FC4-1A24-A1070B6419C4}"/>
              </a:ext>
            </a:extLst>
          </p:cNvPr>
          <p:cNvSpPr txBox="1"/>
          <p:nvPr/>
        </p:nvSpPr>
        <p:spPr>
          <a:xfrm>
            <a:off x="1649186" y="5638412"/>
            <a:ext cx="9118339" cy="923330"/>
          </a:xfrm>
          <a:prstGeom prst="rect">
            <a:avLst/>
          </a:prstGeom>
          <a:noFill/>
        </p:spPr>
        <p:txBody>
          <a:bodyPr wrap="square">
            <a:spAutoFit/>
          </a:bodyPr>
          <a:lstStyle/>
          <a:p>
            <a:r>
              <a:rPr lang="en-US" b="1" u="sng" dirty="0"/>
              <a:t>Observation:</a:t>
            </a:r>
          </a:p>
          <a:p>
            <a:r>
              <a:rPr lang="en-US" dirty="0"/>
              <a:t>The higher the borrower's credit grade, the lower the interest rate offered to that borrowed loan</a:t>
            </a:r>
            <a:endParaRPr lang="en-IN" dirty="0"/>
          </a:p>
        </p:txBody>
      </p:sp>
      <p:sp>
        <p:nvSpPr>
          <p:cNvPr id="7" name="TextBox 6">
            <a:extLst>
              <a:ext uri="{FF2B5EF4-FFF2-40B4-BE49-F238E27FC236}">
                <a16:creationId xmlns:a16="http://schemas.microsoft.com/office/drawing/2014/main" id="{A1D71E6A-5032-A968-24E9-F6306CFC8B8E}"/>
              </a:ext>
            </a:extLst>
          </p:cNvPr>
          <p:cNvSpPr txBox="1"/>
          <p:nvPr/>
        </p:nvSpPr>
        <p:spPr>
          <a:xfrm>
            <a:off x="2199691" y="296258"/>
            <a:ext cx="7634774" cy="584775"/>
          </a:xfrm>
          <a:prstGeom prst="rect">
            <a:avLst/>
          </a:prstGeom>
          <a:noFill/>
        </p:spPr>
        <p:txBody>
          <a:bodyPr wrap="square">
            <a:spAutoFit/>
          </a:bodyPr>
          <a:lstStyle/>
          <a:p>
            <a:r>
              <a:rPr lang="en-IN" sz="3200" b="1" dirty="0">
                <a:solidFill>
                  <a:schemeClr val="accent2">
                    <a:lumMod val="75000"/>
                  </a:schemeClr>
                </a:solidFill>
              </a:rPr>
              <a:t>Bivariate</a:t>
            </a:r>
            <a:r>
              <a:rPr lang="en-IN" dirty="0"/>
              <a:t> </a:t>
            </a:r>
            <a:r>
              <a:rPr lang="en-IN" sz="3200" b="1" dirty="0">
                <a:solidFill>
                  <a:schemeClr val="accent2">
                    <a:lumMod val="75000"/>
                  </a:schemeClr>
                </a:solidFill>
              </a:rPr>
              <a:t>Analysis - Grade vs Interest Rate </a:t>
            </a:r>
          </a:p>
        </p:txBody>
      </p:sp>
    </p:spTree>
    <p:extLst>
      <p:ext uri="{BB962C8B-B14F-4D97-AF65-F5344CB8AC3E}">
        <p14:creationId xmlns:p14="http://schemas.microsoft.com/office/powerpoint/2010/main" val="7786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023E52-3A92-32C1-F91A-E4F0BB6BF582}"/>
              </a:ext>
            </a:extLst>
          </p:cNvPr>
          <p:cNvPicPr>
            <a:picLocks noChangeAspect="1"/>
          </p:cNvPicPr>
          <p:nvPr/>
        </p:nvPicPr>
        <p:blipFill>
          <a:blip r:embed="rId2"/>
          <a:stretch>
            <a:fillRect/>
          </a:stretch>
        </p:blipFill>
        <p:spPr>
          <a:xfrm>
            <a:off x="2172713" y="998376"/>
            <a:ext cx="7792381" cy="4805265"/>
          </a:xfrm>
          <a:prstGeom prst="rect">
            <a:avLst/>
          </a:prstGeom>
        </p:spPr>
      </p:pic>
      <p:sp>
        <p:nvSpPr>
          <p:cNvPr id="3" name="TextBox 2">
            <a:extLst>
              <a:ext uri="{FF2B5EF4-FFF2-40B4-BE49-F238E27FC236}">
                <a16:creationId xmlns:a16="http://schemas.microsoft.com/office/drawing/2014/main" id="{C2B1949A-01FE-EA8B-0DC4-241C6A847E1B}"/>
              </a:ext>
            </a:extLst>
          </p:cNvPr>
          <p:cNvSpPr txBox="1"/>
          <p:nvPr/>
        </p:nvSpPr>
        <p:spPr>
          <a:xfrm>
            <a:off x="1856792" y="274134"/>
            <a:ext cx="8248261" cy="584775"/>
          </a:xfrm>
          <a:prstGeom prst="rect">
            <a:avLst/>
          </a:prstGeom>
          <a:noFill/>
        </p:spPr>
        <p:txBody>
          <a:bodyPr wrap="square">
            <a:spAutoFit/>
          </a:bodyPr>
          <a:lstStyle/>
          <a:p>
            <a:r>
              <a:rPr lang="en-US" sz="3200" b="1" dirty="0">
                <a:solidFill>
                  <a:schemeClr val="accent2">
                    <a:lumMod val="75000"/>
                  </a:schemeClr>
                </a:solidFill>
              </a:rPr>
              <a:t>Derived</a:t>
            </a:r>
            <a:r>
              <a:rPr lang="en-US" dirty="0"/>
              <a:t> </a:t>
            </a:r>
            <a:r>
              <a:rPr lang="en-US" sz="3200" b="1" dirty="0">
                <a:solidFill>
                  <a:schemeClr val="accent2">
                    <a:lumMod val="75000"/>
                  </a:schemeClr>
                </a:solidFill>
              </a:rPr>
              <a:t>Column - Ordered Categorical Variables</a:t>
            </a:r>
            <a:endParaRPr lang="en-IN" sz="3200" b="1" dirty="0">
              <a:solidFill>
                <a:schemeClr val="accent2">
                  <a:lumMod val="75000"/>
                </a:schemeClr>
              </a:solidFill>
            </a:endParaRPr>
          </a:p>
        </p:txBody>
      </p:sp>
      <p:sp>
        <p:nvSpPr>
          <p:cNvPr id="6" name="TextBox 5">
            <a:extLst>
              <a:ext uri="{FF2B5EF4-FFF2-40B4-BE49-F238E27FC236}">
                <a16:creationId xmlns:a16="http://schemas.microsoft.com/office/drawing/2014/main" id="{D1228F21-5066-88C5-4C80-508D156E4480}"/>
              </a:ext>
            </a:extLst>
          </p:cNvPr>
          <p:cNvSpPr txBox="1"/>
          <p:nvPr/>
        </p:nvSpPr>
        <p:spPr>
          <a:xfrm>
            <a:off x="1975758" y="5859624"/>
            <a:ext cx="7597450" cy="646331"/>
          </a:xfrm>
          <a:prstGeom prst="rect">
            <a:avLst/>
          </a:prstGeom>
          <a:noFill/>
        </p:spPr>
        <p:txBody>
          <a:bodyPr wrap="square">
            <a:spAutoFit/>
          </a:bodyPr>
          <a:lstStyle/>
          <a:p>
            <a:r>
              <a:rPr lang="en-US" b="1" u="sng" dirty="0"/>
              <a:t>Observation:</a:t>
            </a:r>
          </a:p>
          <a:p>
            <a:r>
              <a:rPr lang="en-US" dirty="0"/>
              <a:t>As the loan applications increased  charged off applications Increased</a:t>
            </a:r>
          </a:p>
        </p:txBody>
      </p:sp>
    </p:spTree>
    <p:extLst>
      <p:ext uri="{BB962C8B-B14F-4D97-AF65-F5344CB8AC3E}">
        <p14:creationId xmlns:p14="http://schemas.microsoft.com/office/powerpoint/2010/main" val="204292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26BDD3-08A3-2346-5E0D-396E1497BB9F}"/>
              </a:ext>
            </a:extLst>
          </p:cNvPr>
          <p:cNvSpPr txBox="1"/>
          <p:nvPr/>
        </p:nvSpPr>
        <p:spPr>
          <a:xfrm>
            <a:off x="811763" y="665103"/>
            <a:ext cx="9909110" cy="2000548"/>
          </a:xfrm>
          <a:prstGeom prst="rect">
            <a:avLst/>
          </a:prstGeom>
          <a:noFill/>
        </p:spPr>
        <p:txBody>
          <a:bodyPr wrap="square">
            <a:spAutoFit/>
          </a:bodyPr>
          <a:lstStyle/>
          <a:p>
            <a:pPr algn="ctr"/>
            <a:r>
              <a:rPr lang="en-US" sz="3200" b="1" dirty="0">
                <a:solidFill>
                  <a:schemeClr val="accent2">
                    <a:lumMod val="75000"/>
                  </a:schemeClr>
                </a:solidFill>
              </a:rPr>
              <a:t>Recommendation</a:t>
            </a:r>
          </a:p>
          <a:p>
            <a:pPr algn="ctr"/>
            <a:endParaRPr lang="en-US" sz="3200" b="1" dirty="0">
              <a:solidFill>
                <a:schemeClr val="accent2">
                  <a:lumMod val="75000"/>
                </a:schemeClr>
              </a:solidFill>
            </a:endParaRPr>
          </a:p>
          <a:p>
            <a:pPr marL="514350" indent="-514350">
              <a:buFont typeface="+mj-lt"/>
              <a:buAutoNum type="arabicPeriod"/>
            </a:pPr>
            <a:r>
              <a:rPr lang="en-US" sz="2000" dirty="0"/>
              <a:t>To identify patterns which indicate if a person is likely to defaulter.</a:t>
            </a:r>
          </a:p>
          <a:p>
            <a:pPr marL="514350" indent="-514350">
              <a:buFont typeface="+mj-lt"/>
              <a:buAutoNum type="arabicPeriod"/>
            </a:pPr>
            <a:r>
              <a:rPr lang="en-US" sz="2000" dirty="0"/>
              <a:t>Those who have the own home will be preferred customer to provide the loan</a:t>
            </a:r>
          </a:p>
          <a:p>
            <a:endParaRPr lang="en-US" sz="2000" dirty="0"/>
          </a:p>
        </p:txBody>
      </p:sp>
    </p:spTree>
    <p:extLst>
      <p:ext uri="{BB962C8B-B14F-4D97-AF65-F5344CB8AC3E}">
        <p14:creationId xmlns:p14="http://schemas.microsoft.com/office/powerpoint/2010/main" val="260795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EFA5C-D798-8FD5-16D4-B6D3A44C0789}"/>
              </a:ext>
            </a:extLst>
          </p:cNvPr>
          <p:cNvSpPr>
            <a:spLocks noGrp="1"/>
          </p:cNvSpPr>
          <p:nvPr>
            <p:ph idx="1"/>
          </p:nvPr>
        </p:nvSpPr>
        <p:spPr>
          <a:xfrm>
            <a:off x="838200" y="362968"/>
            <a:ext cx="10515600" cy="5813995"/>
          </a:xfrm>
        </p:spPr>
        <p:txBody>
          <a:bodyPr>
            <a:normAutofit/>
          </a:bodyPr>
          <a:lstStyle/>
          <a:p>
            <a:pPr marL="0" indent="0" algn="ctr">
              <a:buNone/>
            </a:pPr>
            <a:r>
              <a:rPr lang="en-US" sz="3200" b="1" dirty="0">
                <a:solidFill>
                  <a:schemeClr val="accent2">
                    <a:lumMod val="75000"/>
                  </a:schemeClr>
                </a:solidFill>
              </a:rPr>
              <a:t>Method or techniques used to perform the analysis </a:t>
            </a:r>
          </a:p>
          <a:p>
            <a:pPr marL="0" indent="0">
              <a:buNone/>
            </a:pPr>
            <a:endParaRPr lang="en-US" sz="3600" b="1" dirty="0">
              <a:solidFill>
                <a:srgbClr val="FF0000"/>
              </a:solidFill>
            </a:endParaRPr>
          </a:p>
          <a:p>
            <a:pPr marL="0" indent="0">
              <a:buNone/>
            </a:pPr>
            <a:endParaRPr lang="en-US" dirty="0">
              <a:solidFill>
                <a:srgbClr val="FF0000"/>
              </a:solidFill>
            </a:endParaRPr>
          </a:p>
          <a:p>
            <a:pPr marL="514350" indent="-514350">
              <a:buFont typeface="+mj-lt"/>
              <a:buAutoNum type="arabicPeriod"/>
            </a:pPr>
            <a:r>
              <a:rPr lang="en-US" dirty="0">
                <a:solidFill>
                  <a:schemeClr val="accent1">
                    <a:lumMod val="50000"/>
                  </a:schemeClr>
                </a:solidFill>
              </a:rPr>
              <a:t>Data Sourcing</a:t>
            </a:r>
          </a:p>
          <a:p>
            <a:pPr marL="514350" indent="-514350">
              <a:buFont typeface="+mj-lt"/>
              <a:buAutoNum type="arabicPeriod"/>
            </a:pPr>
            <a:r>
              <a:rPr lang="en-US" dirty="0">
                <a:solidFill>
                  <a:schemeClr val="accent1">
                    <a:lumMod val="50000"/>
                  </a:schemeClr>
                </a:solidFill>
              </a:rPr>
              <a:t>Data Cleaning</a:t>
            </a:r>
          </a:p>
          <a:p>
            <a:pPr marL="514350" indent="-514350">
              <a:buFont typeface="+mj-lt"/>
              <a:buAutoNum type="arabicPeriod"/>
            </a:pPr>
            <a:r>
              <a:rPr lang="en-US" dirty="0">
                <a:solidFill>
                  <a:schemeClr val="accent1">
                    <a:lumMod val="50000"/>
                  </a:schemeClr>
                </a:solidFill>
              </a:rPr>
              <a:t>Univariate Analysis</a:t>
            </a:r>
          </a:p>
          <a:p>
            <a:pPr marL="514350" indent="-514350">
              <a:buFont typeface="+mj-lt"/>
              <a:buAutoNum type="arabicPeriod"/>
            </a:pPr>
            <a:r>
              <a:rPr lang="en-US" dirty="0">
                <a:solidFill>
                  <a:schemeClr val="accent1">
                    <a:lumMod val="50000"/>
                  </a:schemeClr>
                </a:solidFill>
              </a:rPr>
              <a:t>Bivariate analysis</a:t>
            </a:r>
          </a:p>
          <a:p>
            <a:pPr marL="514350" indent="-514350">
              <a:buFont typeface="+mj-lt"/>
              <a:buAutoNum type="arabicPeriod"/>
            </a:pPr>
            <a:r>
              <a:rPr lang="en-US" dirty="0">
                <a:solidFill>
                  <a:schemeClr val="accent1">
                    <a:lumMod val="50000"/>
                  </a:schemeClr>
                </a:solidFill>
              </a:rPr>
              <a:t>Derived Matrices</a:t>
            </a:r>
          </a:p>
          <a:p>
            <a:pPr marL="0" indent="0">
              <a:buNone/>
            </a:pPr>
            <a:endParaRPr lang="en-IN" sz="1800" dirty="0"/>
          </a:p>
        </p:txBody>
      </p:sp>
    </p:spTree>
    <p:extLst>
      <p:ext uri="{BB962C8B-B14F-4D97-AF65-F5344CB8AC3E}">
        <p14:creationId xmlns:p14="http://schemas.microsoft.com/office/powerpoint/2010/main" val="298964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9D4339-FCD4-5C8C-1A32-6F66E2268D8F}"/>
              </a:ext>
            </a:extLst>
          </p:cNvPr>
          <p:cNvSpPr>
            <a:spLocks noGrp="1"/>
          </p:cNvSpPr>
          <p:nvPr>
            <p:ph type="subTitle" idx="1"/>
          </p:nvPr>
        </p:nvSpPr>
        <p:spPr>
          <a:xfrm>
            <a:off x="509551" y="383908"/>
            <a:ext cx="11245026" cy="6093673"/>
          </a:xfrm>
        </p:spPr>
        <p:txBody>
          <a:bodyPr>
            <a:normAutofit/>
          </a:bodyPr>
          <a:lstStyle/>
          <a:p>
            <a:pPr marL="0" lvl="1">
              <a:spcBef>
                <a:spcPts val="1000"/>
              </a:spcBef>
            </a:pPr>
            <a:r>
              <a:rPr lang="en-US" sz="3200" b="1" dirty="0">
                <a:solidFill>
                  <a:schemeClr val="accent2">
                    <a:lumMod val="75000"/>
                  </a:schemeClr>
                </a:solidFill>
              </a:rPr>
              <a:t>Data Sourcing</a:t>
            </a:r>
          </a:p>
          <a:p>
            <a:pPr lvl="1" algn="l"/>
            <a:endParaRPr lang="en-US" sz="1600" dirty="0"/>
          </a:p>
          <a:p>
            <a:pPr marL="457200" indent="-457200" algn="l">
              <a:buFont typeface="+mj-lt"/>
              <a:buAutoNum type="arabicPeriod"/>
            </a:pPr>
            <a:r>
              <a:rPr lang="en-US" sz="2000" dirty="0"/>
              <a:t>Following information extracted from data frame using various methods</a:t>
            </a:r>
          </a:p>
          <a:p>
            <a:pPr marL="457200" indent="-457200" algn="l">
              <a:buFont typeface="+mj-lt"/>
              <a:buAutoNum type="arabicPeriod"/>
            </a:pPr>
            <a:r>
              <a:rPr lang="en-US" sz="2000" dirty="0"/>
              <a:t>Convert the excel data into the data frame using python library as pandas</a:t>
            </a:r>
          </a:p>
          <a:p>
            <a:pPr marL="457200" indent="-457200" algn="l">
              <a:buFont typeface="+mj-lt"/>
              <a:buAutoNum type="arabicPeriod"/>
            </a:pPr>
            <a:r>
              <a:rPr lang="en-US" sz="2000" dirty="0"/>
              <a:t>Extract the information of data frame using info and description methods</a:t>
            </a:r>
          </a:p>
          <a:p>
            <a:pPr marL="457200" indent="-457200" algn="l">
              <a:buFont typeface="+mj-lt"/>
              <a:buAutoNum type="arabicPeriod"/>
            </a:pPr>
            <a:r>
              <a:rPr lang="en-US" sz="2000" dirty="0"/>
              <a:t>Identify the columns with null values and null values percentage</a:t>
            </a:r>
          </a:p>
          <a:p>
            <a:pPr marL="457200" indent="-457200" algn="l">
              <a:buFont typeface="+mj-lt"/>
              <a:buAutoNum type="arabicPeriod"/>
            </a:pPr>
            <a:r>
              <a:rPr lang="en-US" sz="2000" dirty="0"/>
              <a:t>Identify the columns with zero values and zero values percentage</a:t>
            </a:r>
          </a:p>
          <a:p>
            <a:pPr marL="457200" indent="-457200" algn="l">
              <a:buFont typeface="+mj-lt"/>
              <a:buAutoNum type="arabicPeriod"/>
            </a:pPr>
            <a:r>
              <a:rPr lang="en-US" sz="2000" dirty="0"/>
              <a:t>Identify the customer </a:t>
            </a:r>
            <a:r>
              <a:rPr lang="en-IN" sz="2000" dirty="0"/>
              <a:t>behavioural columns</a:t>
            </a:r>
          </a:p>
          <a:p>
            <a:pPr marL="457200" indent="-457200" algn="l">
              <a:buFont typeface="+mj-lt"/>
              <a:buAutoNum type="arabicPeriod"/>
            </a:pPr>
            <a:r>
              <a:rPr lang="en-IN" sz="2000" dirty="0"/>
              <a:t>Identified the target columns and other important columns to include in the analysis</a:t>
            </a:r>
          </a:p>
          <a:p>
            <a:pPr marL="457200" indent="-457200" algn="l">
              <a:buFont typeface="+mj-lt"/>
              <a:buAutoNum type="arabicPeriod"/>
            </a:pPr>
            <a:r>
              <a:rPr lang="en-US" sz="2000" dirty="0"/>
              <a:t>Calculated the number of rows present with all NA value</a:t>
            </a:r>
          </a:p>
          <a:p>
            <a:pPr marL="457200" indent="-457200" algn="l">
              <a:buFont typeface="+mj-lt"/>
              <a:buAutoNum type="arabicPeriod"/>
            </a:pPr>
            <a:r>
              <a:rPr lang="en-US" sz="2000" dirty="0"/>
              <a:t>Calculated the shape of data frame</a:t>
            </a:r>
          </a:p>
          <a:p>
            <a:pPr marL="457200" indent="-457200" algn="l">
              <a:buFont typeface="+mj-lt"/>
              <a:buAutoNum type="arabicPeriod"/>
            </a:pPr>
            <a:r>
              <a:rPr lang="en-US" sz="2000" dirty="0"/>
              <a:t>Identified the columns with same value throughout the column.</a:t>
            </a:r>
          </a:p>
          <a:p>
            <a:pPr marL="457200" indent="-457200" algn="l">
              <a:buFont typeface="+mj-lt"/>
              <a:buAutoNum type="arabicPeriod"/>
            </a:pPr>
            <a:r>
              <a:rPr lang="en-US" sz="2000" dirty="0"/>
              <a:t>Updating the null values with most occurrence values in </a:t>
            </a:r>
            <a:r>
              <a:rPr lang="en-US" sz="2000" dirty="0" err="1"/>
              <a:t>emp_title</a:t>
            </a:r>
            <a:r>
              <a:rPr lang="en-US" sz="2000" dirty="0"/>
              <a:t> columns and zero in </a:t>
            </a:r>
            <a:r>
              <a:rPr lang="en-US" sz="2000" dirty="0" err="1"/>
              <a:t>emp_length</a:t>
            </a:r>
            <a:endParaRPr lang="en-US" sz="2000" dirty="0"/>
          </a:p>
        </p:txBody>
      </p:sp>
    </p:spTree>
    <p:extLst>
      <p:ext uri="{BB962C8B-B14F-4D97-AF65-F5344CB8AC3E}">
        <p14:creationId xmlns:p14="http://schemas.microsoft.com/office/powerpoint/2010/main" val="233763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D04487F-0D64-7EDB-E2FB-8248B62CE1BF}"/>
              </a:ext>
            </a:extLst>
          </p:cNvPr>
          <p:cNvSpPr>
            <a:spLocks noGrp="1"/>
          </p:cNvSpPr>
          <p:nvPr>
            <p:ph type="subTitle" idx="1"/>
          </p:nvPr>
        </p:nvSpPr>
        <p:spPr>
          <a:xfrm>
            <a:off x="649154" y="383908"/>
            <a:ext cx="11210125" cy="6072733"/>
          </a:xfrm>
        </p:spPr>
        <p:txBody>
          <a:bodyPr/>
          <a:lstStyle/>
          <a:p>
            <a:r>
              <a:rPr lang="en-US" sz="3200" b="1" dirty="0">
                <a:solidFill>
                  <a:schemeClr val="accent2">
                    <a:lumMod val="75000"/>
                  </a:schemeClr>
                </a:solidFill>
              </a:rPr>
              <a:t>Data Cleaning</a:t>
            </a:r>
          </a:p>
          <a:p>
            <a:endParaRPr lang="en-US" sz="3200" b="1" dirty="0">
              <a:solidFill>
                <a:schemeClr val="accent2">
                  <a:lumMod val="75000"/>
                </a:schemeClr>
              </a:solidFill>
            </a:endParaRPr>
          </a:p>
          <a:p>
            <a:pPr marL="457200" indent="-457200" algn="l">
              <a:buFont typeface="+mj-lt"/>
              <a:buAutoNum type="arabicPeriod"/>
            </a:pPr>
            <a:r>
              <a:rPr lang="en-US" dirty="0"/>
              <a:t>Removed all the columns with all values as null</a:t>
            </a:r>
          </a:p>
          <a:p>
            <a:pPr marL="457200" indent="-457200" algn="l">
              <a:buFont typeface="+mj-lt"/>
              <a:buAutoNum type="arabicPeriod"/>
            </a:pPr>
            <a:r>
              <a:rPr lang="en-US" dirty="0"/>
              <a:t>Removed all the columns with all values as Zero</a:t>
            </a:r>
          </a:p>
          <a:p>
            <a:pPr marL="457200" indent="-457200" algn="l">
              <a:buFont typeface="+mj-lt"/>
              <a:buAutoNum type="arabicPeriod"/>
            </a:pPr>
            <a:r>
              <a:rPr lang="en-US" dirty="0"/>
              <a:t>Removed all the columns with </a:t>
            </a:r>
            <a:r>
              <a:rPr lang="en-IN" dirty="0"/>
              <a:t>the higher percentage of null values</a:t>
            </a:r>
            <a:r>
              <a:rPr lang="en-US" dirty="0"/>
              <a:t>(50).</a:t>
            </a:r>
          </a:p>
          <a:p>
            <a:pPr marL="457200" indent="-457200" algn="l">
              <a:buFont typeface="+mj-lt"/>
              <a:buAutoNum type="arabicPeriod"/>
            </a:pPr>
            <a:r>
              <a:rPr lang="en-IN" dirty="0"/>
              <a:t>Removed all the columns with the higher percentage of zero values(80).</a:t>
            </a:r>
          </a:p>
          <a:p>
            <a:pPr marL="457200" indent="-457200" algn="l">
              <a:buFont typeface="+mj-lt"/>
              <a:buAutoNum type="arabicPeriod"/>
            </a:pPr>
            <a:r>
              <a:rPr lang="en-IN" dirty="0"/>
              <a:t>Removed all the columns with the same value throughout the column</a:t>
            </a:r>
          </a:p>
          <a:p>
            <a:pPr marL="457200" indent="-457200" algn="l">
              <a:buFont typeface="+mj-lt"/>
              <a:buAutoNum type="arabicPeriod"/>
            </a:pPr>
            <a:r>
              <a:rPr lang="en-IN" dirty="0"/>
              <a:t>Removed all the rows with loan status as current, it can be default and fully paid so deleting the relates record from analysis process.</a:t>
            </a:r>
          </a:p>
          <a:p>
            <a:pPr marL="457200" indent="-457200" algn="l">
              <a:buFont typeface="+mj-lt"/>
              <a:buAutoNum type="arabicPeriod"/>
            </a:pPr>
            <a:r>
              <a:rPr lang="en-IN" dirty="0"/>
              <a:t>Removed all the customer behavioural variables  columns.</a:t>
            </a:r>
          </a:p>
          <a:p>
            <a:pPr marL="457200" indent="-457200" algn="l">
              <a:buFont typeface="+mj-lt"/>
              <a:buAutoNum type="arabicPeriod"/>
            </a:pPr>
            <a:r>
              <a:rPr lang="en-IN" dirty="0"/>
              <a:t>Removed columns with unnecessary values(</a:t>
            </a:r>
            <a:r>
              <a:rPr lang="en-IN" dirty="0" err="1"/>
              <a:t>URL,desc</a:t>
            </a:r>
            <a:r>
              <a:rPr lang="en-IN" dirty="0"/>
              <a:t>  ..)</a:t>
            </a:r>
          </a:p>
          <a:p>
            <a:pPr marL="457200" indent="-457200" algn="l">
              <a:buFont typeface="+mj-lt"/>
              <a:buAutoNum type="arabicPeriod"/>
            </a:pPr>
            <a:r>
              <a:rPr lang="en-IN" dirty="0"/>
              <a:t>Replaced the NAN value with None in </a:t>
            </a:r>
            <a:r>
              <a:rPr lang="en-IN" dirty="0" err="1"/>
              <a:t>emp_title</a:t>
            </a:r>
            <a:r>
              <a:rPr lang="en-IN" dirty="0"/>
              <a:t> column</a:t>
            </a:r>
          </a:p>
        </p:txBody>
      </p:sp>
    </p:spTree>
    <p:extLst>
      <p:ext uri="{BB962C8B-B14F-4D97-AF65-F5344CB8AC3E}">
        <p14:creationId xmlns:p14="http://schemas.microsoft.com/office/powerpoint/2010/main" val="14437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treemap chart&#10;&#10;Description automatically generated">
            <a:extLst>
              <a:ext uri="{FF2B5EF4-FFF2-40B4-BE49-F238E27FC236}">
                <a16:creationId xmlns:a16="http://schemas.microsoft.com/office/drawing/2014/main" id="{CE4F2C4E-2E42-E629-C1FF-7C88A627EA29}"/>
              </a:ext>
            </a:extLst>
          </p:cNvPr>
          <p:cNvPicPr>
            <a:picLocks noChangeAspect="1"/>
          </p:cNvPicPr>
          <p:nvPr/>
        </p:nvPicPr>
        <p:blipFill>
          <a:blip r:embed="rId2"/>
          <a:stretch>
            <a:fillRect/>
          </a:stretch>
        </p:blipFill>
        <p:spPr>
          <a:xfrm>
            <a:off x="1235700" y="1704872"/>
            <a:ext cx="7236495" cy="3078924"/>
          </a:xfrm>
          <a:prstGeom prst="rect">
            <a:avLst/>
          </a:prstGeom>
        </p:spPr>
      </p:pic>
      <p:sp>
        <p:nvSpPr>
          <p:cNvPr id="6" name="TextBox 5">
            <a:extLst>
              <a:ext uri="{FF2B5EF4-FFF2-40B4-BE49-F238E27FC236}">
                <a16:creationId xmlns:a16="http://schemas.microsoft.com/office/drawing/2014/main" id="{2F2B3AAA-3171-7DF9-EEA6-78B6BDD8D9B5}"/>
              </a:ext>
            </a:extLst>
          </p:cNvPr>
          <p:cNvSpPr txBox="1"/>
          <p:nvPr/>
        </p:nvSpPr>
        <p:spPr>
          <a:xfrm>
            <a:off x="1341275" y="622432"/>
            <a:ext cx="8617426" cy="535531"/>
          </a:xfrm>
          <a:prstGeom prst="rect">
            <a:avLst/>
          </a:prstGeom>
          <a:noFill/>
        </p:spPr>
        <p:txBody>
          <a:bodyPr wrap="square">
            <a:spAutoFit/>
          </a:bodyPr>
          <a:lstStyle/>
          <a:p>
            <a:pPr algn="ctr">
              <a:lnSpc>
                <a:spcPct val="90000"/>
              </a:lnSpc>
              <a:spcBef>
                <a:spcPts val="1000"/>
              </a:spcBef>
            </a:pPr>
            <a:r>
              <a:rPr lang="en-IN" sz="3200" b="1" dirty="0">
                <a:solidFill>
                  <a:schemeClr val="accent2">
                    <a:lumMod val="75000"/>
                  </a:schemeClr>
                </a:solidFill>
              </a:rPr>
              <a:t>Correlation Matrix - Quantitative Variables </a:t>
            </a:r>
          </a:p>
        </p:txBody>
      </p:sp>
      <p:sp>
        <p:nvSpPr>
          <p:cNvPr id="8" name="TextBox 7">
            <a:extLst>
              <a:ext uri="{FF2B5EF4-FFF2-40B4-BE49-F238E27FC236}">
                <a16:creationId xmlns:a16="http://schemas.microsoft.com/office/drawing/2014/main" id="{BDCE78DC-A7DF-421D-2FA5-4CFD00990F58}"/>
              </a:ext>
            </a:extLst>
          </p:cNvPr>
          <p:cNvSpPr txBox="1"/>
          <p:nvPr/>
        </p:nvSpPr>
        <p:spPr>
          <a:xfrm>
            <a:off x="1341275" y="5153128"/>
            <a:ext cx="8971989" cy="646331"/>
          </a:xfrm>
          <a:prstGeom prst="rect">
            <a:avLst/>
          </a:prstGeom>
          <a:noFill/>
        </p:spPr>
        <p:txBody>
          <a:bodyPr wrap="square">
            <a:spAutoFit/>
          </a:bodyPr>
          <a:lstStyle/>
          <a:p>
            <a:r>
              <a:rPr lang="en-US" b="1" u="sng" dirty="0"/>
              <a:t>Observation:</a:t>
            </a:r>
          </a:p>
          <a:p>
            <a:r>
              <a:rPr lang="en-US" dirty="0"/>
              <a:t>Loan amount, investor amount, funding amount are strongly correlated.</a:t>
            </a:r>
            <a:endParaRPr lang="en-IN" dirty="0"/>
          </a:p>
        </p:txBody>
      </p:sp>
    </p:spTree>
    <p:extLst>
      <p:ext uri="{BB962C8B-B14F-4D97-AF65-F5344CB8AC3E}">
        <p14:creationId xmlns:p14="http://schemas.microsoft.com/office/powerpoint/2010/main" val="269753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0A56E2-7694-DAC7-19CA-96454BB0816A}"/>
              </a:ext>
            </a:extLst>
          </p:cNvPr>
          <p:cNvPicPr>
            <a:picLocks noChangeAspect="1"/>
          </p:cNvPicPr>
          <p:nvPr/>
        </p:nvPicPr>
        <p:blipFill>
          <a:blip r:embed="rId2"/>
          <a:stretch>
            <a:fillRect/>
          </a:stretch>
        </p:blipFill>
        <p:spPr>
          <a:xfrm>
            <a:off x="643467" y="1370445"/>
            <a:ext cx="10905066" cy="3053419"/>
          </a:xfrm>
          <a:prstGeom prst="rect">
            <a:avLst/>
          </a:prstGeom>
        </p:spPr>
      </p:pic>
      <p:sp>
        <p:nvSpPr>
          <p:cNvPr id="3" name="TextBox 2">
            <a:extLst>
              <a:ext uri="{FF2B5EF4-FFF2-40B4-BE49-F238E27FC236}">
                <a16:creationId xmlns:a16="http://schemas.microsoft.com/office/drawing/2014/main" id="{C6DD00FF-FBDE-A420-440D-E76698B99CEC}"/>
              </a:ext>
            </a:extLst>
          </p:cNvPr>
          <p:cNvSpPr txBox="1"/>
          <p:nvPr/>
        </p:nvSpPr>
        <p:spPr>
          <a:xfrm>
            <a:off x="3692591" y="342513"/>
            <a:ext cx="4145124" cy="584775"/>
          </a:xfrm>
          <a:prstGeom prst="rect">
            <a:avLst/>
          </a:prstGeom>
          <a:noFill/>
        </p:spPr>
        <p:txBody>
          <a:bodyPr wrap="square">
            <a:spAutoFit/>
          </a:bodyPr>
          <a:lstStyle/>
          <a:p>
            <a:r>
              <a:rPr lang="en-IN" sz="3200" b="1" dirty="0">
                <a:solidFill>
                  <a:schemeClr val="accent2">
                    <a:lumMod val="75000"/>
                  </a:schemeClr>
                </a:solidFill>
              </a:rPr>
              <a:t>Univariate</a:t>
            </a:r>
            <a:r>
              <a:rPr lang="en-IN" dirty="0"/>
              <a:t> </a:t>
            </a:r>
            <a:r>
              <a:rPr lang="en-IN" sz="3200" b="1" dirty="0">
                <a:solidFill>
                  <a:schemeClr val="accent2">
                    <a:lumMod val="75000"/>
                  </a:schemeClr>
                </a:solidFill>
              </a:rPr>
              <a:t>Analysis</a:t>
            </a:r>
            <a:r>
              <a:rPr lang="en-IN" dirty="0"/>
              <a:t> </a:t>
            </a:r>
            <a:r>
              <a:rPr lang="en-US" dirty="0"/>
              <a:t>   </a:t>
            </a:r>
            <a:endParaRPr lang="en-IN" dirty="0"/>
          </a:p>
        </p:txBody>
      </p:sp>
      <p:sp>
        <p:nvSpPr>
          <p:cNvPr id="8" name="TextBox 7">
            <a:extLst>
              <a:ext uri="{FF2B5EF4-FFF2-40B4-BE49-F238E27FC236}">
                <a16:creationId xmlns:a16="http://schemas.microsoft.com/office/drawing/2014/main" id="{D383649A-A923-34C5-6D65-DA6977BB9054}"/>
              </a:ext>
            </a:extLst>
          </p:cNvPr>
          <p:cNvSpPr txBox="1"/>
          <p:nvPr/>
        </p:nvSpPr>
        <p:spPr>
          <a:xfrm>
            <a:off x="1089348" y="5094715"/>
            <a:ext cx="10459185" cy="646331"/>
          </a:xfrm>
          <a:prstGeom prst="rect">
            <a:avLst/>
          </a:prstGeom>
          <a:noFill/>
        </p:spPr>
        <p:txBody>
          <a:bodyPr wrap="square">
            <a:spAutoFit/>
          </a:bodyPr>
          <a:lstStyle/>
          <a:p>
            <a:r>
              <a:rPr lang="en-US" b="1" u="sng" dirty="0"/>
              <a:t>Observation:</a:t>
            </a:r>
          </a:p>
          <a:p>
            <a:r>
              <a:rPr lang="en-US" dirty="0"/>
              <a:t>Distribution of amounts for all (Loan amount, investor amount, funding amount) these are strongly correlated.</a:t>
            </a:r>
          </a:p>
        </p:txBody>
      </p:sp>
    </p:spTree>
    <p:extLst>
      <p:ext uri="{BB962C8B-B14F-4D97-AF65-F5344CB8AC3E}">
        <p14:creationId xmlns:p14="http://schemas.microsoft.com/office/powerpoint/2010/main" val="75528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095C4C-95CD-02AB-9DE9-1610E7EFC00A}"/>
              </a:ext>
            </a:extLst>
          </p:cNvPr>
          <p:cNvPicPr>
            <a:picLocks noChangeAspect="1"/>
          </p:cNvPicPr>
          <p:nvPr/>
        </p:nvPicPr>
        <p:blipFill>
          <a:blip r:embed="rId2"/>
          <a:stretch>
            <a:fillRect/>
          </a:stretch>
        </p:blipFill>
        <p:spPr>
          <a:xfrm>
            <a:off x="1910082" y="1533053"/>
            <a:ext cx="7672458" cy="3281543"/>
          </a:xfrm>
          <a:prstGeom prst="rect">
            <a:avLst/>
          </a:prstGeom>
        </p:spPr>
      </p:pic>
      <p:sp>
        <p:nvSpPr>
          <p:cNvPr id="8" name="TextBox 7">
            <a:extLst>
              <a:ext uri="{FF2B5EF4-FFF2-40B4-BE49-F238E27FC236}">
                <a16:creationId xmlns:a16="http://schemas.microsoft.com/office/drawing/2014/main" id="{E229CBF6-9932-34AC-2397-3BA9CEECAD97}"/>
              </a:ext>
            </a:extLst>
          </p:cNvPr>
          <p:cNvSpPr txBox="1"/>
          <p:nvPr/>
        </p:nvSpPr>
        <p:spPr>
          <a:xfrm>
            <a:off x="429207" y="596546"/>
            <a:ext cx="11504646" cy="584775"/>
          </a:xfrm>
          <a:prstGeom prst="rect">
            <a:avLst/>
          </a:prstGeom>
          <a:noFill/>
        </p:spPr>
        <p:txBody>
          <a:bodyPr wrap="square">
            <a:spAutoFit/>
          </a:bodyPr>
          <a:lstStyle/>
          <a:p>
            <a:r>
              <a:rPr lang="en-US" sz="3200" b="1" dirty="0">
                <a:solidFill>
                  <a:schemeClr val="accent2">
                    <a:lumMod val="75000"/>
                  </a:schemeClr>
                </a:solidFill>
              </a:rPr>
              <a:t>		Univariate</a:t>
            </a:r>
            <a:r>
              <a:rPr lang="en-US" dirty="0"/>
              <a:t> </a:t>
            </a:r>
            <a:r>
              <a:rPr lang="en-US" sz="3200" b="1" dirty="0">
                <a:solidFill>
                  <a:schemeClr val="accent2">
                    <a:lumMod val="75000"/>
                  </a:schemeClr>
                </a:solidFill>
              </a:rPr>
              <a:t>Analysis</a:t>
            </a:r>
            <a:r>
              <a:rPr lang="en-US" dirty="0"/>
              <a:t> </a:t>
            </a:r>
            <a:r>
              <a:rPr lang="en-US" sz="3200" b="1" dirty="0">
                <a:solidFill>
                  <a:schemeClr val="accent2">
                    <a:lumMod val="75000"/>
                  </a:schemeClr>
                </a:solidFill>
              </a:rPr>
              <a:t>-</a:t>
            </a:r>
            <a:r>
              <a:rPr lang="en-US" dirty="0"/>
              <a:t> </a:t>
            </a:r>
            <a:r>
              <a:rPr lang="en-US" sz="3200" b="1" dirty="0">
                <a:solidFill>
                  <a:schemeClr val="accent2">
                    <a:lumMod val="75000"/>
                  </a:schemeClr>
                </a:solidFill>
              </a:rPr>
              <a:t> Loan Status</a:t>
            </a:r>
            <a:endParaRPr lang="en-IN" sz="3200" b="1" dirty="0">
              <a:solidFill>
                <a:schemeClr val="accent2">
                  <a:lumMod val="75000"/>
                </a:schemeClr>
              </a:solidFill>
            </a:endParaRPr>
          </a:p>
        </p:txBody>
      </p:sp>
      <p:sp>
        <p:nvSpPr>
          <p:cNvPr id="10" name="TextBox 9">
            <a:extLst>
              <a:ext uri="{FF2B5EF4-FFF2-40B4-BE49-F238E27FC236}">
                <a16:creationId xmlns:a16="http://schemas.microsoft.com/office/drawing/2014/main" id="{B88B7287-7762-3D71-4C71-74D44BE10023}"/>
              </a:ext>
            </a:extLst>
          </p:cNvPr>
          <p:cNvSpPr txBox="1"/>
          <p:nvPr/>
        </p:nvSpPr>
        <p:spPr>
          <a:xfrm>
            <a:off x="1954762" y="5359437"/>
            <a:ext cx="8453536" cy="646331"/>
          </a:xfrm>
          <a:prstGeom prst="rect">
            <a:avLst/>
          </a:prstGeom>
          <a:noFill/>
        </p:spPr>
        <p:txBody>
          <a:bodyPr wrap="square">
            <a:spAutoFit/>
          </a:bodyPr>
          <a:lstStyle/>
          <a:p>
            <a:r>
              <a:rPr lang="en-US" b="1" u="sng" dirty="0"/>
              <a:t>Observation:</a:t>
            </a:r>
          </a:p>
          <a:p>
            <a:r>
              <a:rPr lang="en-US" dirty="0"/>
              <a:t>Above plot illustrations that close to 14.5% loans were charged off .</a:t>
            </a:r>
            <a:endParaRPr lang="en-IN" dirty="0"/>
          </a:p>
        </p:txBody>
      </p:sp>
    </p:spTree>
    <p:extLst>
      <p:ext uri="{BB962C8B-B14F-4D97-AF65-F5344CB8AC3E}">
        <p14:creationId xmlns:p14="http://schemas.microsoft.com/office/powerpoint/2010/main" val="318314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9AC7FA-39B9-852A-F5CB-FF7DD8777BA1}"/>
              </a:ext>
            </a:extLst>
          </p:cNvPr>
          <p:cNvPicPr>
            <a:picLocks noChangeAspect="1"/>
          </p:cNvPicPr>
          <p:nvPr/>
        </p:nvPicPr>
        <p:blipFill>
          <a:blip r:embed="rId2"/>
          <a:stretch>
            <a:fillRect/>
          </a:stretch>
        </p:blipFill>
        <p:spPr>
          <a:xfrm>
            <a:off x="1590731" y="890707"/>
            <a:ext cx="9010537" cy="4026526"/>
          </a:xfrm>
          <a:prstGeom prst="rect">
            <a:avLst/>
          </a:prstGeom>
        </p:spPr>
      </p:pic>
      <p:sp>
        <p:nvSpPr>
          <p:cNvPr id="3" name="TextBox 2">
            <a:extLst>
              <a:ext uri="{FF2B5EF4-FFF2-40B4-BE49-F238E27FC236}">
                <a16:creationId xmlns:a16="http://schemas.microsoft.com/office/drawing/2014/main" id="{ACC55216-8BE0-86DF-AE75-CD241EBFD1B5}"/>
              </a:ext>
            </a:extLst>
          </p:cNvPr>
          <p:cNvSpPr txBox="1"/>
          <p:nvPr/>
        </p:nvSpPr>
        <p:spPr>
          <a:xfrm>
            <a:off x="2647560" y="227481"/>
            <a:ext cx="7597451" cy="584775"/>
          </a:xfrm>
          <a:prstGeom prst="rect">
            <a:avLst/>
          </a:prstGeom>
          <a:noFill/>
        </p:spPr>
        <p:txBody>
          <a:bodyPr wrap="square">
            <a:spAutoFit/>
          </a:bodyPr>
          <a:lstStyle/>
          <a:p>
            <a:r>
              <a:rPr lang="en-IN" sz="3200" b="1" dirty="0">
                <a:solidFill>
                  <a:schemeClr val="accent2">
                    <a:lumMod val="75000"/>
                  </a:schemeClr>
                </a:solidFill>
              </a:rPr>
              <a:t>Univariate</a:t>
            </a:r>
            <a:r>
              <a:rPr lang="en-IN" dirty="0"/>
              <a:t> </a:t>
            </a:r>
            <a:r>
              <a:rPr lang="en-IN" sz="3200" b="1" dirty="0">
                <a:solidFill>
                  <a:schemeClr val="accent2">
                    <a:lumMod val="75000"/>
                  </a:schemeClr>
                </a:solidFill>
              </a:rPr>
              <a:t>Analysis -  Home Ownership</a:t>
            </a:r>
          </a:p>
        </p:txBody>
      </p:sp>
      <p:sp>
        <p:nvSpPr>
          <p:cNvPr id="6" name="TextBox 5">
            <a:extLst>
              <a:ext uri="{FF2B5EF4-FFF2-40B4-BE49-F238E27FC236}">
                <a16:creationId xmlns:a16="http://schemas.microsoft.com/office/drawing/2014/main" id="{1983775E-EBCE-88A6-D062-04689D3040C7}"/>
              </a:ext>
            </a:extLst>
          </p:cNvPr>
          <p:cNvSpPr txBox="1"/>
          <p:nvPr/>
        </p:nvSpPr>
        <p:spPr>
          <a:xfrm>
            <a:off x="2155372" y="5418366"/>
            <a:ext cx="7653434" cy="646331"/>
          </a:xfrm>
          <a:prstGeom prst="rect">
            <a:avLst/>
          </a:prstGeom>
          <a:noFill/>
        </p:spPr>
        <p:txBody>
          <a:bodyPr wrap="square">
            <a:spAutoFit/>
          </a:bodyPr>
          <a:lstStyle/>
          <a:p>
            <a:r>
              <a:rPr lang="en-US" b="1" u="sng" dirty="0"/>
              <a:t>Observations:</a:t>
            </a:r>
          </a:p>
          <a:p>
            <a:r>
              <a:rPr lang="en-US" dirty="0"/>
              <a:t>Charged off is high as mentioned categories(Rent, Mortgage).</a:t>
            </a:r>
            <a:endParaRPr lang="en-IN" dirty="0"/>
          </a:p>
        </p:txBody>
      </p:sp>
    </p:spTree>
    <p:extLst>
      <p:ext uri="{BB962C8B-B14F-4D97-AF65-F5344CB8AC3E}">
        <p14:creationId xmlns:p14="http://schemas.microsoft.com/office/powerpoint/2010/main" val="141646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A1C19A-C2D8-9E85-E319-7C976EC48804}"/>
              </a:ext>
            </a:extLst>
          </p:cNvPr>
          <p:cNvPicPr>
            <a:picLocks noChangeAspect="1"/>
          </p:cNvPicPr>
          <p:nvPr/>
        </p:nvPicPr>
        <p:blipFill>
          <a:blip r:embed="rId2"/>
          <a:stretch>
            <a:fillRect/>
          </a:stretch>
        </p:blipFill>
        <p:spPr>
          <a:xfrm>
            <a:off x="1876012" y="951377"/>
            <a:ext cx="8238372" cy="4255105"/>
          </a:xfrm>
          <a:prstGeom prst="rect">
            <a:avLst/>
          </a:prstGeom>
        </p:spPr>
      </p:pic>
      <p:sp>
        <p:nvSpPr>
          <p:cNvPr id="3" name="TextBox 2">
            <a:extLst>
              <a:ext uri="{FF2B5EF4-FFF2-40B4-BE49-F238E27FC236}">
                <a16:creationId xmlns:a16="http://schemas.microsoft.com/office/drawing/2014/main" id="{740BD2A1-B851-F668-2246-83505A2C575A}"/>
              </a:ext>
            </a:extLst>
          </p:cNvPr>
          <p:cNvSpPr txBox="1"/>
          <p:nvPr/>
        </p:nvSpPr>
        <p:spPr>
          <a:xfrm>
            <a:off x="2115717" y="274134"/>
            <a:ext cx="8063981" cy="584775"/>
          </a:xfrm>
          <a:prstGeom prst="rect">
            <a:avLst/>
          </a:prstGeom>
          <a:noFill/>
        </p:spPr>
        <p:txBody>
          <a:bodyPr wrap="square">
            <a:spAutoFit/>
          </a:bodyPr>
          <a:lstStyle/>
          <a:p>
            <a:r>
              <a:rPr lang="en-US" sz="3200" b="1" dirty="0">
                <a:solidFill>
                  <a:schemeClr val="accent2">
                    <a:lumMod val="75000"/>
                  </a:schemeClr>
                </a:solidFill>
              </a:rPr>
              <a:t>Bivariate</a:t>
            </a:r>
            <a:r>
              <a:rPr lang="en-US" dirty="0"/>
              <a:t> </a:t>
            </a:r>
            <a:r>
              <a:rPr lang="en-US" sz="3200" b="1" dirty="0">
                <a:solidFill>
                  <a:schemeClr val="accent2">
                    <a:lumMod val="75000"/>
                  </a:schemeClr>
                </a:solidFill>
              </a:rPr>
              <a:t>Analysis - year vs Interest Rate</a:t>
            </a:r>
            <a:endParaRPr lang="en-IN" sz="3200" b="1" dirty="0">
              <a:solidFill>
                <a:schemeClr val="accent2">
                  <a:lumMod val="75000"/>
                </a:schemeClr>
              </a:solidFill>
            </a:endParaRPr>
          </a:p>
        </p:txBody>
      </p:sp>
      <p:sp>
        <p:nvSpPr>
          <p:cNvPr id="6" name="TextBox 5">
            <a:extLst>
              <a:ext uri="{FF2B5EF4-FFF2-40B4-BE49-F238E27FC236}">
                <a16:creationId xmlns:a16="http://schemas.microsoft.com/office/drawing/2014/main" id="{5C73A3AD-9318-C907-39F6-746E3458D60B}"/>
              </a:ext>
            </a:extLst>
          </p:cNvPr>
          <p:cNvSpPr txBox="1"/>
          <p:nvPr/>
        </p:nvSpPr>
        <p:spPr>
          <a:xfrm>
            <a:off x="1658516" y="5721957"/>
            <a:ext cx="7065605" cy="646331"/>
          </a:xfrm>
          <a:prstGeom prst="rect">
            <a:avLst/>
          </a:prstGeom>
          <a:noFill/>
        </p:spPr>
        <p:txBody>
          <a:bodyPr wrap="square">
            <a:spAutoFit/>
          </a:bodyPr>
          <a:lstStyle/>
          <a:p>
            <a:r>
              <a:rPr lang="en-US" b="1" u="sng" dirty="0"/>
              <a:t>Observation:</a:t>
            </a:r>
          </a:p>
          <a:p>
            <a:r>
              <a:rPr lang="en-US" dirty="0"/>
              <a:t>Interest rate is increasing slowly with increase in year</a:t>
            </a:r>
            <a:endParaRPr lang="en-IN" dirty="0"/>
          </a:p>
        </p:txBody>
      </p:sp>
    </p:spTree>
    <p:extLst>
      <p:ext uri="{BB962C8B-B14F-4D97-AF65-F5344CB8AC3E}">
        <p14:creationId xmlns:p14="http://schemas.microsoft.com/office/powerpoint/2010/main" val="403092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538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paryanshu sourav</dc:creator>
  <cp:lastModifiedBy>Praveen Kumar Rai</cp:lastModifiedBy>
  <cp:revision>13</cp:revision>
  <dcterms:created xsi:type="dcterms:W3CDTF">2022-11-07T18:02:14Z</dcterms:created>
  <dcterms:modified xsi:type="dcterms:W3CDTF">2022-11-08T18:15:07Z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2022-11-07T18:14:30Z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eb518d31-a610-463a-a7ac-5afdb0ce804d</vt:lpwstr>
  </property>
  <property fmtid="{D5CDD505-2E9C-101B-9397-08002B2CF9AE}" pid="7" name="MSIP_Label_defa4170-0d19-0005-0004-bc88714345d2_ActionId">
    <vt:lpwstr>d77e135e-1400-4b7d-a13b-27eac03b0032</vt:lpwstr>
  </property>
  <property fmtid="{D5CDD505-2E9C-101B-9397-08002B2CF9AE}" pid="8" name="MSIP_Label_defa4170-0d19-0005-0004-bc88714345d2_ContentBits">
    <vt:lpwstr>0</vt:lpwstr>
  </property>
</Properties>
</file>