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sldIdLst>
    <p:sldId id="386" r:id="rId2"/>
    <p:sldId id="481" r:id="rId3"/>
    <p:sldId id="482" r:id="rId4"/>
    <p:sldId id="483" r:id="rId5"/>
    <p:sldId id="265" r:id="rId6"/>
    <p:sldId id="484" r:id="rId7"/>
    <p:sldId id="387" r:id="rId8"/>
    <p:sldId id="385" r:id="rId9"/>
    <p:sldId id="270" r:id="rId10"/>
    <p:sldId id="388" r:id="rId11"/>
    <p:sldId id="409" r:id="rId12"/>
    <p:sldId id="554" r:id="rId13"/>
    <p:sldId id="557" r:id="rId14"/>
    <p:sldId id="389" r:id="rId15"/>
    <p:sldId id="575" r:id="rId16"/>
    <p:sldId id="275" r:id="rId17"/>
    <p:sldId id="412" r:id="rId18"/>
    <p:sldId id="273" r:id="rId19"/>
    <p:sldId id="274" r:id="rId20"/>
    <p:sldId id="276" r:id="rId21"/>
    <p:sldId id="390" r:id="rId22"/>
    <p:sldId id="271" r:id="rId23"/>
    <p:sldId id="272" r:id="rId24"/>
    <p:sldId id="277" r:id="rId25"/>
    <p:sldId id="391" r:id="rId26"/>
    <p:sldId id="410" r:id="rId27"/>
    <p:sldId id="411" r:id="rId28"/>
    <p:sldId id="278" r:id="rId29"/>
    <p:sldId id="360" r:id="rId30"/>
    <p:sldId id="361" r:id="rId31"/>
    <p:sldId id="362" r:id="rId32"/>
    <p:sldId id="392" r:id="rId33"/>
    <p:sldId id="397" r:id="rId34"/>
    <p:sldId id="279" r:id="rId35"/>
    <p:sldId id="363" r:id="rId36"/>
    <p:sldId id="393" r:id="rId37"/>
    <p:sldId id="398" r:id="rId38"/>
    <p:sldId id="280" r:id="rId39"/>
    <p:sldId id="364" r:id="rId40"/>
    <p:sldId id="365" r:id="rId41"/>
    <p:sldId id="394" r:id="rId42"/>
    <p:sldId id="281" r:id="rId43"/>
    <p:sldId id="366" r:id="rId44"/>
    <p:sldId id="367" r:id="rId45"/>
    <p:sldId id="485" r:id="rId46"/>
    <p:sldId id="486" r:id="rId47"/>
    <p:sldId id="488" r:id="rId48"/>
    <p:sldId id="489" r:id="rId49"/>
    <p:sldId id="494" r:id="rId50"/>
    <p:sldId id="505" r:id="rId51"/>
    <p:sldId id="490" r:id="rId52"/>
    <p:sldId id="491" r:id="rId53"/>
    <p:sldId id="492" r:id="rId54"/>
    <p:sldId id="497" r:id="rId55"/>
    <p:sldId id="500" r:id="rId56"/>
    <p:sldId id="498" r:id="rId57"/>
    <p:sldId id="499" r:id="rId58"/>
    <p:sldId id="501" r:id="rId59"/>
    <p:sldId id="502" r:id="rId60"/>
    <p:sldId id="495" r:id="rId61"/>
    <p:sldId id="504" r:id="rId62"/>
    <p:sldId id="395" r:id="rId63"/>
    <p:sldId id="282" r:id="rId64"/>
    <p:sldId id="287" r:id="rId65"/>
    <p:sldId id="399" r:id="rId66"/>
    <p:sldId id="402" r:id="rId67"/>
    <p:sldId id="368" r:id="rId68"/>
    <p:sldId id="289" r:id="rId69"/>
    <p:sldId id="296" r:id="rId70"/>
    <p:sldId id="284" r:id="rId71"/>
    <p:sldId id="286" r:id="rId72"/>
    <p:sldId id="283" r:id="rId73"/>
    <p:sldId id="403" r:id="rId74"/>
    <p:sldId id="369" r:id="rId75"/>
    <p:sldId id="370" r:id="rId76"/>
    <p:sldId id="371" r:id="rId77"/>
    <p:sldId id="372" r:id="rId78"/>
    <p:sldId id="298" r:id="rId79"/>
    <p:sldId id="290" r:id="rId80"/>
    <p:sldId id="293" r:id="rId81"/>
    <p:sldId id="374" r:id="rId82"/>
    <p:sldId id="375" r:id="rId83"/>
    <p:sldId id="376" r:id="rId84"/>
    <p:sldId id="377" r:id="rId85"/>
    <p:sldId id="378" r:id="rId86"/>
    <p:sldId id="379" r:id="rId87"/>
    <p:sldId id="300" r:id="rId88"/>
    <p:sldId id="294" r:id="rId89"/>
    <p:sldId id="295" r:id="rId90"/>
    <p:sldId id="413" r:id="rId91"/>
    <p:sldId id="297" r:id="rId92"/>
    <p:sldId id="304" r:id="rId93"/>
    <p:sldId id="303" r:id="rId94"/>
    <p:sldId id="305" r:id="rId95"/>
    <p:sldId id="301" r:id="rId96"/>
    <p:sldId id="380" r:id="rId97"/>
    <p:sldId id="381" r:id="rId98"/>
    <p:sldId id="382" r:id="rId99"/>
    <p:sldId id="383" r:id="rId100"/>
    <p:sldId id="384" r:id="rId101"/>
    <p:sldId id="317" r:id="rId102"/>
    <p:sldId id="299" r:id="rId103"/>
    <p:sldId id="323" r:id="rId104"/>
    <p:sldId id="330" r:id="rId105"/>
    <p:sldId id="338" r:id="rId106"/>
    <p:sldId id="347" r:id="rId107"/>
    <p:sldId id="503" r:id="rId108"/>
    <p:sldId id="414" r:id="rId109"/>
    <p:sldId id="415" r:id="rId110"/>
    <p:sldId id="416" r:id="rId111"/>
    <p:sldId id="506" r:id="rId112"/>
    <p:sldId id="417" r:id="rId113"/>
    <p:sldId id="418" r:id="rId114"/>
    <p:sldId id="419" r:id="rId115"/>
    <p:sldId id="420" r:id="rId116"/>
    <p:sldId id="421" r:id="rId117"/>
    <p:sldId id="422" r:id="rId118"/>
    <p:sldId id="423" r:id="rId119"/>
    <p:sldId id="507" r:id="rId120"/>
    <p:sldId id="508" r:id="rId121"/>
    <p:sldId id="558" r:id="rId122"/>
    <p:sldId id="559" r:id="rId123"/>
    <p:sldId id="560" r:id="rId124"/>
    <p:sldId id="561" r:id="rId125"/>
    <p:sldId id="562" r:id="rId126"/>
    <p:sldId id="563" r:id="rId127"/>
    <p:sldId id="564" r:id="rId128"/>
    <p:sldId id="565" r:id="rId129"/>
    <p:sldId id="566" r:id="rId130"/>
    <p:sldId id="567" r:id="rId131"/>
    <p:sldId id="568" r:id="rId132"/>
    <p:sldId id="569" r:id="rId133"/>
    <p:sldId id="570" r:id="rId134"/>
    <p:sldId id="571" r:id="rId135"/>
    <p:sldId id="572" r:id="rId136"/>
    <p:sldId id="573" r:id="rId137"/>
    <p:sldId id="574" r:id="rId138"/>
    <p:sldId id="424" r:id="rId139"/>
    <p:sldId id="425" r:id="rId140"/>
    <p:sldId id="426" r:id="rId141"/>
    <p:sldId id="427" r:id="rId142"/>
    <p:sldId id="428" r:id="rId143"/>
    <p:sldId id="429" r:id="rId144"/>
    <p:sldId id="430" r:id="rId145"/>
    <p:sldId id="431" r:id="rId146"/>
    <p:sldId id="432" r:id="rId147"/>
    <p:sldId id="433" r:id="rId148"/>
    <p:sldId id="477" r:id="rId149"/>
    <p:sldId id="474" r:id="rId150"/>
    <p:sldId id="475" r:id="rId151"/>
    <p:sldId id="476" r:id="rId152"/>
    <p:sldId id="478" r:id="rId153"/>
    <p:sldId id="479" r:id="rId154"/>
    <p:sldId id="473" r:id="rId155"/>
    <p:sldId id="434" r:id="rId156"/>
    <p:sldId id="435" r:id="rId157"/>
    <p:sldId id="436" r:id="rId158"/>
    <p:sldId id="437" r:id="rId159"/>
    <p:sldId id="438" r:id="rId160"/>
    <p:sldId id="439" r:id="rId161"/>
    <p:sldId id="440" r:id="rId162"/>
    <p:sldId id="441" r:id="rId163"/>
    <p:sldId id="442" r:id="rId164"/>
    <p:sldId id="443" r:id="rId165"/>
    <p:sldId id="444" r:id="rId166"/>
    <p:sldId id="445" r:id="rId167"/>
    <p:sldId id="446" r:id="rId168"/>
    <p:sldId id="457" r:id="rId169"/>
    <p:sldId id="458" r:id="rId170"/>
    <p:sldId id="459" r:id="rId171"/>
    <p:sldId id="460" r:id="rId172"/>
    <p:sldId id="461" r:id="rId173"/>
    <p:sldId id="462" r:id="rId174"/>
    <p:sldId id="463" r:id="rId175"/>
    <p:sldId id="447" r:id="rId176"/>
    <p:sldId id="555" r:id="rId177"/>
    <p:sldId id="556" r:id="rId178"/>
    <p:sldId id="464" r:id="rId179"/>
    <p:sldId id="465" r:id="rId180"/>
    <p:sldId id="466" r:id="rId181"/>
    <p:sldId id="467" r:id="rId182"/>
    <p:sldId id="509" r:id="rId183"/>
    <p:sldId id="468" r:id="rId184"/>
    <p:sldId id="469" r:id="rId185"/>
    <p:sldId id="510" r:id="rId186"/>
    <p:sldId id="470" r:id="rId187"/>
    <p:sldId id="471" r:id="rId188"/>
    <p:sldId id="511" r:id="rId189"/>
    <p:sldId id="512" r:id="rId190"/>
    <p:sldId id="553" r:id="rId191"/>
    <p:sldId id="539" r:id="rId192"/>
    <p:sldId id="540" r:id="rId193"/>
    <p:sldId id="541" r:id="rId194"/>
    <p:sldId id="542" r:id="rId195"/>
    <p:sldId id="543" r:id="rId196"/>
    <p:sldId id="544" r:id="rId197"/>
    <p:sldId id="545" r:id="rId198"/>
    <p:sldId id="546" r:id="rId199"/>
    <p:sldId id="547" r:id="rId200"/>
    <p:sldId id="548" r:id="rId201"/>
    <p:sldId id="549" r:id="rId202"/>
    <p:sldId id="550" r:id="rId203"/>
    <p:sldId id="551" r:id="rId204"/>
    <p:sldId id="552" r:id="rId205"/>
    <p:sldId id="450" r:id="rId206"/>
    <p:sldId id="513" r:id="rId207"/>
    <p:sldId id="514" r:id="rId208"/>
    <p:sldId id="515" r:id="rId209"/>
    <p:sldId id="516" r:id="rId210"/>
    <p:sldId id="517" r:id="rId211"/>
    <p:sldId id="518" r:id="rId212"/>
    <p:sldId id="519" r:id="rId213"/>
    <p:sldId id="520" r:id="rId214"/>
    <p:sldId id="521" r:id="rId215"/>
    <p:sldId id="472" r:id="rId216"/>
    <p:sldId id="456" r:id="rId217"/>
    <p:sldId id="522" r:id="rId218"/>
    <p:sldId id="524" r:id="rId219"/>
    <p:sldId id="525" r:id="rId220"/>
    <p:sldId id="526" r:id="rId221"/>
    <p:sldId id="527" r:id="rId222"/>
    <p:sldId id="528" r:id="rId223"/>
    <p:sldId id="529" r:id="rId224"/>
    <p:sldId id="530" r:id="rId225"/>
    <p:sldId id="531" r:id="rId226"/>
    <p:sldId id="532" r:id="rId227"/>
    <p:sldId id="533" r:id="rId228"/>
    <p:sldId id="534" r:id="rId229"/>
    <p:sldId id="535" r:id="rId230"/>
    <p:sldId id="454" r:id="rId231"/>
    <p:sldId id="452" r:id="rId232"/>
    <p:sldId id="455" r:id="rId233"/>
  </p:sldIdLst>
  <p:sldSz cx="9144000" cy="6858000" type="screen4x3"/>
  <p:notesSz cx="6370638" cy="9144000"/>
  <p:custDataLst>
    <p:tags r:id="rId234"/>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974">
          <p15:clr>
            <a:srgbClr val="A4A3A4"/>
          </p15:clr>
        </p15:guide>
        <p15:guide id="2" pos="1701">
          <p15:clr>
            <a:srgbClr val="A4A3A4"/>
          </p15:clr>
        </p15:guide>
      </p15:sldGuideLst>
    </p:ext>
    <p:ext uri="{2D200454-40CA-4A62-9FC3-DE9A4176ACB9}">
      <p15:notesGuideLst xmlns:p15="http://schemas.microsoft.com/office/powerpoint/2012/main">
        <p15:guide id="1" orient="horz" pos="2880">
          <p15:clr>
            <a:srgbClr val="A4A3A4"/>
          </p15:clr>
        </p15:guide>
        <p15:guide id="2" pos="20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336699"/>
    <a:srgbClr val="008080"/>
    <a:srgbClr val="009999"/>
    <a:srgbClr val="FF9966"/>
    <a:srgbClr val="99FFFF"/>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showGuides="1">
      <p:cViewPr varScale="1">
        <p:scale>
          <a:sx n="129" d="100"/>
          <a:sy n="129" d="100"/>
        </p:scale>
        <p:origin x="144" y="324"/>
      </p:cViewPr>
      <p:guideLst>
        <p:guide orient="horz" pos="3974"/>
        <p:guide pos="1701"/>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3" d="100"/>
          <a:sy n="43" d="100"/>
        </p:scale>
        <p:origin x="-1422" y="-90"/>
      </p:cViewPr>
      <p:guideLst>
        <p:guide orient="horz" pos="2880"/>
        <p:guide pos="200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13" Type="http://schemas.openxmlformats.org/officeDocument/2006/relationships/slide" Target="slides/slide62.xml"/><Relationship Id="rId3" Type="http://schemas.openxmlformats.org/officeDocument/2006/relationships/slide" Target="slides/slide11.xml"/><Relationship Id="rId7" Type="http://schemas.openxmlformats.org/officeDocument/2006/relationships/slide" Target="slides/slide27.xml"/><Relationship Id="rId12" Type="http://schemas.openxmlformats.org/officeDocument/2006/relationships/slide" Target="slides/slide41.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25.xml"/><Relationship Id="rId11" Type="http://schemas.openxmlformats.org/officeDocument/2006/relationships/slide" Target="slides/slide37.xml"/><Relationship Id="rId5" Type="http://schemas.openxmlformats.org/officeDocument/2006/relationships/slide" Target="slides/slide21.xml"/><Relationship Id="rId10" Type="http://schemas.openxmlformats.org/officeDocument/2006/relationships/slide" Target="slides/slide36.xml"/><Relationship Id="rId4" Type="http://schemas.openxmlformats.org/officeDocument/2006/relationships/slide" Target="slides/slide14.xml"/><Relationship Id="rId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0.emf"/><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4" name="Rechteck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hteck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hteck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lang="de-DE"/>
              <a:t>Titelmasterformat durch Klicken bearbeiten</a:t>
            </a:r>
            <a:endParaRPr lang="en-US"/>
          </a:p>
        </p:txBody>
      </p:sp>
      <p:sp>
        <p:nvSpPr>
          <p:cNvPr id="9" name="Unt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de-DE"/>
              <a:t>Formatvorlage des Untertitelmasters durch Klicken bearbeiten</a:t>
            </a:r>
            <a:endParaRPr lang="en-US"/>
          </a:p>
        </p:txBody>
      </p:sp>
      <p:sp>
        <p:nvSpPr>
          <p:cNvPr id="7" name="Datumsplatzhalt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0" name="Fußzeilenplatzhalt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Foliennummernplatzhalt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C97356C7-9685-4B78-BAE7-007A4D1D281B}" type="slidenum">
              <a:rPr lang="en-US" altLang="de-DE"/>
              <a:pPr>
                <a:defRPr/>
              </a:pPr>
              <a:t>‹Nr.›</a:t>
            </a:fld>
            <a:endParaRPr lang="en-US" altLang="de-DE"/>
          </a:p>
        </p:txBody>
      </p:sp>
    </p:spTree>
    <p:extLst>
      <p:ext uri="{BB962C8B-B14F-4D97-AF65-F5344CB8AC3E}">
        <p14:creationId xmlns:p14="http://schemas.microsoft.com/office/powerpoint/2010/main" val="25705737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13"/>
          <p:cNvSpPr>
            <a:spLocks noGrp="1"/>
          </p:cNvSpPr>
          <p:nvPr>
            <p:ph type="dt" sz="half" idx="10"/>
          </p:nvPr>
        </p:nvSpPr>
        <p:spPr/>
        <p:txBody>
          <a:bodyPr/>
          <a:lstStyle>
            <a:lvl1pPr>
              <a:defRPr/>
            </a:lvl1pPr>
          </a:lstStyle>
          <a:p>
            <a:pPr>
              <a:defRPr/>
            </a:pPr>
            <a:endParaRPr lang="en-US"/>
          </a:p>
        </p:txBody>
      </p:sp>
      <p:sp>
        <p:nvSpPr>
          <p:cNvPr id="5" name="Fußzeilenplatzhalter 2"/>
          <p:cNvSpPr>
            <a:spLocks noGrp="1"/>
          </p:cNvSpPr>
          <p:nvPr>
            <p:ph type="ftr" sz="quarter" idx="11"/>
          </p:nvPr>
        </p:nvSpPr>
        <p:spPr/>
        <p:txBody>
          <a:bodyPr/>
          <a:lstStyle>
            <a:lvl1pPr>
              <a:defRPr/>
            </a:lvl1pPr>
          </a:lstStyle>
          <a:p>
            <a:pPr>
              <a:defRPr/>
            </a:pPr>
            <a:endParaRPr lang="en-US"/>
          </a:p>
        </p:txBody>
      </p:sp>
      <p:sp>
        <p:nvSpPr>
          <p:cNvPr id="6" name="Foliennummernplatzhalter 22"/>
          <p:cNvSpPr>
            <a:spLocks noGrp="1"/>
          </p:cNvSpPr>
          <p:nvPr>
            <p:ph type="sldNum" sz="quarter" idx="12"/>
          </p:nvPr>
        </p:nvSpPr>
        <p:spPr/>
        <p:txBody>
          <a:bodyPr/>
          <a:lstStyle>
            <a:lvl1pPr>
              <a:defRPr/>
            </a:lvl1pPr>
          </a:lstStyle>
          <a:p>
            <a:pPr>
              <a:defRPr/>
            </a:pPr>
            <a:fld id="{1CE2E776-6676-483F-9FEC-70A0C5B0176D}" type="slidenum">
              <a:rPr lang="en-US" altLang="de-DE"/>
              <a:pPr>
                <a:defRPr/>
              </a:pPr>
              <a:t>‹Nr.›</a:t>
            </a:fld>
            <a:endParaRPr lang="en-US" altLang="de-DE"/>
          </a:p>
        </p:txBody>
      </p:sp>
    </p:spTree>
    <p:extLst>
      <p:ext uri="{BB962C8B-B14F-4D97-AF65-F5344CB8AC3E}">
        <p14:creationId xmlns:p14="http://schemas.microsoft.com/office/powerpoint/2010/main" val="54733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4" name="Rechteck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Rechteck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Rechteck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Vertikaler Titel 1"/>
          <p:cNvSpPr>
            <a:spLocks noGrp="1"/>
          </p:cNvSpPr>
          <p:nvPr>
            <p:ph type="title" orient="vert"/>
          </p:nvPr>
        </p:nvSpPr>
        <p:spPr>
          <a:xfrm>
            <a:off x="6553200" y="609600"/>
            <a:ext cx="2057400" cy="5516563"/>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57200" y="609600"/>
            <a:ext cx="5562600" cy="5516564"/>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3"/>
          <p:cNvSpPr>
            <a:spLocks noGrp="1"/>
          </p:cNvSpPr>
          <p:nvPr>
            <p:ph type="dt" sz="half" idx="10"/>
          </p:nvPr>
        </p:nvSpPr>
        <p:spPr>
          <a:xfrm>
            <a:off x="6553200" y="6248400"/>
            <a:ext cx="2209800" cy="365125"/>
          </a:xfrm>
        </p:spPr>
        <p:txBody>
          <a:bodyPr/>
          <a:lstStyle>
            <a:lvl1pPr>
              <a:defRPr/>
            </a:lvl1pPr>
          </a:lstStyle>
          <a:p>
            <a:pPr>
              <a:defRPr/>
            </a:pPr>
            <a:endParaRPr lang="en-US"/>
          </a:p>
        </p:txBody>
      </p:sp>
      <p:sp>
        <p:nvSpPr>
          <p:cNvPr id="8" name="Fußzeilenplatzhalt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Foliennummernplatzhalter 5"/>
          <p:cNvSpPr>
            <a:spLocks noGrp="1"/>
          </p:cNvSpPr>
          <p:nvPr>
            <p:ph type="sldNum" sz="quarter" idx="12"/>
          </p:nvPr>
        </p:nvSpPr>
        <p:spPr>
          <a:xfrm rot="5400000">
            <a:off x="5989638" y="144462"/>
            <a:ext cx="533400" cy="244475"/>
          </a:xfrm>
        </p:spPr>
        <p:txBody>
          <a:bodyPr/>
          <a:lstStyle>
            <a:lvl1pPr>
              <a:defRPr smtClean="0"/>
            </a:lvl1pPr>
          </a:lstStyle>
          <a:p>
            <a:pPr>
              <a:defRPr/>
            </a:pPr>
            <a:fld id="{CDE77883-93C1-46B1-BAF7-8B7824DBD8B1}" type="slidenum">
              <a:rPr lang="en-US" altLang="de-DE"/>
              <a:pPr>
                <a:defRPr/>
              </a:pPr>
              <a:t>‹Nr.›</a:t>
            </a:fld>
            <a:endParaRPr lang="en-US" altLang="de-DE"/>
          </a:p>
        </p:txBody>
      </p:sp>
    </p:spTree>
    <p:extLst>
      <p:ext uri="{BB962C8B-B14F-4D97-AF65-F5344CB8AC3E}">
        <p14:creationId xmlns:p14="http://schemas.microsoft.com/office/powerpoint/2010/main" val="142332813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lang="de-DE"/>
              <a:t>Titelmasterformat durch Klicken bearbeiten</a:t>
            </a:r>
            <a:endParaRPr lang="en-US"/>
          </a:p>
        </p:txBody>
      </p:sp>
      <p:sp>
        <p:nvSpPr>
          <p:cNvPr id="8" name="Inhaltsplatzhalter 7"/>
          <p:cNvSpPr>
            <a:spLocks noGrp="1"/>
          </p:cNvSpPr>
          <p:nvPr>
            <p:ph sz="quarter" idx="1"/>
          </p:nvPr>
        </p:nvSpPr>
        <p:spPr>
          <a:xfrm>
            <a:off x="612648" y="1600200"/>
            <a:ext cx="8153400" cy="44958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13"/>
          <p:cNvSpPr>
            <a:spLocks noGrp="1"/>
          </p:cNvSpPr>
          <p:nvPr>
            <p:ph type="dt" sz="half" idx="10"/>
          </p:nvPr>
        </p:nvSpPr>
        <p:spPr/>
        <p:txBody>
          <a:bodyPr/>
          <a:lstStyle>
            <a:lvl1pPr>
              <a:defRPr/>
            </a:lvl1pPr>
          </a:lstStyle>
          <a:p>
            <a:pPr>
              <a:defRPr/>
            </a:pPr>
            <a:endParaRPr lang="en-US"/>
          </a:p>
        </p:txBody>
      </p:sp>
      <p:sp>
        <p:nvSpPr>
          <p:cNvPr id="5" name="Fußzeilenplatzhalter 2"/>
          <p:cNvSpPr>
            <a:spLocks noGrp="1"/>
          </p:cNvSpPr>
          <p:nvPr>
            <p:ph type="ftr" sz="quarter" idx="11"/>
          </p:nvPr>
        </p:nvSpPr>
        <p:spPr/>
        <p:txBody>
          <a:bodyPr/>
          <a:lstStyle>
            <a:lvl1pPr>
              <a:defRPr/>
            </a:lvl1pPr>
          </a:lstStyle>
          <a:p>
            <a:pPr>
              <a:defRPr/>
            </a:pPr>
            <a:endParaRPr lang="en-US"/>
          </a:p>
        </p:txBody>
      </p:sp>
      <p:sp>
        <p:nvSpPr>
          <p:cNvPr id="6" name="Foliennummernplatzhalter 22"/>
          <p:cNvSpPr>
            <a:spLocks noGrp="1"/>
          </p:cNvSpPr>
          <p:nvPr>
            <p:ph type="sldNum" sz="quarter" idx="12"/>
          </p:nvPr>
        </p:nvSpPr>
        <p:spPr/>
        <p:txBody>
          <a:bodyPr/>
          <a:lstStyle>
            <a:lvl1pPr>
              <a:defRPr/>
            </a:lvl1pPr>
          </a:lstStyle>
          <a:p>
            <a:pPr>
              <a:defRPr/>
            </a:pPr>
            <a:fld id="{289A14F8-C5A8-4B22-A3AE-584787456073}" type="slidenum">
              <a:rPr lang="en-US" altLang="de-DE"/>
              <a:pPr>
                <a:defRPr/>
              </a:pPr>
              <a:t>‹Nr.›</a:t>
            </a:fld>
            <a:endParaRPr lang="en-US" altLang="de-DE"/>
          </a:p>
        </p:txBody>
      </p:sp>
    </p:spTree>
    <p:extLst>
      <p:ext uri="{BB962C8B-B14F-4D97-AF65-F5344CB8AC3E}">
        <p14:creationId xmlns:p14="http://schemas.microsoft.com/office/powerpoint/2010/main" val="282691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hteck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hteck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hteck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Textplatzhalt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de-DE"/>
              <a:t>Textmasterformate durch Klicken bearbeiten</a:t>
            </a:r>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de-DE"/>
              <a:t>Titelmasterformat durch Klicken bearbeiten</a:t>
            </a:r>
            <a:endParaRPr lang="en-US"/>
          </a:p>
        </p:txBody>
      </p:sp>
      <p:sp>
        <p:nvSpPr>
          <p:cNvPr id="7" name="Datumsplatzhalter 11"/>
          <p:cNvSpPr>
            <a:spLocks noGrp="1"/>
          </p:cNvSpPr>
          <p:nvPr>
            <p:ph type="dt" sz="half" idx="10"/>
          </p:nvPr>
        </p:nvSpPr>
        <p:spPr/>
        <p:txBody>
          <a:bodyPr/>
          <a:lstStyle>
            <a:lvl1pPr>
              <a:defRPr/>
            </a:lvl1pPr>
          </a:lstStyle>
          <a:p>
            <a:pPr>
              <a:defRPr/>
            </a:pPr>
            <a:endParaRPr lang="en-US"/>
          </a:p>
        </p:txBody>
      </p:sp>
      <p:sp>
        <p:nvSpPr>
          <p:cNvPr id="8" name="Foliennummernplatzhalter 12"/>
          <p:cNvSpPr>
            <a:spLocks noGrp="1"/>
          </p:cNvSpPr>
          <p:nvPr>
            <p:ph type="sldNum" sz="quarter" idx="11"/>
          </p:nvPr>
        </p:nvSpPr>
        <p:spPr>
          <a:xfrm>
            <a:off x="0" y="1752600"/>
            <a:ext cx="1295400" cy="701675"/>
          </a:xfrm>
        </p:spPr>
        <p:txBody>
          <a:bodyPr>
            <a:noAutofit/>
          </a:bodyPr>
          <a:lstStyle>
            <a:lvl1pPr>
              <a:defRPr sz="2400" smtClean="0"/>
            </a:lvl1pPr>
          </a:lstStyle>
          <a:p>
            <a:pPr>
              <a:defRPr/>
            </a:pPr>
            <a:fld id="{EE88D9E8-AE03-4F37-A6DF-907ED94B781A}" type="slidenum">
              <a:rPr lang="en-US" altLang="de-DE"/>
              <a:pPr>
                <a:defRPr/>
              </a:pPr>
              <a:t>‹Nr.›</a:t>
            </a:fld>
            <a:endParaRPr lang="en-US" altLang="de-DE"/>
          </a:p>
        </p:txBody>
      </p:sp>
      <p:sp>
        <p:nvSpPr>
          <p:cNvPr id="9" name="Fußzeilenplatzhalt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1395058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9" name="Inhaltsplatzhalter 8"/>
          <p:cNvSpPr>
            <a:spLocks noGrp="1"/>
          </p:cNvSpPr>
          <p:nvPr>
            <p:ph sz="quarter" idx="1"/>
          </p:nvPr>
        </p:nvSpPr>
        <p:spPr>
          <a:xfrm>
            <a:off x="609600" y="1589567"/>
            <a:ext cx="3886200" cy="45720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1" name="Inhaltsplatzhalter 10"/>
          <p:cNvSpPr>
            <a:spLocks noGrp="1"/>
          </p:cNvSpPr>
          <p:nvPr>
            <p:ph sz="quarter" idx="2"/>
          </p:nvPr>
        </p:nvSpPr>
        <p:spPr>
          <a:xfrm>
            <a:off x="4844901" y="1589567"/>
            <a:ext cx="3886200" cy="45720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7"/>
          <p:cNvSpPr>
            <a:spLocks noGrp="1"/>
          </p:cNvSpPr>
          <p:nvPr>
            <p:ph type="dt" sz="half" idx="10"/>
          </p:nvPr>
        </p:nvSpPr>
        <p:spPr/>
        <p:txBody>
          <a:bodyPr rtlCol="0"/>
          <a:lstStyle>
            <a:lvl1pPr>
              <a:defRPr/>
            </a:lvl1pPr>
          </a:lstStyle>
          <a:p>
            <a:pPr>
              <a:defRPr/>
            </a:pPr>
            <a:endParaRPr lang="en-US"/>
          </a:p>
        </p:txBody>
      </p:sp>
      <p:sp>
        <p:nvSpPr>
          <p:cNvPr id="6" name="Foliennummernplatzhalter 9"/>
          <p:cNvSpPr>
            <a:spLocks noGrp="1"/>
          </p:cNvSpPr>
          <p:nvPr>
            <p:ph type="sldNum" sz="quarter" idx="11"/>
          </p:nvPr>
        </p:nvSpPr>
        <p:spPr/>
        <p:txBody>
          <a:bodyPr/>
          <a:lstStyle>
            <a:lvl1pPr>
              <a:defRPr smtClean="0"/>
            </a:lvl1pPr>
          </a:lstStyle>
          <a:p>
            <a:pPr>
              <a:defRPr/>
            </a:pPr>
            <a:fld id="{F5C47AAD-1E85-470C-BE50-FB1B1B6D86A1}" type="slidenum">
              <a:rPr lang="en-US" altLang="de-DE"/>
              <a:pPr>
                <a:defRPr/>
              </a:pPr>
              <a:t>‹Nr.›</a:t>
            </a:fld>
            <a:endParaRPr lang="en-US" altLang="de-DE"/>
          </a:p>
        </p:txBody>
      </p:sp>
      <p:sp>
        <p:nvSpPr>
          <p:cNvPr id="7" name="Fußzeilenplatzhalt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90332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lstStyle>
            <a:lvl1pPr>
              <a:defRPr/>
            </a:lvl1pPr>
          </a:lstStyle>
          <a:p>
            <a:r>
              <a:rPr lang="de-DE"/>
              <a:t>Titelmasterformat durch Klicken bearbeiten</a:t>
            </a:r>
            <a:endParaRPr lang="en-US"/>
          </a:p>
        </p:txBody>
      </p:sp>
      <p:sp>
        <p:nvSpPr>
          <p:cNvPr id="11" name="Inhaltsplatzhalter 10"/>
          <p:cNvSpPr>
            <a:spLocks noGrp="1"/>
          </p:cNvSpPr>
          <p:nvPr>
            <p:ph sz="quarter" idx="2"/>
          </p:nvPr>
        </p:nvSpPr>
        <p:spPr>
          <a:xfrm>
            <a:off x="609600" y="2438400"/>
            <a:ext cx="3886200" cy="35814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3" name="Inhaltsplatzhalter 12"/>
          <p:cNvSpPr>
            <a:spLocks noGrp="1"/>
          </p:cNvSpPr>
          <p:nvPr>
            <p:ph sz="quarter" idx="4"/>
          </p:nvPr>
        </p:nvSpPr>
        <p:spPr>
          <a:xfrm>
            <a:off x="4800600" y="2438400"/>
            <a:ext cx="3886200" cy="35814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de-DE"/>
              <a:t>Textmasterformate durch Klicken bearbeiten</a:t>
            </a:r>
          </a:p>
        </p:txBody>
      </p:sp>
      <p:sp>
        <p:nvSpPr>
          <p:cNvPr id="15" name="Textplatzhalt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de-DE"/>
              <a:t>Textmasterformate durch Klicken bearbeiten</a:t>
            </a:r>
          </a:p>
        </p:txBody>
      </p:sp>
      <p:sp>
        <p:nvSpPr>
          <p:cNvPr id="7" name="Datumsplatzhalter 9"/>
          <p:cNvSpPr>
            <a:spLocks noGrp="1"/>
          </p:cNvSpPr>
          <p:nvPr>
            <p:ph type="dt" sz="half" idx="10"/>
          </p:nvPr>
        </p:nvSpPr>
        <p:spPr/>
        <p:txBody>
          <a:bodyPr rtlCol="0"/>
          <a:lstStyle>
            <a:lvl1pPr>
              <a:defRPr/>
            </a:lvl1pPr>
          </a:lstStyle>
          <a:p>
            <a:pPr>
              <a:defRPr/>
            </a:pPr>
            <a:endParaRPr lang="en-US"/>
          </a:p>
        </p:txBody>
      </p:sp>
      <p:sp>
        <p:nvSpPr>
          <p:cNvPr id="8" name="Foliennummernplatzhalter 11"/>
          <p:cNvSpPr>
            <a:spLocks noGrp="1"/>
          </p:cNvSpPr>
          <p:nvPr>
            <p:ph type="sldNum" sz="quarter" idx="11"/>
          </p:nvPr>
        </p:nvSpPr>
        <p:spPr/>
        <p:txBody>
          <a:bodyPr/>
          <a:lstStyle>
            <a:lvl1pPr>
              <a:defRPr smtClean="0"/>
            </a:lvl1pPr>
          </a:lstStyle>
          <a:p>
            <a:pPr>
              <a:defRPr/>
            </a:pPr>
            <a:fld id="{5D9D9191-6191-4B88-88EF-C0D494ED094E}" type="slidenum">
              <a:rPr lang="en-US" altLang="de-DE"/>
              <a:pPr>
                <a:defRPr/>
              </a:pPr>
              <a:t>‹Nr.›</a:t>
            </a:fld>
            <a:endParaRPr lang="en-US" altLang="de-DE"/>
          </a:p>
        </p:txBody>
      </p:sp>
      <p:sp>
        <p:nvSpPr>
          <p:cNvPr id="9" name="Fußzeilenplatzhalt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02338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13"/>
          <p:cNvSpPr>
            <a:spLocks noGrp="1"/>
          </p:cNvSpPr>
          <p:nvPr>
            <p:ph type="dt" sz="half" idx="10"/>
          </p:nvPr>
        </p:nvSpPr>
        <p:spPr/>
        <p:txBody>
          <a:bodyPr/>
          <a:lstStyle>
            <a:lvl1pPr>
              <a:defRPr/>
            </a:lvl1pPr>
          </a:lstStyle>
          <a:p>
            <a:pPr>
              <a:defRPr/>
            </a:pPr>
            <a:endParaRPr lang="en-US"/>
          </a:p>
        </p:txBody>
      </p:sp>
      <p:sp>
        <p:nvSpPr>
          <p:cNvPr id="4" name="Fußzeilenplatzhalter 2"/>
          <p:cNvSpPr>
            <a:spLocks noGrp="1"/>
          </p:cNvSpPr>
          <p:nvPr>
            <p:ph type="ftr" sz="quarter" idx="11"/>
          </p:nvPr>
        </p:nvSpPr>
        <p:spPr/>
        <p:txBody>
          <a:bodyPr/>
          <a:lstStyle>
            <a:lvl1pPr>
              <a:defRPr/>
            </a:lvl1pPr>
          </a:lstStyle>
          <a:p>
            <a:pPr>
              <a:defRPr/>
            </a:pPr>
            <a:endParaRPr lang="en-US"/>
          </a:p>
        </p:txBody>
      </p:sp>
      <p:sp>
        <p:nvSpPr>
          <p:cNvPr id="5" name="Foliennummernplatzhalter 22"/>
          <p:cNvSpPr>
            <a:spLocks noGrp="1"/>
          </p:cNvSpPr>
          <p:nvPr>
            <p:ph type="sldNum" sz="quarter" idx="12"/>
          </p:nvPr>
        </p:nvSpPr>
        <p:spPr/>
        <p:txBody>
          <a:bodyPr/>
          <a:lstStyle>
            <a:lvl1pPr>
              <a:defRPr/>
            </a:lvl1pPr>
          </a:lstStyle>
          <a:p>
            <a:pPr>
              <a:defRPr/>
            </a:pPr>
            <a:fld id="{113ABA13-B3B8-4B60-BA1F-941077A2DCFD}" type="slidenum">
              <a:rPr lang="en-US" altLang="de-DE"/>
              <a:pPr>
                <a:defRPr/>
              </a:pPr>
              <a:t>‹Nr.›</a:t>
            </a:fld>
            <a:endParaRPr lang="en-US" altLang="de-DE"/>
          </a:p>
        </p:txBody>
      </p:sp>
    </p:spTree>
    <p:extLst>
      <p:ext uri="{BB962C8B-B14F-4D97-AF65-F5344CB8AC3E}">
        <p14:creationId xmlns:p14="http://schemas.microsoft.com/office/powerpoint/2010/main" val="298320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pPr>
              <a:defRPr/>
            </a:pPr>
            <a:endParaRPr lang="en-US"/>
          </a:p>
        </p:txBody>
      </p:sp>
      <p:sp>
        <p:nvSpPr>
          <p:cNvPr id="3" name="Fußzeilenplatzhalter 2"/>
          <p:cNvSpPr>
            <a:spLocks noGrp="1"/>
          </p:cNvSpPr>
          <p:nvPr>
            <p:ph type="ftr" sz="quarter" idx="11"/>
          </p:nvPr>
        </p:nvSpPr>
        <p:spPr/>
        <p:txBody>
          <a:bodyPr/>
          <a:lstStyle>
            <a:lvl1pPr>
              <a:defRPr/>
            </a:lvl1pPr>
          </a:lstStyle>
          <a:p>
            <a:pPr>
              <a:defRPr/>
            </a:pPr>
            <a:endParaRPr lang="en-US"/>
          </a:p>
        </p:txBody>
      </p:sp>
      <p:sp>
        <p:nvSpPr>
          <p:cNvPr id="4" name="Foliennummernplatzhalt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022BF3BF-5FF7-448E-9A0A-F3E0CC871039}" type="slidenum">
              <a:rPr lang="en-US" altLang="de-DE"/>
              <a:pPr>
                <a:defRPr/>
              </a:pPr>
              <a:t>‹Nr.›</a:t>
            </a:fld>
            <a:endParaRPr lang="en-US" altLang="de-DE"/>
          </a:p>
        </p:txBody>
      </p:sp>
    </p:spTree>
    <p:extLst>
      <p:ext uri="{BB962C8B-B14F-4D97-AF65-F5344CB8AC3E}">
        <p14:creationId xmlns:p14="http://schemas.microsoft.com/office/powerpoint/2010/main" val="428292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lstStyle>
            <a:lvl1pPr algn="l">
              <a:buNone/>
              <a:defRPr sz="4400" b="0"/>
            </a:lvl1pPr>
          </a:lstStyle>
          <a:p>
            <a:r>
              <a:rPr lang="de-DE"/>
              <a:t>Titelmasterformat durch Klicken bearbeiten</a:t>
            </a:r>
            <a:endParaRPr lang="en-US"/>
          </a:p>
        </p:txBody>
      </p:sp>
      <p:sp>
        <p:nvSpPr>
          <p:cNvPr id="3" name="Textplatzhalt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de-DE"/>
              <a:t>Textmasterformate durch Klicken bearbeiten</a:t>
            </a:r>
          </a:p>
        </p:txBody>
      </p:sp>
      <p:sp>
        <p:nvSpPr>
          <p:cNvPr id="9" name="Inhaltsplatzhalter 8"/>
          <p:cNvSpPr>
            <a:spLocks noGrp="1"/>
          </p:cNvSpPr>
          <p:nvPr>
            <p:ph sz="quarter" idx="1"/>
          </p:nvPr>
        </p:nvSpPr>
        <p:spPr>
          <a:xfrm>
            <a:off x="2362200" y="1752600"/>
            <a:ext cx="6400800" cy="44196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13"/>
          <p:cNvSpPr>
            <a:spLocks noGrp="1"/>
          </p:cNvSpPr>
          <p:nvPr>
            <p:ph type="dt" sz="half" idx="10"/>
          </p:nvPr>
        </p:nvSpPr>
        <p:spPr/>
        <p:txBody>
          <a:bodyPr/>
          <a:lstStyle>
            <a:lvl1pPr>
              <a:defRPr/>
            </a:lvl1pPr>
          </a:lstStyle>
          <a:p>
            <a:pPr>
              <a:defRPr/>
            </a:pPr>
            <a:endParaRPr lang="en-US"/>
          </a:p>
        </p:txBody>
      </p:sp>
      <p:sp>
        <p:nvSpPr>
          <p:cNvPr id="6" name="Fußzeilenplatzhalter 2"/>
          <p:cNvSpPr>
            <a:spLocks noGrp="1"/>
          </p:cNvSpPr>
          <p:nvPr>
            <p:ph type="ftr" sz="quarter" idx="11"/>
          </p:nvPr>
        </p:nvSpPr>
        <p:spPr/>
        <p:txBody>
          <a:bodyPr/>
          <a:lstStyle>
            <a:lvl1pPr>
              <a:defRPr/>
            </a:lvl1pPr>
          </a:lstStyle>
          <a:p>
            <a:pPr>
              <a:defRPr/>
            </a:pPr>
            <a:endParaRPr lang="en-US"/>
          </a:p>
        </p:txBody>
      </p:sp>
      <p:sp>
        <p:nvSpPr>
          <p:cNvPr id="7" name="Foliennummernplatzhalter 22"/>
          <p:cNvSpPr>
            <a:spLocks noGrp="1"/>
          </p:cNvSpPr>
          <p:nvPr>
            <p:ph type="sldNum" sz="quarter" idx="12"/>
          </p:nvPr>
        </p:nvSpPr>
        <p:spPr/>
        <p:txBody>
          <a:bodyPr/>
          <a:lstStyle>
            <a:lvl1pPr>
              <a:defRPr/>
            </a:lvl1pPr>
          </a:lstStyle>
          <a:p>
            <a:pPr>
              <a:defRPr/>
            </a:pPr>
            <a:fld id="{F9390200-B80E-426D-B783-C3AAA034C3D7}" type="slidenum">
              <a:rPr lang="en-US" altLang="de-DE"/>
              <a:pPr>
                <a:defRPr/>
              </a:pPr>
              <a:t>‹Nr.›</a:t>
            </a:fld>
            <a:endParaRPr lang="en-US" altLang="de-DE"/>
          </a:p>
        </p:txBody>
      </p:sp>
    </p:spTree>
    <p:extLst>
      <p:ext uri="{BB962C8B-B14F-4D97-AF65-F5344CB8AC3E}">
        <p14:creationId xmlns:p14="http://schemas.microsoft.com/office/powerpoint/2010/main" val="3336771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hteck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hteck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hteck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Rechteck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Textplatzhalt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de-DE"/>
              <a:t>Textmasterformate durch Klicken bearbeiten</a:t>
            </a:r>
          </a:p>
        </p:txBody>
      </p:sp>
      <p:sp>
        <p:nvSpPr>
          <p:cNvPr id="2" name="Titel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de-DE"/>
              <a:t>Titelmasterformat durch Klicken bearbeiten</a:t>
            </a:r>
            <a:endParaRPr lang="en-US"/>
          </a:p>
        </p:txBody>
      </p:sp>
      <p:sp>
        <p:nvSpPr>
          <p:cNvPr id="3" name="Bildplatzhalt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de-DE" noProof="0"/>
              <a:t>Bild durch Klicken auf Symbol hinzufügen</a:t>
            </a:r>
            <a:endParaRPr lang="en-US" noProof="0" dirty="0"/>
          </a:p>
        </p:txBody>
      </p:sp>
      <p:sp>
        <p:nvSpPr>
          <p:cNvPr id="9" name="Datumsplatzhalter 11"/>
          <p:cNvSpPr>
            <a:spLocks noGrp="1"/>
          </p:cNvSpPr>
          <p:nvPr>
            <p:ph type="dt" sz="half" idx="10"/>
          </p:nvPr>
        </p:nvSpPr>
        <p:spPr>
          <a:xfrm>
            <a:off x="6248400" y="6248400"/>
            <a:ext cx="2667000" cy="365125"/>
          </a:xfrm>
        </p:spPr>
        <p:txBody>
          <a:bodyPr rtlCol="0"/>
          <a:lstStyle>
            <a:lvl1pPr>
              <a:defRPr/>
            </a:lvl1pPr>
          </a:lstStyle>
          <a:p>
            <a:pPr>
              <a:defRPr/>
            </a:pPr>
            <a:endParaRPr lang="en-US"/>
          </a:p>
        </p:txBody>
      </p:sp>
      <p:sp>
        <p:nvSpPr>
          <p:cNvPr id="10" name="Foliennummernplatzhalter 12"/>
          <p:cNvSpPr>
            <a:spLocks noGrp="1"/>
          </p:cNvSpPr>
          <p:nvPr>
            <p:ph type="sldNum" sz="quarter" idx="11"/>
          </p:nvPr>
        </p:nvSpPr>
        <p:spPr>
          <a:xfrm>
            <a:off x="0" y="4667250"/>
            <a:ext cx="1447800" cy="663575"/>
          </a:xfrm>
        </p:spPr>
        <p:txBody>
          <a:bodyPr/>
          <a:lstStyle>
            <a:lvl1pPr>
              <a:defRPr sz="2800" smtClean="0"/>
            </a:lvl1pPr>
          </a:lstStyle>
          <a:p>
            <a:pPr>
              <a:defRPr/>
            </a:pPr>
            <a:fld id="{EC33D7CB-E06F-4102-8D71-B459839548B4}" type="slidenum">
              <a:rPr lang="en-US" altLang="de-DE"/>
              <a:pPr>
                <a:defRPr/>
              </a:pPr>
              <a:t>‹Nr.›</a:t>
            </a:fld>
            <a:endParaRPr lang="en-US" altLang="de-DE"/>
          </a:p>
        </p:txBody>
      </p:sp>
      <p:sp>
        <p:nvSpPr>
          <p:cNvPr id="11" name="Fußzeilenplatzhalt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13453603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endParaRPr lang="en-US" altLang="de-DE"/>
          </a:p>
        </p:txBody>
      </p:sp>
      <p:sp>
        <p:nvSpPr>
          <p:cNvPr id="1027" name="Textplatzhalt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en-US" altLang="de-DE"/>
          </a:p>
        </p:txBody>
      </p:sp>
      <p:sp>
        <p:nvSpPr>
          <p:cNvPr id="14" name="Datumsplatzhalt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Times New Roman" pitchFamily="18" charset="0"/>
              </a:defRPr>
            </a:lvl1pPr>
          </a:lstStyle>
          <a:p>
            <a:pPr>
              <a:defRPr/>
            </a:pPr>
            <a:endParaRPr lang="en-US"/>
          </a:p>
        </p:txBody>
      </p:sp>
      <p:sp>
        <p:nvSpPr>
          <p:cNvPr id="3" name="Fußzeilenplatzhalt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Times New Roman" pitchFamily="18" charset="0"/>
              </a:defRPr>
            </a:lvl1pPr>
          </a:lstStyle>
          <a:p>
            <a:pPr>
              <a:defRPr/>
            </a:pPr>
            <a:endParaRPr lang="en-US"/>
          </a:p>
        </p:txBody>
      </p:sp>
      <p:sp>
        <p:nvSpPr>
          <p:cNvPr id="7" name="Rechteck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Rechteck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Rechteck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Foliennummernplatzhalt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smtClean="0">
                <a:solidFill>
                  <a:srgbClr val="FFFFFF"/>
                </a:solidFill>
              </a:defRPr>
            </a:lvl1pPr>
          </a:lstStyle>
          <a:p>
            <a:pPr>
              <a:defRPr/>
            </a:pPr>
            <a:fld id="{CCE751BD-9F5C-42F2-8659-3FE0F5422223}" type="slidenum">
              <a:rPr lang="en-US" altLang="de-DE"/>
              <a:pPr>
                <a:defRPr/>
              </a:pPr>
              <a:t>‹Nr.›</a:t>
            </a:fld>
            <a:endParaRPr lang="en-US" altLang="de-DE"/>
          </a:p>
        </p:txBody>
      </p:sp>
    </p:spTree>
  </p:cSld>
  <p:clrMap bg1="lt1" tx1="dk1" bg2="lt2" tx2="dk2" accent1="accent1" accent2="accent2" accent3="accent3" accent4="accent4" accent5="accent5" accent6="accent6" hlink="hlink" folHlink="folHlink"/>
  <p:sldLayoutIdLst>
    <p:sldLayoutId id="2147484027" r:id="rId1"/>
    <p:sldLayoutId id="2147484023" r:id="rId2"/>
    <p:sldLayoutId id="2147484028" r:id="rId3"/>
    <p:sldLayoutId id="2147484029" r:id="rId4"/>
    <p:sldLayoutId id="2147484030" r:id="rId5"/>
    <p:sldLayoutId id="2147484024" r:id="rId6"/>
    <p:sldLayoutId id="2147484031" r:id="rId7"/>
    <p:sldLayoutId id="2147484025" r:id="rId8"/>
    <p:sldLayoutId id="2147484032" r:id="rId9"/>
    <p:sldLayoutId id="2147484026" r:id="rId10"/>
    <p:sldLayoutId id="2147484033"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mailto:lukas.mueller@keta.ch" TargetMode="Externa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80.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81.png"/></Relationships>
</file>

<file path=ppt/slides/_rels/slide20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82.png"/></Relationships>
</file>

<file path=ppt/slides/_rels/slide20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88.emf"/><Relationship Id="rId5" Type="http://schemas.openxmlformats.org/officeDocument/2006/relationships/oleObject" Target="../embeddings/oleObject39.bin"/><Relationship Id="rId4" Type="http://schemas.openxmlformats.org/officeDocument/2006/relationships/image" Target="../media/image8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91.emf"/><Relationship Id="rId5" Type="http://schemas.openxmlformats.org/officeDocument/2006/relationships/oleObject" Target="../embeddings/oleObject42.bin"/><Relationship Id="rId4" Type="http://schemas.openxmlformats.org/officeDocument/2006/relationships/image" Target="../media/image90.emf"/></Relationships>
</file>

<file path=ppt/slides/_rels/slide2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93.emf"/><Relationship Id="rId4" Type="http://schemas.openxmlformats.org/officeDocument/2006/relationships/oleObject" Target="../embeddings/oleObject44.bin"/></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96.emf"/><Relationship Id="rId5" Type="http://schemas.openxmlformats.org/officeDocument/2006/relationships/oleObject" Target="../embeddings/oleObject46.bin"/><Relationship Id="rId4" Type="http://schemas.openxmlformats.org/officeDocument/2006/relationships/image" Target="../media/image95.emf"/></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6.xml"/><Relationship Id="rId1" Type="http://schemas.openxmlformats.org/officeDocument/2006/relationships/vmlDrawing" Target="../drawings/vmlDrawing26.vml"/><Relationship Id="rId5" Type="http://schemas.openxmlformats.org/officeDocument/2006/relationships/image" Target="../media/image93.emf"/><Relationship Id="rId4" Type="http://schemas.openxmlformats.org/officeDocument/2006/relationships/oleObject" Target="../embeddings/oleObject47.bin"/></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93.emf"/><Relationship Id="rId4"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7.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9.emf"/><Relationship Id="rId5" Type="http://schemas.openxmlformats.org/officeDocument/2006/relationships/oleObject" Target="../embeddings/oleObject10.bin"/><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2.emf"/><Relationship Id="rId5" Type="http://schemas.openxmlformats.org/officeDocument/2006/relationships/oleObject" Target="../embeddings/oleObject13.bin"/><Relationship Id="rId4" Type="http://schemas.openxmlformats.org/officeDocument/2006/relationships/image" Target="../media/image31.emf"/></Relationships>
</file>

<file path=ppt/slides/_rels/slide8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30.emf"/><Relationship Id="rId5" Type="http://schemas.openxmlformats.org/officeDocument/2006/relationships/oleObject" Target="../embeddings/oleObject16.bin"/><Relationship Id="rId4" Type="http://schemas.openxmlformats.org/officeDocument/2006/relationships/image" Target="../media/image29.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5.emf"/><Relationship Id="rId5" Type="http://schemas.openxmlformats.org/officeDocument/2006/relationships/oleObject" Target="../embeddings/oleObject19.bin"/><Relationship Id="rId4" Type="http://schemas.openxmlformats.org/officeDocument/2006/relationships/image" Target="../media/image34.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7.emf"/><Relationship Id="rId5" Type="http://schemas.openxmlformats.org/officeDocument/2006/relationships/oleObject" Target="../embeddings/oleObject21.bin"/><Relationship Id="rId4" Type="http://schemas.openxmlformats.org/officeDocument/2006/relationships/image" Target="../media/image36.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39.emf"/><Relationship Id="rId5" Type="http://schemas.openxmlformats.org/officeDocument/2006/relationships/oleObject" Target="../embeddings/oleObject23.bin"/><Relationship Id="rId4" Type="http://schemas.openxmlformats.org/officeDocument/2006/relationships/image" Target="../media/image38.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1.emf"/><Relationship Id="rId5" Type="http://schemas.openxmlformats.org/officeDocument/2006/relationships/oleObject" Target="../embeddings/oleObject25.bin"/><Relationship Id="rId4" Type="http://schemas.openxmlformats.org/officeDocument/2006/relationships/image" Target="../media/image40.emf"/></Relationships>
</file>

<file path=ppt/slides/_rels/slide97.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3.emf"/><Relationship Id="rId5" Type="http://schemas.openxmlformats.org/officeDocument/2006/relationships/oleObject" Target="../embeddings/oleObject27.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29.bin"/></Relationships>
</file>

<file path=ppt/slides/_rels/slide98.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47.emf"/><Relationship Id="rId5" Type="http://schemas.openxmlformats.org/officeDocument/2006/relationships/oleObject" Target="../embeddings/oleObject31.bin"/><Relationship Id="rId4" Type="http://schemas.openxmlformats.org/officeDocument/2006/relationships/image" Target="../media/image46.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7.emf"/><Relationship Id="rId5" Type="http://schemas.openxmlformats.org/officeDocument/2006/relationships/oleObject" Target="../embeddings/oleObject34.bin"/><Relationship Id="rId4" Type="http://schemas.openxmlformats.org/officeDocument/2006/relationships/image" Target="../media/image4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80227" name="Rectangle 3"/>
          <p:cNvSpPr>
            <a:spLocks noGrp="1" noChangeArrowheads="1"/>
          </p:cNvSpPr>
          <p:nvPr>
            <p:ph sz="quarter" idx="1"/>
          </p:nvPr>
        </p:nvSpPr>
        <p:spPr>
          <a:xfrm>
            <a:off x="1116013" y="2420938"/>
            <a:ext cx="7559675" cy="3816350"/>
          </a:xfrm>
        </p:spPr>
        <p:txBody>
          <a:bodyPr>
            <a:normAutofit fontScale="92500" lnSpcReduction="10000"/>
          </a:bodyPr>
          <a:lstStyle/>
          <a:p>
            <a:pPr marL="320040" indent="-320040" eaLnBrk="1" fontAlgn="auto" hangingPunct="1">
              <a:spcAft>
                <a:spcPts val="0"/>
              </a:spcAft>
              <a:buFont typeface="Wingdings"/>
              <a:buChar char=""/>
              <a:defRPr/>
            </a:pPr>
            <a:r>
              <a:rPr lang="de-CH" dirty="0"/>
              <a:t>Einführung</a:t>
            </a:r>
          </a:p>
          <a:p>
            <a:pPr marL="640080" lvl="1" indent="-274320" eaLnBrk="1" fontAlgn="auto" hangingPunct="1">
              <a:spcAft>
                <a:spcPts val="0"/>
              </a:spcAft>
              <a:buFont typeface="Wingdings 2"/>
              <a:buChar char=""/>
              <a:defRPr/>
            </a:pPr>
            <a:r>
              <a:rPr lang="de-CH" dirty="0"/>
              <a:t>Vorstellungsrunde / Unterrichtsgestaltung</a:t>
            </a:r>
          </a:p>
          <a:p>
            <a:pPr marL="640080" lvl="1" indent="-274320" eaLnBrk="1" fontAlgn="auto" hangingPunct="1">
              <a:spcAft>
                <a:spcPts val="0"/>
              </a:spcAft>
              <a:buFont typeface="Wingdings 2"/>
              <a:buChar char=""/>
              <a:defRPr/>
            </a:pPr>
            <a:r>
              <a:rPr lang="de-CH" dirty="0"/>
              <a:t>Zielsetzung zum Lehrgang</a:t>
            </a:r>
          </a:p>
          <a:p>
            <a:pPr marL="640080" lvl="1" indent="-274320" eaLnBrk="1" fontAlgn="auto" hangingPunct="1">
              <a:spcAft>
                <a:spcPts val="0"/>
              </a:spcAft>
              <a:buFont typeface="Wingdings 2"/>
              <a:buChar char=""/>
              <a:defRPr/>
            </a:pPr>
            <a:r>
              <a:rPr lang="de-CH" dirty="0"/>
              <a:t>Voraussetzungen (</a:t>
            </a:r>
            <a:r>
              <a:rPr lang="de-CH" dirty="0" err="1"/>
              <a:t>Hard</a:t>
            </a:r>
            <a:r>
              <a:rPr lang="de-CH" dirty="0"/>
              <a:t>- / Software)</a:t>
            </a:r>
          </a:p>
          <a:p>
            <a:pPr marL="640080" lvl="1" indent="-274320" eaLnBrk="1" fontAlgn="auto" hangingPunct="1">
              <a:spcAft>
                <a:spcPts val="0"/>
              </a:spcAft>
              <a:buFont typeface="Wingdings 2"/>
              <a:buChar char=""/>
              <a:defRPr/>
            </a:pPr>
            <a:endParaRPr lang="de-CH" dirty="0"/>
          </a:p>
          <a:p>
            <a:pPr marL="319405" indent="-274320" eaLnBrk="1" fontAlgn="auto" hangingPunct="1">
              <a:spcAft>
                <a:spcPts val="0"/>
              </a:spcAft>
              <a:buFont typeface="Wingdings 2"/>
              <a:buChar char=""/>
              <a:defRPr/>
            </a:pPr>
            <a:r>
              <a:rPr lang="de-CH" dirty="0"/>
              <a:t>Einstieg in Datenbanktechnologie</a:t>
            </a:r>
          </a:p>
          <a:p>
            <a:pPr marL="640080" lvl="1" indent="-274320" eaLnBrk="1" fontAlgn="auto" hangingPunct="1">
              <a:spcAft>
                <a:spcPts val="0"/>
              </a:spcAft>
              <a:buFont typeface="Wingdings 2"/>
              <a:buChar char=""/>
              <a:defRPr/>
            </a:pPr>
            <a:r>
              <a:rPr lang="de-CH" dirty="0"/>
              <a:t>Begriffe / Definitionen</a:t>
            </a:r>
          </a:p>
          <a:p>
            <a:pPr marL="640080" lvl="1" indent="-274320" eaLnBrk="1" fontAlgn="auto" hangingPunct="1">
              <a:spcAft>
                <a:spcPts val="0"/>
              </a:spcAft>
              <a:buFont typeface="Wingdings 2"/>
              <a:buChar char=""/>
              <a:defRPr/>
            </a:pPr>
            <a:r>
              <a:rPr lang="de-CH" dirty="0"/>
              <a:t>Verschiedene Datenbanksysteme</a:t>
            </a:r>
          </a:p>
          <a:p>
            <a:pPr marL="640080" lvl="1" indent="-274320" eaLnBrk="1" fontAlgn="auto" hangingPunct="1">
              <a:spcAft>
                <a:spcPts val="0"/>
              </a:spcAft>
              <a:buFont typeface="Wingdings 2"/>
              <a:buChar char=""/>
              <a:defRPr/>
            </a:pPr>
            <a:r>
              <a:rPr lang="de-CH" dirty="0"/>
              <a:t>Gruppenarbeit</a:t>
            </a:r>
          </a:p>
        </p:txBody>
      </p:sp>
      <p:sp>
        <p:nvSpPr>
          <p:cNvPr id="9220" name="Text Box 4"/>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1. Schultag</a:t>
            </a:r>
            <a:endParaRPr kumimoji="0" lang="de-DE" altLang="de-DE" sz="2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xfrm>
            <a:off x="395288" y="404813"/>
            <a:ext cx="8509000" cy="752475"/>
          </a:xfrm>
        </p:spPr>
        <p:txBody>
          <a:bodyPr>
            <a:normAutofit fontScale="90000"/>
          </a:bodyPr>
          <a:lstStyle/>
          <a:p>
            <a:pPr algn="ctr" eaLnBrk="1" fontAlgn="auto" hangingPunct="1">
              <a:spcAft>
                <a:spcPts val="0"/>
              </a:spcAft>
              <a:defRPr/>
            </a:pPr>
            <a:r>
              <a:rPr lang="de-DE" b="1">
                <a:latin typeface="Verdana" pitchFamily="34" charset="0"/>
              </a:rPr>
              <a:t>DATENBANKEN</a:t>
            </a:r>
            <a:endParaRPr lang="de-DE"/>
          </a:p>
        </p:txBody>
      </p:sp>
      <p:sp>
        <p:nvSpPr>
          <p:cNvPr id="18435" name="Rectangle 2"/>
          <p:cNvSpPr>
            <a:spLocks noGrp="1" noChangeArrowheads="1"/>
          </p:cNvSpPr>
          <p:nvPr>
            <p:ph sz="quarter" idx="1"/>
          </p:nvPr>
        </p:nvSpPr>
        <p:spPr>
          <a:xfrm>
            <a:off x="971550" y="2349500"/>
            <a:ext cx="7704138" cy="3527425"/>
          </a:xfrm>
        </p:spPr>
        <p:txBody>
          <a:bodyPr/>
          <a:lstStyle/>
          <a:p>
            <a:pPr eaLnBrk="1" hangingPunct="1"/>
            <a:r>
              <a:rPr lang="de-DE" altLang="de-DE" sz="2000">
                <a:latin typeface="Verdana" panose="020B0604030504040204" pitchFamily="34" charset="0"/>
              </a:rPr>
              <a:t>kennt die Such- und Abfragemöglichkeiten mit SQL.</a:t>
            </a:r>
          </a:p>
          <a:p>
            <a:pPr eaLnBrk="1" hangingPunct="1"/>
            <a:r>
              <a:rPr lang="de-DE" altLang="de-DE" sz="2000">
                <a:latin typeface="Verdana" panose="020B0604030504040204" pitchFamily="34" charset="0"/>
              </a:rPr>
              <a:t>kennt die Zugriffsrechte für Datenbankobjekte eines Benutzers.</a:t>
            </a:r>
          </a:p>
          <a:p>
            <a:pPr eaLnBrk="1" hangingPunct="1"/>
            <a:r>
              <a:rPr lang="de-DE" altLang="de-DE" sz="2000">
                <a:latin typeface="Verdana" panose="020B0604030504040204" pitchFamily="34" charset="0"/>
              </a:rPr>
              <a:t>kennt die Anwendung von Views, Triggers und Stored Procedures</a:t>
            </a:r>
          </a:p>
          <a:p>
            <a:pPr eaLnBrk="1" hangingPunct="1"/>
            <a:r>
              <a:rPr lang="de-DE" altLang="de-DE" sz="2000">
                <a:latin typeface="Verdana" panose="020B0604030504040204" pitchFamily="34" charset="0"/>
              </a:rPr>
              <a:t>kennt die Transaktionsverarbeitung in SQL.</a:t>
            </a:r>
          </a:p>
          <a:p>
            <a:pPr eaLnBrk="1" hangingPunct="1"/>
            <a:r>
              <a:rPr lang="de-DE" altLang="de-DE" sz="2000">
                <a:latin typeface="Verdana" panose="020B0604030504040204" pitchFamily="34" charset="0"/>
              </a:rPr>
              <a:t>Kennt die verschiedenen Datenbank Architekturen</a:t>
            </a:r>
          </a:p>
        </p:txBody>
      </p:sp>
      <p:sp>
        <p:nvSpPr>
          <p:cNvPr id="18436" name="Text Box 3"/>
          <p:cNvSpPr txBox="1">
            <a:spLocks noChangeArrowheads="1"/>
          </p:cNvSpPr>
          <p:nvPr/>
        </p:nvSpPr>
        <p:spPr bwMode="auto">
          <a:xfrm>
            <a:off x="1042988" y="1773238"/>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Verdana" panose="020B0604030504040204" pitchFamily="34" charset="0"/>
              </a:rPr>
              <a:t>Jeder Teilnehmer (2)</a:t>
            </a:r>
            <a:endParaRPr kumimoji="0" lang="de-DE" altLang="de-DE"/>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06400" y="228600"/>
            <a:ext cx="8204200" cy="1066800"/>
          </a:xfrm>
        </p:spPr>
        <p:txBody>
          <a:bodyPr/>
          <a:lstStyle/>
          <a:p>
            <a:pPr algn="ctr" eaLnBrk="1" hangingPunct="1"/>
            <a:r>
              <a:rPr lang="de-CH" altLang="de-DE"/>
              <a:t>Datenbankentwurf</a:t>
            </a:r>
          </a:p>
        </p:txBody>
      </p:sp>
      <p:sp>
        <p:nvSpPr>
          <p:cNvPr id="178179" name="Text Box 3"/>
          <p:cNvSpPr txBox="1">
            <a:spLocks noChangeArrowheads="1"/>
          </p:cNvSpPr>
          <p:nvPr/>
        </p:nvSpPr>
        <p:spPr bwMode="auto">
          <a:xfrm>
            <a:off x="1219200" y="2057400"/>
            <a:ext cx="6669088" cy="3586163"/>
          </a:xfrm>
          <a:prstGeom prst="rect">
            <a:avLst/>
          </a:prstGeom>
          <a:solidFill>
            <a:srgbClr val="FFFF99"/>
          </a:solidFill>
          <a:ln w="25400">
            <a:solidFill>
              <a:schemeClr val="tx1"/>
            </a:solidFill>
            <a:miter lim="800000"/>
            <a:headEnd/>
            <a:tailEnd/>
          </a:ln>
          <a:effectLst/>
        </p:spPr>
        <p:txBody>
          <a:bodyPr lIns="90000" tIns="46800" rIns="90000" bIns="46800">
            <a:spAutoFit/>
          </a:bodyPr>
          <a:lstStyle/>
          <a:p>
            <a:pPr defTabSz="377825">
              <a:spcBef>
                <a:spcPct val="50000"/>
              </a:spcBef>
              <a:defRPr/>
            </a:pPr>
            <a:r>
              <a:rPr lang="de-DE" b="1" u="sng">
                <a:latin typeface="Arial" charset="0"/>
              </a:rPr>
              <a:t>Schritte beim Entwurf einer Datenbank:</a:t>
            </a:r>
            <a:endParaRPr lang="de-DE" b="1">
              <a:latin typeface="Arial" charset="0"/>
            </a:endParaRPr>
          </a:p>
          <a:p>
            <a:pPr defTabSz="377825">
              <a:spcBef>
                <a:spcPct val="50000"/>
              </a:spcBef>
              <a:defRPr/>
            </a:pPr>
            <a:r>
              <a:rPr lang="de-DE">
                <a:latin typeface="Arial" charset="0"/>
              </a:rPr>
              <a:t>1.	Datenanalyse</a:t>
            </a:r>
            <a:br>
              <a:rPr lang="de-DE">
                <a:latin typeface="Arial" charset="0"/>
              </a:rPr>
            </a:br>
            <a:r>
              <a:rPr lang="de-DE">
                <a:latin typeface="Arial" charset="0"/>
              </a:rPr>
              <a:t>2.	Entitäts- und Beziehungsmengen</a:t>
            </a:r>
            <a:br>
              <a:rPr lang="de-DE">
                <a:latin typeface="Arial" charset="0"/>
              </a:rPr>
            </a:br>
            <a:r>
              <a:rPr lang="de-DE">
                <a:latin typeface="Arial" charset="0"/>
              </a:rPr>
              <a:t>3.	Abstimmung mit anderen Datenmodellen</a:t>
            </a:r>
            <a:br>
              <a:rPr lang="de-DE">
                <a:latin typeface="Arial" charset="0"/>
              </a:rPr>
            </a:br>
            <a:r>
              <a:rPr lang="de-DE">
                <a:latin typeface="Arial" charset="0"/>
              </a:rPr>
              <a:t>4.	relationales Datenbank-Schema</a:t>
            </a:r>
            <a:br>
              <a:rPr lang="de-DE">
                <a:latin typeface="Arial" charset="0"/>
              </a:rPr>
            </a:br>
            <a:r>
              <a:rPr lang="de-DE">
                <a:latin typeface="Arial" charset="0"/>
              </a:rPr>
              <a:t>5.	Normalisierung</a:t>
            </a:r>
            <a:br>
              <a:rPr lang="de-DE">
                <a:latin typeface="Arial" charset="0"/>
              </a:rPr>
            </a:br>
            <a:r>
              <a:rPr lang="de-DE">
                <a:latin typeface="Arial" charset="0"/>
              </a:rPr>
              <a:t>6.	Integritätsbedingungen</a:t>
            </a:r>
            <a:br>
              <a:rPr lang="de-DE">
                <a:latin typeface="Arial" charset="0"/>
              </a:rPr>
            </a:br>
            <a:r>
              <a:rPr lang="de-DE">
                <a:latin typeface="Arial" charset="0"/>
              </a:rPr>
              <a:t>7.	Konsistenzbedingungen</a:t>
            </a:r>
            <a:br>
              <a:rPr lang="de-DE">
                <a:latin typeface="Arial" charset="0"/>
              </a:rPr>
            </a:br>
            <a:r>
              <a:rPr lang="de-DE">
                <a:latin typeface="Arial" charset="0"/>
              </a:rPr>
              <a:t>8.	physische Datenstruktur</a:t>
            </a:r>
            <a:endParaRPr lang="de-DE" b="1">
              <a:effectLst>
                <a:outerShdw blurRad="38100" dist="38100" dir="2700000" algn="tl">
                  <a:srgbClr val="FFFFFF"/>
                </a:outerShdw>
              </a:effectLst>
              <a:latin typeface="Arial"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1295400" y="2971800"/>
            <a:ext cx="6172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2921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ER-Win (Logic Works)</a:t>
            </a:r>
          </a:p>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S-Designer (Sybase, SQL-AG)</a:t>
            </a:r>
          </a:p>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Designer 2000 (Oracle)</a:t>
            </a:r>
          </a:p>
        </p:txBody>
      </p:sp>
      <p:sp>
        <p:nvSpPr>
          <p:cNvPr id="109571" name="Text Box 4"/>
          <p:cNvSpPr txBox="1">
            <a:spLocks noChangeArrowheads="1"/>
          </p:cNvSpPr>
          <p:nvPr/>
        </p:nvSpPr>
        <p:spPr bwMode="auto">
          <a:xfrm>
            <a:off x="990600" y="1752600"/>
            <a:ext cx="731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a:latin typeface="Tahoma" panose="020B0604030504040204" pitchFamily="34" charset="0"/>
              </a:rPr>
              <a:t>Einige CASE-Tools Hersteller für die Datenmodellierung (ERD) mit grafischer Oberfläche:</a:t>
            </a:r>
            <a:endParaRPr kumimoji="0" lang="de-DE" altLang="de-DE"/>
          </a:p>
        </p:txBody>
      </p:sp>
      <p:sp>
        <p:nvSpPr>
          <p:cNvPr id="109572" name="Titel 4"/>
          <p:cNvSpPr>
            <a:spLocks noGrp="1"/>
          </p:cNvSpPr>
          <p:nvPr>
            <p:ph type="title"/>
          </p:nvPr>
        </p:nvSpPr>
        <p:spPr/>
        <p:txBody>
          <a:bodyPr/>
          <a:lstStyle/>
          <a:p>
            <a:pPr algn="ctr" eaLnBrk="1" hangingPunct="1"/>
            <a:r>
              <a:rPr lang="de-CH" altLang="de-DE"/>
              <a:t>CASE-Tools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762000" y="16002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Die Regeln: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hat einen Namen.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hat einen Wohnort.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arbeitet in einer Abteilung.</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ist an der Herstellung mehrerer Produkte beteiligt.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Die Herstellung erfordert pro Mitarbeiter ein bestimmte Zeit.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Eine Abteilung hat einen Namen.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Jedes Produkt hat eine Nummer und einen Namen.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In einer Abteilung sind mehrere Mitarbeiter angestellt.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Die Herstellung eines Produktes erfordert mehrere Mitarbeiter.</a:t>
            </a:r>
          </a:p>
        </p:txBody>
      </p:sp>
      <p:sp>
        <p:nvSpPr>
          <p:cNvPr id="110595" name="Titel 3"/>
          <p:cNvSpPr>
            <a:spLocks noGrp="1"/>
          </p:cNvSpPr>
          <p:nvPr>
            <p:ph type="title"/>
          </p:nvPr>
        </p:nvSpPr>
        <p:spPr/>
        <p:txBody>
          <a:bodyPr/>
          <a:lstStyle/>
          <a:p>
            <a:pPr algn="ctr" eaLnBrk="1" hangingPunct="1"/>
            <a:r>
              <a:rPr lang="de-CH" altLang="de-DE"/>
              <a:t>Beispiel ERM / Normalisierung</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7"/>
          <p:cNvSpPr>
            <a:spLocks noChangeArrowheads="1"/>
          </p:cNvSpPr>
          <p:nvPr/>
        </p:nvSpPr>
        <p:spPr bwMode="auto">
          <a:xfrm>
            <a:off x="2514600" y="1736725"/>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Frau</a:t>
            </a:r>
            <a:endParaRPr kumimoji="0" lang="de-DE" altLang="de-DE"/>
          </a:p>
        </p:txBody>
      </p:sp>
      <p:sp>
        <p:nvSpPr>
          <p:cNvPr id="111619" name="Rectangle 1028"/>
          <p:cNvSpPr>
            <a:spLocks noChangeArrowheads="1"/>
          </p:cNvSpPr>
          <p:nvPr/>
        </p:nvSpPr>
        <p:spPr bwMode="auto">
          <a:xfrm>
            <a:off x="5257800" y="1736725"/>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Mann</a:t>
            </a:r>
            <a:endParaRPr kumimoji="0" lang="de-DE" altLang="de-DE"/>
          </a:p>
        </p:txBody>
      </p:sp>
      <p:cxnSp>
        <p:nvCxnSpPr>
          <p:cNvPr id="111620" name="AutoShape 1029"/>
          <p:cNvCxnSpPr>
            <a:cxnSpLocks noChangeShapeType="1"/>
            <a:stCxn id="111618" idx="3"/>
            <a:endCxn id="111619" idx="1"/>
          </p:cNvCxnSpPr>
          <p:nvPr/>
        </p:nvCxnSpPr>
        <p:spPr bwMode="auto">
          <a:xfrm>
            <a:off x="3886200" y="1965325"/>
            <a:ext cx="1371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1621" name="Text Box 1030"/>
          <p:cNvSpPr txBox="1">
            <a:spLocks noChangeArrowheads="1"/>
          </p:cNvSpPr>
          <p:nvPr/>
        </p:nvSpPr>
        <p:spPr bwMode="auto">
          <a:xfrm>
            <a:off x="3886200" y="166052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sp>
        <p:nvSpPr>
          <p:cNvPr id="111622" name="Text Box 1031"/>
          <p:cNvSpPr txBox="1">
            <a:spLocks noChangeArrowheads="1"/>
          </p:cNvSpPr>
          <p:nvPr/>
        </p:nvSpPr>
        <p:spPr bwMode="auto">
          <a:xfrm>
            <a:off x="4937125" y="166052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sp>
        <p:nvSpPr>
          <p:cNvPr id="111623" name="Rectangle 1032"/>
          <p:cNvSpPr>
            <a:spLocks noChangeArrowheads="1"/>
          </p:cNvSpPr>
          <p:nvPr/>
        </p:nvSpPr>
        <p:spPr bwMode="auto">
          <a:xfrm>
            <a:off x="2590800" y="3108325"/>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Frau</a:t>
            </a:r>
            <a:endParaRPr kumimoji="0" lang="de-DE" altLang="de-DE"/>
          </a:p>
        </p:txBody>
      </p:sp>
      <p:sp>
        <p:nvSpPr>
          <p:cNvPr id="111624" name="Rectangle 1033"/>
          <p:cNvSpPr>
            <a:spLocks noChangeArrowheads="1"/>
          </p:cNvSpPr>
          <p:nvPr/>
        </p:nvSpPr>
        <p:spPr bwMode="auto">
          <a:xfrm>
            <a:off x="5334000" y="3108325"/>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Mann</a:t>
            </a:r>
            <a:endParaRPr kumimoji="0" lang="de-DE" altLang="de-DE"/>
          </a:p>
        </p:txBody>
      </p:sp>
      <p:sp>
        <p:nvSpPr>
          <p:cNvPr id="111625" name="Text Box 1034"/>
          <p:cNvSpPr txBox="1">
            <a:spLocks noChangeArrowheads="1"/>
          </p:cNvSpPr>
          <p:nvPr/>
        </p:nvSpPr>
        <p:spPr bwMode="auto">
          <a:xfrm>
            <a:off x="3657600" y="40989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sp>
        <p:nvSpPr>
          <p:cNvPr id="111626" name="Text Box 1035"/>
          <p:cNvSpPr txBox="1">
            <a:spLocks noChangeArrowheads="1"/>
          </p:cNvSpPr>
          <p:nvPr/>
        </p:nvSpPr>
        <p:spPr bwMode="auto">
          <a:xfrm>
            <a:off x="5486400" y="409892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sp>
        <p:nvSpPr>
          <p:cNvPr id="111627" name="Rectangle 1036"/>
          <p:cNvSpPr>
            <a:spLocks noChangeArrowheads="1"/>
          </p:cNvSpPr>
          <p:nvPr/>
        </p:nvSpPr>
        <p:spPr bwMode="auto">
          <a:xfrm>
            <a:off x="4038600" y="4175125"/>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Ehe</a:t>
            </a:r>
            <a:endParaRPr kumimoji="0" lang="de-DE" altLang="de-DE"/>
          </a:p>
        </p:txBody>
      </p:sp>
      <p:cxnSp>
        <p:nvCxnSpPr>
          <p:cNvPr id="111628" name="AutoShape 1037"/>
          <p:cNvCxnSpPr>
            <a:cxnSpLocks noChangeShapeType="1"/>
            <a:stCxn id="111623" idx="2"/>
            <a:endCxn id="111627" idx="1"/>
          </p:cNvCxnSpPr>
          <p:nvPr/>
        </p:nvCxnSpPr>
        <p:spPr bwMode="auto">
          <a:xfrm rot="16200000" flipH="1">
            <a:off x="3238500" y="3603625"/>
            <a:ext cx="838200" cy="7620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11629" name="AutoShape 1038"/>
          <p:cNvCxnSpPr>
            <a:cxnSpLocks noChangeShapeType="1"/>
            <a:stCxn id="111624" idx="2"/>
            <a:endCxn id="111627" idx="3"/>
          </p:cNvCxnSpPr>
          <p:nvPr/>
        </p:nvCxnSpPr>
        <p:spPr bwMode="auto">
          <a:xfrm rot="5400000">
            <a:off x="5295900" y="3679825"/>
            <a:ext cx="838200" cy="6096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11630" name="AutoShape 1039"/>
          <p:cNvSpPr>
            <a:spLocks noChangeArrowheads="1"/>
          </p:cNvSpPr>
          <p:nvPr/>
        </p:nvSpPr>
        <p:spPr bwMode="auto">
          <a:xfrm>
            <a:off x="4343400" y="2422525"/>
            <a:ext cx="609600" cy="609600"/>
          </a:xfrm>
          <a:prstGeom prst="downArrow">
            <a:avLst>
              <a:gd name="adj1" fmla="val 50000"/>
              <a:gd name="adj2" fmla="val 25000"/>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11631" name="Text Box 1040"/>
          <p:cNvSpPr txBox="1">
            <a:spLocks noChangeArrowheads="1"/>
          </p:cNvSpPr>
          <p:nvPr/>
        </p:nvSpPr>
        <p:spPr bwMode="auto">
          <a:xfrm>
            <a:off x="1143000" y="4708525"/>
            <a:ext cx="7620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Tahoma" panose="020B0604030504040204" pitchFamily="34" charset="0"/>
              </a:rPr>
              <a:t>Bei den konditionellen Beziehungen ist die Einführung einer zusätzlichen Relation notwendig, weil sonst den verbindenden Attribute in gewissen Fällen (c=0) kein Attributwert zugeordnet werden kann. In der Praxis lässt sich dies jedoch durch sogn. Null Werte umgehen.</a:t>
            </a:r>
          </a:p>
        </p:txBody>
      </p:sp>
      <p:sp>
        <p:nvSpPr>
          <p:cNvPr id="111632" name="Text Box 1041"/>
          <p:cNvSpPr txBox="1">
            <a:spLocks noChangeArrowheads="1"/>
          </p:cNvSpPr>
          <p:nvPr/>
        </p:nvSpPr>
        <p:spPr bwMode="auto">
          <a:xfrm>
            <a:off x="3276600" y="3581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1633" name="Text Box 1042"/>
          <p:cNvSpPr txBox="1">
            <a:spLocks noChangeArrowheads="1"/>
          </p:cNvSpPr>
          <p:nvPr/>
        </p:nvSpPr>
        <p:spPr bwMode="auto">
          <a:xfrm>
            <a:off x="5715000" y="3581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1634" name="Titel 18"/>
          <p:cNvSpPr>
            <a:spLocks noGrp="1"/>
          </p:cNvSpPr>
          <p:nvPr>
            <p:ph type="title"/>
          </p:nvPr>
        </p:nvSpPr>
        <p:spPr>
          <a:xfrm>
            <a:off x="539750" y="188913"/>
            <a:ext cx="8153400" cy="990600"/>
          </a:xfrm>
        </p:spPr>
        <p:txBody>
          <a:bodyPr/>
          <a:lstStyle/>
          <a:p>
            <a:pPr algn="ctr" eaLnBrk="1" hangingPunct="1"/>
            <a:r>
              <a:rPr lang="de-CH" altLang="de-DE"/>
              <a:t>Normalisieren </a:t>
            </a:r>
            <a:br>
              <a:rPr lang="de-CH" altLang="de-DE"/>
            </a:br>
            <a:r>
              <a:rPr lang="de-CH" altLang="de-DE"/>
              <a:t>(Konditionelle Beziehungen)</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7"/>
          <p:cNvSpPr>
            <a:spLocks noChangeArrowheads="1"/>
          </p:cNvSpPr>
          <p:nvPr/>
        </p:nvSpPr>
        <p:spPr bwMode="auto">
          <a:xfrm>
            <a:off x="2514600" y="19050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Person</a:t>
            </a:r>
            <a:endParaRPr kumimoji="0" lang="de-DE" altLang="de-DE"/>
          </a:p>
        </p:txBody>
      </p:sp>
      <p:sp>
        <p:nvSpPr>
          <p:cNvPr id="112643" name="Rectangle 1028"/>
          <p:cNvSpPr>
            <a:spLocks noChangeArrowheads="1"/>
          </p:cNvSpPr>
          <p:nvPr/>
        </p:nvSpPr>
        <p:spPr bwMode="auto">
          <a:xfrm>
            <a:off x="5257800" y="19050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Club</a:t>
            </a:r>
            <a:endParaRPr kumimoji="0" lang="de-DE" altLang="de-DE"/>
          </a:p>
        </p:txBody>
      </p:sp>
      <p:cxnSp>
        <p:nvCxnSpPr>
          <p:cNvPr id="112644" name="AutoShape 1029"/>
          <p:cNvCxnSpPr>
            <a:cxnSpLocks noChangeShapeType="1"/>
            <a:stCxn id="112642" idx="3"/>
            <a:endCxn id="112643" idx="1"/>
          </p:cNvCxnSpPr>
          <p:nvPr/>
        </p:nvCxnSpPr>
        <p:spPr bwMode="auto">
          <a:xfrm>
            <a:off x="3886200" y="2133600"/>
            <a:ext cx="1371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2645" name="Text Box 1030"/>
          <p:cNvSpPr txBox="1">
            <a:spLocks noChangeArrowheads="1"/>
          </p:cNvSpPr>
          <p:nvPr/>
        </p:nvSpPr>
        <p:spPr bwMode="auto">
          <a:xfrm>
            <a:off x="3886200" y="1828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mc</a:t>
            </a:r>
            <a:endParaRPr kumimoji="0" lang="de-DE" altLang="de-DE"/>
          </a:p>
        </p:txBody>
      </p:sp>
      <p:sp>
        <p:nvSpPr>
          <p:cNvPr id="112646" name="Text Box 1031"/>
          <p:cNvSpPr txBox="1">
            <a:spLocks noChangeArrowheads="1"/>
          </p:cNvSpPr>
          <p:nvPr/>
        </p:nvSpPr>
        <p:spPr bwMode="auto">
          <a:xfrm>
            <a:off x="4800600" y="1844675"/>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mc</a:t>
            </a:r>
            <a:endParaRPr kumimoji="0" lang="de-DE" altLang="de-DE"/>
          </a:p>
        </p:txBody>
      </p:sp>
      <p:sp>
        <p:nvSpPr>
          <p:cNvPr id="112647" name="Rectangle 1032"/>
          <p:cNvSpPr>
            <a:spLocks noChangeArrowheads="1"/>
          </p:cNvSpPr>
          <p:nvPr/>
        </p:nvSpPr>
        <p:spPr bwMode="auto">
          <a:xfrm>
            <a:off x="2590800" y="32766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Person</a:t>
            </a:r>
            <a:endParaRPr kumimoji="0" lang="de-DE" altLang="de-DE"/>
          </a:p>
        </p:txBody>
      </p:sp>
      <p:sp>
        <p:nvSpPr>
          <p:cNvPr id="112648" name="Rectangle 1033"/>
          <p:cNvSpPr>
            <a:spLocks noChangeArrowheads="1"/>
          </p:cNvSpPr>
          <p:nvPr/>
        </p:nvSpPr>
        <p:spPr bwMode="auto">
          <a:xfrm>
            <a:off x="5334000" y="32766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Club</a:t>
            </a:r>
            <a:endParaRPr kumimoji="0" lang="de-DE" altLang="de-DE"/>
          </a:p>
        </p:txBody>
      </p:sp>
      <p:sp>
        <p:nvSpPr>
          <p:cNvPr id="112649" name="Text Box 1034"/>
          <p:cNvSpPr txBox="1">
            <a:spLocks noChangeArrowheads="1"/>
          </p:cNvSpPr>
          <p:nvPr/>
        </p:nvSpPr>
        <p:spPr bwMode="auto">
          <a:xfrm>
            <a:off x="3429000" y="4267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mc</a:t>
            </a:r>
            <a:endParaRPr kumimoji="0" lang="de-DE" altLang="de-DE"/>
          </a:p>
        </p:txBody>
      </p:sp>
      <p:sp>
        <p:nvSpPr>
          <p:cNvPr id="112650" name="Text Box 1035"/>
          <p:cNvSpPr txBox="1">
            <a:spLocks noChangeArrowheads="1"/>
          </p:cNvSpPr>
          <p:nvPr/>
        </p:nvSpPr>
        <p:spPr bwMode="auto">
          <a:xfrm>
            <a:off x="5486400" y="4267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mc</a:t>
            </a:r>
            <a:endParaRPr kumimoji="0" lang="de-DE" altLang="de-DE"/>
          </a:p>
        </p:txBody>
      </p:sp>
      <p:sp>
        <p:nvSpPr>
          <p:cNvPr id="112651" name="Rectangle 1036"/>
          <p:cNvSpPr>
            <a:spLocks noChangeArrowheads="1"/>
          </p:cNvSpPr>
          <p:nvPr/>
        </p:nvSpPr>
        <p:spPr bwMode="auto">
          <a:xfrm>
            <a:off x="4038600" y="43434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Mitglied</a:t>
            </a:r>
            <a:endParaRPr kumimoji="0" lang="de-DE" altLang="de-DE"/>
          </a:p>
        </p:txBody>
      </p:sp>
      <p:cxnSp>
        <p:nvCxnSpPr>
          <p:cNvPr id="112652" name="AutoShape 1037"/>
          <p:cNvCxnSpPr>
            <a:cxnSpLocks noChangeShapeType="1"/>
            <a:stCxn id="112647" idx="2"/>
            <a:endCxn id="112651" idx="1"/>
          </p:cNvCxnSpPr>
          <p:nvPr/>
        </p:nvCxnSpPr>
        <p:spPr bwMode="auto">
          <a:xfrm rot="16200000" flipH="1">
            <a:off x="3238500" y="3771900"/>
            <a:ext cx="838200" cy="7620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12653" name="AutoShape 1038"/>
          <p:cNvCxnSpPr>
            <a:cxnSpLocks noChangeShapeType="1"/>
            <a:stCxn id="112648" idx="2"/>
            <a:endCxn id="112651" idx="3"/>
          </p:cNvCxnSpPr>
          <p:nvPr/>
        </p:nvCxnSpPr>
        <p:spPr bwMode="auto">
          <a:xfrm rot="5400000">
            <a:off x="5295900" y="3848100"/>
            <a:ext cx="838200" cy="6096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12654" name="AutoShape 1039"/>
          <p:cNvSpPr>
            <a:spLocks noChangeArrowheads="1"/>
          </p:cNvSpPr>
          <p:nvPr/>
        </p:nvSpPr>
        <p:spPr bwMode="auto">
          <a:xfrm>
            <a:off x="4343400" y="2590800"/>
            <a:ext cx="609600" cy="609600"/>
          </a:xfrm>
          <a:prstGeom prst="downArrow">
            <a:avLst>
              <a:gd name="adj1" fmla="val 50000"/>
              <a:gd name="adj2" fmla="val 25000"/>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12655" name="Text Box 1040"/>
          <p:cNvSpPr txBox="1">
            <a:spLocks noChangeArrowheads="1"/>
          </p:cNvSpPr>
          <p:nvPr/>
        </p:nvSpPr>
        <p:spPr bwMode="auto">
          <a:xfrm>
            <a:off x="1143000" y="4953000"/>
            <a:ext cx="762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Tahoma" panose="020B0604030504040204" pitchFamily="34" charset="0"/>
              </a:rPr>
              <a:t>Durch die Transformation unter Einführung einer zusätzlichen Relation und zweier hierarchischen Beziehungen lösen sich all diese Probleme.</a:t>
            </a:r>
          </a:p>
        </p:txBody>
      </p:sp>
      <p:sp>
        <p:nvSpPr>
          <p:cNvPr id="112656" name="Text Box 1041"/>
          <p:cNvSpPr txBox="1">
            <a:spLocks noChangeArrowheads="1"/>
          </p:cNvSpPr>
          <p:nvPr/>
        </p:nvSpPr>
        <p:spPr bwMode="auto">
          <a:xfrm>
            <a:off x="3276600" y="37496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2657" name="Text Box 1042"/>
          <p:cNvSpPr txBox="1">
            <a:spLocks noChangeArrowheads="1"/>
          </p:cNvSpPr>
          <p:nvPr/>
        </p:nvSpPr>
        <p:spPr bwMode="auto">
          <a:xfrm>
            <a:off x="5715000" y="37496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2658" name="Titel 18"/>
          <p:cNvSpPr>
            <a:spLocks noGrp="1"/>
          </p:cNvSpPr>
          <p:nvPr>
            <p:ph type="title"/>
          </p:nvPr>
        </p:nvSpPr>
        <p:spPr>
          <a:xfrm>
            <a:off x="611188" y="188913"/>
            <a:ext cx="8153400" cy="990600"/>
          </a:xfrm>
        </p:spPr>
        <p:txBody>
          <a:bodyPr/>
          <a:lstStyle/>
          <a:p>
            <a:pPr algn="ctr" eaLnBrk="1" hangingPunct="1"/>
            <a:r>
              <a:rPr lang="de-CH" altLang="de-DE"/>
              <a:t>Normalisieren</a:t>
            </a:r>
            <a:br>
              <a:rPr lang="de-CH" altLang="de-DE"/>
            </a:br>
            <a:r>
              <a:rPr lang="de-CH" altLang="de-DE"/>
              <a:t>(Netzwerkförmige Beziehungen)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ChangeArrowheads="1"/>
          </p:cNvSpPr>
          <p:nvPr/>
        </p:nvSpPr>
        <p:spPr bwMode="auto">
          <a:xfrm>
            <a:off x="1676400" y="25146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Person</a:t>
            </a:r>
            <a:endParaRPr kumimoji="0" lang="de-DE" altLang="de-DE"/>
          </a:p>
        </p:txBody>
      </p:sp>
      <p:sp>
        <p:nvSpPr>
          <p:cNvPr id="113667" name="Text Box 4"/>
          <p:cNvSpPr txBox="1">
            <a:spLocks noChangeArrowheads="1"/>
          </p:cNvSpPr>
          <p:nvPr/>
        </p:nvSpPr>
        <p:spPr bwMode="auto">
          <a:xfrm>
            <a:off x="2362200" y="2209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mc</a:t>
            </a:r>
            <a:endParaRPr kumimoji="0" lang="de-DE" altLang="de-DE"/>
          </a:p>
        </p:txBody>
      </p:sp>
      <p:sp>
        <p:nvSpPr>
          <p:cNvPr id="113668" name="Rectangle 5"/>
          <p:cNvSpPr>
            <a:spLocks noChangeArrowheads="1"/>
          </p:cNvSpPr>
          <p:nvPr/>
        </p:nvSpPr>
        <p:spPr bwMode="auto">
          <a:xfrm>
            <a:off x="6172200" y="19050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Person</a:t>
            </a:r>
            <a:endParaRPr kumimoji="0" lang="de-DE" altLang="de-DE"/>
          </a:p>
        </p:txBody>
      </p:sp>
      <p:sp>
        <p:nvSpPr>
          <p:cNvPr id="113669" name="Text Box 6"/>
          <p:cNvSpPr txBox="1">
            <a:spLocks noChangeArrowheads="1"/>
          </p:cNvSpPr>
          <p:nvPr/>
        </p:nvSpPr>
        <p:spPr bwMode="auto">
          <a:xfrm>
            <a:off x="6019800" y="3048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m</a:t>
            </a:r>
            <a:endParaRPr kumimoji="0" lang="de-DE" altLang="de-DE"/>
          </a:p>
        </p:txBody>
      </p:sp>
      <p:sp>
        <p:nvSpPr>
          <p:cNvPr id="113670" name="Text Box 7"/>
          <p:cNvSpPr txBox="1">
            <a:spLocks noChangeArrowheads="1"/>
          </p:cNvSpPr>
          <p:nvPr/>
        </p:nvSpPr>
        <p:spPr bwMode="auto">
          <a:xfrm>
            <a:off x="7239000" y="3048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sp>
        <p:nvSpPr>
          <p:cNvPr id="113671" name="Rectangle 8"/>
          <p:cNvSpPr>
            <a:spLocks noChangeArrowheads="1"/>
          </p:cNvSpPr>
          <p:nvPr/>
        </p:nvSpPr>
        <p:spPr bwMode="auto">
          <a:xfrm>
            <a:off x="6172200" y="33528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Mitglied</a:t>
            </a:r>
            <a:endParaRPr kumimoji="0" lang="de-DE" altLang="de-DE"/>
          </a:p>
        </p:txBody>
      </p:sp>
      <p:cxnSp>
        <p:nvCxnSpPr>
          <p:cNvPr id="113672" name="AutoShape 9"/>
          <p:cNvCxnSpPr>
            <a:cxnSpLocks noChangeShapeType="1"/>
          </p:cNvCxnSpPr>
          <p:nvPr/>
        </p:nvCxnSpPr>
        <p:spPr bwMode="auto">
          <a:xfrm rot="5400000">
            <a:off x="6057900" y="2857500"/>
            <a:ext cx="990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3673" name="AutoShape 10"/>
          <p:cNvSpPr>
            <a:spLocks noChangeArrowheads="1"/>
          </p:cNvSpPr>
          <p:nvPr/>
        </p:nvSpPr>
        <p:spPr bwMode="auto">
          <a:xfrm rot="-5400000">
            <a:off x="4495800" y="2514600"/>
            <a:ext cx="609600" cy="609600"/>
          </a:xfrm>
          <a:prstGeom prst="downArrow">
            <a:avLst>
              <a:gd name="adj1" fmla="val 50000"/>
              <a:gd name="adj2" fmla="val 25000"/>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13674" name="Text Box 11"/>
          <p:cNvSpPr txBox="1">
            <a:spLocks noChangeArrowheads="1"/>
          </p:cNvSpPr>
          <p:nvPr/>
        </p:nvSpPr>
        <p:spPr bwMode="auto">
          <a:xfrm>
            <a:off x="6248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3675" name="Text Box 12"/>
          <p:cNvSpPr txBox="1">
            <a:spLocks noChangeArrowheads="1"/>
          </p:cNvSpPr>
          <p:nvPr/>
        </p:nvSpPr>
        <p:spPr bwMode="auto">
          <a:xfrm>
            <a:off x="72390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cxnSp>
        <p:nvCxnSpPr>
          <p:cNvPr id="113676" name="AutoShape 13"/>
          <p:cNvCxnSpPr>
            <a:cxnSpLocks noChangeShapeType="1"/>
            <a:stCxn id="113666" idx="2"/>
            <a:endCxn id="113666" idx="0"/>
          </p:cNvCxnSpPr>
          <p:nvPr/>
        </p:nvCxnSpPr>
        <p:spPr bwMode="auto">
          <a:xfrm rot="5400000" flipH="1" flipV="1">
            <a:off x="2134394" y="2742406"/>
            <a:ext cx="457200" cy="1588"/>
          </a:xfrm>
          <a:prstGeom prst="bentConnector5">
            <a:avLst>
              <a:gd name="adj1" fmla="val -83338"/>
              <a:gd name="adj2" fmla="val 69599968"/>
              <a:gd name="adj3" fmla="val 188537"/>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13677" name="Text Box 14"/>
          <p:cNvSpPr txBox="1">
            <a:spLocks noChangeArrowheads="1"/>
          </p:cNvSpPr>
          <p:nvPr/>
        </p:nvSpPr>
        <p:spPr bwMode="auto">
          <a:xfrm>
            <a:off x="2362200" y="3048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3678" name="Text Box 15"/>
          <p:cNvSpPr txBox="1">
            <a:spLocks noChangeArrowheads="1"/>
          </p:cNvSpPr>
          <p:nvPr/>
        </p:nvSpPr>
        <p:spPr bwMode="auto">
          <a:xfrm>
            <a:off x="2438400" y="3352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ist Chef</a:t>
            </a:r>
            <a:endParaRPr kumimoji="0" lang="de-DE" altLang="de-DE"/>
          </a:p>
        </p:txBody>
      </p:sp>
      <p:sp>
        <p:nvSpPr>
          <p:cNvPr id="113679" name="Text Box 16"/>
          <p:cNvSpPr txBox="1">
            <a:spLocks noChangeArrowheads="1"/>
          </p:cNvSpPr>
          <p:nvPr/>
        </p:nvSpPr>
        <p:spPr bwMode="auto">
          <a:xfrm>
            <a:off x="2438400" y="1828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hat Chef</a:t>
            </a:r>
            <a:endParaRPr kumimoji="0" lang="de-DE" altLang="de-DE"/>
          </a:p>
        </p:txBody>
      </p:sp>
      <p:cxnSp>
        <p:nvCxnSpPr>
          <p:cNvPr id="113680" name="AutoShape 17"/>
          <p:cNvCxnSpPr>
            <a:cxnSpLocks noChangeShapeType="1"/>
          </p:cNvCxnSpPr>
          <p:nvPr/>
        </p:nvCxnSpPr>
        <p:spPr bwMode="auto">
          <a:xfrm rot="5400000">
            <a:off x="6743700" y="2857500"/>
            <a:ext cx="990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3681" name="Rectangle 18"/>
          <p:cNvSpPr>
            <a:spLocks noChangeArrowheads="1"/>
          </p:cNvSpPr>
          <p:nvPr/>
        </p:nvSpPr>
        <p:spPr bwMode="auto">
          <a:xfrm>
            <a:off x="2057400" y="43434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Person</a:t>
            </a:r>
            <a:endParaRPr kumimoji="0" lang="de-DE" altLang="de-DE"/>
          </a:p>
        </p:txBody>
      </p:sp>
      <p:sp>
        <p:nvSpPr>
          <p:cNvPr id="113682" name="Rectangle 19"/>
          <p:cNvSpPr>
            <a:spLocks noChangeArrowheads="1"/>
          </p:cNvSpPr>
          <p:nvPr/>
        </p:nvSpPr>
        <p:spPr bwMode="auto">
          <a:xfrm>
            <a:off x="2057400" y="4800600"/>
            <a:ext cx="1371600" cy="838200"/>
          </a:xfrm>
          <a:prstGeom prst="rect">
            <a:avLst/>
          </a:prstGeom>
          <a:solidFill>
            <a:srgbClr val="FFCC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600">
                <a:latin typeface="Tahoma" panose="020B0604030504040204" pitchFamily="34" charset="0"/>
              </a:rPr>
              <a:t>P_Nr</a:t>
            </a:r>
          </a:p>
          <a:p>
            <a:pPr algn="l"/>
            <a:r>
              <a:rPr kumimoji="0" lang="de-DE" altLang="de-DE" sz="1600">
                <a:latin typeface="Tahoma" panose="020B0604030504040204" pitchFamily="34" charset="0"/>
              </a:rPr>
              <a:t>Name</a:t>
            </a:r>
            <a:endParaRPr kumimoji="0" lang="de-DE" altLang="de-DE"/>
          </a:p>
        </p:txBody>
      </p:sp>
      <p:sp>
        <p:nvSpPr>
          <p:cNvPr id="113683" name="Rectangle 20"/>
          <p:cNvSpPr>
            <a:spLocks noChangeArrowheads="1"/>
          </p:cNvSpPr>
          <p:nvPr/>
        </p:nvSpPr>
        <p:spPr bwMode="auto">
          <a:xfrm>
            <a:off x="6172200" y="43434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Zuordnung</a:t>
            </a:r>
            <a:endParaRPr kumimoji="0" lang="de-DE" altLang="de-DE"/>
          </a:p>
        </p:txBody>
      </p:sp>
      <p:sp>
        <p:nvSpPr>
          <p:cNvPr id="113684" name="Rectangle 21"/>
          <p:cNvSpPr>
            <a:spLocks noChangeArrowheads="1"/>
          </p:cNvSpPr>
          <p:nvPr/>
        </p:nvSpPr>
        <p:spPr bwMode="auto">
          <a:xfrm>
            <a:off x="6172200" y="4800600"/>
            <a:ext cx="1371600" cy="838200"/>
          </a:xfrm>
          <a:prstGeom prst="rect">
            <a:avLst/>
          </a:prstGeom>
          <a:solidFill>
            <a:srgbClr val="FFCC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600">
                <a:latin typeface="Tahoma" panose="020B0604030504040204" pitchFamily="34" charset="0"/>
              </a:rPr>
              <a:t>P_Chef_Nr</a:t>
            </a:r>
          </a:p>
          <a:p>
            <a:pPr algn="l"/>
            <a:r>
              <a:rPr kumimoji="0" lang="de-DE" altLang="de-DE" sz="1600">
                <a:latin typeface="Tahoma" panose="020B0604030504040204" pitchFamily="34" charset="0"/>
              </a:rPr>
              <a:t>P_Mit_Nr</a:t>
            </a:r>
            <a:endParaRPr kumimoji="0" lang="de-DE" altLang="de-DE"/>
          </a:p>
        </p:txBody>
      </p:sp>
      <p:sp>
        <p:nvSpPr>
          <p:cNvPr id="113685" name="Text Box 22"/>
          <p:cNvSpPr txBox="1">
            <a:spLocks noChangeArrowheads="1"/>
          </p:cNvSpPr>
          <p:nvPr/>
        </p:nvSpPr>
        <p:spPr bwMode="auto">
          <a:xfrm>
            <a:off x="7315200" y="2743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hat Chef</a:t>
            </a:r>
            <a:endParaRPr kumimoji="0" lang="de-DE" altLang="de-DE"/>
          </a:p>
        </p:txBody>
      </p:sp>
      <p:sp>
        <p:nvSpPr>
          <p:cNvPr id="113686" name="Text Box 23"/>
          <p:cNvSpPr txBox="1">
            <a:spLocks noChangeArrowheads="1"/>
          </p:cNvSpPr>
          <p:nvPr/>
        </p:nvSpPr>
        <p:spPr bwMode="auto">
          <a:xfrm>
            <a:off x="5562600" y="2743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ist Chef</a:t>
            </a:r>
            <a:endParaRPr kumimoji="0" lang="de-DE" altLang="de-DE"/>
          </a:p>
        </p:txBody>
      </p:sp>
      <p:sp>
        <p:nvSpPr>
          <p:cNvPr id="113687" name="Titel 23"/>
          <p:cNvSpPr>
            <a:spLocks noGrp="1"/>
          </p:cNvSpPr>
          <p:nvPr>
            <p:ph type="title"/>
          </p:nvPr>
        </p:nvSpPr>
        <p:spPr/>
        <p:txBody>
          <a:bodyPr/>
          <a:lstStyle/>
          <a:p>
            <a:pPr algn="ctr" eaLnBrk="1" hangingPunct="1"/>
            <a:r>
              <a:rPr lang="de-CH" altLang="de-DE"/>
              <a:t>Normalisieren</a:t>
            </a:r>
            <a:br>
              <a:rPr lang="de-CH" altLang="de-DE"/>
            </a:br>
            <a:r>
              <a:rPr lang="de-CH" altLang="de-DE"/>
              <a:t>(Direkte Rekursion)</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ChangeArrowheads="1"/>
          </p:cNvSpPr>
          <p:nvPr/>
        </p:nvSpPr>
        <p:spPr bwMode="auto">
          <a:xfrm>
            <a:off x="1371600" y="16764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Abteilung</a:t>
            </a:r>
            <a:endParaRPr kumimoji="0" lang="de-DE" altLang="de-DE"/>
          </a:p>
        </p:txBody>
      </p:sp>
      <p:sp>
        <p:nvSpPr>
          <p:cNvPr id="114691" name="Text Box 4"/>
          <p:cNvSpPr txBox="1">
            <a:spLocks noChangeArrowheads="1"/>
          </p:cNvSpPr>
          <p:nvPr/>
        </p:nvSpPr>
        <p:spPr bwMode="auto">
          <a:xfrm>
            <a:off x="1219200" y="2819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m</a:t>
            </a:r>
            <a:endParaRPr kumimoji="0" lang="de-DE" altLang="de-DE"/>
          </a:p>
        </p:txBody>
      </p:sp>
      <p:sp>
        <p:nvSpPr>
          <p:cNvPr id="114692" name="Text Box 5"/>
          <p:cNvSpPr txBox="1">
            <a:spLocks noChangeArrowheads="1"/>
          </p:cNvSpPr>
          <p:nvPr/>
        </p:nvSpPr>
        <p:spPr bwMode="auto">
          <a:xfrm>
            <a:off x="2438400" y="2819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4693" name="Rectangle 6"/>
          <p:cNvSpPr>
            <a:spLocks noChangeArrowheads="1"/>
          </p:cNvSpPr>
          <p:nvPr/>
        </p:nvSpPr>
        <p:spPr bwMode="auto">
          <a:xfrm>
            <a:off x="1371600" y="31242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Mitarbeiter</a:t>
            </a:r>
            <a:endParaRPr kumimoji="0" lang="de-DE" altLang="de-DE"/>
          </a:p>
        </p:txBody>
      </p:sp>
      <p:cxnSp>
        <p:nvCxnSpPr>
          <p:cNvPr id="114694" name="AutoShape 7"/>
          <p:cNvCxnSpPr>
            <a:cxnSpLocks noChangeShapeType="1"/>
          </p:cNvCxnSpPr>
          <p:nvPr/>
        </p:nvCxnSpPr>
        <p:spPr bwMode="auto">
          <a:xfrm rot="5400000">
            <a:off x="1257300" y="2628900"/>
            <a:ext cx="990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4695" name="AutoShape 8"/>
          <p:cNvSpPr>
            <a:spLocks noChangeArrowheads="1"/>
          </p:cNvSpPr>
          <p:nvPr/>
        </p:nvSpPr>
        <p:spPr bwMode="auto">
          <a:xfrm rot="-5400000">
            <a:off x="4114800" y="2286000"/>
            <a:ext cx="609600" cy="609600"/>
          </a:xfrm>
          <a:prstGeom prst="downArrow">
            <a:avLst>
              <a:gd name="adj1" fmla="val 50000"/>
              <a:gd name="adj2" fmla="val 25000"/>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14696" name="Text Box 9"/>
          <p:cNvSpPr txBox="1">
            <a:spLocks noChangeArrowheads="1"/>
          </p:cNvSpPr>
          <p:nvPr/>
        </p:nvSpPr>
        <p:spPr bwMode="auto">
          <a:xfrm>
            <a:off x="14478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4697" name="Text Box 10"/>
          <p:cNvSpPr txBox="1">
            <a:spLocks noChangeArrowheads="1"/>
          </p:cNvSpPr>
          <p:nvPr/>
        </p:nvSpPr>
        <p:spPr bwMode="auto">
          <a:xfrm>
            <a:off x="24384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cxnSp>
        <p:nvCxnSpPr>
          <p:cNvPr id="114698" name="AutoShape 11"/>
          <p:cNvCxnSpPr>
            <a:cxnSpLocks noChangeShapeType="1"/>
          </p:cNvCxnSpPr>
          <p:nvPr/>
        </p:nvCxnSpPr>
        <p:spPr bwMode="auto">
          <a:xfrm rot="5400000">
            <a:off x="1943100" y="2628900"/>
            <a:ext cx="990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4699" name="Rectangle 12"/>
          <p:cNvSpPr>
            <a:spLocks noChangeArrowheads="1"/>
          </p:cNvSpPr>
          <p:nvPr/>
        </p:nvSpPr>
        <p:spPr bwMode="auto">
          <a:xfrm>
            <a:off x="1524000" y="42672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Abteilung</a:t>
            </a:r>
            <a:endParaRPr kumimoji="0" lang="de-DE" altLang="de-DE"/>
          </a:p>
        </p:txBody>
      </p:sp>
      <p:sp>
        <p:nvSpPr>
          <p:cNvPr id="114700" name="Rectangle 13"/>
          <p:cNvSpPr>
            <a:spLocks noChangeArrowheads="1"/>
          </p:cNvSpPr>
          <p:nvPr/>
        </p:nvSpPr>
        <p:spPr bwMode="auto">
          <a:xfrm>
            <a:off x="1524000" y="4724400"/>
            <a:ext cx="1371600" cy="838200"/>
          </a:xfrm>
          <a:prstGeom prst="rect">
            <a:avLst/>
          </a:prstGeom>
          <a:solidFill>
            <a:srgbClr val="FFCC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600">
                <a:latin typeface="Tahoma" panose="020B0604030504040204" pitchFamily="34" charset="0"/>
              </a:rPr>
              <a:t>Abt_Nr</a:t>
            </a:r>
          </a:p>
          <a:p>
            <a:pPr algn="l"/>
            <a:r>
              <a:rPr kumimoji="0" lang="de-DE" altLang="de-DE" sz="1600">
                <a:latin typeface="Tahoma" panose="020B0604030504040204" pitchFamily="34" charset="0"/>
              </a:rPr>
              <a:t>Name</a:t>
            </a:r>
            <a:endParaRPr kumimoji="0" lang="de-DE" altLang="de-DE"/>
          </a:p>
        </p:txBody>
      </p:sp>
      <p:sp>
        <p:nvSpPr>
          <p:cNvPr id="114701" name="Rectangle 14"/>
          <p:cNvSpPr>
            <a:spLocks noChangeArrowheads="1"/>
          </p:cNvSpPr>
          <p:nvPr/>
        </p:nvSpPr>
        <p:spPr bwMode="auto">
          <a:xfrm>
            <a:off x="6477000" y="42672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Leiter</a:t>
            </a:r>
            <a:endParaRPr kumimoji="0" lang="de-DE" altLang="de-DE"/>
          </a:p>
        </p:txBody>
      </p:sp>
      <p:sp>
        <p:nvSpPr>
          <p:cNvPr id="114702" name="Rectangle 15"/>
          <p:cNvSpPr>
            <a:spLocks noChangeArrowheads="1"/>
          </p:cNvSpPr>
          <p:nvPr/>
        </p:nvSpPr>
        <p:spPr bwMode="auto">
          <a:xfrm>
            <a:off x="6477000" y="4724400"/>
            <a:ext cx="1371600" cy="838200"/>
          </a:xfrm>
          <a:prstGeom prst="rect">
            <a:avLst/>
          </a:prstGeom>
          <a:solidFill>
            <a:srgbClr val="FFCC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600">
                <a:latin typeface="Tahoma" panose="020B0604030504040204" pitchFamily="34" charset="0"/>
              </a:rPr>
              <a:t>Abt_Nr</a:t>
            </a:r>
            <a:br>
              <a:rPr kumimoji="0" lang="de-DE" altLang="de-DE" sz="1600">
                <a:latin typeface="Tahoma" panose="020B0604030504040204" pitchFamily="34" charset="0"/>
              </a:rPr>
            </a:br>
            <a:r>
              <a:rPr kumimoji="0" lang="de-DE" altLang="de-DE" sz="1600">
                <a:latin typeface="Tahoma" panose="020B0604030504040204" pitchFamily="34" charset="0"/>
              </a:rPr>
              <a:t>Mit_Nr</a:t>
            </a:r>
            <a:endParaRPr kumimoji="0" lang="de-DE" altLang="de-DE"/>
          </a:p>
        </p:txBody>
      </p:sp>
      <p:sp>
        <p:nvSpPr>
          <p:cNvPr id="114703" name="Text Box 16"/>
          <p:cNvSpPr txBox="1">
            <a:spLocks noChangeArrowheads="1"/>
          </p:cNvSpPr>
          <p:nvPr/>
        </p:nvSpPr>
        <p:spPr bwMode="auto">
          <a:xfrm>
            <a:off x="2438400" y="2438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Abteilungschef</a:t>
            </a:r>
            <a:endParaRPr kumimoji="0" lang="de-DE" altLang="de-DE"/>
          </a:p>
        </p:txBody>
      </p:sp>
      <p:sp>
        <p:nvSpPr>
          <p:cNvPr id="114704" name="Text Box 17"/>
          <p:cNvSpPr txBox="1">
            <a:spLocks noChangeArrowheads="1"/>
          </p:cNvSpPr>
          <p:nvPr/>
        </p:nvSpPr>
        <p:spPr bwMode="auto">
          <a:xfrm>
            <a:off x="533400" y="2438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arbeitet in</a:t>
            </a:r>
            <a:endParaRPr kumimoji="0" lang="de-DE" altLang="de-DE"/>
          </a:p>
        </p:txBody>
      </p:sp>
      <p:sp>
        <p:nvSpPr>
          <p:cNvPr id="114705" name="Rectangle 18"/>
          <p:cNvSpPr>
            <a:spLocks noChangeArrowheads="1"/>
          </p:cNvSpPr>
          <p:nvPr/>
        </p:nvSpPr>
        <p:spPr bwMode="auto">
          <a:xfrm>
            <a:off x="5334000" y="16764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Abteilung</a:t>
            </a:r>
            <a:endParaRPr kumimoji="0" lang="de-DE" altLang="de-DE"/>
          </a:p>
        </p:txBody>
      </p:sp>
      <p:sp>
        <p:nvSpPr>
          <p:cNvPr id="114706" name="Text Box 19"/>
          <p:cNvSpPr txBox="1">
            <a:spLocks noChangeArrowheads="1"/>
          </p:cNvSpPr>
          <p:nvPr/>
        </p:nvSpPr>
        <p:spPr bwMode="auto">
          <a:xfrm>
            <a:off x="5486400" y="274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kumimoji="0" lang="de-DE" altLang="de-DE" sz="1400" b="1">
                <a:latin typeface="Tahoma" panose="020B0604030504040204" pitchFamily="34" charset="0"/>
              </a:rPr>
              <a:t>m</a:t>
            </a:r>
            <a:endParaRPr kumimoji="0" lang="de-DE" altLang="de-DE"/>
          </a:p>
        </p:txBody>
      </p:sp>
      <p:sp>
        <p:nvSpPr>
          <p:cNvPr id="114707" name="Text Box 20"/>
          <p:cNvSpPr txBox="1">
            <a:spLocks noChangeArrowheads="1"/>
          </p:cNvSpPr>
          <p:nvPr/>
        </p:nvSpPr>
        <p:spPr bwMode="auto">
          <a:xfrm>
            <a:off x="6705600" y="3352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4708" name="Rectangle 21"/>
          <p:cNvSpPr>
            <a:spLocks noChangeArrowheads="1"/>
          </p:cNvSpPr>
          <p:nvPr/>
        </p:nvSpPr>
        <p:spPr bwMode="auto">
          <a:xfrm>
            <a:off x="5334000" y="31242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Mitarbeiter</a:t>
            </a:r>
            <a:endParaRPr kumimoji="0" lang="de-DE" altLang="de-DE"/>
          </a:p>
        </p:txBody>
      </p:sp>
      <p:cxnSp>
        <p:nvCxnSpPr>
          <p:cNvPr id="114709" name="AutoShape 22"/>
          <p:cNvCxnSpPr>
            <a:cxnSpLocks noChangeShapeType="1"/>
            <a:stCxn id="114705" idx="2"/>
            <a:endCxn id="114708" idx="0"/>
          </p:cNvCxnSpPr>
          <p:nvPr/>
        </p:nvCxnSpPr>
        <p:spPr bwMode="auto">
          <a:xfrm rot="5400000">
            <a:off x="5524500" y="2628900"/>
            <a:ext cx="990600"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4710" name="Text Box 23"/>
          <p:cNvSpPr txBox="1">
            <a:spLocks noChangeArrowheads="1"/>
          </p:cNvSpPr>
          <p:nvPr/>
        </p:nvSpPr>
        <p:spPr bwMode="auto">
          <a:xfrm>
            <a:off x="57150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4711" name="Rectangle 24"/>
          <p:cNvSpPr>
            <a:spLocks noChangeArrowheads="1"/>
          </p:cNvSpPr>
          <p:nvPr/>
        </p:nvSpPr>
        <p:spPr bwMode="auto">
          <a:xfrm>
            <a:off x="6934200" y="25146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Leiter</a:t>
            </a:r>
            <a:endParaRPr kumimoji="0" lang="de-DE" altLang="de-DE"/>
          </a:p>
        </p:txBody>
      </p:sp>
      <p:cxnSp>
        <p:nvCxnSpPr>
          <p:cNvPr id="114712" name="AutoShape 25"/>
          <p:cNvCxnSpPr>
            <a:cxnSpLocks noChangeShapeType="1"/>
            <a:stCxn id="114708" idx="3"/>
            <a:endCxn id="114711" idx="2"/>
          </p:cNvCxnSpPr>
          <p:nvPr/>
        </p:nvCxnSpPr>
        <p:spPr bwMode="auto">
          <a:xfrm flipV="1">
            <a:off x="6705600" y="2971800"/>
            <a:ext cx="914400" cy="3810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14713" name="AutoShape 26"/>
          <p:cNvCxnSpPr>
            <a:cxnSpLocks noChangeShapeType="1"/>
            <a:stCxn id="114711" idx="0"/>
            <a:endCxn id="114705" idx="3"/>
          </p:cNvCxnSpPr>
          <p:nvPr/>
        </p:nvCxnSpPr>
        <p:spPr bwMode="auto">
          <a:xfrm rot="5400000" flipH="1">
            <a:off x="6858000" y="1752600"/>
            <a:ext cx="609600" cy="9144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14714" name="Text Box 27"/>
          <p:cNvSpPr txBox="1">
            <a:spLocks noChangeArrowheads="1"/>
          </p:cNvSpPr>
          <p:nvPr/>
        </p:nvSpPr>
        <p:spPr bwMode="auto">
          <a:xfrm>
            <a:off x="7620000" y="2971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c</a:t>
            </a:r>
            <a:endParaRPr kumimoji="0" lang="de-DE" altLang="de-DE"/>
          </a:p>
        </p:txBody>
      </p:sp>
      <p:sp>
        <p:nvSpPr>
          <p:cNvPr id="114715" name="Text Box 28"/>
          <p:cNvSpPr txBox="1">
            <a:spLocks noChangeArrowheads="1"/>
          </p:cNvSpPr>
          <p:nvPr/>
        </p:nvSpPr>
        <p:spPr bwMode="auto">
          <a:xfrm>
            <a:off x="6705600" y="1600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4716" name="Text Box 29"/>
          <p:cNvSpPr txBox="1">
            <a:spLocks noChangeArrowheads="1"/>
          </p:cNvSpPr>
          <p:nvPr/>
        </p:nvSpPr>
        <p:spPr bwMode="auto">
          <a:xfrm>
            <a:off x="7620000" y="2209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400" b="1">
                <a:latin typeface="Tahoma" panose="020B0604030504040204" pitchFamily="34" charset="0"/>
              </a:rPr>
              <a:t>1</a:t>
            </a:r>
            <a:endParaRPr kumimoji="0" lang="de-DE" altLang="de-DE"/>
          </a:p>
        </p:txBody>
      </p:sp>
      <p:sp>
        <p:nvSpPr>
          <p:cNvPr id="114717" name="Rectangle 30"/>
          <p:cNvSpPr>
            <a:spLocks noChangeArrowheads="1"/>
          </p:cNvSpPr>
          <p:nvPr/>
        </p:nvSpPr>
        <p:spPr bwMode="auto">
          <a:xfrm>
            <a:off x="4038600" y="4267200"/>
            <a:ext cx="1371600" cy="4572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Mitarbeiter</a:t>
            </a:r>
            <a:endParaRPr kumimoji="0" lang="de-DE" altLang="de-DE"/>
          </a:p>
        </p:txBody>
      </p:sp>
      <p:sp>
        <p:nvSpPr>
          <p:cNvPr id="114718" name="Rectangle 31"/>
          <p:cNvSpPr>
            <a:spLocks noChangeArrowheads="1"/>
          </p:cNvSpPr>
          <p:nvPr/>
        </p:nvSpPr>
        <p:spPr bwMode="auto">
          <a:xfrm>
            <a:off x="4038600" y="4724400"/>
            <a:ext cx="1371600" cy="838200"/>
          </a:xfrm>
          <a:prstGeom prst="rect">
            <a:avLst/>
          </a:prstGeom>
          <a:solidFill>
            <a:srgbClr val="FFCC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600">
                <a:latin typeface="Tahoma" panose="020B0604030504040204" pitchFamily="34" charset="0"/>
              </a:rPr>
              <a:t>Mit_Nr</a:t>
            </a:r>
          </a:p>
          <a:p>
            <a:pPr algn="l"/>
            <a:r>
              <a:rPr kumimoji="0" lang="de-DE" altLang="de-DE" sz="1600">
                <a:latin typeface="Tahoma" panose="020B0604030504040204" pitchFamily="34" charset="0"/>
              </a:rPr>
              <a:t>Name</a:t>
            </a:r>
            <a:br>
              <a:rPr kumimoji="0" lang="de-DE" altLang="de-DE" sz="1600">
                <a:latin typeface="Tahoma" panose="020B0604030504040204" pitchFamily="34" charset="0"/>
              </a:rPr>
            </a:br>
            <a:r>
              <a:rPr kumimoji="0" lang="de-DE" altLang="de-DE" sz="1600">
                <a:latin typeface="Tahoma" panose="020B0604030504040204" pitchFamily="34" charset="0"/>
              </a:rPr>
              <a:t>Abt_Nr</a:t>
            </a:r>
            <a:endParaRPr kumimoji="0" lang="de-DE" altLang="de-DE"/>
          </a:p>
        </p:txBody>
      </p:sp>
      <p:sp>
        <p:nvSpPr>
          <p:cNvPr id="114719" name="Titel 31"/>
          <p:cNvSpPr>
            <a:spLocks noGrp="1"/>
          </p:cNvSpPr>
          <p:nvPr>
            <p:ph type="title"/>
          </p:nvPr>
        </p:nvSpPr>
        <p:spPr/>
        <p:txBody>
          <a:bodyPr/>
          <a:lstStyle/>
          <a:p>
            <a:pPr algn="ctr" eaLnBrk="1" hangingPunct="1"/>
            <a:r>
              <a:rPr lang="de-CH" altLang="de-DE"/>
              <a:t>Normalisieren</a:t>
            </a:r>
            <a:br>
              <a:rPr lang="de-CH" altLang="de-DE"/>
            </a:br>
            <a:r>
              <a:rPr lang="de-CH" altLang="de-DE"/>
              <a:t>(Indirekte Rekursion)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platzhalter 3"/>
          <p:cNvSpPr>
            <a:spLocks noGrp="1"/>
          </p:cNvSpPr>
          <p:nvPr>
            <p:ph type="body" idx="1"/>
          </p:nvPr>
        </p:nvSpPr>
        <p:spPr/>
        <p:txBody>
          <a:bodyPr/>
          <a:lstStyle/>
          <a:p>
            <a:r>
              <a:rPr lang="de-CH" altLang="de-DE"/>
              <a:t>DDL Befehle</a:t>
            </a:r>
          </a:p>
        </p:txBody>
      </p:sp>
      <p:sp>
        <p:nvSpPr>
          <p:cNvPr id="115715" name="Titel 2"/>
          <p:cNvSpPr>
            <a:spLocks noGrp="1"/>
          </p:cNvSpPr>
          <p:nvPr>
            <p:ph type="title"/>
          </p:nvPr>
        </p:nvSpPr>
        <p:spPr/>
        <p:txBody>
          <a:bodyPr/>
          <a:lstStyle/>
          <a:p>
            <a:r>
              <a:rPr lang="de-CH" altLang="de-DE"/>
              <a:t>SQL Sprache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06400" y="228600"/>
            <a:ext cx="8128000" cy="914400"/>
          </a:xfrm>
        </p:spPr>
        <p:txBody>
          <a:bodyPr/>
          <a:lstStyle/>
          <a:p>
            <a:pPr algn="ctr"/>
            <a:r>
              <a:rPr lang="de-DE" altLang="de-DE" b="1">
                <a:latin typeface="Tahoma" panose="020B0604030504040204" pitchFamily="34" charset="0"/>
              </a:rPr>
              <a:t>EBNF Beispiele</a:t>
            </a:r>
            <a:endParaRPr lang="de-DE" altLang="de-DE"/>
          </a:p>
        </p:txBody>
      </p:sp>
      <p:sp>
        <p:nvSpPr>
          <p:cNvPr id="11673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16740"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16741" name="Rectangle 6"/>
          <p:cNvSpPr>
            <a:spLocks noChangeArrowheads="1"/>
          </p:cNvSpPr>
          <p:nvPr/>
        </p:nvSpPr>
        <p:spPr bwMode="auto">
          <a:xfrm>
            <a:off x="685800" y="18288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Syntax</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CREATE TABLE tabellenname</a:t>
            </a:r>
            <a:br>
              <a:rPr lang="de-DE" altLang="de-DE" sz="1800">
                <a:latin typeface="Verdana" panose="020B0604030504040204" pitchFamily="34" charset="0"/>
              </a:rPr>
            </a:br>
            <a:r>
              <a:rPr lang="de-DE" altLang="de-DE" sz="1800">
                <a:latin typeface="Verdana" panose="020B0604030504040204" pitchFamily="34" charset="0"/>
              </a:rPr>
              <a:t>( spalten-def {, spalten-def } )</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spalten-def 	= daten-typ [NOT NULL]</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daten-typ		= charachter | numeric | decimal</a:t>
            </a:r>
          </a:p>
        </p:txBody>
      </p:sp>
      <p:sp>
        <p:nvSpPr>
          <p:cNvPr id="116742" name="Rectangle 7"/>
          <p:cNvSpPr>
            <a:spLocks noChangeArrowheads="1"/>
          </p:cNvSpPr>
          <p:nvPr/>
        </p:nvSpPr>
        <p:spPr bwMode="auto">
          <a:xfrm>
            <a:off x="762000" y="4038600"/>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2000">
                <a:latin typeface="Verdana" panose="020B0604030504040204" pitchFamily="34" charset="0"/>
              </a:rPr>
              <a:t>CREATE TABLE kunde</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	ku_id		numeric not null,</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	ku_name	character(20),</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	ku_umsatz	decimal </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06400" y="228600"/>
            <a:ext cx="8128000" cy="914400"/>
          </a:xfrm>
        </p:spPr>
        <p:txBody>
          <a:bodyPr/>
          <a:lstStyle/>
          <a:p>
            <a:pPr algn="ctr"/>
            <a:r>
              <a:rPr lang="de-DE" altLang="de-DE" b="1">
                <a:latin typeface="Tahoma" panose="020B0604030504040204" pitchFamily="34" charset="0"/>
              </a:rPr>
              <a:t>DDL / DML / DCL</a:t>
            </a:r>
            <a:endParaRPr lang="de-DE" altLang="de-DE"/>
          </a:p>
        </p:txBody>
      </p:sp>
      <p:sp>
        <p:nvSpPr>
          <p:cNvPr id="11776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17764"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17765" name="Rectangle 5"/>
          <p:cNvSpPr>
            <a:spLocks noChangeArrowheads="1"/>
          </p:cNvSpPr>
          <p:nvPr/>
        </p:nvSpPr>
        <p:spPr bwMode="auto">
          <a:xfrm>
            <a:off x="533400" y="1676400"/>
            <a:ext cx="7924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DDL = Data Definition Language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CREATE TABLE (Tabelle erstellen)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CREATE VIEW (Logische Tabelle erstellen)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DROP TABLE (Tabelle löschen)</a:t>
            </a:r>
          </a:p>
          <a:p>
            <a:pPr lvl="1"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DML = Data Manipulation Language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SELECT (Auswählen)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INSERT (Einfügen)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UPDATE (Ändern)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DELETE (Löschen)</a:t>
            </a:r>
          </a:p>
          <a:p>
            <a:pPr lvl="1"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DCL = Data Control Language</a:t>
            </a:r>
          </a:p>
          <a:p>
            <a:pPr lvl="1" algn="l">
              <a:spcBef>
                <a:spcPct val="20000"/>
              </a:spcBef>
              <a:buClr>
                <a:schemeClr val="accent2"/>
              </a:buClr>
              <a:buFont typeface="Wingdings" panose="05000000000000000000" pitchFamily="2" charset="2"/>
              <a:buChar char="§"/>
            </a:pPr>
            <a:r>
              <a:rPr lang="de-DE" altLang="de-DE" sz="1600" b="1">
                <a:latin typeface="Tahoma" panose="020B0604030504040204" pitchFamily="34" charset="0"/>
              </a:rPr>
              <a:t>GRANT, REVOKE, COMMIT, ROLLBACK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395288" y="404813"/>
            <a:ext cx="8509000" cy="752475"/>
          </a:xfrm>
        </p:spPr>
        <p:txBody>
          <a:bodyPr>
            <a:normAutofit fontScale="90000"/>
          </a:bodyPr>
          <a:lstStyle/>
          <a:p>
            <a:pPr algn="ctr" eaLnBrk="1" fontAlgn="auto" hangingPunct="1">
              <a:spcAft>
                <a:spcPts val="0"/>
              </a:spcAft>
              <a:defRPr/>
            </a:pPr>
            <a:r>
              <a:rPr lang="de-DE" b="1">
                <a:latin typeface="Verdana" pitchFamily="34" charset="0"/>
              </a:rPr>
              <a:t>Regeln im Unterricht</a:t>
            </a:r>
            <a:endParaRPr lang="de-DE"/>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44675"/>
            <a:ext cx="48958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06400" y="228600"/>
            <a:ext cx="8128000" cy="914400"/>
          </a:xfrm>
        </p:spPr>
        <p:txBody>
          <a:bodyPr/>
          <a:lstStyle/>
          <a:p>
            <a:pPr algn="ctr"/>
            <a:r>
              <a:rPr lang="de-DE" altLang="de-DE" b="1">
                <a:latin typeface="Tahoma" panose="020B0604030504040204" pitchFamily="34" charset="0"/>
              </a:rPr>
              <a:t>CREATE TABLE Anweisung</a:t>
            </a:r>
            <a:endParaRPr lang="de-DE" altLang="de-DE"/>
          </a:p>
        </p:txBody>
      </p:sp>
      <p:sp>
        <p:nvSpPr>
          <p:cNvPr id="118787"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18788"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18789" name="Rectangle 5"/>
          <p:cNvSpPr>
            <a:spLocks noChangeArrowheads="1"/>
          </p:cNvSpPr>
          <p:nvPr/>
        </p:nvSpPr>
        <p:spPr bwMode="auto">
          <a:xfrm>
            <a:off x="762000" y="27432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Syntax</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CREATE TABLE tabellenname</a:t>
            </a:r>
            <a:br>
              <a:rPr lang="de-DE" altLang="de-DE" sz="1800">
                <a:latin typeface="Verdana" panose="020B0604030504040204" pitchFamily="34" charset="0"/>
              </a:rPr>
            </a:br>
            <a:r>
              <a:rPr lang="de-DE" altLang="de-DE" sz="1800">
                <a:latin typeface="Verdana" panose="020B0604030504040204" pitchFamily="34" charset="0"/>
              </a:rPr>
              <a:t>( spalten-def {, spalten-def } )</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spalten-def 	= daten-typ [NOT NULL]</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daten-typ		= charachter | numeric | decimal ...</a:t>
            </a:r>
          </a:p>
        </p:txBody>
      </p:sp>
      <p:sp>
        <p:nvSpPr>
          <p:cNvPr id="118790" name="Rectangle 6"/>
          <p:cNvSpPr>
            <a:spLocks noChangeArrowheads="1"/>
          </p:cNvSpPr>
          <p:nvPr/>
        </p:nvSpPr>
        <p:spPr bwMode="auto">
          <a:xfrm>
            <a:off x="762000" y="45720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1600">
                <a:latin typeface="Verdana" panose="020B0604030504040204" pitchFamily="34" charset="0"/>
              </a:rPr>
              <a:t>CREATE TABLE kunde</a:t>
            </a:r>
          </a:p>
          <a:p>
            <a:pPr lvl="1" algn="l">
              <a:spcBef>
                <a:spcPct val="20000"/>
              </a:spcBef>
              <a:buClr>
                <a:schemeClr val="accent2"/>
              </a:buClr>
              <a:buFont typeface="Wingdings" panose="05000000000000000000" pitchFamily="2" charset="2"/>
              <a:buNone/>
            </a:pPr>
            <a:r>
              <a:rPr lang="de-DE" altLang="de-DE" sz="1600">
                <a:latin typeface="Verdana" panose="020B0604030504040204" pitchFamily="34" charset="0"/>
              </a:rPr>
              <a:t>(	ku_id		numeric not null,</a:t>
            </a:r>
          </a:p>
          <a:p>
            <a:pPr lvl="1" algn="l">
              <a:spcBef>
                <a:spcPct val="20000"/>
              </a:spcBef>
              <a:buClr>
                <a:schemeClr val="accent2"/>
              </a:buClr>
              <a:buFont typeface="Wingdings" panose="05000000000000000000" pitchFamily="2" charset="2"/>
              <a:buNone/>
            </a:pPr>
            <a:r>
              <a:rPr lang="de-DE" altLang="de-DE" sz="1600">
                <a:latin typeface="Verdana" panose="020B0604030504040204" pitchFamily="34" charset="0"/>
              </a:rPr>
              <a:t>	ku_name		character(20),</a:t>
            </a:r>
          </a:p>
          <a:p>
            <a:pPr lvl="1" algn="l">
              <a:spcBef>
                <a:spcPct val="20000"/>
              </a:spcBef>
              <a:buClr>
                <a:schemeClr val="accent2"/>
              </a:buClr>
              <a:buFont typeface="Wingdings" panose="05000000000000000000" pitchFamily="2" charset="2"/>
              <a:buNone/>
            </a:pPr>
            <a:r>
              <a:rPr lang="de-DE" altLang="de-DE" sz="1600">
                <a:latin typeface="Verdana" panose="020B0604030504040204" pitchFamily="34" charset="0"/>
              </a:rPr>
              <a:t>	ku_umsatz	decimal </a:t>
            </a:r>
          </a:p>
          <a:p>
            <a:pPr lvl="1" algn="l">
              <a:spcBef>
                <a:spcPct val="20000"/>
              </a:spcBef>
              <a:buClr>
                <a:schemeClr val="accent2"/>
              </a:buClr>
              <a:buFont typeface="Wingdings" panose="05000000000000000000" pitchFamily="2" charset="2"/>
              <a:buNone/>
            </a:pPr>
            <a:r>
              <a:rPr lang="de-DE" altLang="de-DE" sz="1600">
                <a:latin typeface="Verdana" panose="020B0604030504040204" pitchFamily="34" charset="0"/>
              </a:rPr>
              <a:t>)</a:t>
            </a:r>
          </a:p>
        </p:txBody>
      </p:sp>
      <p:sp>
        <p:nvSpPr>
          <p:cNvPr id="118791" name="Rectangle 7"/>
          <p:cNvSpPr>
            <a:spLocks noChangeArrowheads="1"/>
          </p:cNvSpPr>
          <p:nvPr/>
        </p:nvSpPr>
        <p:spPr bwMode="auto">
          <a:xfrm>
            <a:off x="762000" y="1828800"/>
            <a:ext cx="762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Erstellt eine Tabelle mit allen dazugehörigen Spalten und deren Datentypen.</a:t>
            </a:r>
          </a:p>
        </p:txBody>
      </p:sp>
      <p:sp>
        <p:nvSpPr>
          <p:cNvPr id="118792" name="Rectangle 8"/>
          <p:cNvSpPr>
            <a:spLocks noChangeArrowheads="1"/>
          </p:cNvSpPr>
          <p:nvPr/>
        </p:nvSpPr>
        <p:spPr bwMode="auto">
          <a:xfrm>
            <a:off x="990600" y="63246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r>
              <a:rPr lang="de-DE" altLang="de-DE" sz="2000">
                <a:latin typeface="Verdana" panose="020B0604030504040204" pitchFamily="34" charset="0"/>
              </a:rPr>
              <a:t>NOT NULL </a:t>
            </a:r>
            <a:r>
              <a:rPr lang="de-DE" altLang="de-DE" sz="2000">
                <a:latin typeface="Verdana" panose="020B0604030504040204" pitchFamily="34" charset="0"/>
                <a:sym typeface="Wingdings" panose="05000000000000000000" pitchFamily="2" charset="2"/>
              </a:rPr>
              <a:t> Mussfeld (NULL Wert nicht zugelassen)</a:t>
            </a:r>
            <a:endParaRPr lang="de-DE" altLang="de-DE" sz="2000">
              <a:latin typeface="Verdana" panose="020B060403050404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el 1"/>
          <p:cNvSpPr>
            <a:spLocks noGrp="1"/>
          </p:cNvSpPr>
          <p:nvPr>
            <p:ph type="title"/>
          </p:nvPr>
        </p:nvSpPr>
        <p:spPr/>
        <p:txBody>
          <a:bodyPr/>
          <a:lstStyle/>
          <a:p>
            <a:r>
              <a:rPr lang="de-CH" altLang="de-DE"/>
              <a:t>CREATE TABLE Befehl</a:t>
            </a:r>
          </a:p>
        </p:txBody>
      </p:sp>
      <p:sp>
        <p:nvSpPr>
          <p:cNvPr id="3" name="Textfeld 2"/>
          <p:cNvSpPr txBox="1"/>
          <p:nvPr/>
        </p:nvSpPr>
        <p:spPr>
          <a:xfrm>
            <a:off x="611188" y="4221163"/>
            <a:ext cx="8137525" cy="2246312"/>
          </a:xfrm>
          <a:prstGeom prst="rect">
            <a:avLst/>
          </a:prstGeom>
          <a:noFill/>
        </p:spPr>
        <p:txBody>
          <a:bodyPr>
            <a:spAutoFit/>
          </a:bodyPr>
          <a:lstStyle/>
          <a:p>
            <a:pPr>
              <a:defRPr/>
            </a:pPr>
            <a:r>
              <a:rPr lang="de-CH" sz="2000" dirty="0">
                <a:latin typeface="+mn-lt"/>
              </a:rPr>
              <a:t>CREATE TABLE [Benutzer] (</a:t>
            </a:r>
          </a:p>
          <a:p>
            <a:pPr>
              <a:defRPr/>
            </a:pPr>
            <a:r>
              <a:rPr lang="de-CH" sz="2000" dirty="0">
                <a:latin typeface="+mn-lt"/>
              </a:rPr>
              <a:t>    [Benutzernummer] INTEGER NOT NULL,</a:t>
            </a:r>
          </a:p>
          <a:p>
            <a:pPr>
              <a:defRPr/>
            </a:pPr>
            <a:r>
              <a:rPr lang="de-CH" sz="2000" dirty="0">
                <a:latin typeface="+mn-lt"/>
              </a:rPr>
              <a:t>    [Nachname] VARCHAR(40),</a:t>
            </a:r>
          </a:p>
          <a:p>
            <a:pPr>
              <a:defRPr/>
            </a:pPr>
            <a:r>
              <a:rPr lang="de-CH" sz="2000" dirty="0">
                <a:latin typeface="+mn-lt"/>
              </a:rPr>
              <a:t>    [Vorname] VARCHAR(40),</a:t>
            </a:r>
          </a:p>
          <a:p>
            <a:pPr>
              <a:defRPr/>
            </a:pPr>
            <a:r>
              <a:rPr lang="de-CH" sz="2000" dirty="0">
                <a:latin typeface="+mn-lt"/>
              </a:rPr>
              <a:t>    [Position] VARCHAR(40),</a:t>
            </a:r>
          </a:p>
          <a:p>
            <a:pPr>
              <a:defRPr/>
            </a:pPr>
            <a:r>
              <a:rPr lang="de-CH" sz="2000" dirty="0">
                <a:latin typeface="+mn-lt"/>
              </a:rPr>
              <a:t>    </a:t>
            </a:r>
            <a:r>
              <a:rPr lang="de-CH" sz="2000" b="1" dirty="0">
                <a:latin typeface="+mn-lt"/>
              </a:rPr>
              <a:t>CONSTRAINT [</a:t>
            </a:r>
            <a:r>
              <a:rPr lang="de-CH" sz="2000" b="1" dirty="0" err="1">
                <a:latin typeface="+mn-lt"/>
              </a:rPr>
              <a:t>PK_Benutzer</a:t>
            </a:r>
            <a:r>
              <a:rPr lang="de-CH" sz="2000" b="1" dirty="0">
                <a:latin typeface="+mn-lt"/>
              </a:rPr>
              <a:t>] PRIMARY KEY ([Benutzernummer])</a:t>
            </a:r>
          </a:p>
          <a:p>
            <a:pPr>
              <a:defRPr/>
            </a:pPr>
            <a:r>
              <a:rPr lang="de-CH" sz="2000" b="1" dirty="0">
                <a:latin typeface="+mn-lt"/>
              </a:rPr>
              <a:t>)</a:t>
            </a:r>
          </a:p>
        </p:txBody>
      </p:sp>
      <p:pic>
        <p:nvPicPr>
          <p:cNvPr id="1198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49053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06400" y="228600"/>
            <a:ext cx="8128000" cy="914400"/>
          </a:xfrm>
        </p:spPr>
        <p:txBody>
          <a:bodyPr/>
          <a:lstStyle/>
          <a:p>
            <a:pPr algn="ctr"/>
            <a:r>
              <a:rPr lang="de-DE" altLang="de-DE" b="1">
                <a:latin typeface="Tahoma" panose="020B0604030504040204" pitchFamily="34" charset="0"/>
              </a:rPr>
              <a:t>DROP TABLE Anweisung</a:t>
            </a:r>
            <a:endParaRPr lang="de-DE" altLang="de-DE"/>
          </a:p>
        </p:txBody>
      </p:sp>
      <p:sp>
        <p:nvSpPr>
          <p:cNvPr id="120835"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0836"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0837" name="Rectangle 5"/>
          <p:cNvSpPr>
            <a:spLocks noChangeArrowheads="1"/>
          </p:cNvSpPr>
          <p:nvPr/>
        </p:nvSpPr>
        <p:spPr bwMode="auto">
          <a:xfrm>
            <a:off x="762000" y="2971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Syntax</a:t>
            </a:r>
          </a:p>
          <a:p>
            <a:pPr lvl="1" algn="l">
              <a:spcBef>
                <a:spcPct val="20000"/>
              </a:spcBef>
              <a:buClr>
                <a:schemeClr val="accent2"/>
              </a:buClr>
              <a:buFont typeface="Wingdings" panose="05000000000000000000" pitchFamily="2" charset="2"/>
              <a:buNone/>
            </a:pPr>
            <a:r>
              <a:rPr lang="de-DE" altLang="de-DE" sz="1800">
                <a:latin typeface="Verdana" panose="020B0604030504040204" pitchFamily="34" charset="0"/>
              </a:rPr>
              <a:t>DROP TABLE tabellenname</a:t>
            </a:r>
          </a:p>
        </p:txBody>
      </p:sp>
      <p:sp>
        <p:nvSpPr>
          <p:cNvPr id="120838" name="Rectangle 6"/>
          <p:cNvSpPr>
            <a:spLocks noChangeArrowheads="1"/>
          </p:cNvSpPr>
          <p:nvPr/>
        </p:nvSpPr>
        <p:spPr bwMode="auto">
          <a:xfrm>
            <a:off x="762000" y="4191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1600">
                <a:latin typeface="Verdana" panose="020B0604030504040204" pitchFamily="34" charset="0"/>
              </a:rPr>
              <a:t>z.B.</a:t>
            </a:r>
          </a:p>
          <a:p>
            <a:pPr algn="l">
              <a:spcBef>
                <a:spcPct val="20000"/>
              </a:spcBef>
              <a:buClr>
                <a:schemeClr val="accent2"/>
              </a:buClr>
              <a:buFont typeface="Wingdings" panose="05000000000000000000" pitchFamily="2" charset="2"/>
              <a:buNone/>
            </a:pPr>
            <a:r>
              <a:rPr lang="de-DE" altLang="de-DE" sz="1600">
                <a:latin typeface="Verdana" panose="020B0604030504040204" pitchFamily="34" charset="0"/>
              </a:rPr>
              <a:t>	DROP TABLE kunde</a:t>
            </a:r>
            <a:endParaRPr lang="de-DE" altLang="de-DE" sz="1800">
              <a:latin typeface="Verdana" panose="020B0604030504040204" pitchFamily="34" charset="0"/>
            </a:endParaRPr>
          </a:p>
        </p:txBody>
      </p:sp>
      <p:sp>
        <p:nvSpPr>
          <p:cNvPr id="120839" name="Rectangle 7"/>
          <p:cNvSpPr>
            <a:spLocks noChangeArrowheads="1"/>
          </p:cNvSpPr>
          <p:nvPr/>
        </p:nvSpPr>
        <p:spPr bwMode="auto">
          <a:xfrm>
            <a:off x="762000" y="1828800"/>
            <a:ext cx="762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Tabelle inkl. den Daten werden in der Datenbank gelöscht.</a:t>
            </a:r>
          </a:p>
        </p:txBody>
      </p:sp>
      <p:sp>
        <p:nvSpPr>
          <p:cNvPr id="120840" name="Rectangle 8"/>
          <p:cNvSpPr>
            <a:spLocks noChangeArrowheads="1"/>
          </p:cNvSpPr>
          <p:nvPr/>
        </p:nvSpPr>
        <p:spPr bwMode="auto">
          <a:xfrm>
            <a:off x="838200" y="52578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2000">
                <a:latin typeface="Verdana" panose="020B0604030504040204" pitchFamily="34" charset="0"/>
              </a:rPr>
              <a:t>ACHTUNG: Alle Daten sind unwiderruflich verloren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06400" y="228600"/>
            <a:ext cx="8128000" cy="914400"/>
          </a:xfrm>
        </p:spPr>
        <p:txBody>
          <a:bodyPr/>
          <a:lstStyle/>
          <a:p>
            <a:pPr algn="ctr"/>
            <a:r>
              <a:rPr lang="de-DE" altLang="de-DE" sz="3600"/>
              <a:t>Integritätsregeln (Constraints)</a:t>
            </a:r>
            <a:endParaRPr lang="de-DE" altLang="de-DE"/>
          </a:p>
        </p:txBody>
      </p:sp>
      <p:sp>
        <p:nvSpPr>
          <p:cNvPr id="12185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1860"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1861" name="Rectangle 7"/>
          <p:cNvSpPr>
            <a:spLocks noChangeArrowheads="1"/>
          </p:cNvSpPr>
          <p:nvPr/>
        </p:nvSpPr>
        <p:spPr bwMode="auto">
          <a:xfrm>
            <a:off x="685800" y="16764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None/>
            </a:pPr>
            <a:r>
              <a:rPr lang="de-DE" altLang="de-DE">
                <a:latin typeface="Tahoma" panose="020B0604030504040204" pitchFamily="34" charset="0"/>
              </a:rPr>
              <a:t>Zwei unterschiedliche Arten: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Deklarativ:</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Primary Key (Primarschlüssel der Tabelle)</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Unique (Schlüsselkandidaten, eindeutiges Attribut)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Foreign Key (Fremdschlüssel, referentielle Integrität)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Check (Definition spezifischer Bedingungen)</a:t>
            </a:r>
          </a:p>
          <a:p>
            <a:pPr algn="l">
              <a:spcBef>
                <a:spcPct val="20000"/>
              </a:spcBef>
              <a:buClr>
                <a:schemeClr val="accent2"/>
              </a:buClr>
              <a:buFont typeface="Wingdings" panose="05000000000000000000" pitchFamily="2" charset="2"/>
              <a:buChar char="§"/>
            </a:pPr>
            <a:endParaRPr lang="de-DE" altLang="de-DE" sz="2000">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Prozedural</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mit Hilfe von Triggern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06400" y="228600"/>
            <a:ext cx="8128000" cy="914400"/>
          </a:xfrm>
        </p:spPr>
        <p:txBody>
          <a:bodyPr/>
          <a:lstStyle/>
          <a:p>
            <a:pPr algn="ctr"/>
            <a:r>
              <a:rPr lang="de-DE" altLang="de-DE" sz="3600"/>
              <a:t>UNIQUE - CONSTRAINT</a:t>
            </a:r>
            <a:endParaRPr lang="de-DE" altLang="de-DE"/>
          </a:p>
        </p:txBody>
      </p:sp>
      <p:sp>
        <p:nvSpPr>
          <p:cNvPr id="12288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2884"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2885" name="Rectangle 5"/>
          <p:cNvSpPr>
            <a:spLocks noChangeArrowheads="1"/>
          </p:cNvSpPr>
          <p:nvPr/>
        </p:nvSpPr>
        <p:spPr bwMode="auto">
          <a:xfrm>
            <a:off x="685800" y="16764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Für Schlüsselkandidaten, jeder Datenwert existiert nur einmal (unique).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Wie Primary Key, kann jedoch NULL Wert annehmen.</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[CONSTRAINT name]</a:t>
            </a:r>
            <a:br>
              <a:rPr lang="de-DE" altLang="de-DE" sz="2000">
                <a:latin typeface="Tahoma" panose="020B0604030504040204" pitchFamily="34" charset="0"/>
              </a:rPr>
            </a:br>
            <a:r>
              <a:rPr lang="de-DE" altLang="de-DE" sz="2000">
                <a:latin typeface="Tahoma" panose="020B0604030504040204" pitchFamily="34" charset="0"/>
              </a:rPr>
              <a:t>UNIQUE (spalten_name1 [{, spalten_name2}...])</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Beispiel:</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CONSTRAINT uq_name UNIQUE kunde_name</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06400" y="228600"/>
            <a:ext cx="8128000" cy="914400"/>
          </a:xfrm>
        </p:spPr>
        <p:txBody>
          <a:bodyPr/>
          <a:lstStyle/>
          <a:p>
            <a:pPr algn="ctr"/>
            <a:r>
              <a:rPr lang="de-DE" altLang="de-DE" sz="3600"/>
              <a:t>PRIMARY KEY - CONSTRAINT</a:t>
            </a:r>
            <a:endParaRPr lang="de-DE" altLang="de-DE"/>
          </a:p>
        </p:txBody>
      </p:sp>
      <p:sp>
        <p:nvSpPr>
          <p:cNvPr id="123907"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3908"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3909" name="Rectangle 5"/>
          <p:cNvSpPr>
            <a:spLocks noChangeArrowheads="1"/>
          </p:cNvSpPr>
          <p:nvPr/>
        </p:nvSpPr>
        <p:spPr bwMode="auto">
          <a:xfrm>
            <a:off x="685800" y="16764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Definiert den Primärschlüssel einer Tabelle.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Besteht aus einer oder mehreren Spalten.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Nur ein Primärschlüssel pro Tabelle möglich.</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[CONSTRAINT name]</a:t>
            </a:r>
            <a:br>
              <a:rPr lang="de-DE" altLang="de-DE" sz="2000">
                <a:latin typeface="Tahoma" panose="020B0604030504040204" pitchFamily="34" charset="0"/>
              </a:rPr>
            </a:br>
            <a:r>
              <a:rPr lang="de-DE" altLang="de-DE" sz="2000">
                <a:latin typeface="Tahoma" panose="020B0604030504040204" pitchFamily="34" charset="0"/>
              </a:rPr>
              <a:t>PRIMARY KEY (spalten_name1 [{, spalten_name2}...])</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 Beispiel:</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CONSTRAINT pk_kunde PRIMARY KEY( kun_nr )</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06400" y="228600"/>
            <a:ext cx="8128000" cy="914400"/>
          </a:xfrm>
        </p:spPr>
        <p:txBody>
          <a:bodyPr/>
          <a:lstStyle/>
          <a:p>
            <a:pPr algn="ctr"/>
            <a:r>
              <a:rPr lang="de-DE" altLang="de-DE" sz="3600"/>
              <a:t>FOREIGN KEY - CONSTRAINT</a:t>
            </a:r>
            <a:endParaRPr lang="de-DE" altLang="de-DE"/>
          </a:p>
        </p:txBody>
      </p:sp>
      <p:sp>
        <p:nvSpPr>
          <p:cNvPr id="124931"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4932"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4933" name="Rectangle 5"/>
          <p:cNvSpPr>
            <a:spLocks noChangeArrowheads="1"/>
          </p:cNvSpPr>
          <p:nvPr/>
        </p:nvSpPr>
        <p:spPr bwMode="auto">
          <a:xfrm>
            <a:off x="685800" y="16764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Definiert die Fremdschlüssel einer Tabelle.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Dient zur Wahrung der referentiellen Integrität.</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Stellt die Verbindung zu der Tabelle her, in der diese Spalte als Primärschlüssel vorkommt.</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[CONSTRAINT name]</a:t>
            </a:r>
            <a:br>
              <a:rPr lang="de-DE" altLang="de-DE" sz="1800">
                <a:latin typeface="Tahoma" panose="020B0604030504040204" pitchFamily="34" charset="0"/>
              </a:rPr>
            </a:br>
            <a:r>
              <a:rPr lang="de-DE" altLang="de-DE" sz="1800">
                <a:latin typeface="Tahoma" panose="020B0604030504040204" pitchFamily="34" charset="0"/>
              </a:rPr>
              <a:t>FOREIGN KEY (spalten_name1 [{, spalten_name2}...])</a:t>
            </a:r>
            <a:br>
              <a:rPr lang="de-DE" altLang="de-DE" sz="1800">
                <a:latin typeface="Tahoma" panose="020B0604030504040204" pitchFamily="34" charset="0"/>
              </a:rPr>
            </a:br>
            <a:r>
              <a:rPr lang="de-DE" altLang="de-DE" sz="1800">
                <a:latin typeface="Tahoma" panose="020B0604030504040204" pitchFamily="34" charset="0"/>
              </a:rPr>
              <a:t>REFERENCES tab_name (spalten_name1 [{, spalten_name2}...])</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 Beispiel:</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CONSTRAINT fk_bestellung FOREIGN KEY (kun_nr)</a:t>
            </a:r>
            <a:br>
              <a:rPr lang="de-DE" altLang="de-DE" sz="1800">
                <a:latin typeface="Tahoma" panose="020B0604030504040204" pitchFamily="34" charset="0"/>
              </a:rPr>
            </a:br>
            <a:r>
              <a:rPr lang="de-DE" altLang="de-DE" sz="1800">
                <a:latin typeface="Tahoma" panose="020B0604030504040204" pitchFamily="34" charset="0"/>
              </a:rPr>
              <a:t>REFERENCES tab_kunde (kun_nr)</a:t>
            </a:r>
            <a:endParaRPr lang="de-DE" altLang="de-DE" sz="2000">
              <a:latin typeface="Tahoma" panose="020B060403050404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06400" y="228600"/>
            <a:ext cx="8128000" cy="914400"/>
          </a:xfrm>
        </p:spPr>
        <p:txBody>
          <a:bodyPr/>
          <a:lstStyle/>
          <a:p>
            <a:pPr algn="ctr"/>
            <a:r>
              <a:rPr lang="de-DE" altLang="de-DE" sz="3600"/>
              <a:t>CHECK - CONSTRAINT</a:t>
            </a:r>
          </a:p>
        </p:txBody>
      </p:sp>
      <p:sp>
        <p:nvSpPr>
          <p:cNvPr id="125955"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5956"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5957" name="Rectangle 5"/>
          <p:cNvSpPr>
            <a:spLocks noChangeArrowheads="1"/>
          </p:cNvSpPr>
          <p:nvPr/>
        </p:nvSpPr>
        <p:spPr bwMode="auto">
          <a:xfrm>
            <a:off x="685800" y="16764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Definiert spezifische Bedingungen und Regeln für eine Tabelle.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Werden beim einfügen, ändern jeder Reihe angewendet.</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[CONSTRAINT name]</a:t>
            </a:r>
            <a:br>
              <a:rPr lang="de-DE" altLang="de-DE" sz="2000">
                <a:latin typeface="Tahoma" panose="020B0604030504040204" pitchFamily="34" charset="0"/>
              </a:rPr>
            </a:br>
            <a:r>
              <a:rPr lang="de-DE" altLang="de-DE" sz="2000">
                <a:latin typeface="Tahoma" panose="020B0604030504040204" pitchFamily="34" charset="0"/>
              </a:rPr>
              <a:t>CHECK ausdruck</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 Beispiel:</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CONSTRAINT chk_typ</a:t>
            </a:r>
            <a:br>
              <a:rPr lang="de-DE" altLang="de-DE" sz="2000">
                <a:latin typeface="Tahoma" panose="020B0604030504040204" pitchFamily="34" charset="0"/>
              </a:rPr>
            </a:br>
            <a:r>
              <a:rPr lang="de-DE" altLang="de-DE" sz="2000">
                <a:latin typeface="Tahoma" panose="020B0604030504040204" pitchFamily="34" charset="0"/>
              </a:rPr>
              <a:t>CHECK (kun_typ in (‘1,‘2‘,‘3‘)</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06400" y="228600"/>
            <a:ext cx="8128000" cy="914400"/>
          </a:xfrm>
        </p:spPr>
        <p:txBody>
          <a:bodyPr/>
          <a:lstStyle/>
          <a:p>
            <a:pPr algn="ctr"/>
            <a:r>
              <a:rPr lang="de-DE" altLang="de-DE"/>
              <a:t>Referentielle Integrität</a:t>
            </a:r>
          </a:p>
        </p:txBody>
      </p:sp>
      <p:sp>
        <p:nvSpPr>
          <p:cNvPr id="126979" name="Rectangle 3"/>
          <p:cNvSpPr>
            <a:spLocks noChangeArrowheads="1"/>
          </p:cNvSpPr>
          <p:nvPr/>
        </p:nvSpPr>
        <p:spPr bwMode="auto">
          <a:xfrm>
            <a:off x="609600" y="2895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26980"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26981" name="Rectangle 5"/>
          <p:cNvSpPr>
            <a:spLocks noChangeArrowheads="1"/>
          </p:cNvSpPr>
          <p:nvPr/>
        </p:nvSpPr>
        <p:spPr bwMode="auto">
          <a:xfrm>
            <a:off x="457200" y="3124200"/>
            <a:ext cx="8305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 Beziehung mit Foreign-Key Constraint erstellen.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ALTER TABLE mitarbeiter ADD CONSTRAINT mit_abt_nr </a:t>
            </a:r>
            <a:br>
              <a:rPr lang="de-DE" altLang="de-DE" sz="2000">
                <a:latin typeface="Tahoma" panose="020B0604030504040204" pitchFamily="34" charset="0"/>
              </a:rPr>
            </a:br>
            <a:r>
              <a:rPr lang="de-DE" altLang="de-DE" sz="2000">
                <a:latin typeface="Tahoma" panose="020B0604030504040204" pitchFamily="34" charset="0"/>
              </a:rPr>
              <a:t>FOREIGN KEY (abt_nr)</a:t>
            </a:r>
            <a:br>
              <a:rPr lang="de-DE" altLang="de-DE" sz="2000">
                <a:latin typeface="Tahoma" panose="020B0604030504040204" pitchFamily="34" charset="0"/>
              </a:rPr>
            </a:br>
            <a:r>
              <a:rPr lang="de-DE" altLang="de-DE" sz="2000">
                <a:latin typeface="Tahoma" panose="020B0604030504040204" pitchFamily="34" charset="0"/>
              </a:rPr>
              <a:t>REFERENCES abteilung(abt_nr)</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Beziehung löschen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ALTER TABLE mitarbeiter DROP CONSTRAINT mit_abt_nr</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Achtung: Tabelle ABTEILUNG kann nicht gelöscht werden solange die Beziehung besteht.</a:t>
            </a:r>
          </a:p>
        </p:txBody>
      </p:sp>
      <p:sp>
        <p:nvSpPr>
          <p:cNvPr id="126982" name="Text Box 6"/>
          <p:cNvSpPr txBox="1">
            <a:spLocks noChangeArrowheads="1"/>
          </p:cNvSpPr>
          <p:nvPr/>
        </p:nvSpPr>
        <p:spPr bwMode="auto">
          <a:xfrm>
            <a:off x="1752600" y="1752600"/>
            <a:ext cx="1600200" cy="317500"/>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ABTEILUNG</a:t>
            </a:r>
          </a:p>
        </p:txBody>
      </p:sp>
      <p:sp>
        <p:nvSpPr>
          <p:cNvPr id="126983" name="Text Box 7"/>
          <p:cNvSpPr txBox="1">
            <a:spLocks noChangeArrowheads="1"/>
          </p:cNvSpPr>
          <p:nvPr/>
        </p:nvSpPr>
        <p:spPr bwMode="auto">
          <a:xfrm>
            <a:off x="1752600" y="2057400"/>
            <a:ext cx="1600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ABT_NR (PK)</a:t>
            </a:r>
          </a:p>
        </p:txBody>
      </p:sp>
      <p:sp>
        <p:nvSpPr>
          <p:cNvPr id="126984" name="Text Box 8"/>
          <p:cNvSpPr txBox="1">
            <a:spLocks noChangeArrowheads="1"/>
          </p:cNvSpPr>
          <p:nvPr/>
        </p:nvSpPr>
        <p:spPr bwMode="auto">
          <a:xfrm>
            <a:off x="1752600" y="2362200"/>
            <a:ext cx="1600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ABT_NAME</a:t>
            </a:r>
          </a:p>
        </p:txBody>
      </p:sp>
      <p:sp>
        <p:nvSpPr>
          <p:cNvPr id="126985" name="Text Box 18"/>
          <p:cNvSpPr txBox="1">
            <a:spLocks noChangeArrowheads="1"/>
          </p:cNvSpPr>
          <p:nvPr/>
        </p:nvSpPr>
        <p:spPr bwMode="auto">
          <a:xfrm>
            <a:off x="5029200" y="1752600"/>
            <a:ext cx="1752600" cy="317500"/>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MITARBEITER</a:t>
            </a:r>
          </a:p>
        </p:txBody>
      </p:sp>
      <p:sp>
        <p:nvSpPr>
          <p:cNvPr id="126986" name="Text Box 19"/>
          <p:cNvSpPr txBox="1">
            <a:spLocks noChangeArrowheads="1"/>
          </p:cNvSpPr>
          <p:nvPr/>
        </p:nvSpPr>
        <p:spPr bwMode="auto">
          <a:xfrm>
            <a:off x="5029200" y="2057400"/>
            <a:ext cx="17526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MIT_NR (PK)</a:t>
            </a:r>
          </a:p>
        </p:txBody>
      </p:sp>
      <p:sp>
        <p:nvSpPr>
          <p:cNvPr id="126987" name="Text Box 20"/>
          <p:cNvSpPr txBox="1">
            <a:spLocks noChangeArrowheads="1"/>
          </p:cNvSpPr>
          <p:nvPr/>
        </p:nvSpPr>
        <p:spPr bwMode="auto">
          <a:xfrm>
            <a:off x="5029200" y="2362200"/>
            <a:ext cx="17526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ABT_NR (FK)</a:t>
            </a:r>
          </a:p>
        </p:txBody>
      </p:sp>
      <p:sp>
        <p:nvSpPr>
          <p:cNvPr id="126988" name="Text Box 29"/>
          <p:cNvSpPr txBox="1">
            <a:spLocks noChangeArrowheads="1"/>
          </p:cNvSpPr>
          <p:nvPr/>
        </p:nvSpPr>
        <p:spPr bwMode="auto">
          <a:xfrm>
            <a:off x="5029200" y="2667000"/>
            <a:ext cx="17526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MIT_NAME</a:t>
            </a:r>
          </a:p>
        </p:txBody>
      </p:sp>
      <p:cxnSp>
        <p:nvCxnSpPr>
          <p:cNvPr id="126989" name="AutoShape 30"/>
          <p:cNvCxnSpPr>
            <a:cxnSpLocks noChangeShapeType="1"/>
            <a:stCxn id="126983" idx="3"/>
            <a:endCxn id="126987" idx="1"/>
          </p:cNvCxnSpPr>
          <p:nvPr/>
        </p:nvCxnSpPr>
        <p:spPr bwMode="auto">
          <a:xfrm>
            <a:off x="3352800" y="2216150"/>
            <a:ext cx="1676400" cy="304800"/>
          </a:xfrm>
          <a:prstGeom prst="bentConnector3">
            <a:avLst>
              <a:gd name="adj1" fmla="val 50000"/>
            </a:avLst>
          </a:prstGeom>
          <a:noFill/>
          <a:ln w="25400">
            <a:solidFill>
              <a:schemeClr val="tx1"/>
            </a:solidFill>
            <a:miter lim="800000"/>
            <a:headEnd type="triangle" w="med" len="med"/>
            <a:tailEnd type="none" w="sm" len="sm"/>
          </a:ln>
          <a:extLst>
            <a:ext uri="{909E8E84-426E-40DD-AFC4-6F175D3DCCD1}">
              <a14:hiddenFill xmlns:a14="http://schemas.microsoft.com/office/drawing/2010/main">
                <a:noFill/>
              </a14:hiddenFill>
            </a:ext>
          </a:extLst>
        </p:spPr>
      </p:cxnSp>
      <p:sp>
        <p:nvSpPr>
          <p:cNvPr id="126990" name="Text Box 31"/>
          <p:cNvSpPr txBox="1">
            <a:spLocks noChangeArrowheads="1"/>
          </p:cNvSpPr>
          <p:nvPr/>
        </p:nvSpPr>
        <p:spPr bwMode="auto">
          <a:xfrm>
            <a:off x="7924800" y="3657600"/>
            <a:ext cx="1033463"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a:solidFill>
                  <a:srgbClr val="FF0000"/>
                </a:solidFill>
                <a:latin typeface="Tahoma" panose="020B0604030504040204" pitchFamily="34" charset="0"/>
              </a:rPr>
              <a:t>Constraint Name</a:t>
            </a:r>
          </a:p>
        </p:txBody>
      </p:sp>
      <p:sp>
        <p:nvSpPr>
          <p:cNvPr id="126991" name="Text Box 32"/>
          <p:cNvSpPr txBox="1">
            <a:spLocks noChangeArrowheads="1"/>
          </p:cNvSpPr>
          <p:nvPr/>
        </p:nvSpPr>
        <p:spPr bwMode="auto">
          <a:xfrm>
            <a:off x="5791200" y="3886200"/>
            <a:ext cx="1566863"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a:solidFill>
                  <a:srgbClr val="FF0000"/>
                </a:solidFill>
                <a:latin typeface="Tahoma" panose="020B0604030504040204" pitchFamily="34" charset="0"/>
              </a:rPr>
              <a:t>Foreign Key Name</a:t>
            </a:r>
          </a:p>
        </p:txBody>
      </p:sp>
      <p:sp>
        <p:nvSpPr>
          <p:cNvPr id="126992" name="Text Box 33"/>
          <p:cNvSpPr txBox="1">
            <a:spLocks noChangeArrowheads="1"/>
          </p:cNvSpPr>
          <p:nvPr/>
        </p:nvSpPr>
        <p:spPr bwMode="auto">
          <a:xfrm>
            <a:off x="6096000" y="4191000"/>
            <a:ext cx="1566863"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a:solidFill>
                  <a:srgbClr val="FF0000"/>
                </a:solidFill>
                <a:latin typeface="Tahoma" panose="020B0604030504040204" pitchFamily="34" charset="0"/>
              </a:rPr>
              <a:t>Primary Key Name</a:t>
            </a:r>
          </a:p>
        </p:txBody>
      </p:sp>
      <p:sp>
        <p:nvSpPr>
          <p:cNvPr id="126993" name="Line 36"/>
          <p:cNvSpPr>
            <a:spLocks noChangeShapeType="1"/>
          </p:cNvSpPr>
          <p:nvPr/>
        </p:nvSpPr>
        <p:spPr bwMode="auto">
          <a:xfrm flipH="1" flipV="1">
            <a:off x="5334000" y="4343400"/>
            <a:ext cx="838200" cy="0"/>
          </a:xfrm>
          <a:prstGeom prst="line">
            <a:avLst/>
          </a:prstGeom>
          <a:noFill/>
          <a:ln w="127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126994" name="Line 37"/>
          <p:cNvSpPr>
            <a:spLocks noChangeShapeType="1"/>
          </p:cNvSpPr>
          <p:nvPr/>
        </p:nvSpPr>
        <p:spPr bwMode="auto">
          <a:xfrm flipH="1" flipV="1">
            <a:off x="4419600" y="4038600"/>
            <a:ext cx="1371600" cy="0"/>
          </a:xfrm>
          <a:prstGeom prst="line">
            <a:avLst/>
          </a:prstGeom>
          <a:noFill/>
          <a:ln w="127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126995" name="Line 38"/>
          <p:cNvSpPr>
            <a:spLocks noChangeShapeType="1"/>
          </p:cNvSpPr>
          <p:nvPr/>
        </p:nvSpPr>
        <p:spPr bwMode="auto">
          <a:xfrm flipH="1">
            <a:off x="7772400" y="3657600"/>
            <a:ext cx="533400" cy="0"/>
          </a:xfrm>
          <a:prstGeom prst="line">
            <a:avLst/>
          </a:prstGeom>
          <a:noFill/>
          <a:ln w="127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el 1"/>
          <p:cNvSpPr>
            <a:spLocks noGrp="1"/>
          </p:cNvSpPr>
          <p:nvPr>
            <p:ph type="title"/>
          </p:nvPr>
        </p:nvSpPr>
        <p:spPr/>
        <p:txBody>
          <a:bodyPr/>
          <a:lstStyle/>
          <a:p>
            <a:r>
              <a:rPr lang="de-CH" altLang="de-DE"/>
              <a:t>CREATE TABLE mit Foreign Key 1</a:t>
            </a:r>
          </a:p>
        </p:txBody>
      </p:sp>
      <p:sp>
        <p:nvSpPr>
          <p:cNvPr id="3" name="Textfeld 2"/>
          <p:cNvSpPr txBox="1"/>
          <p:nvPr/>
        </p:nvSpPr>
        <p:spPr>
          <a:xfrm>
            <a:off x="3563938" y="1628775"/>
            <a:ext cx="5256212" cy="3600450"/>
          </a:xfrm>
          <a:prstGeom prst="rect">
            <a:avLst/>
          </a:prstGeom>
          <a:noFill/>
        </p:spPr>
        <p:txBody>
          <a:bodyPr>
            <a:spAutoFit/>
          </a:bodyPr>
          <a:lstStyle/>
          <a:p>
            <a:pPr>
              <a:defRPr/>
            </a:pPr>
            <a:r>
              <a:rPr lang="de-CH" sz="1200" dirty="0">
                <a:latin typeface="+mn-lt"/>
              </a:rPr>
              <a:t>CREATE TABLE [Benutzer] (</a:t>
            </a:r>
          </a:p>
          <a:p>
            <a:pPr>
              <a:defRPr/>
            </a:pPr>
            <a:r>
              <a:rPr lang="de-CH" sz="1200" dirty="0">
                <a:latin typeface="+mn-lt"/>
              </a:rPr>
              <a:t>    [Benutzernummer] INTEGER NOT NULL,</a:t>
            </a:r>
          </a:p>
          <a:p>
            <a:pPr>
              <a:defRPr/>
            </a:pPr>
            <a:r>
              <a:rPr lang="de-CH" sz="1200" dirty="0">
                <a:latin typeface="+mn-lt"/>
              </a:rPr>
              <a:t>    [Nachname] VARCHAR(40),</a:t>
            </a:r>
          </a:p>
          <a:p>
            <a:pPr>
              <a:defRPr/>
            </a:pPr>
            <a:r>
              <a:rPr lang="de-CH" sz="1200" dirty="0">
                <a:latin typeface="+mn-lt"/>
              </a:rPr>
              <a:t>    [Vorname] VARCHAR(40),</a:t>
            </a:r>
          </a:p>
          <a:p>
            <a:pPr>
              <a:defRPr/>
            </a:pPr>
            <a:r>
              <a:rPr lang="de-CH" sz="1200" dirty="0">
                <a:latin typeface="+mn-lt"/>
              </a:rPr>
              <a:t>    [Position] VARCHAR(40),</a:t>
            </a:r>
          </a:p>
          <a:p>
            <a:pPr>
              <a:defRPr/>
            </a:pPr>
            <a:r>
              <a:rPr lang="de-CH" sz="1200" dirty="0">
                <a:latin typeface="+mn-lt"/>
              </a:rPr>
              <a:t>    CONSTRAINT [</a:t>
            </a:r>
            <a:r>
              <a:rPr lang="de-CH" sz="1200" dirty="0" err="1">
                <a:latin typeface="+mn-lt"/>
              </a:rPr>
              <a:t>PK_Benutzer</a:t>
            </a:r>
            <a:r>
              <a:rPr lang="de-CH" sz="1200" dirty="0">
                <a:latin typeface="+mn-lt"/>
              </a:rPr>
              <a:t>] PRIMARY KEY ([Benutzernummer])</a:t>
            </a:r>
          </a:p>
          <a:p>
            <a:pPr>
              <a:defRPr/>
            </a:pPr>
            <a:r>
              <a:rPr lang="de-CH" sz="1200" dirty="0">
                <a:latin typeface="+mn-lt"/>
              </a:rPr>
              <a:t>)</a:t>
            </a:r>
          </a:p>
          <a:p>
            <a:pPr>
              <a:defRPr/>
            </a:pPr>
            <a:endParaRPr lang="de-CH" sz="1200" dirty="0">
              <a:latin typeface="+mn-lt"/>
            </a:endParaRPr>
          </a:p>
          <a:p>
            <a:pPr>
              <a:defRPr/>
            </a:pPr>
            <a:endParaRPr lang="de-CH" sz="1200" dirty="0">
              <a:latin typeface="+mn-lt"/>
            </a:endParaRPr>
          </a:p>
          <a:p>
            <a:pPr>
              <a:defRPr/>
            </a:pPr>
            <a:endParaRPr lang="de-CH" sz="1200" dirty="0">
              <a:latin typeface="+mn-lt"/>
            </a:endParaRPr>
          </a:p>
          <a:p>
            <a:pPr>
              <a:defRPr/>
            </a:pPr>
            <a:r>
              <a:rPr lang="de-CH" sz="1200" dirty="0">
                <a:latin typeface="+mn-lt"/>
              </a:rPr>
              <a:t>CREATE TABLE [Kennwort] (</a:t>
            </a:r>
          </a:p>
          <a:p>
            <a:pPr>
              <a:defRPr/>
            </a:pPr>
            <a:r>
              <a:rPr lang="de-CH" sz="1200" dirty="0">
                <a:latin typeface="+mn-lt"/>
              </a:rPr>
              <a:t>    [Kennwortnummer] INTEGER NOT NULL,</a:t>
            </a:r>
          </a:p>
          <a:p>
            <a:pPr>
              <a:defRPr/>
            </a:pPr>
            <a:r>
              <a:rPr lang="de-CH" sz="1200" dirty="0">
                <a:latin typeface="+mn-lt"/>
              </a:rPr>
              <a:t>    [Passwort] VARCHAR(40),</a:t>
            </a:r>
          </a:p>
          <a:p>
            <a:pPr>
              <a:defRPr/>
            </a:pPr>
            <a:r>
              <a:rPr lang="de-CH" sz="1200" dirty="0">
                <a:latin typeface="+mn-lt"/>
              </a:rPr>
              <a:t>    [Benutzernummer] INTEGER NOT NULL,</a:t>
            </a:r>
          </a:p>
          <a:p>
            <a:pPr>
              <a:defRPr/>
            </a:pPr>
            <a:r>
              <a:rPr lang="de-CH" sz="1200" dirty="0">
                <a:latin typeface="+mn-lt"/>
              </a:rPr>
              <a:t>    CONSTRAINT [</a:t>
            </a:r>
            <a:r>
              <a:rPr lang="de-CH" sz="1200" dirty="0" err="1">
                <a:latin typeface="+mn-lt"/>
              </a:rPr>
              <a:t>PK_Kennwort</a:t>
            </a:r>
            <a:r>
              <a:rPr lang="de-CH" sz="1200" dirty="0">
                <a:latin typeface="+mn-lt"/>
              </a:rPr>
              <a:t>] PRIMARY KEY ([Kennwortnummer]),</a:t>
            </a:r>
          </a:p>
          <a:p>
            <a:pPr>
              <a:defRPr/>
            </a:pPr>
            <a:r>
              <a:rPr lang="de-CH" sz="1200" dirty="0">
                <a:latin typeface="+mn-lt"/>
              </a:rPr>
              <a:t>    </a:t>
            </a:r>
            <a:r>
              <a:rPr lang="de-CH" sz="1200" b="1" dirty="0">
                <a:latin typeface="+mn-lt"/>
              </a:rPr>
              <a:t>CONSTRAINT [</a:t>
            </a:r>
            <a:r>
              <a:rPr lang="de-CH" sz="1200" b="1" dirty="0" err="1">
                <a:latin typeface="+mn-lt"/>
              </a:rPr>
              <a:t>Benutzer_Kennwort</a:t>
            </a:r>
            <a:r>
              <a:rPr lang="de-CH" sz="1200" b="1" dirty="0">
                <a:latin typeface="+mn-lt"/>
              </a:rPr>
              <a:t>]  FOREIGN KEY ([Benutzernummer])</a:t>
            </a:r>
          </a:p>
          <a:p>
            <a:pPr>
              <a:defRPr/>
            </a:pPr>
            <a:r>
              <a:rPr lang="de-CH" sz="1200" b="1" dirty="0">
                <a:latin typeface="+mn-lt"/>
              </a:rPr>
              <a:t>          REFERENCES [Benutzer] ([Benutzernummer])</a:t>
            </a:r>
          </a:p>
          <a:p>
            <a:pPr>
              <a:defRPr/>
            </a:pPr>
            <a:r>
              <a:rPr lang="de-CH" sz="1200" dirty="0">
                <a:latin typeface="+mn-lt"/>
              </a:rPr>
              <a:t>)</a:t>
            </a:r>
          </a:p>
          <a:p>
            <a:pPr>
              <a:defRPr/>
            </a:pPr>
            <a:endParaRPr lang="de-CH" sz="1200" dirty="0">
              <a:latin typeface="+mn-lt"/>
            </a:endParaRPr>
          </a:p>
        </p:txBody>
      </p:sp>
      <p:pic>
        <p:nvPicPr>
          <p:cNvPr id="128004" name="Picture 2"/>
          <p:cNvPicPr>
            <a:picLocks noChangeAspect="1" noChangeArrowheads="1"/>
          </p:cNvPicPr>
          <p:nvPr/>
        </p:nvPicPr>
        <p:blipFill>
          <a:blip r:embed="rId2">
            <a:extLst>
              <a:ext uri="{28A0092B-C50C-407E-A947-70E740481C1C}">
                <a14:useLocalDpi xmlns:a14="http://schemas.microsoft.com/office/drawing/2010/main" val="0"/>
              </a:ext>
            </a:extLst>
          </a:blip>
          <a:srcRect l="2161"/>
          <a:stretch>
            <a:fillRect/>
          </a:stretch>
        </p:blipFill>
        <p:spPr bwMode="auto">
          <a:xfrm>
            <a:off x="250825" y="1628775"/>
            <a:ext cx="326072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0"/>
            <a:ext cx="8280400" cy="1295400"/>
          </a:xfrm>
        </p:spPr>
        <p:txBody>
          <a:bodyPr/>
          <a:lstStyle/>
          <a:p>
            <a:pPr eaLnBrk="1" hangingPunct="1"/>
            <a:r>
              <a:rPr lang="de-DE" altLang="de-DE" sz="4000"/>
              <a:t>Vorstellung</a:t>
            </a:r>
          </a:p>
        </p:txBody>
      </p:sp>
      <p:sp>
        <p:nvSpPr>
          <p:cNvPr id="20483" name="Rectangle 3"/>
          <p:cNvSpPr>
            <a:spLocks noGrp="1" noChangeArrowheads="1"/>
          </p:cNvSpPr>
          <p:nvPr>
            <p:ph sz="quarter" idx="1"/>
          </p:nvPr>
        </p:nvSpPr>
        <p:spPr>
          <a:xfrm>
            <a:off x="684213" y="1700213"/>
            <a:ext cx="7543800" cy="4114800"/>
          </a:xfrm>
        </p:spPr>
        <p:txBody>
          <a:bodyPr/>
          <a:lstStyle/>
          <a:p>
            <a:pPr marL="319088" lvl="1" indent="-319088" eaLnBrk="1" hangingPunct="1">
              <a:spcBef>
                <a:spcPts val="700"/>
              </a:spcBef>
              <a:buClr>
                <a:schemeClr val="accent2"/>
              </a:buClr>
              <a:buSzPct val="60000"/>
              <a:buFont typeface="Wingdings" panose="05000000000000000000" pitchFamily="2" charset="2"/>
              <a:buChar char=""/>
            </a:pPr>
            <a:r>
              <a:rPr lang="de-DE" altLang="de-DE" sz="2800"/>
              <a:t>Name		: Lukas Müller</a:t>
            </a:r>
            <a:br>
              <a:rPr lang="de-DE" altLang="de-DE" sz="2800"/>
            </a:br>
            <a:r>
              <a:rPr lang="de-DE" altLang="de-DE" sz="2800"/>
              <a:t>			  verheiratet, 2 Kinder</a:t>
            </a:r>
          </a:p>
          <a:p>
            <a:pPr marL="319088" lvl="1" indent="-319088" eaLnBrk="1" hangingPunct="1">
              <a:spcBef>
                <a:spcPts val="700"/>
              </a:spcBef>
              <a:buClr>
                <a:schemeClr val="accent2"/>
              </a:buClr>
              <a:buSzPct val="60000"/>
              <a:buFont typeface="Wingdings" panose="05000000000000000000" pitchFamily="2" charset="2"/>
              <a:buChar char=""/>
            </a:pPr>
            <a:r>
              <a:rPr lang="de-DE" altLang="de-DE" sz="2800"/>
              <a:t>Wohnort		: Lengnau AG</a:t>
            </a:r>
          </a:p>
          <a:p>
            <a:pPr marL="319088" lvl="1" indent="-319088" eaLnBrk="1" hangingPunct="1">
              <a:spcBef>
                <a:spcPts val="700"/>
              </a:spcBef>
              <a:buClr>
                <a:schemeClr val="accent2"/>
              </a:buClr>
              <a:buSzPct val="60000"/>
              <a:buFont typeface="Wingdings" panose="05000000000000000000" pitchFamily="2" charset="2"/>
              <a:buChar char=""/>
            </a:pPr>
            <a:endParaRPr lang="de-DE" altLang="de-DE" sz="2800"/>
          </a:p>
          <a:p>
            <a:pPr marL="319088" lvl="1" indent="-319088" eaLnBrk="1" hangingPunct="1">
              <a:spcBef>
                <a:spcPts val="700"/>
              </a:spcBef>
              <a:buClr>
                <a:schemeClr val="accent2"/>
              </a:buClr>
              <a:buSzPct val="60000"/>
              <a:buFont typeface="Wingdings" panose="05000000000000000000" pitchFamily="2" charset="2"/>
              <a:buChar char=""/>
            </a:pPr>
            <a:r>
              <a:rPr lang="de-DE" altLang="de-DE" sz="2800"/>
              <a:t>Arbeitgeber	: KETA Engineering GmbH</a:t>
            </a:r>
            <a:endParaRPr lang="de-DE" altLang="de-DE" sz="2200"/>
          </a:p>
          <a:p>
            <a:pPr marL="319088" lvl="1" indent="-319088" eaLnBrk="1" hangingPunct="1">
              <a:spcBef>
                <a:spcPts val="700"/>
              </a:spcBef>
              <a:buClr>
                <a:schemeClr val="accent2"/>
              </a:buClr>
              <a:buSzPct val="60000"/>
              <a:buFont typeface="Wingdings" panose="05000000000000000000" pitchFamily="2" charset="2"/>
              <a:buChar char=""/>
            </a:pPr>
            <a:r>
              <a:rPr lang="de-DE" altLang="de-DE" sz="2800"/>
              <a:t>E-Mail		: </a:t>
            </a:r>
            <a:r>
              <a:rPr lang="de-DE" altLang="de-DE" sz="2800">
                <a:hlinkClick r:id="rId2"/>
              </a:rPr>
              <a:t>lukas.mueller@keta.ch</a:t>
            </a:r>
            <a:endParaRPr lang="de-DE" altLang="de-DE" sz="2800"/>
          </a:p>
        </p:txBody>
      </p:sp>
      <p:sp>
        <p:nvSpPr>
          <p:cNvPr id="20484" name="Foliennummernplatzhalter 7"/>
          <p:cNvSpPr>
            <a:spLocks noGrp="1"/>
          </p:cNvSpPr>
          <p:nvPr>
            <p:ph type="sldNum"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fld id="{83AC93A1-237A-4F3B-8CA2-1812DE5168B5}" type="slidenum">
              <a:rPr kumimoji="0" lang="en-US" altLang="de-DE" sz="1400" b="0">
                <a:solidFill>
                  <a:schemeClr val="tx2"/>
                </a:solidFill>
              </a:rPr>
              <a:pPr algn="l"/>
              <a:t>12</a:t>
            </a:fld>
            <a:endParaRPr kumimoji="0" lang="en-US" altLang="de-DE" sz="1400" b="0">
              <a:solidFill>
                <a:schemeClr val="tx2"/>
              </a:solidFill>
            </a:endParaRPr>
          </a:p>
        </p:txBody>
      </p:sp>
      <p:sp>
        <p:nvSpPr>
          <p:cNvPr id="20485" name="Fußzeilenplatzhalter 8"/>
          <p:cNvSpPr>
            <a:spLocks noGrp="1"/>
          </p:cNvSpPr>
          <p:nvPr>
            <p:ph type="ftr" sz="quarter" idx="12"/>
          </p:nvPr>
        </p:nvSpPr>
        <p:spPr bwMode="auto">
          <a:xfrm>
            <a:off x="0" y="1271588"/>
            <a:ext cx="5334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altLang="de-DE" sz="1400" b="1">
                <a:solidFill>
                  <a:srgbClr val="FFFFFF"/>
                </a:solidFill>
              </a:rPr>
              <a:t>Lukas Müller</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el 1"/>
          <p:cNvSpPr>
            <a:spLocks noGrp="1"/>
          </p:cNvSpPr>
          <p:nvPr>
            <p:ph type="title"/>
          </p:nvPr>
        </p:nvSpPr>
        <p:spPr/>
        <p:txBody>
          <a:bodyPr/>
          <a:lstStyle/>
          <a:p>
            <a:r>
              <a:rPr lang="de-CH" altLang="de-DE"/>
              <a:t>CREATE TABLE mit Foreign Key 2</a:t>
            </a:r>
          </a:p>
        </p:txBody>
      </p:sp>
      <p:sp>
        <p:nvSpPr>
          <p:cNvPr id="3" name="Textfeld 2"/>
          <p:cNvSpPr txBox="1"/>
          <p:nvPr/>
        </p:nvSpPr>
        <p:spPr>
          <a:xfrm>
            <a:off x="3563938" y="1628775"/>
            <a:ext cx="5400675" cy="3600450"/>
          </a:xfrm>
          <a:prstGeom prst="rect">
            <a:avLst/>
          </a:prstGeom>
          <a:noFill/>
        </p:spPr>
        <p:txBody>
          <a:bodyPr>
            <a:spAutoFit/>
          </a:bodyPr>
          <a:lstStyle/>
          <a:p>
            <a:pPr>
              <a:defRPr/>
            </a:pPr>
            <a:r>
              <a:rPr lang="de-CH" sz="1200" dirty="0">
                <a:latin typeface="+mn-lt"/>
              </a:rPr>
              <a:t>CREATE TABLE [Benutzer] (</a:t>
            </a:r>
          </a:p>
          <a:p>
            <a:pPr>
              <a:defRPr/>
            </a:pPr>
            <a:r>
              <a:rPr lang="de-CH" sz="1200" dirty="0">
                <a:latin typeface="+mn-lt"/>
              </a:rPr>
              <a:t>    [Benutzernummer] INTEGER NOT NULL,</a:t>
            </a:r>
          </a:p>
          <a:p>
            <a:pPr>
              <a:defRPr/>
            </a:pPr>
            <a:r>
              <a:rPr lang="de-CH" sz="1200" dirty="0">
                <a:latin typeface="+mn-lt"/>
              </a:rPr>
              <a:t>    [Nachname] VARCHAR(40),</a:t>
            </a:r>
          </a:p>
          <a:p>
            <a:pPr>
              <a:defRPr/>
            </a:pPr>
            <a:r>
              <a:rPr lang="de-CH" sz="1200" dirty="0">
                <a:latin typeface="+mn-lt"/>
              </a:rPr>
              <a:t>    [Vorname] VARCHAR(40),</a:t>
            </a:r>
          </a:p>
          <a:p>
            <a:pPr>
              <a:defRPr/>
            </a:pPr>
            <a:r>
              <a:rPr lang="de-CH" sz="1200" dirty="0">
                <a:latin typeface="+mn-lt"/>
              </a:rPr>
              <a:t>    [Position] VARCHAR(40),</a:t>
            </a:r>
          </a:p>
          <a:p>
            <a:pPr>
              <a:defRPr/>
            </a:pPr>
            <a:r>
              <a:rPr lang="de-CH" sz="1200" dirty="0">
                <a:latin typeface="+mn-lt"/>
              </a:rPr>
              <a:t>    CONSTRAINT [</a:t>
            </a:r>
            <a:r>
              <a:rPr lang="de-CH" sz="1200" dirty="0" err="1">
                <a:latin typeface="+mn-lt"/>
              </a:rPr>
              <a:t>PK_Benutzer</a:t>
            </a:r>
            <a:r>
              <a:rPr lang="de-CH" sz="1200" dirty="0">
                <a:latin typeface="+mn-lt"/>
              </a:rPr>
              <a:t>] PRIMARY KEY ([Benutzernummer])</a:t>
            </a:r>
          </a:p>
          <a:p>
            <a:pPr>
              <a:defRPr/>
            </a:pPr>
            <a:r>
              <a:rPr lang="de-CH" sz="1200" dirty="0">
                <a:latin typeface="+mn-lt"/>
              </a:rPr>
              <a:t>)</a:t>
            </a:r>
          </a:p>
          <a:p>
            <a:pPr>
              <a:defRPr/>
            </a:pPr>
            <a:endParaRPr lang="de-CH" sz="1200" dirty="0">
              <a:latin typeface="+mn-lt"/>
            </a:endParaRPr>
          </a:p>
          <a:p>
            <a:pPr>
              <a:defRPr/>
            </a:pPr>
            <a:endParaRPr lang="de-CH" sz="1200" dirty="0">
              <a:latin typeface="+mn-lt"/>
            </a:endParaRPr>
          </a:p>
          <a:p>
            <a:pPr>
              <a:defRPr/>
            </a:pPr>
            <a:endParaRPr lang="de-CH" sz="1200" dirty="0">
              <a:latin typeface="+mn-lt"/>
            </a:endParaRPr>
          </a:p>
          <a:p>
            <a:pPr>
              <a:defRPr/>
            </a:pPr>
            <a:r>
              <a:rPr lang="de-CH" sz="1200" dirty="0">
                <a:latin typeface="+mn-lt"/>
              </a:rPr>
              <a:t>CREATE TABLE [Kennwort] (</a:t>
            </a:r>
          </a:p>
          <a:p>
            <a:pPr>
              <a:defRPr/>
            </a:pPr>
            <a:r>
              <a:rPr lang="de-CH" sz="1200" dirty="0">
                <a:latin typeface="+mn-lt"/>
              </a:rPr>
              <a:t>    [Kennwortnummer] INTEGER NOT NULL,</a:t>
            </a:r>
          </a:p>
          <a:p>
            <a:pPr>
              <a:defRPr/>
            </a:pPr>
            <a:r>
              <a:rPr lang="de-CH" sz="1200" dirty="0">
                <a:latin typeface="+mn-lt"/>
              </a:rPr>
              <a:t>    [Passwort] VARCHAR(40),</a:t>
            </a:r>
          </a:p>
          <a:p>
            <a:pPr>
              <a:defRPr/>
            </a:pPr>
            <a:r>
              <a:rPr lang="de-CH" sz="1200" dirty="0">
                <a:latin typeface="+mn-lt"/>
              </a:rPr>
              <a:t>    [Benutzernummer] INTEGER NOT NULL,</a:t>
            </a:r>
          </a:p>
          <a:p>
            <a:pPr>
              <a:defRPr/>
            </a:pPr>
            <a:r>
              <a:rPr lang="de-CH" sz="1200" dirty="0">
                <a:latin typeface="+mn-lt"/>
              </a:rPr>
              <a:t>    CONSTRAINT [</a:t>
            </a:r>
            <a:r>
              <a:rPr lang="de-CH" sz="1200" dirty="0" err="1">
                <a:latin typeface="+mn-lt"/>
              </a:rPr>
              <a:t>PK_Kennwort</a:t>
            </a:r>
            <a:r>
              <a:rPr lang="de-CH" sz="1200" dirty="0">
                <a:latin typeface="+mn-lt"/>
              </a:rPr>
              <a:t>] PRIMARY KEY ([Kennwortnummer])</a:t>
            </a:r>
          </a:p>
          <a:p>
            <a:pPr>
              <a:defRPr/>
            </a:pPr>
            <a:r>
              <a:rPr lang="de-CH" sz="1200" dirty="0">
                <a:latin typeface="+mn-lt"/>
              </a:rPr>
              <a:t>)</a:t>
            </a:r>
          </a:p>
          <a:p>
            <a:pPr>
              <a:defRPr/>
            </a:pPr>
            <a:endParaRPr lang="de-CH" sz="1200" dirty="0">
              <a:latin typeface="+mn-lt"/>
            </a:endParaRPr>
          </a:p>
          <a:p>
            <a:pPr>
              <a:defRPr/>
            </a:pPr>
            <a:r>
              <a:rPr lang="de-CH" sz="1200" b="1" dirty="0">
                <a:latin typeface="+mn-lt"/>
              </a:rPr>
              <a:t>ALTER TABLE [Kennwort] ADD CONSTRAINT [</a:t>
            </a:r>
            <a:r>
              <a:rPr lang="de-CH" sz="1200" b="1" dirty="0" err="1">
                <a:latin typeface="+mn-lt"/>
              </a:rPr>
              <a:t>Benutzer_Kennwort</a:t>
            </a:r>
            <a:r>
              <a:rPr lang="de-CH" sz="1200" b="1" dirty="0">
                <a:latin typeface="+mn-lt"/>
              </a:rPr>
              <a:t>] </a:t>
            </a:r>
          </a:p>
          <a:p>
            <a:pPr>
              <a:defRPr/>
            </a:pPr>
            <a:r>
              <a:rPr lang="de-CH" sz="1200" b="1" dirty="0">
                <a:latin typeface="+mn-lt"/>
              </a:rPr>
              <a:t>    FOREIGN KEY ([Benutzernummer]) REFERENCES [Benutzer] ([Benutzernummer])</a:t>
            </a:r>
          </a:p>
        </p:txBody>
      </p:sp>
      <p:pic>
        <p:nvPicPr>
          <p:cNvPr id="129028" name="Picture 2"/>
          <p:cNvPicPr>
            <a:picLocks noChangeAspect="1" noChangeArrowheads="1"/>
          </p:cNvPicPr>
          <p:nvPr/>
        </p:nvPicPr>
        <p:blipFill>
          <a:blip r:embed="rId2">
            <a:extLst>
              <a:ext uri="{28A0092B-C50C-407E-A947-70E740481C1C}">
                <a14:useLocalDpi xmlns:a14="http://schemas.microsoft.com/office/drawing/2010/main" val="0"/>
              </a:ext>
            </a:extLst>
          </a:blip>
          <a:srcRect l="2161"/>
          <a:stretch>
            <a:fillRect/>
          </a:stretch>
        </p:blipFill>
        <p:spPr bwMode="auto">
          <a:xfrm>
            <a:off x="250825" y="1628775"/>
            <a:ext cx="326072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CH" dirty="0"/>
              <a:t>Daten-Integrität</a:t>
            </a:r>
          </a:p>
        </p:txBody>
      </p:sp>
      <p:sp>
        <p:nvSpPr>
          <p:cNvPr id="5" name="Textplatzhalter 4"/>
          <p:cNvSpPr>
            <a:spLocks noGrp="1"/>
          </p:cNvSpPr>
          <p:nvPr>
            <p:ph sz="quarter" idx="1"/>
          </p:nvPr>
        </p:nvSpPr>
        <p:spPr/>
        <p:txBody>
          <a:bodyPr/>
          <a:lstStyle/>
          <a:p>
            <a:r>
              <a:rPr lang="de-CH" dirty="0"/>
              <a:t>Referenzielle Integrität</a:t>
            </a:r>
          </a:p>
          <a:p>
            <a:r>
              <a:rPr lang="de-CH" dirty="0"/>
              <a:t>Primärschlüssel </a:t>
            </a:r>
            <a:r>
              <a:rPr lang="de-CH" dirty="0" err="1"/>
              <a:t>Constraints</a:t>
            </a:r>
            <a:endParaRPr lang="de-CH" dirty="0"/>
          </a:p>
          <a:p>
            <a:r>
              <a:rPr lang="de-CH" dirty="0"/>
              <a:t>Fremdschlüssel </a:t>
            </a:r>
            <a:r>
              <a:rPr lang="de-CH" dirty="0" err="1"/>
              <a:t>Constraints</a:t>
            </a:r>
            <a:endParaRPr lang="de-CH" dirty="0"/>
          </a:p>
          <a:p>
            <a:r>
              <a:rPr lang="de-CH" dirty="0"/>
              <a:t>Unique </a:t>
            </a:r>
            <a:r>
              <a:rPr lang="de-CH" dirty="0" err="1"/>
              <a:t>Constraints</a:t>
            </a:r>
            <a:endParaRPr lang="de-CH" dirty="0"/>
          </a:p>
        </p:txBody>
      </p:sp>
    </p:spTree>
    <p:extLst>
      <p:ext uri="{BB962C8B-B14F-4D97-AF65-F5344CB8AC3E}">
        <p14:creationId xmlns:p14="http://schemas.microsoft.com/office/powerpoint/2010/main" val="24924005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Definition "Datenkonsistenz"</a:t>
            </a:r>
          </a:p>
        </p:txBody>
      </p:sp>
      <p:sp>
        <p:nvSpPr>
          <p:cNvPr id="2" name="Textplatzhalter 1"/>
          <p:cNvSpPr>
            <a:spLocks noGrp="1"/>
          </p:cNvSpPr>
          <p:nvPr>
            <p:ph sz="quarter" idx="1"/>
          </p:nvPr>
        </p:nvSpPr>
        <p:spPr/>
        <p:txBody>
          <a:bodyPr/>
          <a:lstStyle/>
          <a:p>
            <a:r>
              <a:rPr lang="de-CH" dirty="0"/>
              <a:t>"in der Datenbankorganisation (...) die Korrektheit der gespeicherten Daten im Sinn einer widerspruchsfreien und vollständigen Abbildung der relevanten Aspekte des erfassten Realitätsausschnitts.«</a:t>
            </a:r>
          </a:p>
          <a:p>
            <a:endParaRPr lang="de-CH" dirty="0"/>
          </a:p>
          <a:p>
            <a:r>
              <a:rPr lang="de-CH" dirty="0">
                <a:sym typeface="Wingdings" panose="05000000000000000000" pitchFamily="2" charset="2"/>
              </a:rPr>
              <a:t> logisch korrekter Zustand der Daten</a:t>
            </a:r>
            <a:endParaRPr lang="de-CH" dirty="0"/>
          </a:p>
        </p:txBody>
      </p:sp>
    </p:spTree>
    <p:extLst>
      <p:ext uri="{BB962C8B-B14F-4D97-AF65-F5344CB8AC3E}">
        <p14:creationId xmlns:p14="http://schemas.microsoft.com/office/powerpoint/2010/main" val="19057630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7"/>
          </p:nvPr>
        </p:nvSpPr>
        <p:spPr>
          <a:xfrm>
            <a:off x="144000" y="4653136"/>
            <a:ext cx="8856000" cy="1656184"/>
          </a:xfrm>
        </p:spPr>
        <p:txBody>
          <a:bodyPr/>
          <a:lstStyle/>
          <a:p>
            <a:r>
              <a:rPr lang="de-CH" dirty="0"/>
              <a:t>Welche Fehler erkennen Sie?</a:t>
            </a:r>
            <a:br>
              <a:rPr lang="de-CH" dirty="0"/>
            </a:br>
            <a:r>
              <a:rPr lang="de-CH" dirty="0"/>
              <a:t>(abgesehen von der Verletzung einer Normalform)</a:t>
            </a:r>
          </a:p>
        </p:txBody>
      </p:sp>
      <p:sp>
        <p:nvSpPr>
          <p:cNvPr id="3" name="Titel 2"/>
          <p:cNvSpPr>
            <a:spLocks noGrp="1"/>
          </p:cNvSpPr>
          <p:nvPr>
            <p:ph type="title"/>
          </p:nvPr>
        </p:nvSpPr>
        <p:spPr/>
        <p:txBody>
          <a:bodyPr/>
          <a:lstStyle/>
          <a:p>
            <a:r>
              <a:rPr lang="de-CH" dirty="0"/>
              <a:t>Inkonsistente / konsistente Daten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33575"/>
            <a:ext cx="8784976" cy="2333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191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Inkonsistente / konsistente Daten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060848"/>
            <a:ext cx="876805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6473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7"/>
          </p:nvPr>
        </p:nvSpPr>
        <p:spPr>
          <a:xfrm>
            <a:off x="144000" y="5807996"/>
            <a:ext cx="8856000" cy="717348"/>
          </a:xfrm>
        </p:spPr>
        <p:txBody>
          <a:bodyPr/>
          <a:lstStyle/>
          <a:p>
            <a:r>
              <a:rPr lang="de-CH" dirty="0"/>
              <a:t>Welche Fehler erkennen Sie?</a:t>
            </a:r>
          </a:p>
        </p:txBody>
      </p:sp>
      <p:sp>
        <p:nvSpPr>
          <p:cNvPr id="3" name="Titel 2"/>
          <p:cNvSpPr>
            <a:spLocks noGrp="1"/>
          </p:cNvSpPr>
          <p:nvPr>
            <p:ph type="title"/>
          </p:nvPr>
        </p:nvSpPr>
        <p:spPr/>
        <p:txBody>
          <a:bodyPr/>
          <a:lstStyle/>
          <a:p>
            <a:r>
              <a:rPr lang="de-CH" dirty="0"/>
              <a:t>Inkonsistente / konsistente Daten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42" y="1772816"/>
            <a:ext cx="7668344" cy="3963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4320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Inkonsistente / konsistente Daten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1"/>
            <a:ext cx="8424936" cy="488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1447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Integritätsregeln</a:t>
            </a:r>
          </a:p>
        </p:txBody>
      </p:sp>
      <p:sp>
        <p:nvSpPr>
          <p:cNvPr id="2" name="Textplatzhalter 1"/>
          <p:cNvSpPr>
            <a:spLocks noGrp="1"/>
          </p:cNvSpPr>
          <p:nvPr>
            <p:ph sz="quarter" idx="1"/>
          </p:nvPr>
        </p:nvSpPr>
        <p:spPr/>
        <p:txBody>
          <a:bodyPr/>
          <a:lstStyle/>
          <a:p>
            <a:r>
              <a:rPr lang="de-CH" dirty="0"/>
              <a:t>Domänenintegrität/Bereichsintegrität:</a:t>
            </a:r>
          </a:p>
          <a:p>
            <a:pPr lvl="1"/>
            <a:r>
              <a:rPr lang="de-CH" dirty="0"/>
              <a:t>Attribute sind nur gültig, wenn sie einen bestimmten Wertebereich haben</a:t>
            </a:r>
          </a:p>
          <a:p>
            <a:pPr lvl="1"/>
            <a:endParaRPr lang="de-CH" dirty="0"/>
          </a:p>
          <a:p>
            <a:pPr lvl="1"/>
            <a:endParaRPr lang="de-CH" dirty="0"/>
          </a:p>
          <a:p>
            <a:pPr marL="457200" lvl="1" indent="0">
              <a:buNone/>
            </a:pPr>
            <a:endParaRPr lang="de-CH" dirty="0"/>
          </a:p>
          <a:p>
            <a:r>
              <a:rPr lang="de-CH" dirty="0"/>
              <a:t>Entitätsintegrität</a:t>
            </a:r>
          </a:p>
          <a:p>
            <a:pPr lvl="1"/>
            <a:r>
              <a:rPr lang="de-CH" dirty="0"/>
              <a:t>Jeder Datensatz ist eindeutig definiert (z.B. durch PRIMARY KEY).</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348"/>
          <a:stretch/>
        </p:blipFill>
        <p:spPr bwMode="auto">
          <a:xfrm>
            <a:off x="558007" y="2924944"/>
            <a:ext cx="7506099" cy="1210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0" y="4941168"/>
            <a:ext cx="7693646" cy="1699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6844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Integritätsregeln</a:t>
            </a:r>
          </a:p>
        </p:txBody>
      </p:sp>
      <p:sp>
        <p:nvSpPr>
          <p:cNvPr id="2" name="Textplatzhalter 1"/>
          <p:cNvSpPr>
            <a:spLocks noGrp="1"/>
          </p:cNvSpPr>
          <p:nvPr>
            <p:ph sz="quarter" idx="1"/>
          </p:nvPr>
        </p:nvSpPr>
        <p:spPr>
          <a:xfrm>
            <a:off x="612648" y="1600200"/>
            <a:ext cx="8153400" cy="5069160"/>
          </a:xfrm>
        </p:spPr>
        <p:txBody>
          <a:bodyPr/>
          <a:lstStyle/>
          <a:p>
            <a:r>
              <a:rPr lang="de-CH" dirty="0"/>
              <a:t>Referentielle Integrität</a:t>
            </a:r>
          </a:p>
          <a:p>
            <a:pPr lvl="1"/>
            <a:r>
              <a:rPr lang="de-CH" dirty="0"/>
              <a:t>Beziehungen zwischen Tabellen müssen synchronisiert bleiben.</a:t>
            </a:r>
          </a:p>
          <a:p>
            <a:endParaRPr lang="de-CH" dirty="0"/>
          </a:p>
          <a:p>
            <a:r>
              <a:rPr lang="de-CH" dirty="0"/>
              <a:t>Benutzerdefinierte Integrität</a:t>
            </a:r>
          </a:p>
          <a:p>
            <a:pPr lvl="1"/>
            <a:r>
              <a:rPr lang="de-CH" dirty="0"/>
              <a:t>Sonstige vom Benutzer festgelegte Regeln</a:t>
            </a:r>
            <a:br>
              <a:rPr lang="de-CH" dirty="0"/>
            </a:br>
            <a:r>
              <a:rPr lang="de-CH" dirty="0"/>
              <a:t>(z.B.: Datum darf nicht vor 01.01.2000 liegen)</a:t>
            </a:r>
          </a:p>
        </p:txBody>
      </p:sp>
    </p:spTree>
    <p:extLst>
      <p:ext uri="{BB962C8B-B14F-4D97-AF65-F5344CB8AC3E}">
        <p14:creationId xmlns:p14="http://schemas.microsoft.com/office/powerpoint/2010/main" val="40531780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Integritätsregeln</a:t>
            </a:r>
          </a:p>
        </p:txBody>
      </p:sp>
      <p:sp>
        <p:nvSpPr>
          <p:cNvPr id="2" name="Textplatzhalter 1"/>
          <p:cNvSpPr>
            <a:spLocks noGrp="1"/>
          </p:cNvSpPr>
          <p:nvPr>
            <p:ph sz="quarter" idx="1"/>
          </p:nvPr>
        </p:nvSpPr>
        <p:spPr/>
        <p:txBody>
          <a:bodyPr/>
          <a:lstStyle/>
          <a:p>
            <a:r>
              <a:rPr lang="de-CH" dirty="0"/>
              <a:t>Datenkonsistenz/Datenintegrität wird gewährleistet durch Integritätsbedingungen</a:t>
            </a:r>
          </a:p>
          <a:p>
            <a:endParaRPr lang="de-CH" dirty="0"/>
          </a:p>
          <a:p>
            <a:r>
              <a:rPr lang="de-CH" dirty="0"/>
              <a:t>Sind diese Bedingungen erfüllt, ist die Datenbank konsistent:</a:t>
            </a:r>
          </a:p>
          <a:p>
            <a:pPr lvl="1"/>
            <a:r>
              <a:rPr lang="de-CH" dirty="0"/>
              <a:t>Domänenintegrität/Bereichsintegrität:</a:t>
            </a:r>
          </a:p>
          <a:p>
            <a:pPr lvl="1"/>
            <a:r>
              <a:rPr lang="de-CH" dirty="0"/>
              <a:t>Entitätsintegrität</a:t>
            </a:r>
          </a:p>
          <a:p>
            <a:pPr lvl="1"/>
            <a:r>
              <a:rPr lang="de-CH" dirty="0"/>
              <a:t>Benutzerdefinierte Integrität</a:t>
            </a:r>
          </a:p>
        </p:txBody>
      </p:sp>
    </p:spTree>
    <p:extLst>
      <p:ext uri="{BB962C8B-B14F-4D97-AF65-F5344CB8AC3E}">
        <p14:creationId xmlns:p14="http://schemas.microsoft.com/office/powerpoint/2010/main" val="52680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0"/>
            <a:ext cx="8280400" cy="1295400"/>
          </a:xfrm>
        </p:spPr>
        <p:txBody>
          <a:bodyPr/>
          <a:lstStyle/>
          <a:p>
            <a:pPr eaLnBrk="1" hangingPunct="1"/>
            <a:r>
              <a:rPr lang="de-DE" altLang="de-DE" sz="4000" dirty="0"/>
              <a:t>Vorstellungsrunde</a:t>
            </a:r>
          </a:p>
        </p:txBody>
      </p:sp>
      <p:sp>
        <p:nvSpPr>
          <p:cNvPr id="20483" name="Rectangle 3"/>
          <p:cNvSpPr>
            <a:spLocks noGrp="1" noChangeArrowheads="1"/>
          </p:cNvSpPr>
          <p:nvPr>
            <p:ph sz="quarter" idx="1"/>
          </p:nvPr>
        </p:nvSpPr>
        <p:spPr>
          <a:xfrm>
            <a:off x="684212" y="1700212"/>
            <a:ext cx="8280275" cy="4393083"/>
          </a:xfrm>
        </p:spPr>
        <p:txBody>
          <a:bodyPr/>
          <a:lstStyle/>
          <a:p>
            <a:pPr marL="319088" lvl="1" indent="-319088" eaLnBrk="1" hangingPunct="1">
              <a:spcBef>
                <a:spcPts val="700"/>
              </a:spcBef>
              <a:buClr>
                <a:schemeClr val="accent2"/>
              </a:buClr>
              <a:buSzPct val="60000"/>
              <a:buFont typeface="Wingdings" panose="05000000000000000000" pitchFamily="2" charset="2"/>
              <a:buChar char=""/>
            </a:pPr>
            <a:r>
              <a:rPr lang="de-DE" altLang="de-DE" sz="3200" dirty="0"/>
              <a:t>Name, Vorname</a:t>
            </a:r>
          </a:p>
          <a:p>
            <a:pPr marL="319088" lvl="1" indent="-319088" eaLnBrk="1" hangingPunct="1">
              <a:spcBef>
                <a:spcPts val="700"/>
              </a:spcBef>
              <a:buClr>
                <a:schemeClr val="accent2"/>
              </a:buClr>
              <a:buSzPct val="60000"/>
              <a:buFont typeface="Wingdings" panose="05000000000000000000" pitchFamily="2" charset="2"/>
              <a:buChar char=""/>
            </a:pPr>
            <a:r>
              <a:rPr lang="de-DE" altLang="de-DE" sz="3200" dirty="0"/>
              <a:t>Arbeitgeber u. aktuelle Tätigkeit</a:t>
            </a:r>
          </a:p>
          <a:p>
            <a:pPr marL="319088" lvl="1" indent="-319088" eaLnBrk="1" hangingPunct="1">
              <a:spcBef>
                <a:spcPts val="700"/>
              </a:spcBef>
              <a:buClr>
                <a:schemeClr val="accent2"/>
              </a:buClr>
              <a:buSzPct val="60000"/>
              <a:buFont typeface="Wingdings" panose="05000000000000000000" pitchFamily="2" charset="2"/>
              <a:buChar char=""/>
            </a:pPr>
            <a:r>
              <a:rPr lang="de-DE" altLang="de-DE" sz="3200" dirty="0"/>
              <a:t>Vorkenntnisse über Datenbanken u. SQL etc.</a:t>
            </a:r>
          </a:p>
          <a:p>
            <a:pPr marL="319088" lvl="1" indent="-319088" eaLnBrk="1" hangingPunct="1">
              <a:spcBef>
                <a:spcPts val="700"/>
              </a:spcBef>
              <a:buClr>
                <a:schemeClr val="accent2"/>
              </a:buClr>
              <a:buSzPct val="60000"/>
              <a:buFont typeface="Wingdings" panose="05000000000000000000" pitchFamily="2" charset="2"/>
              <a:buChar char=""/>
            </a:pPr>
            <a:r>
              <a:rPr lang="de-DE" altLang="de-DE" sz="3200" dirty="0"/>
              <a:t>Erwartungen / Anregungen an Unterricht</a:t>
            </a:r>
          </a:p>
          <a:p>
            <a:pPr marL="319088" lvl="1" indent="-319088" eaLnBrk="1" hangingPunct="1">
              <a:spcBef>
                <a:spcPts val="700"/>
              </a:spcBef>
              <a:buClr>
                <a:schemeClr val="accent2"/>
              </a:buClr>
              <a:buSzPct val="60000"/>
              <a:buFont typeface="Wingdings" panose="05000000000000000000" pitchFamily="2" charset="2"/>
              <a:buChar char=""/>
            </a:pPr>
            <a:r>
              <a:rPr lang="de-DE" altLang="de-DE" sz="3200" dirty="0"/>
              <a:t>Warum Studium an der HBU</a:t>
            </a:r>
          </a:p>
        </p:txBody>
      </p:sp>
      <p:sp>
        <p:nvSpPr>
          <p:cNvPr id="20484" name="Foliennummernplatzhalter 7"/>
          <p:cNvSpPr>
            <a:spLocks noGrp="1"/>
          </p:cNvSpPr>
          <p:nvPr>
            <p:ph type="sldNum"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fld id="{83AC93A1-237A-4F3B-8CA2-1812DE5168B5}" type="slidenum">
              <a:rPr kumimoji="0" lang="en-US" altLang="de-DE" sz="1400" b="0">
                <a:solidFill>
                  <a:schemeClr val="tx2"/>
                </a:solidFill>
              </a:rPr>
              <a:pPr algn="l"/>
              <a:t>13</a:t>
            </a:fld>
            <a:endParaRPr kumimoji="0" lang="en-US" altLang="de-DE" sz="1400" b="0">
              <a:solidFill>
                <a:schemeClr val="tx2"/>
              </a:solidFill>
            </a:endParaRPr>
          </a:p>
        </p:txBody>
      </p:sp>
    </p:spTree>
    <p:extLst>
      <p:ext uri="{BB962C8B-B14F-4D97-AF65-F5344CB8AC3E}">
        <p14:creationId xmlns:p14="http://schemas.microsoft.com/office/powerpoint/2010/main" val="214868181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Referentielle Integrität</a:t>
            </a:r>
          </a:p>
        </p:txBody>
      </p:sp>
      <p:sp>
        <p:nvSpPr>
          <p:cNvPr id="2" name="Textplatzhalter 1"/>
          <p:cNvSpPr>
            <a:spLocks noGrp="1"/>
          </p:cNvSpPr>
          <p:nvPr>
            <p:ph sz="quarter" idx="1"/>
          </p:nvPr>
        </p:nvSpPr>
        <p:spPr>
          <a:xfrm>
            <a:off x="612648" y="1600200"/>
            <a:ext cx="8153400" cy="2500829"/>
          </a:xfrm>
        </p:spPr>
        <p:txBody>
          <a:bodyPr/>
          <a:lstStyle/>
          <a:p>
            <a:r>
              <a:rPr lang="de-CH" sz="2800" dirty="0"/>
              <a:t>Primärschlüssel-Fremdschlüssel-Beziehungen müssen intakt sein.</a:t>
            </a:r>
          </a:p>
          <a:p>
            <a:r>
              <a:rPr lang="de-CH" sz="2800" dirty="0"/>
              <a:t>Definition</a:t>
            </a:r>
          </a:p>
          <a:p>
            <a:pPr lvl="1"/>
            <a:r>
              <a:rPr lang="de-CH" sz="2400" dirty="0"/>
              <a:t>"Die referentielle Integrität (auch Beziehungsintegrität) besagt, dass Attributwerte eines Fremdschlüssels auch als Attributwert des Primärschlüssels vorhanden sein müssen."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01029"/>
            <a:ext cx="5593656" cy="2509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429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Referentielle Integrität</a:t>
            </a:r>
          </a:p>
        </p:txBody>
      </p:sp>
      <p:sp>
        <p:nvSpPr>
          <p:cNvPr id="2" name="Textplatzhalter 1"/>
          <p:cNvSpPr>
            <a:spLocks noGrp="1"/>
          </p:cNvSpPr>
          <p:nvPr>
            <p:ph sz="quarter" idx="1"/>
          </p:nvPr>
        </p:nvSpPr>
        <p:spPr/>
        <p:txBody>
          <a:bodyPr/>
          <a:lstStyle/>
          <a:p>
            <a:r>
              <a:rPr lang="de-CH" dirty="0"/>
              <a:t>Grundregel</a:t>
            </a:r>
          </a:p>
          <a:p>
            <a:pPr lvl="1"/>
            <a:r>
              <a:rPr lang="de-CH" dirty="0"/>
              <a:t>Fremdschlüssel müssen IMMER auf existierende Datensätze verweisen!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48" y="3140968"/>
            <a:ext cx="2678607"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3419872" y="3403225"/>
            <a:ext cx="4968552" cy="461665"/>
          </a:xfrm>
          <a:prstGeom prst="rect">
            <a:avLst/>
          </a:prstGeom>
        </p:spPr>
        <p:txBody>
          <a:bodyPr wrap="square">
            <a:spAutoFit/>
          </a:bodyPr>
          <a:lstStyle/>
          <a:p>
            <a:r>
              <a:rPr lang="de-CH" i="1" dirty="0">
                <a:latin typeface="Tahoma" panose="020B0604030504040204" pitchFamily="34" charset="0"/>
                <a:ea typeface="Tahoma" panose="020B0604030504040204" pitchFamily="34" charset="0"/>
                <a:cs typeface="Tahoma" panose="020B0604030504040204" pitchFamily="34" charset="0"/>
              </a:rPr>
              <a:t>muss beachtet werden bei ...</a:t>
            </a:r>
            <a:endParaRPr lang="de-CH" dirty="0">
              <a:latin typeface="Tahoma" panose="020B0604030504040204" pitchFamily="34" charset="0"/>
              <a:ea typeface="Tahoma" panose="020B0604030504040204" pitchFamily="34" charset="0"/>
              <a:cs typeface="Tahoma" panose="020B0604030504040204" pitchFamily="34" charset="0"/>
            </a:endParaRPr>
          </a:p>
        </p:txBody>
      </p:sp>
      <p:sp>
        <p:nvSpPr>
          <p:cNvPr id="5" name="Rechteck 4"/>
          <p:cNvSpPr/>
          <p:nvPr/>
        </p:nvSpPr>
        <p:spPr>
          <a:xfrm>
            <a:off x="3563888" y="5385990"/>
            <a:ext cx="5256584" cy="923330"/>
          </a:xfrm>
          <a:prstGeom prst="rect">
            <a:avLst/>
          </a:prstGeom>
        </p:spPr>
        <p:txBody>
          <a:bodyPr wrap="square">
            <a:spAutoFit/>
          </a:bodyPr>
          <a:lstStyle/>
          <a:p>
            <a:r>
              <a:rPr lang="de-CH" dirty="0">
                <a:latin typeface="Tahoma" panose="020B0604030504040204" pitchFamily="34" charset="0"/>
                <a:ea typeface="Tahoma" panose="020B0604030504040204" pitchFamily="34" charset="0"/>
                <a:cs typeface="Tahoma" panose="020B0604030504040204" pitchFamily="34" charset="0"/>
              </a:rPr>
              <a:t>Löschen dieses Datensatzes führt zu</a:t>
            </a:r>
          </a:p>
          <a:p>
            <a:r>
              <a:rPr lang="de-CH" dirty="0">
                <a:latin typeface="Tahoma" panose="020B0604030504040204" pitchFamily="34" charset="0"/>
                <a:ea typeface="Tahoma" panose="020B0604030504040204" pitchFamily="34" charset="0"/>
                <a:cs typeface="Tahoma" panose="020B0604030504040204" pitchFamily="34" charset="0"/>
              </a:rPr>
              <a:t>Inkonsistenzen (da zum FK "</a:t>
            </a:r>
            <a:r>
              <a:rPr lang="de-CH" dirty="0" err="1">
                <a:latin typeface="Tahoma" panose="020B0604030504040204" pitchFamily="34" charset="0"/>
                <a:ea typeface="Tahoma" panose="020B0604030504040204" pitchFamily="34" charset="0"/>
                <a:cs typeface="Tahoma" panose="020B0604030504040204" pitchFamily="34" charset="0"/>
              </a:rPr>
              <a:t>kunden.postleitzahl</a:t>
            </a:r>
            <a:r>
              <a:rPr lang="de-CH" dirty="0">
                <a:latin typeface="Tahoma" panose="020B0604030504040204" pitchFamily="34" charset="0"/>
                <a:ea typeface="Tahoma" panose="020B0604030504040204" pitchFamily="34" charset="0"/>
                <a:cs typeface="Tahoma" panose="020B0604030504040204" pitchFamily="34" charset="0"/>
              </a:rPr>
              <a:t>"</a:t>
            </a:r>
          </a:p>
          <a:p>
            <a:r>
              <a:rPr lang="de-CH" dirty="0">
                <a:latin typeface="Tahoma" panose="020B0604030504040204" pitchFamily="34" charset="0"/>
                <a:ea typeface="Tahoma" panose="020B0604030504040204" pitchFamily="34" charset="0"/>
                <a:cs typeface="Tahoma" panose="020B0604030504040204" pitchFamily="34" charset="0"/>
              </a:rPr>
              <a:t>kein Datensatz existiert)</a:t>
            </a:r>
          </a:p>
        </p:txBody>
      </p:sp>
      <p:sp>
        <p:nvSpPr>
          <p:cNvPr id="8" name="Rechteck 7"/>
          <p:cNvSpPr/>
          <p:nvPr/>
        </p:nvSpPr>
        <p:spPr>
          <a:xfrm>
            <a:off x="3419872" y="3785565"/>
            <a:ext cx="5256584" cy="369332"/>
          </a:xfrm>
          <a:prstGeom prst="rect">
            <a:avLst/>
          </a:prstGeom>
        </p:spPr>
        <p:txBody>
          <a:bodyPr wrap="square">
            <a:spAutoFit/>
          </a:bodyPr>
          <a:lstStyle/>
          <a:p>
            <a:r>
              <a:rPr lang="de-CH" b="1" dirty="0">
                <a:solidFill>
                  <a:srgbClr val="FF0000"/>
                </a:solidFill>
                <a:latin typeface="Tahoma" panose="020B0604030504040204" pitchFamily="34" charset="0"/>
                <a:ea typeface="Tahoma" panose="020B0604030504040204" pitchFamily="34" charset="0"/>
                <a:cs typeface="Tahoma" panose="020B0604030504040204" pitchFamily="34" charset="0"/>
              </a:rPr>
              <a:t>1. Löschen von Datensätzen oder Tabellen</a:t>
            </a:r>
          </a:p>
        </p:txBody>
      </p:sp>
    </p:spTree>
    <p:extLst>
      <p:ext uri="{BB962C8B-B14F-4D97-AF65-F5344CB8AC3E}">
        <p14:creationId xmlns:p14="http://schemas.microsoft.com/office/powerpoint/2010/main" val="1449988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Referentielle Integrität</a:t>
            </a:r>
          </a:p>
        </p:txBody>
      </p:sp>
      <p:sp>
        <p:nvSpPr>
          <p:cNvPr id="2" name="Textplatzhalter 1"/>
          <p:cNvSpPr>
            <a:spLocks noGrp="1"/>
          </p:cNvSpPr>
          <p:nvPr>
            <p:ph sz="quarter" idx="1"/>
          </p:nvPr>
        </p:nvSpPr>
        <p:spPr/>
        <p:txBody>
          <a:bodyPr/>
          <a:lstStyle/>
          <a:p>
            <a:r>
              <a:rPr lang="de-CH" dirty="0"/>
              <a:t>Grundregel</a:t>
            </a:r>
          </a:p>
          <a:p>
            <a:pPr lvl="1"/>
            <a:r>
              <a:rPr lang="de-CH" dirty="0"/>
              <a:t>Fremdschlüssel müssen IMMER auf existierende Datensätze verweisen! </a:t>
            </a:r>
          </a:p>
        </p:txBody>
      </p:sp>
      <p:sp>
        <p:nvSpPr>
          <p:cNvPr id="4" name="Rechteck 3"/>
          <p:cNvSpPr/>
          <p:nvPr/>
        </p:nvSpPr>
        <p:spPr>
          <a:xfrm>
            <a:off x="3635896" y="3403225"/>
            <a:ext cx="4968552" cy="461665"/>
          </a:xfrm>
          <a:prstGeom prst="rect">
            <a:avLst/>
          </a:prstGeom>
        </p:spPr>
        <p:txBody>
          <a:bodyPr wrap="square">
            <a:spAutoFit/>
          </a:bodyPr>
          <a:lstStyle/>
          <a:p>
            <a:r>
              <a:rPr lang="de-CH" i="1" dirty="0">
                <a:latin typeface="Tahoma" panose="020B0604030504040204" pitchFamily="34" charset="0"/>
                <a:ea typeface="Tahoma" panose="020B0604030504040204" pitchFamily="34" charset="0"/>
                <a:cs typeface="Tahoma" panose="020B0604030504040204" pitchFamily="34" charset="0"/>
              </a:rPr>
              <a:t>muss beachtet werden bei ...</a:t>
            </a:r>
            <a:endParaRPr lang="de-CH" dirty="0">
              <a:latin typeface="Tahoma" panose="020B0604030504040204" pitchFamily="34" charset="0"/>
              <a:ea typeface="Tahoma" panose="020B0604030504040204" pitchFamily="34" charset="0"/>
              <a:cs typeface="Tahoma" panose="020B0604030504040204" pitchFamily="34" charset="0"/>
            </a:endParaRPr>
          </a:p>
        </p:txBody>
      </p:sp>
      <p:sp>
        <p:nvSpPr>
          <p:cNvPr id="5" name="Rechteck 4"/>
          <p:cNvSpPr/>
          <p:nvPr/>
        </p:nvSpPr>
        <p:spPr>
          <a:xfrm>
            <a:off x="3779912" y="5385990"/>
            <a:ext cx="5256584" cy="923330"/>
          </a:xfrm>
          <a:prstGeom prst="rect">
            <a:avLst/>
          </a:prstGeom>
        </p:spPr>
        <p:txBody>
          <a:bodyPr wrap="square">
            <a:spAutoFit/>
          </a:bodyPr>
          <a:lstStyle/>
          <a:p>
            <a:r>
              <a:rPr lang="de-CH" dirty="0">
                <a:latin typeface="Tahoma" panose="020B0604030504040204" pitchFamily="34" charset="0"/>
                <a:ea typeface="Tahoma" panose="020B0604030504040204" pitchFamily="34" charset="0"/>
                <a:cs typeface="Tahoma" panose="020B0604030504040204" pitchFamily="34" charset="0"/>
              </a:rPr>
              <a:t>Einfügen dieses Datensatzes führt zu</a:t>
            </a:r>
          </a:p>
          <a:p>
            <a:r>
              <a:rPr lang="de-CH" dirty="0">
                <a:latin typeface="Tahoma" panose="020B0604030504040204" pitchFamily="34" charset="0"/>
                <a:ea typeface="Tahoma" panose="020B0604030504040204" pitchFamily="34" charset="0"/>
                <a:cs typeface="Tahoma" panose="020B0604030504040204" pitchFamily="34" charset="0"/>
              </a:rPr>
              <a:t>Inkonsistenzen (da zum FK "</a:t>
            </a:r>
            <a:r>
              <a:rPr lang="de-CH" dirty="0" err="1">
                <a:latin typeface="Tahoma" panose="020B0604030504040204" pitchFamily="34" charset="0"/>
                <a:ea typeface="Tahoma" panose="020B0604030504040204" pitchFamily="34" charset="0"/>
                <a:cs typeface="Tahoma" panose="020B0604030504040204" pitchFamily="34" charset="0"/>
              </a:rPr>
              <a:t>kunden.postleitzahl</a:t>
            </a:r>
            <a:r>
              <a:rPr lang="de-CH" dirty="0">
                <a:latin typeface="Tahoma" panose="020B0604030504040204" pitchFamily="34" charset="0"/>
                <a:ea typeface="Tahoma" panose="020B0604030504040204" pitchFamily="34" charset="0"/>
                <a:cs typeface="Tahoma" panose="020B0604030504040204" pitchFamily="34" charset="0"/>
              </a:rPr>
              <a:t>"</a:t>
            </a:r>
          </a:p>
          <a:p>
            <a:r>
              <a:rPr lang="de-CH" dirty="0">
                <a:latin typeface="Tahoma" panose="020B0604030504040204" pitchFamily="34" charset="0"/>
                <a:ea typeface="Tahoma" panose="020B0604030504040204" pitchFamily="34" charset="0"/>
                <a:cs typeface="Tahoma" panose="020B0604030504040204" pitchFamily="34" charset="0"/>
              </a:rPr>
              <a:t>kein Datensatz existiert)</a:t>
            </a:r>
          </a:p>
        </p:txBody>
      </p:sp>
      <p:sp>
        <p:nvSpPr>
          <p:cNvPr id="8" name="Rechteck 7"/>
          <p:cNvSpPr/>
          <p:nvPr/>
        </p:nvSpPr>
        <p:spPr>
          <a:xfrm>
            <a:off x="3635896" y="3785565"/>
            <a:ext cx="5256584" cy="369332"/>
          </a:xfrm>
          <a:prstGeom prst="rect">
            <a:avLst/>
          </a:prstGeom>
        </p:spPr>
        <p:txBody>
          <a:bodyPr wrap="square">
            <a:spAutoFit/>
          </a:bodyPr>
          <a:lstStyle/>
          <a:p>
            <a:r>
              <a:rPr lang="de-CH" b="1" dirty="0">
                <a:solidFill>
                  <a:srgbClr val="FF0000"/>
                </a:solidFill>
                <a:latin typeface="Tahoma" panose="020B0604030504040204" pitchFamily="34" charset="0"/>
                <a:ea typeface="Tahoma" panose="020B0604030504040204" pitchFamily="34" charset="0"/>
                <a:cs typeface="Tahoma" panose="020B0604030504040204" pitchFamily="34" charset="0"/>
              </a:rPr>
              <a:t>2. Einfügen von Datensätzen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54" y="2924001"/>
            <a:ext cx="3139042" cy="367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9619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Aufgaben</a:t>
            </a:r>
          </a:p>
        </p:txBody>
      </p:sp>
      <p:sp>
        <p:nvSpPr>
          <p:cNvPr id="2" name="Textplatzhalter 1"/>
          <p:cNvSpPr>
            <a:spLocks noGrp="1"/>
          </p:cNvSpPr>
          <p:nvPr>
            <p:ph sz="quarter" idx="1"/>
          </p:nvPr>
        </p:nvSpPr>
        <p:spPr/>
        <p:txBody>
          <a:bodyPr>
            <a:normAutofit/>
          </a:bodyPr>
          <a:lstStyle/>
          <a:p>
            <a:r>
              <a:rPr lang="de-CH" dirty="0"/>
              <a:t>Welche Operationen sind zulässig?</a:t>
            </a:r>
          </a:p>
          <a:p>
            <a:pPr lvl="1"/>
            <a:r>
              <a:rPr lang="de-CH" dirty="0"/>
              <a:t>a) Einfügen Datensatz</a:t>
            </a:r>
          </a:p>
          <a:p>
            <a:pPr lvl="1"/>
            <a:r>
              <a:rPr lang="de-CH" dirty="0"/>
              <a:t>b) Einfügen Datensatz</a:t>
            </a:r>
          </a:p>
          <a:p>
            <a:pPr lvl="1"/>
            <a:r>
              <a:rPr lang="de-CH" dirty="0"/>
              <a:t>c) Löschen Datensatz</a:t>
            </a:r>
          </a:p>
          <a:p>
            <a:pPr lvl="1"/>
            <a:r>
              <a:rPr lang="de-CH" dirty="0"/>
              <a:t>d) Löschen Datensatz</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528480"/>
            <a:ext cx="7055252"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platzhalter 1"/>
          <p:cNvSpPr txBox="1">
            <a:spLocks/>
          </p:cNvSpPr>
          <p:nvPr/>
        </p:nvSpPr>
        <p:spPr>
          <a:xfrm>
            <a:off x="144000" y="4797152"/>
            <a:ext cx="8856000" cy="1800200"/>
          </a:xfrm>
          <a:prstGeom prst="rect">
            <a:avLst/>
          </a:prstGeom>
        </p:spPr>
        <p:txBody>
          <a:bodyPr>
            <a:normAutofit fontScale="85000" lnSpcReduction="20000"/>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kumimoji="0" lang="de-CH"/>
              <a:t>Welche Operationen sind zulässig?</a:t>
            </a:r>
          </a:p>
          <a:p>
            <a:pPr lvl="1"/>
            <a:r>
              <a:rPr kumimoji="0" lang="de-CH"/>
              <a:t>a) Einfügen Datensatz</a:t>
            </a:r>
          </a:p>
          <a:p>
            <a:pPr lvl="1"/>
            <a:r>
              <a:rPr kumimoji="0" lang="de-CH"/>
              <a:t>b) Einfügen Datensatz</a:t>
            </a:r>
          </a:p>
          <a:p>
            <a:pPr lvl="1"/>
            <a:r>
              <a:rPr kumimoji="0" lang="de-CH"/>
              <a:t>c) Löschen Datensatz</a:t>
            </a:r>
          </a:p>
          <a:p>
            <a:pPr lvl="1"/>
            <a:r>
              <a:rPr kumimoji="0" lang="de-CH"/>
              <a:t>d) Löschen Datensatz</a:t>
            </a:r>
            <a:endParaRPr kumimoji="0" lang="de-CH" dirty="0"/>
          </a:p>
        </p:txBody>
      </p:sp>
    </p:spTree>
    <p:extLst>
      <p:ext uri="{BB962C8B-B14F-4D97-AF65-F5344CB8AC3E}">
        <p14:creationId xmlns:p14="http://schemas.microsoft.com/office/powerpoint/2010/main" val="29920462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Änderungsweitergabe u. Löschweitergabe</a:t>
            </a:r>
          </a:p>
        </p:txBody>
      </p:sp>
      <p:sp>
        <p:nvSpPr>
          <p:cNvPr id="2" name="Textplatzhalter 1"/>
          <p:cNvSpPr>
            <a:spLocks noGrp="1"/>
          </p:cNvSpPr>
          <p:nvPr>
            <p:ph sz="quarter" idx="1"/>
          </p:nvPr>
        </p:nvSpPr>
        <p:spPr>
          <a:xfrm>
            <a:off x="612648" y="1600200"/>
            <a:ext cx="8153400" cy="4853136"/>
          </a:xfrm>
        </p:spPr>
        <p:txBody>
          <a:bodyPr/>
          <a:lstStyle/>
          <a:p>
            <a:r>
              <a:rPr lang="de-CH" dirty="0"/>
              <a:t>DBMS kann helfen, Datenintegrität zu wahren, z.B. über Einschränkungen (CONSTRAINTS):</a:t>
            </a:r>
          </a:p>
          <a:p>
            <a:pPr lvl="1"/>
            <a:r>
              <a:rPr lang="de-CH" dirty="0"/>
              <a:t>Änderungsweitergabe</a:t>
            </a:r>
          </a:p>
          <a:p>
            <a:pPr lvl="1"/>
            <a:r>
              <a:rPr lang="de-CH" dirty="0"/>
              <a:t>Löschweitergabe</a:t>
            </a:r>
          </a:p>
          <a:p>
            <a:pPr lvl="1"/>
            <a:endParaRPr lang="de-CH" dirty="0"/>
          </a:p>
          <a:p>
            <a:pPr lvl="1"/>
            <a:endParaRPr lang="de-CH" dirty="0"/>
          </a:p>
        </p:txBody>
      </p:sp>
    </p:spTree>
    <p:extLst>
      <p:ext uri="{BB962C8B-B14F-4D97-AF65-F5344CB8AC3E}">
        <p14:creationId xmlns:p14="http://schemas.microsoft.com/office/powerpoint/2010/main" val="3560632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Löschweitergabe</a:t>
            </a:r>
          </a:p>
        </p:txBody>
      </p:sp>
      <p:sp>
        <p:nvSpPr>
          <p:cNvPr id="2" name="Textplatzhalter 1"/>
          <p:cNvSpPr>
            <a:spLocks noGrp="1"/>
          </p:cNvSpPr>
          <p:nvPr>
            <p:ph sz="quarter" idx="1"/>
          </p:nvPr>
        </p:nvSpPr>
        <p:spPr/>
        <p:txBody>
          <a:bodyPr/>
          <a:lstStyle/>
          <a:p>
            <a:r>
              <a:rPr lang="de-CH" dirty="0"/>
              <a:t>Löschen wir einen Ort, dann werden alle Kunden in diesem Ort gelöscht.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4943"/>
            <a:ext cx="7272808" cy="3796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5366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Änderungsweitergabe</a:t>
            </a:r>
          </a:p>
        </p:txBody>
      </p:sp>
      <p:sp>
        <p:nvSpPr>
          <p:cNvPr id="2" name="Textplatzhalter 1"/>
          <p:cNvSpPr>
            <a:spLocks noGrp="1"/>
          </p:cNvSpPr>
          <p:nvPr>
            <p:ph sz="quarter" idx="1"/>
          </p:nvPr>
        </p:nvSpPr>
        <p:spPr/>
        <p:txBody>
          <a:bodyPr/>
          <a:lstStyle/>
          <a:p>
            <a:r>
              <a:rPr lang="de-CH" dirty="0"/>
              <a:t>Ändert sich die PLZ von Musterhausen (Elterntabelle "orte"), wird diese Änderung an die Kind-Tabelle weitergegeben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2996952"/>
            <a:ext cx="7070595" cy="364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6810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CH" dirty="0"/>
              <a:t>DML Befehle</a:t>
            </a:r>
          </a:p>
        </p:txBody>
      </p:sp>
      <p:sp>
        <p:nvSpPr>
          <p:cNvPr id="4" name="Titel 3"/>
          <p:cNvSpPr>
            <a:spLocks noGrp="1"/>
          </p:cNvSpPr>
          <p:nvPr>
            <p:ph type="title"/>
          </p:nvPr>
        </p:nvSpPr>
        <p:spPr/>
        <p:txBody>
          <a:bodyPr/>
          <a:lstStyle/>
          <a:p>
            <a:r>
              <a:rPr lang="de-CH" dirty="0"/>
              <a:t>SQL Manipulationsbefehle</a:t>
            </a:r>
          </a:p>
        </p:txBody>
      </p:sp>
    </p:spTree>
    <p:extLst>
      <p:ext uri="{BB962C8B-B14F-4D97-AF65-F5344CB8AC3E}">
        <p14:creationId xmlns:p14="http://schemas.microsoft.com/office/powerpoint/2010/main" val="16328555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050"/>
          <p:cNvSpPr>
            <a:spLocks noGrp="1" noChangeArrowheads="1"/>
          </p:cNvSpPr>
          <p:nvPr>
            <p:ph type="title"/>
          </p:nvPr>
        </p:nvSpPr>
        <p:spPr>
          <a:xfrm>
            <a:off x="406400" y="228600"/>
            <a:ext cx="8128000" cy="914400"/>
          </a:xfrm>
        </p:spPr>
        <p:txBody>
          <a:bodyPr/>
          <a:lstStyle/>
          <a:p>
            <a:pPr algn="ctr"/>
            <a:r>
              <a:rPr lang="de-DE" altLang="de-DE"/>
              <a:t>INSERT - Anweisung (1)</a:t>
            </a:r>
          </a:p>
        </p:txBody>
      </p:sp>
      <p:sp>
        <p:nvSpPr>
          <p:cNvPr id="130051" name="Rectangle 2051"/>
          <p:cNvSpPr>
            <a:spLocks noChangeArrowheads="1"/>
          </p:cNvSpPr>
          <p:nvPr/>
        </p:nvSpPr>
        <p:spPr bwMode="auto">
          <a:xfrm>
            <a:off x="609600" y="2895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0052" name="Rectangle 2052"/>
          <p:cNvSpPr>
            <a:spLocks noChangeArrowheads="1"/>
          </p:cNvSpPr>
          <p:nvPr/>
        </p:nvSpPr>
        <p:spPr bwMode="auto">
          <a:xfrm>
            <a:off x="762000" y="32766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0053" name="Text Box 2054"/>
          <p:cNvSpPr txBox="1">
            <a:spLocks noChangeArrowheads="1"/>
          </p:cNvSpPr>
          <p:nvPr/>
        </p:nvSpPr>
        <p:spPr bwMode="auto">
          <a:xfrm>
            <a:off x="1066800" y="1676400"/>
            <a:ext cx="2819400" cy="317500"/>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ABTEILUNG</a:t>
            </a:r>
          </a:p>
        </p:txBody>
      </p:sp>
      <p:sp>
        <p:nvSpPr>
          <p:cNvPr id="130054" name="Text Box 2055"/>
          <p:cNvSpPr txBox="1">
            <a:spLocks noChangeArrowheads="1"/>
          </p:cNvSpPr>
          <p:nvPr/>
        </p:nvSpPr>
        <p:spPr bwMode="auto">
          <a:xfrm>
            <a:off x="1066800" y="19812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A001</a:t>
            </a:r>
          </a:p>
        </p:txBody>
      </p:sp>
      <p:sp>
        <p:nvSpPr>
          <p:cNvPr id="130055" name="Text Box 2056"/>
          <p:cNvSpPr txBox="1">
            <a:spLocks noChangeArrowheads="1"/>
          </p:cNvSpPr>
          <p:nvPr/>
        </p:nvSpPr>
        <p:spPr bwMode="auto">
          <a:xfrm>
            <a:off x="1905000" y="19812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HOCHBAU</a:t>
            </a:r>
          </a:p>
        </p:txBody>
      </p:sp>
      <p:sp>
        <p:nvSpPr>
          <p:cNvPr id="130056" name="Text Box 2062"/>
          <p:cNvSpPr txBox="1">
            <a:spLocks noChangeArrowheads="1"/>
          </p:cNvSpPr>
          <p:nvPr/>
        </p:nvSpPr>
        <p:spPr bwMode="auto">
          <a:xfrm>
            <a:off x="2286000" y="2819400"/>
            <a:ext cx="1566863"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a:solidFill>
                  <a:srgbClr val="FF0000"/>
                </a:solidFill>
                <a:latin typeface="Tahoma" panose="020B0604030504040204" pitchFamily="34" charset="0"/>
              </a:rPr>
              <a:t>Einfügen</a:t>
            </a:r>
          </a:p>
        </p:txBody>
      </p:sp>
      <p:sp>
        <p:nvSpPr>
          <p:cNvPr id="130057" name="Text Box 2069"/>
          <p:cNvSpPr txBox="1">
            <a:spLocks noChangeArrowheads="1"/>
          </p:cNvSpPr>
          <p:nvPr/>
        </p:nvSpPr>
        <p:spPr bwMode="auto">
          <a:xfrm>
            <a:off x="1066800" y="22860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A002</a:t>
            </a:r>
          </a:p>
        </p:txBody>
      </p:sp>
      <p:sp>
        <p:nvSpPr>
          <p:cNvPr id="130058" name="Text Box 2070"/>
          <p:cNvSpPr txBox="1">
            <a:spLocks noChangeArrowheads="1"/>
          </p:cNvSpPr>
          <p:nvPr/>
        </p:nvSpPr>
        <p:spPr bwMode="auto">
          <a:xfrm>
            <a:off x="1905000" y="22860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TIEFBAU</a:t>
            </a:r>
          </a:p>
        </p:txBody>
      </p:sp>
      <p:sp>
        <p:nvSpPr>
          <p:cNvPr id="130059" name="Text Box 2071"/>
          <p:cNvSpPr txBox="1">
            <a:spLocks noChangeArrowheads="1"/>
          </p:cNvSpPr>
          <p:nvPr/>
        </p:nvSpPr>
        <p:spPr bwMode="auto">
          <a:xfrm>
            <a:off x="4114800" y="26670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A003</a:t>
            </a:r>
          </a:p>
        </p:txBody>
      </p:sp>
      <p:sp>
        <p:nvSpPr>
          <p:cNvPr id="130060" name="Text Box 2072"/>
          <p:cNvSpPr txBox="1">
            <a:spLocks noChangeArrowheads="1"/>
          </p:cNvSpPr>
          <p:nvPr/>
        </p:nvSpPr>
        <p:spPr bwMode="auto">
          <a:xfrm>
            <a:off x="4953000" y="26670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BRUECKENBAU</a:t>
            </a:r>
          </a:p>
        </p:txBody>
      </p:sp>
      <p:sp>
        <p:nvSpPr>
          <p:cNvPr id="130061" name="Line 2073"/>
          <p:cNvSpPr>
            <a:spLocks noChangeShapeType="1"/>
          </p:cNvSpPr>
          <p:nvPr/>
        </p:nvSpPr>
        <p:spPr bwMode="auto">
          <a:xfrm flipH="1" flipV="1">
            <a:off x="2209800" y="2819400"/>
            <a:ext cx="1676400" cy="0"/>
          </a:xfrm>
          <a:prstGeom prst="line">
            <a:avLst/>
          </a:prstGeom>
          <a:noFill/>
          <a:ln w="254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130062" name="Rectangle 2074"/>
          <p:cNvSpPr>
            <a:spLocks noChangeArrowheads="1"/>
          </p:cNvSpPr>
          <p:nvPr/>
        </p:nvSpPr>
        <p:spPr bwMode="auto">
          <a:xfrm>
            <a:off x="685800" y="3200400"/>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INSERT INTO tab_name | view_name [(spalte_1,...)]</a:t>
            </a:r>
            <a:br>
              <a:rPr lang="de-DE" altLang="de-DE" sz="1800">
                <a:latin typeface="Tahoma" panose="020B0604030504040204" pitchFamily="34" charset="0"/>
              </a:rPr>
            </a:br>
            <a:r>
              <a:rPr lang="de-DE" altLang="de-DE" sz="1800">
                <a:latin typeface="Tahoma" panose="020B0604030504040204" pitchFamily="34" charset="0"/>
              </a:rPr>
              <a:t>VALUES (ausdruck_1,...)</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Beispiel:</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INSERT INTO abteilung (id, bezeichnung)</a:t>
            </a:r>
            <a:br>
              <a:rPr lang="de-DE" altLang="de-DE" sz="1800">
                <a:latin typeface="Tahoma" panose="020B0604030504040204" pitchFamily="34" charset="0"/>
              </a:rPr>
            </a:br>
            <a:r>
              <a:rPr lang="de-DE" altLang="de-DE" sz="1800">
                <a:latin typeface="Tahoma" panose="020B0604030504040204" pitchFamily="34" charset="0"/>
              </a:rPr>
              <a:t>VALUES ( ‘A003‘ ‚‘BRUECKENBAU‘)</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Alphanumerische, Datum und Zeitangaben müssen immer in Apostrophen eingeschlossen werden.</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Identity Felder (Autowert) nicht in der Column-List angeben.</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Explizites Null mit NULL angeben.</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06400" y="228600"/>
            <a:ext cx="8128000" cy="914400"/>
          </a:xfrm>
        </p:spPr>
        <p:txBody>
          <a:bodyPr/>
          <a:lstStyle/>
          <a:p>
            <a:pPr algn="ctr"/>
            <a:r>
              <a:rPr lang="de-DE" altLang="de-DE"/>
              <a:t>INSERT - Anweisung (2)</a:t>
            </a:r>
          </a:p>
        </p:txBody>
      </p:sp>
      <p:sp>
        <p:nvSpPr>
          <p:cNvPr id="131075" name="Rectangle 3"/>
          <p:cNvSpPr>
            <a:spLocks noChangeArrowheads="1"/>
          </p:cNvSpPr>
          <p:nvPr/>
        </p:nvSpPr>
        <p:spPr bwMode="auto">
          <a:xfrm>
            <a:off x="609600" y="2895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1076" name="Rectangle 4"/>
          <p:cNvSpPr>
            <a:spLocks noChangeArrowheads="1"/>
          </p:cNvSpPr>
          <p:nvPr/>
        </p:nvSpPr>
        <p:spPr bwMode="auto">
          <a:xfrm>
            <a:off x="762000" y="32766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1077" name="Rectangle 14"/>
          <p:cNvSpPr>
            <a:spLocks noChangeArrowheads="1"/>
          </p:cNvSpPr>
          <p:nvPr/>
        </p:nvSpPr>
        <p:spPr bwMode="auto">
          <a:xfrm>
            <a:off x="685800" y="1828800"/>
            <a:ext cx="8001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Beispiel 2:</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INSERT INTO abteilung</a:t>
            </a:r>
            <a:br>
              <a:rPr lang="de-DE" altLang="de-DE" sz="2000">
                <a:latin typeface="Tahoma" panose="020B0604030504040204" pitchFamily="34" charset="0"/>
              </a:rPr>
            </a:br>
            <a:r>
              <a:rPr lang="de-DE" altLang="de-DE" sz="2000">
                <a:latin typeface="Tahoma" panose="020B0604030504040204" pitchFamily="34" charset="0"/>
              </a:rPr>
              <a:t>VALUES ( ‘A003‘ ‚‘BRUECKENBAU‘)</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Die Reihenfolge der Spalten muss zwingend der Reihenfolge der Spalten in der Create Table-Anweisung entsprechen.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Spalten ohne Werte müssen mit NULL angegeben werden.</a:t>
            </a:r>
          </a:p>
          <a:p>
            <a:pPr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Einfügen mehrerer Reihen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INSERT INTO abteilung_a</a:t>
            </a:r>
            <a:br>
              <a:rPr lang="de-DE" altLang="de-DE" sz="2000">
                <a:latin typeface="Tahoma" panose="020B0604030504040204" pitchFamily="34" charset="0"/>
              </a:rPr>
            </a:br>
            <a:r>
              <a:rPr lang="de-DE" altLang="de-DE" sz="2000">
                <a:latin typeface="Tahoma" panose="020B0604030504040204" pitchFamily="34" charset="0"/>
              </a:rPr>
              <a:t>SELECT abt_id, abt_name FROM abteilung_b</a:t>
            </a:r>
          </a:p>
          <a:p>
            <a:pPr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a:xfrm>
            <a:off x="395288" y="404813"/>
            <a:ext cx="8509000" cy="752475"/>
          </a:xfrm>
        </p:spPr>
        <p:txBody>
          <a:bodyPr>
            <a:normAutofit fontScale="90000"/>
          </a:bodyPr>
          <a:lstStyle/>
          <a:p>
            <a:pPr algn="ctr" eaLnBrk="1" fontAlgn="auto" hangingPunct="1">
              <a:spcAft>
                <a:spcPts val="0"/>
              </a:spcAft>
              <a:defRPr/>
            </a:pPr>
            <a:r>
              <a:rPr lang="de-DE" b="1">
                <a:latin typeface="Verdana" pitchFamily="34" charset="0"/>
              </a:rPr>
              <a:t>DATENBANKEN</a:t>
            </a:r>
            <a:endParaRPr lang="de-DE"/>
          </a:p>
        </p:txBody>
      </p:sp>
      <p:sp>
        <p:nvSpPr>
          <p:cNvPr id="21507" name="Rectangle 5"/>
          <p:cNvSpPr>
            <a:spLocks noGrp="1" noChangeArrowheads="1"/>
          </p:cNvSpPr>
          <p:nvPr>
            <p:ph sz="quarter" idx="1"/>
          </p:nvPr>
        </p:nvSpPr>
        <p:spPr>
          <a:xfrm>
            <a:off x="684213" y="1844675"/>
            <a:ext cx="7848600" cy="4171950"/>
          </a:xfrm>
        </p:spPr>
        <p:txBody>
          <a:bodyPr/>
          <a:lstStyle/>
          <a:p>
            <a:pPr algn="ctr" eaLnBrk="1" hangingPunct="1">
              <a:buFont typeface="Wingdings" panose="05000000000000000000" pitchFamily="2" charset="2"/>
              <a:buNone/>
            </a:pPr>
            <a:r>
              <a:rPr lang="de-CH" altLang="de-DE" sz="4000"/>
              <a:t>Traditionelle Datenverarbeitung</a:t>
            </a:r>
            <a:br>
              <a:rPr lang="de-CH" altLang="de-DE" sz="4000"/>
            </a:br>
            <a:r>
              <a:rPr lang="de-CH" altLang="de-DE" sz="4000"/>
              <a:t> </a:t>
            </a:r>
            <a:br>
              <a:rPr lang="de-CH" altLang="de-DE" sz="4000"/>
            </a:br>
            <a:r>
              <a:rPr lang="de-CH" altLang="de-DE" sz="4000"/>
              <a:t>versus </a:t>
            </a:r>
            <a:br>
              <a:rPr lang="de-CH" altLang="de-DE" sz="4000"/>
            </a:br>
            <a:br>
              <a:rPr lang="de-CH" altLang="de-DE" sz="4000"/>
            </a:br>
            <a:r>
              <a:rPr lang="de-CH" altLang="de-DE" sz="4000"/>
              <a:t>Datenbanksystem</a:t>
            </a:r>
            <a:endParaRPr lang="en-US" altLang="de-DE" sz="40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06400" y="228600"/>
            <a:ext cx="8128000" cy="914400"/>
          </a:xfrm>
        </p:spPr>
        <p:txBody>
          <a:bodyPr/>
          <a:lstStyle/>
          <a:p>
            <a:pPr algn="ctr"/>
            <a:r>
              <a:rPr lang="de-DE" altLang="de-DE"/>
              <a:t>UPDATE - Anweisung</a:t>
            </a:r>
          </a:p>
        </p:txBody>
      </p:sp>
      <p:sp>
        <p:nvSpPr>
          <p:cNvPr id="132099" name="Rectangle 3"/>
          <p:cNvSpPr>
            <a:spLocks noChangeArrowheads="1"/>
          </p:cNvSpPr>
          <p:nvPr/>
        </p:nvSpPr>
        <p:spPr bwMode="auto">
          <a:xfrm>
            <a:off x="609600" y="2895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2100" name="Rectangle 4"/>
          <p:cNvSpPr>
            <a:spLocks noChangeArrowheads="1"/>
          </p:cNvSpPr>
          <p:nvPr/>
        </p:nvSpPr>
        <p:spPr bwMode="auto">
          <a:xfrm>
            <a:off x="762000" y="32766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2101" name="Text Box 5"/>
          <p:cNvSpPr txBox="1">
            <a:spLocks noChangeArrowheads="1"/>
          </p:cNvSpPr>
          <p:nvPr/>
        </p:nvSpPr>
        <p:spPr bwMode="auto">
          <a:xfrm>
            <a:off x="1066800" y="1676400"/>
            <a:ext cx="2819400" cy="317500"/>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ABTEILUNG</a:t>
            </a:r>
          </a:p>
        </p:txBody>
      </p:sp>
      <p:sp>
        <p:nvSpPr>
          <p:cNvPr id="132102" name="Text Box 6"/>
          <p:cNvSpPr txBox="1">
            <a:spLocks noChangeArrowheads="1"/>
          </p:cNvSpPr>
          <p:nvPr/>
        </p:nvSpPr>
        <p:spPr bwMode="auto">
          <a:xfrm>
            <a:off x="1066800" y="19812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A001</a:t>
            </a:r>
          </a:p>
        </p:txBody>
      </p:sp>
      <p:sp>
        <p:nvSpPr>
          <p:cNvPr id="132103" name="Text Box 7"/>
          <p:cNvSpPr txBox="1">
            <a:spLocks noChangeArrowheads="1"/>
          </p:cNvSpPr>
          <p:nvPr/>
        </p:nvSpPr>
        <p:spPr bwMode="auto">
          <a:xfrm>
            <a:off x="1905000" y="19812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HOCHBAU</a:t>
            </a:r>
          </a:p>
        </p:txBody>
      </p:sp>
      <p:sp>
        <p:nvSpPr>
          <p:cNvPr id="132104" name="Text Box 8"/>
          <p:cNvSpPr txBox="1">
            <a:spLocks noChangeArrowheads="1"/>
          </p:cNvSpPr>
          <p:nvPr/>
        </p:nvSpPr>
        <p:spPr bwMode="auto">
          <a:xfrm>
            <a:off x="3962400" y="2667000"/>
            <a:ext cx="1295400"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a:solidFill>
                  <a:srgbClr val="FF0000"/>
                </a:solidFill>
                <a:latin typeface="Tahoma" panose="020B0604030504040204" pitchFamily="34" charset="0"/>
              </a:rPr>
              <a:t>Aendern</a:t>
            </a:r>
          </a:p>
        </p:txBody>
      </p:sp>
      <p:sp>
        <p:nvSpPr>
          <p:cNvPr id="132105" name="Text Box 9"/>
          <p:cNvSpPr txBox="1">
            <a:spLocks noChangeArrowheads="1"/>
          </p:cNvSpPr>
          <p:nvPr/>
        </p:nvSpPr>
        <p:spPr bwMode="auto">
          <a:xfrm>
            <a:off x="1066800" y="22860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A002</a:t>
            </a:r>
          </a:p>
        </p:txBody>
      </p:sp>
      <p:sp>
        <p:nvSpPr>
          <p:cNvPr id="132106" name="Text Box 10"/>
          <p:cNvSpPr txBox="1">
            <a:spLocks noChangeArrowheads="1"/>
          </p:cNvSpPr>
          <p:nvPr/>
        </p:nvSpPr>
        <p:spPr bwMode="auto">
          <a:xfrm>
            <a:off x="1905000" y="22860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TIEFBAU</a:t>
            </a:r>
          </a:p>
        </p:txBody>
      </p:sp>
      <p:sp>
        <p:nvSpPr>
          <p:cNvPr id="132107" name="Text Box 11"/>
          <p:cNvSpPr txBox="1">
            <a:spLocks noChangeArrowheads="1"/>
          </p:cNvSpPr>
          <p:nvPr/>
        </p:nvSpPr>
        <p:spPr bwMode="auto">
          <a:xfrm>
            <a:off x="1066800" y="25908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A003</a:t>
            </a:r>
          </a:p>
        </p:txBody>
      </p:sp>
      <p:sp>
        <p:nvSpPr>
          <p:cNvPr id="132108" name="Text Box 12"/>
          <p:cNvSpPr txBox="1">
            <a:spLocks noChangeArrowheads="1"/>
          </p:cNvSpPr>
          <p:nvPr/>
        </p:nvSpPr>
        <p:spPr bwMode="auto">
          <a:xfrm>
            <a:off x="1905000" y="25908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BRUECKENBAU</a:t>
            </a:r>
          </a:p>
        </p:txBody>
      </p:sp>
      <p:sp>
        <p:nvSpPr>
          <p:cNvPr id="132109" name="Line 13"/>
          <p:cNvSpPr>
            <a:spLocks noChangeShapeType="1"/>
          </p:cNvSpPr>
          <p:nvPr/>
        </p:nvSpPr>
        <p:spPr bwMode="auto">
          <a:xfrm flipH="1" flipV="1">
            <a:off x="3962400" y="2667000"/>
            <a:ext cx="1143000" cy="0"/>
          </a:xfrm>
          <a:prstGeom prst="line">
            <a:avLst/>
          </a:prstGeom>
          <a:noFill/>
          <a:ln w="254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132110" name="Rectangle 14"/>
          <p:cNvSpPr>
            <a:spLocks noChangeArrowheads="1"/>
          </p:cNvSpPr>
          <p:nvPr/>
        </p:nvSpPr>
        <p:spPr bwMode="auto">
          <a:xfrm>
            <a:off x="685800" y="3200400"/>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UPDATE tab_name | view_name</a:t>
            </a:r>
            <a:br>
              <a:rPr lang="de-DE" altLang="de-DE" sz="1800">
                <a:latin typeface="Tahoma" panose="020B0604030504040204" pitchFamily="34" charset="0"/>
              </a:rPr>
            </a:br>
            <a:r>
              <a:rPr lang="de-DE" altLang="de-DE" sz="1800">
                <a:latin typeface="Tahoma" panose="020B0604030504040204" pitchFamily="34" charset="0"/>
              </a:rPr>
              <a:t>SET spalte_1 = ausdruck_1 [{,spalte_2 = ausdruck_2}...]</a:t>
            </a:r>
            <a:br>
              <a:rPr lang="de-DE" altLang="de-DE" sz="1800">
                <a:latin typeface="Tahoma" panose="020B0604030504040204" pitchFamily="34" charset="0"/>
              </a:rPr>
            </a:br>
            <a:r>
              <a:rPr lang="de-DE" altLang="de-DE" sz="1800">
                <a:latin typeface="Tahoma" panose="020B0604030504040204" pitchFamily="34" charset="0"/>
              </a:rPr>
              <a:t>[FROM tab_name | view_name [{, tab_name | view_name}...]]</a:t>
            </a:r>
            <a:br>
              <a:rPr lang="de-DE" altLang="de-DE" sz="1800">
                <a:latin typeface="Tahoma" panose="020B0604030504040204" pitchFamily="34" charset="0"/>
              </a:rPr>
            </a:br>
            <a:r>
              <a:rPr lang="de-DE" altLang="de-DE" sz="1800">
                <a:latin typeface="Tahoma" panose="020B0604030504040204" pitchFamily="34" charset="0"/>
              </a:rPr>
              <a:t>[WHERE bedingung]</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Beispiel:</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UPDATE abteilung</a:t>
            </a:r>
            <a:br>
              <a:rPr lang="de-DE" altLang="de-DE" sz="1800">
                <a:latin typeface="Tahoma" panose="020B0604030504040204" pitchFamily="34" charset="0"/>
              </a:rPr>
            </a:br>
            <a:r>
              <a:rPr lang="de-DE" altLang="de-DE" sz="1800">
                <a:latin typeface="Tahoma" panose="020B0604030504040204" pitchFamily="34" charset="0"/>
              </a:rPr>
              <a:t>SET abt_name = ‘STRASSENBAU‘</a:t>
            </a:r>
            <a:br>
              <a:rPr lang="de-DE" altLang="de-DE" sz="1800">
                <a:latin typeface="Tahoma" panose="020B0604030504040204" pitchFamily="34" charset="0"/>
              </a:rPr>
            </a:br>
            <a:r>
              <a:rPr lang="de-DE" altLang="de-DE" sz="1800">
                <a:latin typeface="Tahoma" panose="020B0604030504040204" pitchFamily="34" charset="0"/>
              </a:rPr>
              <a:t>WHERE abt_id = ‘A003‘</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Mit einer Update-Anweisung kann nur eine Tabelle geändert werden.</a:t>
            </a:r>
          </a:p>
        </p:txBody>
      </p:sp>
      <p:sp>
        <p:nvSpPr>
          <p:cNvPr id="132111" name="Text Box 15"/>
          <p:cNvSpPr txBox="1">
            <a:spLocks noChangeArrowheads="1"/>
          </p:cNvSpPr>
          <p:nvPr/>
        </p:nvSpPr>
        <p:spPr bwMode="auto">
          <a:xfrm>
            <a:off x="5334000" y="25908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A003</a:t>
            </a:r>
          </a:p>
        </p:txBody>
      </p:sp>
      <p:sp>
        <p:nvSpPr>
          <p:cNvPr id="132112" name="Text Box 16"/>
          <p:cNvSpPr txBox="1">
            <a:spLocks noChangeArrowheads="1"/>
          </p:cNvSpPr>
          <p:nvPr/>
        </p:nvSpPr>
        <p:spPr bwMode="auto">
          <a:xfrm>
            <a:off x="6172200" y="25908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STRASSENBAU</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06400" y="228600"/>
            <a:ext cx="8128000" cy="914400"/>
          </a:xfrm>
        </p:spPr>
        <p:txBody>
          <a:bodyPr/>
          <a:lstStyle/>
          <a:p>
            <a:pPr algn="ctr"/>
            <a:r>
              <a:rPr lang="de-DE" altLang="de-DE"/>
              <a:t>DELETE - Anweisung</a:t>
            </a:r>
          </a:p>
        </p:txBody>
      </p:sp>
      <p:sp>
        <p:nvSpPr>
          <p:cNvPr id="133123" name="Rectangle 3"/>
          <p:cNvSpPr>
            <a:spLocks noChangeArrowheads="1"/>
          </p:cNvSpPr>
          <p:nvPr/>
        </p:nvSpPr>
        <p:spPr bwMode="auto">
          <a:xfrm>
            <a:off x="609600" y="2895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3124" name="Rectangle 4"/>
          <p:cNvSpPr>
            <a:spLocks noChangeArrowheads="1"/>
          </p:cNvSpPr>
          <p:nvPr/>
        </p:nvSpPr>
        <p:spPr bwMode="auto">
          <a:xfrm>
            <a:off x="762000" y="32766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3125" name="Text Box 5"/>
          <p:cNvSpPr txBox="1">
            <a:spLocks noChangeArrowheads="1"/>
          </p:cNvSpPr>
          <p:nvPr/>
        </p:nvSpPr>
        <p:spPr bwMode="auto">
          <a:xfrm>
            <a:off x="1066800" y="1676400"/>
            <a:ext cx="2819400" cy="317500"/>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ABTEILUNG</a:t>
            </a:r>
          </a:p>
        </p:txBody>
      </p:sp>
      <p:sp>
        <p:nvSpPr>
          <p:cNvPr id="133126" name="Text Box 6"/>
          <p:cNvSpPr txBox="1">
            <a:spLocks noChangeArrowheads="1"/>
          </p:cNvSpPr>
          <p:nvPr/>
        </p:nvSpPr>
        <p:spPr bwMode="auto">
          <a:xfrm>
            <a:off x="1066800" y="19812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A001</a:t>
            </a:r>
          </a:p>
        </p:txBody>
      </p:sp>
      <p:sp>
        <p:nvSpPr>
          <p:cNvPr id="133127" name="Text Box 7"/>
          <p:cNvSpPr txBox="1">
            <a:spLocks noChangeArrowheads="1"/>
          </p:cNvSpPr>
          <p:nvPr/>
        </p:nvSpPr>
        <p:spPr bwMode="auto">
          <a:xfrm>
            <a:off x="1905000" y="19812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HOCHBAU</a:t>
            </a:r>
          </a:p>
        </p:txBody>
      </p:sp>
      <p:sp>
        <p:nvSpPr>
          <p:cNvPr id="133128" name="Text Box 8"/>
          <p:cNvSpPr txBox="1">
            <a:spLocks noChangeArrowheads="1"/>
          </p:cNvSpPr>
          <p:nvPr/>
        </p:nvSpPr>
        <p:spPr bwMode="auto">
          <a:xfrm>
            <a:off x="4572000" y="2667000"/>
            <a:ext cx="1566863"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a:solidFill>
                  <a:srgbClr val="FF0000"/>
                </a:solidFill>
                <a:latin typeface="Tahoma" panose="020B0604030504040204" pitchFamily="34" charset="0"/>
              </a:rPr>
              <a:t>Löschen</a:t>
            </a:r>
          </a:p>
        </p:txBody>
      </p:sp>
      <p:sp>
        <p:nvSpPr>
          <p:cNvPr id="133129" name="Text Box 9"/>
          <p:cNvSpPr txBox="1">
            <a:spLocks noChangeArrowheads="1"/>
          </p:cNvSpPr>
          <p:nvPr/>
        </p:nvSpPr>
        <p:spPr bwMode="auto">
          <a:xfrm>
            <a:off x="1066800" y="22860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A002</a:t>
            </a:r>
          </a:p>
        </p:txBody>
      </p:sp>
      <p:sp>
        <p:nvSpPr>
          <p:cNvPr id="133130" name="Text Box 10"/>
          <p:cNvSpPr txBox="1">
            <a:spLocks noChangeArrowheads="1"/>
          </p:cNvSpPr>
          <p:nvPr/>
        </p:nvSpPr>
        <p:spPr bwMode="auto">
          <a:xfrm>
            <a:off x="1905000" y="22860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TIEFBAU</a:t>
            </a:r>
          </a:p>
        </p:txBody>
      </p:sp>
      <p:sp>
        <p:nvSpPr>
          <p:cNvPr id="133131" name="Text Box 11"/>
          <p:cNvSpPr txBox="1">
            <a:spLocks noChangeArrowheads="1"/>
          </p:cNvSpPr>
          <p:nvPr/>
        </p:nvSpPr>
        <p:spPr bwMode="auto">
          <a:xfrm>
            <a:off x="1600200" y="2590800"/>
            <a:ext cx="838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A003</a:t>
            </a:r>
          </a:p>
        </p:txBody>
      </p:sp>
      <p:sp>
        <p:nvSpPr>
          <p:cNvPr id="133132" name="Text Box 12"/>
          <p:cNvSpPr txBox="1">
            <a:spLocks noChangeArrowheads="1"/>
          </p:cNvSpPr>
          <p:nvPr/>
        </p:nvSpPr>
        <p:spPr bwMode="auto">
          <a:xfrm>
            <a:off x="2438400" y="2590800"/>
            <a:ext cx="1981200" cy="317500"/>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400">
                <a:latin typeface="Tahoma" panose="020B0604030504040204" pitchFamily="34" charset="0"/>
              </a:rPr>
              <a:t>BRUECKENBAU</a:t>
            </a:r>
          </a:p>
        </p:txBody>
      </p:sp>
      <p:sp>
        <p:nvSpPr>
          <p:cNvPr id="133133" name="Line 13"/>
          <p:cNvSpPr>
            <a:spLocks noChangeShapeType="1"/>
          </p:cNvSpPr>
          <p:nvPr/>
        </p:nvSpPr>
        <p:spPr bwMode="auto">
          <a:xfrm rot="10800000" flipH="1" flipV="1">
            <a:off x="4495800" y="2667000"/>
            <a:ext cx="1676400" cy="0"/>
          </a:xfrm>
          <a:prstGeom prst="line">
            <a:avLst/>
          </a:prstGeom>
          <a:noFill/>
          <a:ln w="254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133134" name="Rectangle 14"/>
          <p:cNvSpPr>
            <a:spLocks noChangeArrowheads="1"/>
          </p:cNvSpPr>
          <p:nvPr/>
        </p:nvSpPr>
        <p:spPr bwMode="auto">
          <a:xfrm>
            <a:off x="685800" y="3200400"/>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Syntax:</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DELETE tab_name | view_name</a:t>
            </a:r>
            <a:br>
              <a:rPr lang="de-DE" altLang="de-DE" sz="1800">
                <a:latin typeface="Tahoma" panose="020B0604030504040204" pitchFamily="34" charset="0"/>
              </a:rPr>
            </a:br>
            <a:r>
              <a:rPr lang="de-DE" altLang="de-DE" sz="1800">
                <a:latin typeface="Tahoma" panose="020B0604030504040204" pitchFamily="34" charset="0"/>
              </a:rPr>
              <a:t>[FROM tab_name | view_name [{, tab_name | view_name}...]]</a:t>
            </a:r>
            <a:br>
              <a:rPr lang="de-DE" altLang="de-DE" sz="1800">
                <a:latin typeface="Tahoma" panose="020B0604030504040204" pitchFamily="34" charset="0"/>
              </a:rPr>
            </a:br>
            <a:r>
              <a:rPr lang="de-DE" altLang="de-DE" sz="1800">
                <a:latin typeface="Tahoma" panose="020B0604030504040204" pitchFamily="34" charset="0"/>
              </a:rPr>
              <a:t>[WHERE bedingung]</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Beispiel:</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DELETE FROM abteilung</a:t>
            </a:r>
            <a:br>
              <a:rPr lang="de-DE" altLang="de-DE" sz="1800">
                <a:latin typeface="Tahoma" panose="020B0604030504040204" pitchFamily="34" charset="0"/>
              </a:rPr>
            </a:br>
            <a:r>
              <a:rPr lang="de-DE" altLang="de-DE" sz="1800">
                <a:latin typeface="Tahoma" panose="020B0604030504040204" pitchFamily="34" charset="0"/>
              </a:rPr>
              <a:t>WHERE abt_id = ‘A003‘</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Ohne WHERE Bedingung werden alle Reihen einer Tabelle gelöscht.</a:t>
            </a:r>
          </a:p>
          <a:p>
            <a:pPr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Nicht zu verwechseln mit der DROP TABLE Anweisung, welche alle Reihen und die Tabellenspezifikation löscht.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06400" y="228600"/>
            <a:ext cx="8128000" cy="914400"/>
          </a:xfrm>
        </p:spPr>
        <p:txBody>
          <a:bodyPr/>
          <a:lstStyle/>
          <a:p>
            <a:pPr algn="ctr"/>
            <a:r>
              <a:rPr lang="de-DE" altLang="de-DE" sz="3600"/>
              <a:t>SELECT-BEFEHL (1)</a:t>
            </a:r>
          </a:p>
        </p:txBody>
      </p:sp>
      <p:sp>
        <p:nvSpPr>
          <p:cNvPr id="134147"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4148"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4149" name="Rectangle 5"/>
          <p:cNvSpPr>
            <a:spLocks noChangeArrowheads="1"/>
          </p:cNvSpPr>
          <p:nvPr/>
        </p:nvSpPr>
        <p:spPr bwMode="auto">
          <a:xfrm>
            <a:off x="533400" y="18288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Dient zur Abfrage von Daten aus der Datenbank.</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DML Befehl.</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Wichtigste und komplexeste SQL-Befehl.</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Syntax</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SELECT [ALL | DISTINCT] { * | table.* [, table.* ...}</a:t>
            </a:r>
            <a:br>
              <a:rPr lang="de-DE" altLang="de-DE" sz="2000">
                <a:latin typeface="Tahoma" panose="020B0604030504040204" pitchFamily="34" charset="0"/>
              </a:rPr>
            </a:br>
            <a:r>
              <a:rPr lang="de-DE" altLang="de-DE" sz="2000">
                <a:latin typeface="Tahoma" panose="020B0604030504040204" pitchFamily="34" charset="0"/>
              </a:rPr>
              <a:t>FROM [user.table [alias] [,[user.]table [alias]] ...</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	[WHERE Klausel]</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	[GROUP BY Klausel]</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	[HAVING Klausel]</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	[ORDER BY Klausel]</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06400" y="228600"/>
            <a:ext cx="8128000" cy="914400"/>
          </a:xfrm>
        </p:spPr>
        <p:txBody>
          <a:bodyPr/>
          <a:lstStyle/>
          <a:p>
            <a:pPr algn="ctr"/>
            <a:r>
              <a:rPr lang="de-DE" altLang="de-DE" sz="3600"/>
              <a:t>SELECT-BEFEHL (2)</a:t>
            </a:r>
          </a:p>
        </p:txBody>
      </p:sp>
      <p:sp>
        <p:nvSpPr>
          <p:cNvPr id="135171"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5172"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5173" name="Rectangle 5"/>
          <p:cNvSpPr>
            <a:spLocks noChangeArrowheads="1"/>
          </p:cNvSpPr>
          <p:nvPr/>
        </p:nvSpPr>
        <p:spPr bwMode="auto">
          <a:xfrm>
            <a:off x="533400" y="18288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Inhalt einer Tabelle mit allen Attributen ausgeben.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SELECT * FROM [owner.]tabelle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Auswahl von Spalten (Projektion)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SELECT spalte1, spalte2, spalten FROM [owner.]tabelle</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Beispiel:</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	SELECT pnr, name, vorname FROM mitarbeiter</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Auswahl von Zeilen (Restriction, Selektion)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SELECT spalte1, spalte2, spalten FROM [owner.]tabelle</a:t>
            </a:r>
            <a:br>
              <a:rPr lang="de-DE" altLang="de-DE" sz="2000">
                <a:latin typeface="Tahoma" panose="020B0604030504040204" pitchFamily="34" charset="0"/>
              </a:rPr>
            </a:br>
            <a:r>
              <a:rPr lang="de-DE" altLang="de-DE" sz="2000">
                <a:latin typeface="Tahoma" panose="020B0604030504040204" pitchFamily="34" charset="0"/>
              </a:rPr>
              <a:t>WHERE spalte1 = `wert‘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Beispiel</a:t>
            </a:r>
          </a:p>
          <a:p>
            <a:pPr lvl="1" algn="l">
              <a:spcBef>
                <a:spcPct val="20000"/>
              </a:spcBef>
              <a:buClr>
                <a:schemeClr val="accent2"/>
              </a:buClr>
              <a:buFont typeface="Wingdings" panose="05000000000000000000" pitchFamily="2" charset="2"/>
              <a:buNone/>
            </a:pPr>
            <a:r>
              <a:rPr lang="de-DE" altLang="de-DE" sz="2000">
                <a:latin typeface="Tahoma" panose="020B0604030504040204" pitchFamily="34" charset="0"/>
              </a:rPr>
              <a:t>	SELECT * FROM mitarb</a:t>
            </a:r>
            <a:br>
              <a:rPr lang="de-DE" altLang="de-DE" sz="2000">
                <a:latin typeface="Tahoma" panose="020B0604030504040204" pitchFamily="34" charset="0"/>
              </a:rPr>
            </a:br>
            <a:r>
              <a:rPr lang="de-DE" altLang="de-DE" sz="2000">
                <a:latin typeface="Tahoma" panose="020B0604030504040204" pitchFamily="34" charset="0"/>
              </a:rPr>
              <a:t>WHERE wohnort = `Muenchen‘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06400" y="228600"/>
            <a:ext cx="8128000" cy="914400"/>
          </a:xfrm>
        </p:spPr>
        <p:txBody>
          <a:bodyPr/>
          <a:lstStyle/>
          <a:p>
            <a:pPr algn="ctr"/>
            <a:r>
              <a:rPr lang="de-DE" altLang="de-DE" sz="3600"/>
              <a:t>SELECT-BEFEHL (3)</a:t>
            </a:r>
          </a:p>
        </p:txBody>
      </p:sp>
      <p:sp>
        <p:nvSpPr>
          <p:cNvPr id="136195"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6196" name="Rectangle 6"/>
          <p:cNvSpPr>
            <a:spLocks noChangeArrowheads="1"/>
          </p:cNvSpPr>
          <p:nvPr/>
        </p:nvSpPr>
        <p:spPr bwMode="auto">
          <a:xfrm>
            <a:off x="1981200" y="1676400"/>
            <a:ext cx="5157788" cy="7112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2000">
                <a:latin typeface="Courier New" panose="02070309020205020404" pitchFamily="49" charset="0"/>
              </a:rPr>
              <a:t>SELECT au_id, au_fname, au_lname</a:t>
            </a:r>
          </a:p>
          <a:p>
            <a:r>
              <a:rPr lang="de-CH" altLang="de-DE" sz="2000">
                <a:latin typeface="Courier New" panose="02070309020205020404" pitchFamily="49" charset="0"/>
              </a:rPr>
              <a:t>FROM autor</a:t>
            </a:r>
          </a:p>
        </p:txBody>
      </p:sp>
      <p:sp>
        <p:nvSpPr>
          <p:cNvPr id="136197" name="Freeform 7"/>
          <p:cNvSpPr>
            <a:spLocks/>
          </p:cNvSpPr>
          <p:nvPr/>
        </p:nvSpPr>
        <p:spPr bwMode="auto">
          <a:xfrm>
            <a:off x="925513" y="2203450"/>
            <a:ext cx="1525587" cy="2206625"/>
          </a:xfrm>
          <a:custGeom>
            <a:avLst/>
            <a:gdLst>
              <a:gd name="T0" fmla="*/ 1635580076 w 961"/>
              <a:gd name="T1" fmla="*/ 2147483646 h 1390"/>
              <a:gd name="T2" fmla="*/ 1607859161 w 961"/>
              <a:gd name="T3" fmla="*/ 2147483646 h 1390"/>
              <a:gd name="T4" fmla="*/ 1539814170 w 961"/>
              <a:gd name="T5" fmla="*/ 2147483646 h 1390"/>
              <a:gd name="T6" fmla="*/ 1469249818 w 961"/>
              <a:gd name="T7" fmla="*/ 2147483646 h 1390"/>
              <a:gd name="T8" fmla="*/ 1391125794 w 961"/>
              <a:gd name="T9" fmla="*/ 2147483646 h 1390"/>
              <a:gd name="T10" fmla="*/ 1313000182 w 961"/>
              <a:gd name="T11" fmla="*/ 2147483646 h 1390"/>
              <a:gd name="T12" fmla="*/ 1234876158 w 961"/>
              <a:gd name="T13" fmla="*/ 2147483646 h 1390"/>
              <a:gd name="T14" fmla="*/ 1164311806 w 961"/>
              <a:gd name="T15" fmla="*/ 2147483646 h 1390"/>
              <a:gd name="T16" fmla="*/ 1055944329 w 961"/>
              <a:gd name="T17" fmla="*/ 2147483646 h 1390"/>
              <a:gd name="T18" fmla="*/ 889614071 w 961"/>
              <a:gd name="T19" fmla="*/ 2147483646 h 1390"/>
              <a:gd name="T20" fmla="*/ 690522586 w 961"/>
              <a:gd name="T21" fmla="*/ 2147483646 h 1390"/>
              <a:gd name="T22" fmla="*/ 511590757 w 961"/>
              <a:gd name="T23" fmla="*/ 2147483646 h 1390"/>
              <a:gd name="T24" fmla="*/ 355341121 w 961"/>
              <a:gd name="T25" fmla="*/ 2147483646 h 1390"/>
              <a:gd name="T26" fmla="*/ 226813988 w 961"/>
              <a:gd name="T27" fmla="*/ 2147483646 h 1390"/>
              <a:gd name="T28" fmla="*/ 120967460 w 961"/>
              <a:gd name="T29" fmla="*/ 2147483646 h 1390"/>
              <a:gd name="T30" fmla="*/ 50403108 w 961"/>
              <a:gd name="T31" fmla="*/ 2147483646 h 1390"/>
              <a:gd name="T32" fmla="*/ 10080622 w 961"/>
              <a:gd name="T33" fmla="*/ 1993444388 h 1390"/>
              <a:gd name="T34" fmla="*/ 0 w 961"/>
              <a:gd name="T35" fmla="*/ 1819552813 h 1390"/>
              <a:gd name="T36" fmla="*/ 17640294 w 961"/>
              <a:gd name="T37" fmla="*/ 1580138763 h 1390"/>
              <a:gd name="T38" fmla="*/ 70564352 w 961"/>
              <a:gd name="T39" fmla="*/ 1333163450 h 1390"/>
              <a:gd name="T40" fmla="*/ 166330258 w 961"/>
              <a:gd name="T41" fmla="*/ 1081147825 h 1390"/>
              <a:gd name="T42" fmla="*/ 299897702 w 961"/>
              <a:gd name="T43" fmla="*/ 831651563 h 1390"/>
              <a:gd name="T44" fmla="*/ 476308581 w 961"/>
              <a:gd name="T45" fmla="*/ 587197200 h 1390"/>
              <a:gd name="T46" fmla="*/ 693041948 w 961"/>
              <a:gd name="T47" fmla="*/ 345262200 h 1390"/>
              <a:gd name="T48" fmla="*/ 960178423 w 961"/>
              <a:gd name="T49" fmla="*/ 113407825 h 1390"/>
              <a:gd name="T50" fmla="*/ 1000500910 w 961"/>
              <a:gd name="T51" fmla="*/ 80645000 h 1390"/>
              <a:gd name="T52" fmla="*/ 806449736 w 961"/>
              <a:gd name="T53" fmla="*/ 249496263 h 1390"/>
              <a:gd name="T54" fmla="*/ 561993866 w 961"/>
              <a:gd name="T55" fmla="*/ 536794075 h 1390"/>
              <a:gd name="T56" fmla="*/ 443547355 w 961"/>
              <a:gd name="T57" fmla="*/ 735885625 h 1390"/>
              <a:gd name="T58" fmla="*/ 317539583 w 961"/>
              <a:gd name="T59" fmla="*/ 1048385000 h 1390"/>
              <a:gd name="T60" fmla="*/ 274696147 w 961"/>
              <a:gd name="T61" fmla="*/ 1255037813 h 1390"/>
              <a:gd name="T62" fmla="*/ 274696147 w 961"/>
              <a:gd name="T63" fmla="*/ 1562496875 h 1390"/>
              <a:gd name="T64" fmla="*/ 317539583 w 961"/>
              <a:gd name="T65" fmla="*/ 1754028750 h 1390"/>
              <a:gd name="T66" fmla="*/ 388103935 w 961"/>
              <a:gd name="T67" fmla="*/ 1927920325 h 1390"/>
              <a:gd name="T68" fmla="*/ 572074488 w 961"/>
              <a:gd name="T69" fmla="*/ 2147483646 h 1390"/>
              <a:gd name="T70" fmla="*/ 743445056 w 961"/>
              <a:gd name="T71" fmla="*/ 2147483646 h 1390"/>
              <a:gd name="T72" fmla="*/ 1068545900 w 961"/>
              <a:gd name="T73" fmla="*/ 2147483646 h 1390"/>
              <a:gd name="T74" fmla="*/ 1333161426 w 961"/>
              <a:gd name="T75" fmla="*/ 2147483646 h 1390"/>
              <a:gd name="T76" fmla="*/ 1635580076 w 961"/>
              <a:gd name="T77" fmla="*/ 2147483646 h 13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61" h="1390">
                <a:moveTo>
                  <a:pt x="960" y="1128"/>
                </a:moveTo>
                <a:lnTo>
                  <a:pt x="649" y="1389"/>
                </a:lnTo>
                <a:lnTo>
                  <a:pt x="651" y="1290"/>
                </a:lnTo>
                <a:lnTo>
                  <a:pt x="638" y="1290"/>
                </a:lnTo>
                <a:lnTo>
                  <a:pt x="624" y="1290"/>
                </a:lnTo>
                <a:lnTo>
                  <a:pt x="611" y="1290"/>
                </a:lnTo>
                <a:lnTo>
                  <a:pt x="599" y="1290"/>
                </a:lnTo>
                <a:lnTo>
                  <a:pt x="583" y="1290"/>
                </a:lnTo>
                <a:lnTo>
                  <a:pt x="568" y="1287"/>
                </a:lnTo>
                <a:lnTo>
                  <a:pt x="552" y="1287"/>
                </a:lnTo>
                <a:lnTo>
                  <a:pt x="536" y="1287"/>
                </a:lnTo>
                <a:lnTo>
                  <a:pt x="521" y="1287"/>
                </a:lnTo>
                <a:lnTo>
                  <a:pt x="505" y="1286"/>
                </a:lnTo>
                <a:lnTo>
                  <a:pt x="490" y="1284"/>
                </a:lnTo>
                <a:lnTo>
                  <a:pt x="477" y="1283"/>
                </a:lnTo>
                <a:lnTo>
                  <a:pt x="462" y="1281"/>
                </a:lnTo>
                <a:lnTo>
                  <a:pt x="448" y="1279"/>
                </a:lnTo>
                <a:lnTo>
                  <a:pt x="419" y="1274"/>
                </a:lnTo>
                <a:lnTo>
                  <a:pt x="397" y="1267"/>
                </a:lnTo>
                <a:lnTo>
                  <a:pt x="353" y="1254"/>
                </a:lnTo>
                <a:lnTo>
                  <a:pt x="313" y="1237"/>
                </a:lnTo>
                <a:lnTo>
                  <a:pt x="274" y="1217"/>
                </a:lnTo>
                <a:lnTo>
                  <a:pt x="236" y="1193"/>
                </a:lnTo>
                <a:lnTo>
                  <a:pt x="203" y="1167"/>
                </a:lnTo>
                <a:lnTo>
                  <a:pt x="169" y="1139"/>
                </a:lnTo>
                <a:lnTo>
                  <a:pt x="141" y="1108"/>
                </a:lnTo>
                <a:lnTo>
                  <a:pt x="114" y="1074"/>
                </a:lnTo>
                <a:lnTo>
                  <a:pt x="90" y="1039"/>
                </a:lnTo>
                <a:lnTo>
                  <a:pt x="68" y="1002"/>
                </a:lnTo>
                <a:lnTo>
                  <a:pt x="48" y="963"/>
                </a:lnTo>
                <a:lnTo>
                  <a:pt x="32" y="923"/>
                </a:lnTo>
                <a:lnTo>
                  <a:pt x="20" y="880"/>
                </a:lnTo>
                <a:lnTo>
                  <a:pt x="8" y="837"/>
                </a:lnTo>
                <a:lnTo>
                  <a:pt x="4" y="791"/>
                </a:lnTo>
                <a:lnTo>
                  <a:pt x="3" y="769"/>
                </a:lnTo>
                <a:lnTo>
                  <a:pt x="0" y="722"/>
                </a:lnTo>
                <a:lnTo>
                  <a:pt x="3" y="675"/>
                </a:lnTo>
                <a:lnTo>
                  <a:pt x="7" y="627"/>
                </a:lnTo>
                <a:lnTo>
                  <a:pt x="16" y="578"/>
                </a:lnTo>
                <a:lnTo>
                  <a:pt x="28" y="529"/>
                </a:lnTo>
                <a:lnTo>
                  <a:pt x="44" y="480"/>
                </a:lnTo>
                <a:lnTo>
                  <a:pt x="66" y="429"/>
                </a:lnTo>
                <a:lnTo>
                  <a:pt x="90" y="380"/>
                </a:lnTo>
                <a:lnTo>
                  <a:pt x="119" y="330"/>
                </a:lnTo>
                <a:lnTo>
                  <a:pt x="150" y="282"/>
                </a:lnTo>
                <a:lnTo>
                  <a:pt x="189" y="233"/>
                </a:lnTo>
                <a:lnTo>
                  <a:pt x="230" y="184"/>
                </a:lnTo>
                <a:lnTo>
                  <a:pt x="275" y="137"/>
                </a:lnTo>
                <a:lnTo>
                  <a:pt x="326" y="90"/>
                </a:lnTo>
                <a:lnTo>
                  <a:pt x="381" y="45"/>
                </a:lnTo>
                <a:lnTo>
                  <a:pt x="442" y="0"/>
                </a:lnTo>
                <a:lnTo>
                  <a:pt x="397" y="32"/>
                </a:lnTo>
                <a:lnTo>
                  <a:pt x="357" y="64"/>
                </a:lnTo>
                <a:lnTo>
                  <a:pt x="320" y="99"/>
                </a:lnTo>
                <a:lnTo>
                  <a:pt x="285" y="135"/>
                </a:lnTo>
                <a:lnTo>
                  <a:pt x="223" y="213"/>
                </a:lnTo>
                <a:lnTo>
                  <a:pt x="199" y="252"/>
                </a:lnTo>
                <a:lnTo>
                  <a:pt x="176" y="292"/>
                </a:lnTo>
                <a:lnTo>
                  <a:pt x="154" y="333"/>
                </a:lnTo>
                <a:lnTo>
                  <a:pt x="126" y="416"/>
                </a:lnTo>
                <a:lnTo>
                  <a:pt x="117" y="458"/>
                </a:lnTo>
                <a:lnTo>
                  <a:pt x="109" y="498"/>
                </a:lnTo>
                <a:lnTo>
                  <a:pt x="106" y="540"/>
                </a:lnTo>
                <a:lnTo>
                  <a:pt x="109" y="620"/>
                </a:lnTo>
                <a:lnTo>
                  <a:pt x="117" y="659"/>
                </a:lnTo>
                <a:lnTo>
                  <a:pt x="126" y="696"/>
                </a:lnTo>
                <a:lnTo>
                  <a:pt x="138" y="732"/>
                </a:lnTo>
                <a:lnTo>
                  <a:pt x="154" y="765"/>
                </a:lnTo>
                <a:lnTo>
                  <a:pt x="200" y="828"/>
                </a:lnTo>
                <a:lnTo>
                  <a:pt x="227" y="857"/>
                </a:lnTo>
                <a:lnTo>
                  <a:pt x="260" y="884"/>
                </a:lnTo>
                <a:lnTo>
                  <a:pt x="295" y="907"/>
                </a:lnTo>
                <a:lnTo>
                  <a:pt x="377" y="945"/>
                </a:lnTo>
                <a:lnTo>
                  <a:pt x="424" y="960"/>
                </a:lnTo>
                <a:lnTo>
                  <a:pt x="474" y="970"/>
                </a:lnTo>
                <a:lnTo>
                  <a:pt x="529" y="978"/>
                </a:lnTo>
                <a:lnTo>
                  <a:pt x="651" y="981"/>
                </a:lnTo>
                <a:lnTo>
                  <a:pt x="649" y="864"/>
                </a:lnTo>
                <a:lnTo>
                  <a:pt x="960" y="1128"/>
                </a:lnTo>
              </a:path>
            </a:pathLst>
          </a:custGeom>
          <a:solidFill>
            <a:srgbClr val="FFFF99"/>
          </a:solidFill>
          <a:ln w="12700" cap="rnd" cmpd="sng">
            <a:solidFill>
              <a:srgbClr val="000000"/>
            </a:solidFill>
            <a:prstDash val="solid"/>
            <a:round/>
            <a:headEnd type="none" w="med" len="med"/>
            <a:tailEnd type="none" w="med" len="med"/>
          </a:ln>
          <a:effectLst>
            <a:outerShdw dist="107763" dir="2700000" algn="ctr" rotWithShape="0">
              <a:schemeClr val="folHlink"/>
            </a:outerShdw>
          </a:effectLst>
        </p:spPr>
        <p:txBody>
          <a:bodyPr/>
          <a:lstStyle/>
          <a:p>
            <a:endParaRPr lang="de-CH"/>
          </a:p>
        </p:txBody>
      </p:sp>
      <p:sp>
        <p:nvSpPr>
          <p:cNvPr id="136198" name="Rectangle 9"/>
          <p:cNvSpPr>
            <a:spLocks noChangeArrowheads="1"/>
          </p:cNvSpPr>
          <p:nvPr/>
        </p:nvSpPr>
        <p:spPr bwMode="auto">
          <a:xfrm>
            <a:off x="2838450" y="2586038"/>
            <a:ext cx="4621213" cy="673100"/>
          </a:xfrm>
          <a:prstGeom prst="rect">
            <a:avLst/>
          </a:prstGeom>
          <a:solidFill>
            <a:srgbClr val="FFCC99"/>
          </a:solidFill>
          <a:ln w="25400">
            <a:solidFill>
              <a:srgbClr val="000000"/>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6199" name="Rectangle 10"/>
          <p:cNvSpPr>
            <a:spLocks noChangeArrowheads="1"/>
          </p:cNvSpPr>
          <p:nvPr/>
        </p:nvSpPr>
        <p:spPr bwMode="auto">
          <a:xfrm>
            <a:off x="2867025" y="2616200"/>
            <a:ext cx="14462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2800" b="1" i="1">
                <a:solidFill>
                  <a:srgbClr val="000000"/>
                </a:solidFill>
                <a:latin typeface="Arial" panose="020B0604020202020204" pitchFamily="34" charset="0"/>
              </a:rPr>
              <a:t>AUTOR</a:t>
            </a:r>
            <a:endParaRPr lang="de-CH" altLang="de-DE" sz="3600" b="1" i="1">
              <a:solidFill>
                <a:srgbClr val="000000"/>
              </a:solidFill>
              <a:latin typeface="Arial" panose="020B0604020202020204" pitchFamily="34" charset="0"/>
            </a:endParaRPr>
          </a:p>
        </p:txBody>
      </p:sp>
      <p:sp>
        <p:nvSpPr>
          <p:cNvPr id="136200" name="Rectangle 12"/>
          <p:cNvSpPr>
            <a:spLocks noChangeArrowheads="1"/>
          </p:cNvSpPr>
          <p:nvPr/>
        </p:nvSpPr>
        <p:spPr bwMode="auto">
          <a:xfrm>
            <a:off x="2838450" y="3273425"/>
            <a:ext cx="4616450" cy="355600"/>
          </a:xfrm>
          <a:prstGeom prst="rect">
            <a:avLst/>
          </a:prstGeom>
          <a:solidFill>
            <a:srgbClr val="FF9966"/>
          </a:solidFill>
          <a:ln w="25400">
            <a:solidFill>
              <a:schemeClr val="tx1"/>
            </a:solidFill>
            <a:miter lim="800000"/>
            <a:headEnd/>
            <a:tailEnd/>
          </a:ln>
        </p:spPr>
        <p:txBody>
          <a:bodyPr wrap="none" lIns="90488" tIns="44450" rIns="90488" bIns="44450" anchor="ctr"/>
          <a:lstStyle>
            <a:lvl1pPr algn="ctr">
              <a:tabLst>
                <a:tab pos="57150" algn="l"/>
                <a:tab pos="1600200" algn="l"/>
                <a:tab pos="3314700" algn="l"/>
              </a:tabLst>
              <a:defRPr kumimoji="1" sz="2400">
                <a:solidFill>
                  <a:schemeClr val="tx1"/>
                </a:solidFill>
                <a:latin typeface="Times New Roman" panose="02020603050405020304" pitchFamily="18" charset="0"/>
              </a:defRPr>
            </a:lvl1pPr>
            <a:lvl2pPr marL="742950" indent="-285750" algn="ctr">
              <a:tabLst>
                <a:tab pos="57150" algn="l"/>
                <a:tab pos="1600200" algn="l"/>
                <a:tab pos="3314700" algn="l"/>
              </a:tabLst>
              <a:defRPr kumimoji="1" sz="2400">
                <a:solidFill>
                  <a:schemeClr val="tx1"/>
                </a:solidFill>
                <a:latin typeface="Times New Roman" panose="02020603050405020304" pitchFamily="18" charset="0"/>
              </a:defRPr>
            </a:lvl2pPr>
            <a:lvl3pPr marL="1143000" indent="-228600" algn="ctr">
              <a:tabLst>
                <a:tab pos="57150" algn="l"/>
                <a:tab pos="1600200" algn="l"/>
                <a:tab pos="3314700" algn="l"/>
              </a:tabLst>
              <a:defRPr kumimoji="1" sz="2400">
                <a:solidFill>
                  <a:schemeClr val="tx1"/>
                </a:solidFill>
                <a:latin typeface="Times New Roman" panose="02020603050405020304" pitchFamily="18" charset="0"/>
              </a:defRPr>
            </a:lvl3pPr>
            <a:lvl4pPr marL="1600200" indent="-228600" algn="ctr">
              <a:tabLst>
                <a:tab pos="57150" algn="l"/>
                <a:tab pos="1600200" algn="l"/>
                <a:tab pos="3314700" algn="l"/>
              </a:tabLst>
              <a:defRPr kumimoji="1" sz="2400">
                <a:solidFill>
                  <a:schemeClr val="tx1"/>
                </a:solidFill>
                <a:latin typeface="Times New Roman" panose="02020603050405020304" pitchFamily="18" charset="0"/>
              </a:defRPr>
            </a:lvl4pPr>
            <a:lvl5pPr marL="2057400" indent="-228600" algn="ctr">
              <a:tabLst>
                <a:tab pos="57150" algn="l"/>
                <a:tab pos="1600200" algn="l"/>
                <a:tab pos="33147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57150" algn="l"/>
                <a:tab pos="1600200" algn="l"/>
                <a:tab pos="33147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57150" algn="l"/>
                <a:tab pos="1600200" algn="l"/>
                <a:tab pos="33147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57150" algn="l"/>
                <a:tab pos="1600200" algn="l"/>
                <a:tab pos="33147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57150" algn="l"/>
                <a:tab pos="1600200" algn="l"/>
                <a:tab pos="3314700" algn="l"/>
              </a:tabLst>
              <a:defRPr kumimoji="1" sz="2400">
                <a:solidFill>
                  <a:schemeClr val="tx1"/>
                </a:solidFill>
                <a:latin typeface="Times New Roman" panose="02020603050405020304" pitchFamily="18" charset="0"/>
              </a:defRPr>
            </a:lvl9pPr>
          </a:lstStyle>
          <a:p>
            <a:r>
              <a:rPr lang="de-CH" altLang="de-DE" sz="1800" b="1" i="1">
                <a:latin typeface="Arial" panose="020B0604020202020204" pitchFamily="34" charset="0"/>
              </a:rPr>
              <a:t>	au_id	au_fname	au_lname</a:t>
            </a:r>
          </a:p>
        </p:txBody>
      </p:sp>
      <p:sp>
        <p:nvSpPr>
          <p:cNvPr id="136201" name="Rectangle 14"/>
          <p:cNvSpPr>
            <a:spLocks noChangeArrowheads="1"/>
          </p:cNvSpPr>
          <p:nvPr/>
        </p:nvSpPr>
        <p:spPr bwMode="auto">
          <a:xfrm>
            <a:off x="2838450" y="3646488"/>
            <a:ext cx="1611313" cy="2906712"/>
          </a:xfrm>
          <a:prstGeom prst="rect">
            <a:avLst/>
          </a:prstGeom>
          <a:solidFill>
            <a:srgbClr val="FFFFFF"/>
          </a:solidFill>
          <a:ln w="25400">
            <a:solidFill>
              <a:srgbClr val="000000"/>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6202" name="Rectangle 15"/>
          <p:cNvSpPr>
            <a:spLocks noChangeArrowheads="1"/>
          </p:cNvSpPr>
          <p:nvPr/>
        </p:nvSpPr>
        <p:spPr bwMode="auto">
          <a:xfrm>
            <a:off x="2849563" y="3657600"/>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172-32-1176</a:t>
            </a:r>
          </a:p>
        </p:txBody>
      </p:sp>
      <p:sp>
        <p:nvSpPr>
          <p:cNvPr id="136203" name="Rectangle 16"/>
          <p:cNvSpPr>
            <a:spLocks noChangeArrowheads="1"/>
          </p:cNvSpPr>
          <p:nvPr/>
        </p:nvSpPr>
        <p:spPr bwMode="auto">
          <a:xfrm>
            <a:off x="2849563" y="3932238"/>
            <a:ext cx="1476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213-46-8915</a:t>
            </a:r>
          </a:p>
        </p:txBody>
      </p:sp>
      <p:sp>
        <p:nvSpPr>
          <p:cNvPr id="136204" name="Rectangle 17"/>
          <p:cNvSpPr>
            <a:spLocks noChangeArrowheads="1"/>
          </p:cNvSpPr>
          <p:nvPr/>
        </p:nvSpPr>
        <p:spPr bwMode="auto">
          <a:xfrm>
            <a:off x="2849563" y="4206875"/>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238-95-7766</a:t>
            </a:r>
          </a:p>
        </p:txBody>
      </p:sp>
      <p:sp>
        <p:nvSpPr>
          <p:cNvPr id="136205" name="Rectangle 18"/>
          <p:cNvSpPr>
            <a:spLocks noChangeArrowheads="1"/>
          </p:cNvSpPr>
          <p:nvPr/>
        </p:nvSpPr>
        <p:spPr bwMode="auto">
          <a:xfrm>
            <a:off x="2849563" y="4481513"/>
            <a:ext cx="1476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267-41-2394</a:t>
            </a:r>
          </a:p>
        </p:txBody>
      </p:sp>
      <p:sp>
        <p:nvSpPr>
          <p:cNvPr id="136206" name="Rectangle 19"/>
          <p:cNvSpPr>
            <a:spLocks noChangeArrowheads="1"/>
          </p:cNvSpPr>
          <p:nvPr/>
        </p:nvSpPr>
        <p:spPr bwMode="auto">
          <a:xfrm>
            <a:off x="2849563" y="4754563"/>
            <a:ext cx="1476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274-80-9391</a:t>
            </a:r>
          </a:p>
        </p:txBody>
      </p:sp>
      <p:sp>
        <p:nvSpPr>
          <p:cNvPr id="136207" name="Rectangle 20"/>
          <p:cNvSpPr>
            <a:spLocks noChangeArrowheads="1"/>
          </p:cNvSpPr>
          <p:nvPr/>
        </p:nvSpPr>
        <p:spPr bwMode="auto">
          <a:xfrm>
            <a:off x="2849563" y="5029200"/>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a:t>
            </a:r>
          </a:p>
        </p:txBody>
      </p:sp>
      <p:sp>
        <p:nvSpPr>
          <p:cNvPr id="136208" name="Rectangle 23"/>
          <p:cNvSpPr>
            <a:spLocks noChangeArrowheads="1"/>
          </p:cNvSpPr>
          <p:nvPr/>
        </p:nvSpPr>
        <p:spPr bwMode="auto">
          <a:xfrm>
            <a:off x="2895600" y="5410200"/>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893-72-1158</a:t>
            </a:r>
          </a:p>
        </p:txBody>
      </p:sp>
      <p:sp>
        <p:nvSpPr>
          <p:cNvPr id="136209" name="Rectangle 24"/>
          <p:cNvSpPr>
            <a:spLocks noChangeArrowheads="1"/>
          </p:cNvSpPr>
          <p:nvPr/>
        </p:nvSpPr>
        <p:spPr bwMode="auto">
          <a:xfrm>
            <a:off x="2895600" y="5791200"/>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499-46-2035</a:t>
            </a:r>
          </a:p>
        </p:txBody>
      </p:sp>
      <p:sp>
        <p:nvSpPr>
          <p:cNvPr id="136210" name="Rectangle 27"/>
          <p:cNvSpPr>
            <a:spLocks noChangeArrowheads="1"/>
          </p:cNvSpPr>
          <p:nvPr/>
        </p:nvSpPr>
        <p:spPr bwMode="auto">
          <a:xfrm>
            <a:off x="4410075" y="3646488"/>
            <a:ext cx="1689100" cy="2906712"/>
          </a:xfrm>
          <a:prstGeom prst="rect">
            <a:avLst/>
          </a:prstGeom>
          <a:solidFill>
            <a:srgbClr val="FFFFFF"/>
          </a:solidFill>
          <a:ln w="25400">
            <a:solidFill>
              <a:srgbClr val="000000"/>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6211" name="Rectangle 28"/>
          <p:cNvSpPr>
            <a:spLocks noChangeArrowheads="1"/>
          </p:cNvSpPr>
          <p:nvPr/>
        </p:nvSpPr>
        <p:spPr bwMode="auto">
          <a:xfrm>
            <a:off x="4421188" y="3656013"/>
            <a:ext cx="1044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Johnson</a:t>
            </a:r>
          </a:p>
        </p:txBody>
      </p:sp>
      <p:sp>
        <p:nvSpPr>
          <p:cNvPr id="136212" name="Rectangle 29"/>
          <p:cNvSpPr>
            <a:spLocks noChangeArrowheads="1"/>
          </p:cNvSpPr>
          <p:nvPr/>
        </p:nvSpPr>
        <p:spPr bwMode="auto">
          <a:xfrm>
            <a:off x="4421188" y="3932238"/>
            <a:ext cx="1006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Marjorie</a:t>
            </a:r>
          </a:p>
        </p:txBody>
      </p:sp>
      <p:sp>
        <p:nvSpPr>
          <p:cNvPr id="136213" name="Rectangle 30"/>
          <p:cNvSpPr>
            <a:spLocks noChangeArrowheads="1"/>
          </p:cNvSpPr>
          <p:nvPr/>
        </p:nvSpPr>
        <p:spPr bwMode="auto">
          <a:xfrm>
            <a:off x="4421188" y="4206875"/>
            <a:ext cx="841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Cheryl</a:t>
            </a:r>
          </a:p>
        </p:txBody>
      </p:sp>
      <p:sp>
        <p:nvSpPr>
          <p:cNvPr id="136214" name="Rectangle 31"/>
          <p:cNvSpPr>
            <a:spLocks noChangeArrowheads="1"/>
          </p:cNvSpPr>
          <p:nvPr/>
        </p:nvSpPr>
        <p:spPr bwMode="auto">
          <a:xfrm>
            <a:off x="4421188" y="4481513"/>
            <a:ext cx="968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Michael</a:t>
            </a:r>
          </a:p>
        </p:txBody>
      </p:sp>
      <p:sp>
        <p:nvSpPr>
          <p:cNvPr id="136215" name="Rectangle 32"/>
          <p:cNvSpPr>
            <a:spLocks noChangeArrowheads="1"/>
          </p:cNvSpPr>
          <p:nvPr/>
        </p:nvSpPr>
        <p:spPr bwMode="auto">
          <a:xfrm>
            <a:off x="4421188" y="4756150"/>
            <a:ext cx="72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Dean</a:t>
            </a:r>
          </a:p>
        </p:txBody>
      </p:sp>
      <p:sp>
        <p:nvSpPr>
          <p:cNvPr id="136216" name="Rectangle 33"/>
          <p:cNvSpPr>
            <a:spLocks noChangeArrowheads="1"/>
          </p:cNvSpPr>
          <p:nvPr/>
        </p:nvSpPr>
        <p:spPr bwMode="auto">
          <a:xfrm>
            <a:off x="4421188" y="5030788"/>
            <a:ext cx="244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a:t>
            </a:r>
          </a:p>
        </p:txBody>
      </p:sp>
      <p:sp>
        <p:nvSpPr>
          <p:cNvPr id="136217" name="Rectangle 36"/>
          <p:cNvSpPr>
            <a:spLocks noChangeArrowheads="1"/>
          </p:cNvSpPr>
          <p:nvPr/>
        </p:nvSpPr>
        <p:spPr bwMode="auto">
          <a:xfrm>
            <a:off x="4495800" y="5410200"/>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Heather</a:t>
            </a:r>
          </a:p>
        </p:txBody>
      </p:sp>
      <p:sp>
        <p:nvSpPr>
          <p:cNvPr id="136218" name="Rectangle 37"/>
          <p:cNvSpPr>
            <a:spLocks noChangeArrowheads="1"/>
          </p:cNvSpPr>
          <p:nvPr/>
        </p:nvSpPr>
        <p:spPr bwMode="auto">
          <a:xfrm>
            <a:off x="4495800" y="5791200"/>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Anne</a:t>
            </a:r>
          </a:p>
        </p:txBody>
      </p:sp>
      <p:sp>
        <p:nvSpPr>
          <p:cNvPr id="136219" name="Rectangle 41"/>
          <p:cNvSpPr>
            <a:spLocks noChangeArrowheads="1"/>
          </p:cNvSpPr>
          <p:nvPr/>
        </p:nvSpPr>
        <p:spPr bwMode="auto">
          <a:xfrm>
            <a:off x="6105525" y="3646488"/>
            <a:ext cx="1354138" cy="2906712"/>
          </a:xfrm>
          <a:prstGeom prst="rect">
            <a:avLst/>
          </a:prstGeom>
          <a:solidFill>
            <a:srgbClr val="FFFFFF"/>
          </a:solidFill>
          <a:ln w="25400">
            <a:solidFill>
              <a:srgbClr val="000000"/>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6220" name="Rectangle 42"/>
          <p:cNvSpPr>
            <a:spLocks noChangeArrowheads="1"/>
          </p:cNvSpPr>
          <p:nvPr/>
        </p:nvSpPr>
        <p:spPr bwMode="auto">
          <a:xfrm>
            <a:off x="6116638" y="3657600"/>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White</a:t>
            </a:r>
          </a:p>
        </p:txBody>
      </p:sp>
      <p:sp>
        <p:nvSpPr>
          <p:cNvPr id="136221" name="Rectangle 43"/>
          <p:cNvSpPr>
            <a:spLocks noChangeArrowheads="1"/>
          </p:cNvSpPr>
          <p:nvPr/>
        </p:nvSpPr>
        <p:spPr bwMode="auto">
          <a:xfrm>
            <a:off x="6116638" y="3932238"/>
            <a:ext cx="815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Green</a:t>
            </a:r>
          </a:p>
        </p:txBody>
      </p:sp>
      <p:sp>
        <p:nvSpPr>
          <p:cNvPr id="136222" name="Rectangle 44"/>
          <p:cNvSpPr>
            <a:spLocks noChangeArrowheads="1"/>
          </p:cNvSpPr>
          <p:nvPr/>
        </p:nvSpPr>
        <p:spPr bwMode="auto">
          <a:xfrm>
            <a:off x="6116638" y="4206875"/>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Carson</a:t>
            </a:r>
          </a:p>
        </p:txBody>
      </p:sp>
      <p:sp>
        <p:nvSpPr>
          <p:cNvPr id="136223" name="Rectangle 45"/>
          <p:cNvSpPr>
            <a:spLocks noChangeArrowheads="1"/>
          </p:cNvSpPr>
          <p:nvPr/>
        </p:nvSpPr>
        <p:spPr bwMode="auto">
          <a:xfrm>
            <a:off x="6116638" y="4481513"/>
            <a:ext cx="981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O’Leary</a:t>
            </a:r>
          </a:p>
        </p:txBody>
      </p:sp>
      <p:sp>
        <p:nvSpPr>
          <p:cNvPr id="136224" name="Rectangle 46"/>
          <p:cNvSpPr>
            <a:spLocks noChangeArrowheads="1"/>
          </p:cNvSpPr>
          <p:nvPr/>
        </p:nvSpPr>
        <p:spPr bwMode="auto">
          <a:xfrm>
            <a:off x="6116638" y="4754563"/>
            <a:ext cx="968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Straight</a:t>
            </a:r>
          </a:p>
        </p:txBody>
      </p:sp>
      <p:sp>
        <p:nvSpPr>
          <p:cNvPr id="136225" name="Rectangle 47"/>
          <p:cNvSpPr>
            <a:spLocks noChangeArrowheads="1"/>
          </p:cNvSpPr>
          <p:nvPr/>
        </p:nvSpPr>
        <p:spPr bwMode="auto">
          <a:xfrm>
            <a:off x="6116638" y="5029200"/>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a:t>
            </a:r>
          </a:p>
        </p:txBody>
      </p:sp>
      <p:sp>
        <p:nvSpPr>
          <p:cNvPr id="136226" name="Rectangle 50"/>
          <p:cNvSpPr>
            <a:spLocks noChangeArrowheads="1"/>
          </p:cNvSpPr>
          <p:nvPr/>
        </p:nvSpPr>
        <p:spPr bwMode="auto">
          <a:xfrm>
            <a:off x="6172200" y="5410200"/>
            <a:ext cx="1273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McBadden</a:t>
            </a:r>
          </a:p>
        </p:txBody>
      </p:sp>
      <p:sp>
        <p:nvSpPr>
          <p:cNvPr id="136227" name="Rectangle 51"/>
          <p:cNvSpPr>
            <a:spLocks noChangeArrowheads="1"/>
          </p:cNvSpPr>
          <p:nvPr/>
        </p:nvSpPr>
        <p:spPr bwMode="auto">
          <a:xfrm>
            <a:off x="6248400" y="586740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800">
                <a:solidFill>
                  <a:srgbClr val="000000"/>
                </a:solidFill>
                <a:latin typeface="Arial" panose="020B0604020202020204" pitchFamily="34" charset="0"/>
              </a:rPr>
              <a:t>Ringer</a:t>
            </a:r>
          </a:p>
        </p:txBody>
      </p:sp>
      <p:sp>
        <p:nvSpPr>
          <p:cNvPr id="136228" name="Rectangle 53"/>
          <p:cNvSpPr>
            <a:spLocks noChangeArrowheads="1"/>
          </p:cNvSpPr>
          <p:nvPr/>
        </p:nvSpPr>
        <p:spPr bwMode="auto">
          <a:xfrm>
            <a:off x="2971800" y="6172200"/>
            <a:ext cx="15001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200">
                <a:solidFill>
                  <a:srgbClr val="000000"/>
                </a:solidFill>
                <a:latin typeface="Arial" panose="020B0604020202020204" pitchFamily="34" charset="0"/>
              </a:rPr>
              <a:t>(23 row(s) affected)</a:t>
            </a:r>
          </a:p>
        </p:txBody>
      </p:sp>
      <p:sp>
        <p:nvSpPr>
          <p:cNvPr id="136229" name="Line 54"/>
          <p:cNvSpPr>
            <a:spLocks noChangeShapeType="1"/>
          </p:cNvSpPr>
          <p:nvPr/>
        </p:nvSpPr>
        <p:spPr bwMode="auto">
          <a:xfrm flipV="1">
            <a:off x="4406900" y="3248025"/>
            <a:ext cx="0" cy="40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36230" name="Line 55"/>
          <p:cNvSpPr>
            <a:spLocks noChangeShapeType="1"/>
          </p:cNvSpPr>
          <p:nvPr/>
        </p:nvSpPr>
        <p:spPr bwMode="auto">
          <a:xfrm flipV="1">
            <a:off x="6102350" y="3248025"/>
            <a:ext cx="0" cy="40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06400" y="228600"/>
            <a:ext cx="8128000" cy="914400"/>
          </a:xfrm>
        </p:spPr>
        <p:txBody>
          <a:bodyPr/>
          <a:lstStyle/>
          <a:p>
            <a:pPr algn="ctr"/>
            <a:r>
              <a:rPr lang="de-DE" altLang="de-DE" sz="3600"/>
              <a:t>WHERE Klausel (1)</a:t>
            </a:r>
          </a:p>
        </p:txBody>
      </p:sp>
      <p:sp>
        <p:nvSpPr>
          <p:cNvPr id="13721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7220"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37221" name="Rectangle 5"/>
          <p:cNvSpPr>
            <a:spLocks noChangeArrowheads="1"/>
          </p:cNvSpPr>
          <p:nvPr/>
        </p:nvSpPr>
        <p:spPr bwMode="auto">
          <a:xfrm>
            <a:off x="533400" y="1828800"/>
            <a:ext cx="8001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Suchbedingungen in der WHERE Klausel</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Vergleichsoperatoren	: =, &lt;&gt;, &lt;, &gt;, &lt;=, &gt;=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Like	: name [NOT] LIKE ‚M%‘</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IN	: abtnr [NOT] IN ( ‚A5‘, ‘A6‘)</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BETWEEN	: gnetto [NOT] BETWEEN 5000 AND 10000</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ISNULL	: name IS [NOT] NULL</a:t>
            </a:r>
          </a:p>
          <a:p>
            <a:pPr lvl="1" algn="l">
              <a:spcBef>
                <a:spcPct val="20000"/>
              </a:spcBef>
              <a:buClr>
                <a:schemeClr val="accent2"/>
              </a:buClr>
              <a:buFont typeface="Wingdings" panose="05000000000000000000" pitchFamily="2" charset="2"/>
              <a:buChar char="§"/>
            </a:pPr>
            <a:endParaRPr lang="de-DE" altLang="de-DE" sz="2000">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	: steht für beliebige Zeichenkette.</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_	: steht als Platzhalter für ein beliebiges Zeichen.</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06400" y="228600"/>
            <a:ext cx="8128000" cy="914400"/>
          </a:xfrm>
        </p:spPr>
        <p:txBody>
          <a:bodyPr/>
          <a:lstStyle/>
          <a:p>
            <a:pPr algn="ctr"/>
            <a:r>
              <a:rPr lang="de-DE" altLang="de-DE" sz="3600"/>
              <a:t>WHERE Klausel (2)</a:t>
            </a:r>
          </a:p>
        </p:txBody>
      </p:sp>
      <p:sp>
        <p:nvSpPr>
          <p:cNvPr id="13824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8244" name="Rectangle 7"/>
          <p:cNvSpPr>
            <a:spLocks noChangeArrowheads="1"/>
          </p:cNvSpPr>
          <p:nvPr/>
        </p:nvSpPr>
        <p:spPr bwMode="auto">
          <a:xfrm>
            <a:off x="2057400" y="1600200"/>
            <a:ext cx="3394075" cy="10160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2000">
                <a:latin typeface="Courier New" panose="02070309020205020404" pitchFamily="49" charset="0"/>
              </a:rPr>
              <a:t>SELECT au_lname, city</a:t>
            </a:r>
          </a:p>
          <a:p>
            <a:r>
              <a:rPr lang="de-CH" altLang="de-DE" sz="2000">
                <a:latin typeface="Courier New" panose="02070309020205020404" pitchFamily="49" charset="0"/>
              </a:rPr>
              <a:t>FROM autor</a:t>
            </a:r>
          </a:p>
          <a:p>
            <a:r>
              <a:rPr lang="de-CH" altLang="de-DE" sz="2000">
                <a:latin typeface="Courier New" panose="02070309020205020404" pitchFamily="49" charset="0"/>
              </a:rPr>
              <a:t>WHERE state = 'CA'</a:t>
            </a:r>
          </a:p>
        </p:txBody>
      </p:sp>
      <p:sp>
        <p:nvSpPr>
          <p:cNvPr id="138245" name="Freeform 8"/>
          <p:cNvSpPr>
            <a:spLocks/>
          </p:cNvSpPr>
          <p:nvPr/>
        </p:nvSpPr>
        <p:spPr bwMode="auto">
          <a:xfrm>
            <a:off x="1203325" y="2239963"/>
            <a:ext cx="1525588" cy="2130425"/>
          </a:xfrm>
          <a:custGeom>
            <a:avLst/>
            <a:gdLst>
              <a:gd name="T0" fmla="*/ 1635582736 w 961"/>
              <a:gd name="T1" fmla="*/ 2147483646 h 1390"/>
              <a:gd name="T2" fmla="*/ 1607860214 w 961"/>
              <a:gd name="T3" fmla="*/ 2147483646 h 1390"/>
              <a:gd name="T4" fmla="*/ 1539816767 w 961"/>
              <a:gd name="T5" fmla="*/ 2147483646 h 1390"/>
              <a:gd name="T6" fmla="*/ 1469252369 w 961"/>
              <a:gd name="T7" fmla="*/ 2147483646 h 1390"/>
              <a:gd name="T8" fmla="*/ 1391126706 w 961"/>
              <a:gd name="T9" fmla="*/ 2147483646 h 1390"/>
              <a:gd name="T10" fmla="*/ 1313002630 w 961"/>
              <a:gd name="T11" fmla="*/ 2147483646 h 1390"/>
              <a:gd name="T12" fmla="*/ 1234876967 w 961"/>
              <a:gd name="T13" fmla="*/ 2147483646 h 1390"/>
              <a:gd name="T14" fmla="*/ 1164312569 w 961"/>
              <a:gd name="T15" fmla="*/ 2147483646 h 1390"/>
              <a:gd name="T16" fmla="*/ 1055946609 w 961"/>
              <a:gd name="T17" fmla="*/ 2147483646 h 1390"/>
              <a:gd name="T18" fmla="*/ 889616242 w 961"/>
              <a:gd name="T19" fmla="*/ 2147483646 h 1390"/>
              <a:gd name="T20" fmla="*/ 690523039 w 961"/>
              <a:gd name="T21" fmla="*/ 2147483646 h 1390"/>
              <a:gd name="T22" fmla="*/ 511592680 w 961"/>
              <a:gd name="T23" fmla="*/ 2147483646 h 1390"/>
              <a:gd name="T24" fmla="*/ 355342941 w 961"/>
              <a:gd name="T25" fmla="*/ 2147483646 h 1390"/>
              <a:gd name="T26" fmla="*/ 226814137 w 961"/>
              <a:gd name="T27" fmla="*/ 2147483646 h 1390"/>
              <a:gd name="T28" fmla="*/ 120967540 w 961"/>
              <a:gd name="T29" fmla="*/ 2147483646 h 1390"/>
              <a:gd name="T30" fmla="*/ 50403142 w 961"/>
              <a:gd name="T31" fmla="*/ 2067214217 h 1390"/>
              <a:gd name="T32" fmla="*/ 10080628 w 961"/>
              <a:gd name="T33" fmla="*/ 1858144424 h 1390"/>
              <a:gd name="T34" fmla="*/ 0 w 961"/>
              <a:gd name="T35" fmla="*/ 1696055865 h 1390"/>
              <a:gd name="T36" fmla="*/ 17641893 w 961"/>
              <a:gd name="T37" fmla="*/ 1472890015 h 1390"/>
              <a:gd name="T38" fmla="*/ 70564398 w 961"/>
              <a:gd name="T39" fmla="*/ 1242678435 h 1390"/>
              <a:gd name="T40" fmla="*/ 166330367 w 961"/>
              <a:gd name="T41" fmla="*/ 1007767659 h 1390"/>
              <a:gd name="T42" fmla="*/ 299899486 w 961"/>
              <a:gd name="T43" fmla="*/ 775204948 h 1390"/>
              <a:gd name="T44" fmla="*/ 476310481 w 961"/>
              <a:gd name="T45" fmla="*/ 547341434 h 1390"/>
              <a:gd name="T46" fmla="*/ 693043990 w 961"/>
              <a:gd name="T47" fmla="*/ 321827518 h 1390"/>
              <a:gd name="T48" fmla="*/ 960180640 w 961"/>
              <a:gd name="T49" fmla="*/ 105710462 h 1390"/>
              <a:gd name="T50" fmla="*/ 1000503153 w 961"/>
              <a:gd name="T51" fmla="*/ 75171816 h 1390"/>
              <a:gd name="T52" fmla="*/ 806450264 w 961"/>
              <a:gd name="T53" fmla="*/ 232561178 h 1390"/>
              <a:gd name="T54" fmla="*/ 561995822 w 961"/>
              <a:gd name="T55" fmla="*/ 500360199 h 1390"/>
              <a:gd name="T56" fmla="*/ 443547645 w 961"/>
              <a:gd name="T57" fmla="*/ 685940141 h 1390"/>
              <a:gd name="T58" fmla="*/ 317539792 w 961"/>
              <a:gd name="T59" fmla="*/ 977229013 h 1390"/>
              <a:gd name="T60" fmla="*/ 274697915 w 961"/>
              <a:gd name="T61" fmla="*/ 1169856217 h 1390"/>
              <a:gd name="T62" fmla="*/ 274697915 w 961"/>
              <a:gd name="T63" fmla="*/ 1456447425 h 1390"/>
              <a:gd name="T64" fmla="*/ 317539792 w 961"/>
              <a:gd name="T65" fmla="*/ 1634978573 h 1390"/>
              <a:gd name="T66" fmla="*/ 388104190 w 961"/>
              <a:gd name="T67" fmla="*/ 1797067131 h 1390"/>
              <a:gd name="T68" fmla="*/ 572076450 w 961"/>
              <a:gd name="T69" fmla="*/ 2013185720 h 1390"/>
              <a:gd name="T70" fmla="*/ 743447131 w 961"/>
              <a:gd name="T71" fmla="*/ 2130641108 h 1390"/>
              <a:gd name="T72" fmla="*/ 1068546600 w 961"/>
              <a:gd name="T73" fmla="*/ 2147483646 h 1390"/>
              <a:gd name="T74" fmla="*/ 1333163887 w 961"/>
              <a:gd name="T75" fmla="*/ 2147483646 h 1390"/>
              <a:gd name="T76" fmla="*/ 1635582736 w 961"/>
              <a:gd name="T77" fmla="*/ 2029628309 h 13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61" h="1390">
                <a:moveTo>
                  <a:pt x="960" y="1128"/>
                </a:moveTo>
                <a:lnTo>
                  <a:pt x="649" y="1389"/>
                </a:lnTo>
                <a:lnTo>
                  <a:pt x="651" y="1290"/>
                </a:lnTo>
                <a:lnTo>
                  <a:pt x="638" y="1290"/>
                </a:lnTo>
                <a:lnTo>
                  <a:pt x="624" y="1290"/>
                </a:lnTo>
                <a:lnTo>
                  <a:pt x="611" y="1290"/>
                </a:lnTo>
                <a:lnTo>
                  <a:pt x="599" y="1290"/>
                </a:lnTo>
                <a:lnTo>
                  <a:pt x="583" y="1290"/>
                </a:lnTo>
                <a:lnTo>
                  <a:pt x="568" y="1287"/>
                </a:lnTo>
                <a:lnTo>
                  <a:pt x="552" y="1287"/>
                </a:lnTo>
                <a:lnTo>
                  <a:pt x="536" y="1287"/>
                </a:lnTo>
                <a:lnTo>
                  <a:pt x="521" y="1287"/>
                </a:lnTo>
                <a:lnTo>
                  <a:pt x="505" y="1286"/>
                </a:lnTo>
                <a:lnTo>
                  <a:pt x="490" y="1284"/>
                </a:lnTo>
                <a:lnTo>
                  <a:pt x="477" y="1283"/>
                </a:lnTo>
                <a:lnTo>
                  <a:pt x="462" y="1281"/>
                </a:lnTo>
                <a:lnTo>
                  <a:pt x="448" y="1279"/>
                </a:lnTo>
                <a:lnTo>
                  <a:pt x="419" y="1274"/>
                </a:lnTo>
                <a:lnTo>
                  <a:pt x="397" y="1267"/>
                </a:lnTo>
                <a:lnTo>
                  <a:pt x="353" y="1254"/>
                </a:lnTo>
                <a:lnTo>
                  <a:pt x="313" y="1237"/>
                </a:lnTo>
                <a:lnTo>
                  <a:pt x="274" y="1217"/>
                </a:lnTo>
                <a:lnTo>
                  <a:pt x="236" y="1193"/>
                </a:lnTo>
                <a:lnTo>
                  <a:pt x="203" y="1167"/>
                </a:lnTo>
                <a:lnTo>
                  <a:pt x="169" y="1139"/>
                </a:lnTo>
                <a:lnTo>
                  <a:pt x="141" y="1108"/>
                </a:lnTo>
                <a:lnTo>
                  <a:pt x="114" y="1074"/>
                </a:lnTo>
                <a:lnTo>
                  <a:pt x="90" y="1039"/>
                </a:lnTo>
                <a:lnTo>
                  <a:pt x="68" y="1002"/>
                </a:lnTo>
                <a:lnTo>
                  <a:pt x="48" y="963"/>
                </a:lnTo>
                <a:lnTo>
                  <a:pt x="32" y="923"/>
                </a:lnTo>
                <a:lnTo>
                  <a:pt x="20" y="880"/>
                </a:lnTo>
                <a:lnTo>
                  <a:pt x="8" y="837"/>
                </a:lnTo>
                <a:lnTo>
                  <a:pt x="4" y="791"/>
                </a:lnTo>
                <a:lnTo>
                  <a:pt x="3" y="769"/>
                </a:lnTo>
                <a:lnTo>
                  <a:pt x="0" y="722"/>
                </a:lnTo>
                <a:lnTo>
                  <a:pt x="3" y="675"/>
                </a:lnTo>
                <a:lnTo>
                  <a:pt x="7" y="627"/>
                </a:lnTo>
                <a:lnTo>
                  <a:pt x="16" y="578"/>
                </a:lnTo>
                <a:lnTo>
                  <a:pt x="28" y="529"/>
                </a:lnTo>
                <a:lnTo>
                  <a:pt x="44" y="480"/>
                </a:lnTo>
                <a:lnTo>
                  <a:pt x="66" y="429"/>
                </a:lnTo>
                <a:lnTo>
                  <a:pt x="90" y="380"/>
                </a:lnTo>
                <a:lnTo>
                  <a:pt x="119" y="330"/>
                </a:lnTo>
                <a:lnTo>
                  <a:pt x="150" y="282"/>
                </a:lnTo>
                <a:lnTo>
                  <a:pt x="189" y="233"/>
                </a:lnTo>
                <a:lnTo>
                  <a:pt x="230" y="184"/>
                </a:lnTo>
                <a:lnTo>
                  <a:pt x="275" y="137"/>
                </a:lnTo>
                <a:lnTo>
                  <a:pt x="326" y="90"/>
                </a:lnTo>
                <a:lnTo>
                  <a:pt x="381" y="45"/>
                </a:lnTo>
                <a:lnTo>
                  <a:pt x="442" y="0"/>
                </a:lnTo>
                <a:lnTo>
                  <a:pt x="397" y="32"/>
                </a:lnTo>
                <a:lnTo>
                  <a:pt x="357" y="64"/>
                </a:lnTo>
                <a:lnTo>
                  <a:pt x="320" y="99"/>
                </a:lnTo>
                <a:lnTo>
                  <a:pt x="285" y="135"/>
                </a:lnTo>
                <a:lnTo>
                  <a:pt x="223" y="213"/>
                </a:lnTo>
                <a:lnTo>
                  <a:pt x="199" y="252"/>
                </a:lnTo>
                <a:lnTo>
                  <a:pt x="176" y="292"/>
                </a:lnTo>
                <a:lnTo>
                  <a:pt x="154" y="333"/>
                </a:lnTo>
                <a:lnTo>
                  <a:pt x="126" y="416"/>
                </a:lnTo>
                <a:lnTo>
                  <a:pt x="117" y="458"/>
                </a:lnTo>
                <a:lnTo>
                  <a:pt x="109" y="498"/>
                </a:lnTo>
                <a:lnTo>
                  <a:pt x="106" y="540"/>
                </a:lnTo>
                <a:lnTo>
                  <a:pt x="109" y="620"/>
                </a:lnTo>
                <a:lnTo>
                  <a:pt x="117" y="659"/>
                </a:lnTo>
                <a:lnTo>
                  <a:pt x="126" y="696"/>
                </a:lnTo>
                <a:lnTo>
                  <a:pt x="138" y="732"/>
                </a:lnTo>
                <a:lnTo>
                  <a:pt x="154" y="765"/>
                </a:lnTo>
                <a:lnTo>
                  <a:pt x="200" y="828"/>
                </a:lnTo>
                <a:lnTo>
                  <a:pt x="227" y="857"/>
                </a:lnTo>
                <a:lnTo>
                  <a:pt x="260" y="884"/>
                </a:lnTo>
                <a:lnTo>
                  <a:pt x="295" y="907"/>
                </a:lnTo>
                <a:lnTo>
                  <a:pt x="377" y="945"/>
                </a:lnTo>
                <a:lnTo>
                  <a:pt x="424" y="960"/>
                </a:lnTo>
                <a:lnTo>
                  <a:pt x="474" y="970"/>
                </a:lnTo>
                <a:lnTo>
                  <a:pt x="529" y="978"/>
                </a:lnTo>
                <a:lnTo>
                  <a:pt x="651" y="981"/>
                </a:lnTo>
                <a:lnTo>
                  <a:pt x="649" y="864"/>
                </a:lnTo>
                <a:lnTo>
                  <a:pt x="960" y="1128"/>
                </a:lnTo>
              </a:path>
            </a:pathLst>
          </a:custGeom>
          <a:solidFill>
            <a:srgbClr val="FFFF00"/>
          </a:solidFill>
          <a:ln w="12700" cap="rnd" cmpd="sng">
            <a:solidFill>
              <a:srgbClr val="000000"/>
            </a:solidFill>
            <a:prstDash val="solid"/>
            <a:round/>
            <a:headEnd type="none" w="med" len="med"/>
            <a:tailEnd type="none" w="med" len="med"/>
          </a:ln>
          <a:effectLst>
            <a:outerShdw dist="107763" dir="2700000" algn="ctr" rotWithShape="0">
              <a:schemeClr val="folHlink"/>
            </a:outerShdw>
          </a:effectLst>
        </p:spPr>
        <p:txBody>
          <a:bodyPr/>
          <a:lstStyle/>
          <a:p>
            <a:endParaRPr lang="de-CH"/>
          </a:p>
        </p:txBody>
      </p:sp>
      <p:sp>
        <p:nvSpPr>
          <p:cNvPr id="138246" name="Rectangle 10"/>
          <p:cNvSpPr>
            <a:spLocks noChangeArrowheads="1"/>
          </p:cNvSpPr>
          <p:nvPr/>
        </p:nvSpPr>
        <p:spPr bwMode="auto">
          <a:xfrm>
            <a:off x="3040063" y="2800350"/>
            <a:ext cx="3500437" cy="3752850"/>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8247" name="Rectangle 11"/>
          <p:cNvSpPr>
            <a:spLocks noChangeArrowheads="1"/>
          </p:cNvSpPr>
          <p:nvPr/>
        </p:nvSpPr>
        <p:spPr bwMode="auto">
          <a:xfrm>
            <a:off x="5016500" y="3713163"/>
            <a:ext cx="1265238"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9062" tIns="60325" rIns="119062" bIns="60325">
            <a:spAutoFit/>
          </a:bodyPr>
          <a:lstStyle>
            <a:lvl1pPr algn="ctr" defTabSz="1546225">
              <a:defRPr kumimoji="1" sz="2400">
                <a:solidFill>
                  <a:schemeClr val="tx1"/>
                </a:solidFill>
                <a:latin typeface="Times New Roman" panose="02020603050405020304" pitchFamily="18" charset="0"/>
              </a:defRPr>
            </a:lvl1pPr>
            <a:lvl2pPr marL="742950" indent="-285750" algn="ctr" defTabSz="1546225">
              <a:defRPr kumimoji="1" sz="2400">
                <a:solidFill>
                  <a:schemeClr val="tx1"/>
                </a:solidFill>
                <a:latin typeface="Times New Roman" panose="02020603050405020304" pitchFamily="18" charset="0"/>
              </a:defRPr>
            </a:lvl2pPr>
            <a:lvl3pPr marL="1143000" indent="-228600" algn="ctr" defTabSz="1546225">
              <a:defRPr kumimoji="1" sz="2400">
                <a:solidFill>
                  <a:schemeClr val="tx1"/>
                </a:solidFill>
                <a:latin typeface="Times New Roman" panose="02020603050405020304" pitchFamily="18" charset="0"/>
              </a:defRPr>
            </a:lvl3pPr>
            <a:lvl4pPr marL="1600200" indent="-228600" algn="ctr" defTabSz="1546225">
              <a:defRPr kumimoji="1" sz="2400">
                <a:solidFill>
                  <a:schemeClr val="tx1"/>
                </a:solidFill>
                <a:latin typeface="Times New Roman" panose="02020603050405020304" pitchFamily="18" charset="0"/>
              </a:defRPr>
            </a:lvl4pPr>
            <a:lvl5pPr marL="2057400" indent="-228600" algn="ctr" defTabSz="1546225">
              <a:defRPr kumimoji="1" sz="2400">
                <a:solidFill>
                  <a:schemeClr val="tx1"/>
                </a:solidFill>
                <a:latin typeface="Times New Roman" panose="02020603050405020304" pitchFamily="18" charset="0"/>
              </a:defRPr>
            </a:lvl5pPr>
            <a:lvl6pPr marL="25146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Arial" panose="020B0604020202020204" pitchFamily="34" charset="0"/>
              </a:rPr>
              <a:t>Menlo Park</a:t>
            </a:r>
          </a:p>
          <a:p>
            <a:r>
              <a:rPr lang="de-CH" altLang="de-DE" sz="1600">
                <a:latin typeface="Arial" panose="020B0604020202020204" pitchFamily="34" charset="0"/>
              </a:rPr>
              <a:t>Oakland</a:t>
            </a:r>
          </a:p>
          <a:p>
            <a:r>
              <a:rPr lang="de-CH" altLang="de-DE" sz="1600">
                <a:latin typeface="Arial" panose="020B0604020202020204" pitchFamily="34" charset="0"/>
              </a:rPr>
              <a:t>Berkeley</a:t>
            </a:r>
          </a:p>
          <a:p>
            <a:r>
              <a:rPr lang="de-CH" altLang="de-DE" sz="1600">
                <a:latin typeface="Arial" panose="020B0604020202020204" pitchFamily="34" charset="0"/>
              </a:rPr>
              <a:t>San Jose</a:t>
            </a:r>
          </a:p>
          <a:p>
            <a:r>
              <a:rPr lang="de-CH" altLang="de-DE" sz="1600">
                <a:latin typeface="Arial" panose="020B0604020202020204" pitchFamily="34" charset="0"/>
              </a:rPr>
              <a:t>.</a:t>
            </a:r>
          </a:p>
          <a:p>
            <a:r>
              <a:rPr lang="de-CH" altLang="de-DE" sz="1600">
                <a:latin typeface="Arial" panose="020B0604020202020204" pitchFamily="34" charset="0"/>
              </a:rPr>
              <a:t>Oakland</a:t>
            </a:r>
          </a:p>
          <a:p>
            <a:r>
              <a:rPr lang="de-CH" altLang="de-DE" sz="1600">
                <a:latin typeface="Arial" panose="020B0604020202020204" pitchFamily="34" charset="0"/>
              </a:rPr>
              <a:t>Oakland</a:t>
            </a:r>
          </a:p>
          <a:p>
            <a:r>
              <a:rPr lang="de-CH" altLang="de-DE" sz="1600">
                <a:latin typeface="Arial" panose="020B0604020202020204" pitchFamily="34" charset="0"/>
              </a:rPr>
              <a:t>Palo Alto</a:t>
            </a:r>
          </a:p>
          <a:p>
            <a:r>
              <a:rPr lang="de-CH" altLang="de-DE" sz="1600">
                <a:latin typeface="Arial" panose="020B0604020202020204" pitchFamily="34" charset="0"/>
              </a:rPr>
              <a:t>Vacaville</a:t>
            </a:r>
          </a:p>
        </p:txBody>
      </p:sp>
      <p:sp>
        <p:nvSpPr>
          <p:cNvPr id="138248" name="Rectangle 12"/>
          <p:cNvSpPr>
            <a:spLocks noChangeArrowheads="1"/>
          </p:cNvSpPr>
          <p:nvPr/>
        </p:nvSpPr>
        <p:spPr bwMode="auto">
          <a:xfrm>
            <a:off x="3140075" y="3713163"/>
            <a:ext cx="1322388"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9062" tIns="60325" rIns="119062" bIns="60325">
            <a:spAutoFit/>
          </a:bodyPr>
          <a:lstStyle>
            <a:lvl1pPr algn="ctr" defTabSz="1546225">
              <a:defRPr kumimoji="1" sz="2400">
                <a:solidFill>
                  <a:schemeClr val="tx1"/>
                </a:solidFill>
                <a:latin typeface="Times New Roman" panose="02020603050405020304" pitchFamily="18" charset="0"/>
              </a:defRPr>
            </a:lvl1pPr>
            <a:lvl2pPr marL="742950" indent="-285750" algn="ctr" defTabSz="1546225">
              <a:defRPr kumimoji="1" sz="2400">
                <a:solidFill>
                  <a:schemeClr val="tx1"/>
                </a:solidFill>
                <a:latin typeface="Times New Roman" panose="02020603050405020304" pitchFamily="18" charset="0"/>
              </a:defRPr>
            </a:lvl2pPr>
            <a:lvl3pPr marL="1143000" indent="-228600" algn="ctr" defTabSz="1546225">
              <a:defRPr kumimoji="1" sz="2400">
                <a:solidFill>
                  <a:schemeClr val="tx1"/>
                </a:solidFill>
                <a:latin typeface="Times New Roman" panose="02020603050405020304" pitchFamily="18" charset="0"/>
              </a:defRPr>
            </a:lvl3pPr>
            <a:lvl4pPr marL="1600200" indent="-228600" algn="ctr" defTabSz="1546225">
              <a:defRPr kumimoji="1" sz="2400">
                <a:solidFill>
                  <a:schemeClr val="tx1"/>
                </a:solidFill>
                <a:latin typeface="Times New Roman" panose="02020603050405020304" pitchFamily="18" charset="0"/>
              </a:defRPr>
            </a:lvl4pPr>
            <a:lvl5pPr marL="2057400" indent="-228600" algn="ctr" defTabSz="1546225">
              <a:defRPr kumimoji="1" sz="2400">
                <a:solidFill>
                  <a:schemeClr val="tx1"/>
                </a:solidFill>
                <a:latin typeface="Times New Roman" panose="02020603050405020304" pitchFamily="18" charset="0"/>
              </a:defRPr>
            </a:lvl5pPr>
            <a:lvl6pPr marL="25146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Arial" panose="020B0604020202020204" pitchFamily="34" charset="0"/>
              </a:rPr>
              <a:t>White</a:t>
            </a:r>
          </a:p>
          <a:p>
            <a:r>
              <a:rPr lang="de-CH" altLang="de-DE" sz="1600">
                <a:latin typeface="Arial" panose="020B0604020202020204" pitchFamily="34" charset="0"/>
              </a:rPr>
              <a:t>Green</a:t>
            </a:r>
          </a:p>
          <a:p>
            <a:r>
              <a:rPr lang="de-CH" altLang="de-DE" sz="1600">
                <a:latin typeface="Arial" panose="020B0604020202020204" pitchFamily="34" charset="0"/>
              </a:rPr>
              <a:t>Carson</a:t>
            </a:r>
          </a:p>
          <a:p>
            <a:r>
              <a:rPr lang="de-CH" altLang="de-DE" sz="1600">
                <a:latin typeface="Arial" panose="020B0604020202020204" pitchFamily="34" charset="0"/>
              </a:rPr>
              <a:t>O’Leary</a:t>
            </a:r>
          </a:p>
          <a:p>
            <a:r>
              <a:rPr lang="de-CH" altLang="de-DE" sz="1600">
                <a:latin typeface="Arial" panose="020B0604020202020204" pitchFamily="34" charset="0"/>
              </a:rPr>
              <a:t>.</a:t>
            </a:r>
          </a:p>
          <a:p>
            <a:r>
              <a:rPr lang="de-CH" altLang="de-DE" sz="1600">
                <a:latin typeface="Arial" panose="020B0604020202020204" pitchFamily="34" charset="0"/>
              </a:rPr>
              <a:t>MacFeather</a:t>
            </a:r>
          </a:p>
          <a:p>
            <a:r>
              <a:rPr lang="de-CH" altLang="de-DE" sz="1600">
                <a:latin typeface="Arial" panose="020B0604020202020204" pitchFamily="34" charset="0"/>
              </a:rPr>
              <a:t>Karsen</a:t>
            </a:r>
          </a:p>
          <a:p>
            <a:r>
              <a:rPr lang="de-CH" altLang="de-DE" sz="1600">
                <a:latin typeface="Arial" panose="020B0604020202020204" pitchFamily="34" charset="0"/>
              </a:rPr>
              <a:t>Hunter</a:t>
            </a:r>
          </a:p>
          <a:p>
            <a:r>
              <a:rPr lang="de-CH" altLang="de-DE" sz="1600">
                <a:latin typeface="Arial" panose="020B0604020202020204" pitchFamily="34" charset="0"/>
              </a:rPr>
              <a:t>McBadden</a:t>
            </a:r>
          </a:p>
          <a:p>
            <a:pPr latinLnBrk="1"/>
            <a:endParaRPr lang="de-CH" altLang="de-DE" sz="1600">
              <a:latin typeface="Arial" panose="020B0604020202020204" pitchFamily="34" charset="0"/>
            </a:endParaRPr>
          </a:p>
        </p:txBody>
      </p:sp>
      <p:sp>
        <p:nvSpPr>
          <p:cNvPr id="138249" name="Rectangle 13"/>
          <p:cNvSpPr>
            <a:spLocks noChangeArrowheads="1"/>
          </p:cNvSpPr>
          <p:nvPr/>
        </p:nvSpPr>
        <p:spPr bwMode="auto">
          <a:xfrm>
            <a:off x="3036888" y="3278188"/>
            <a:ext cx="3505200" cy="368300"/>
          </a:xfrm>
          <a:prstGeom prst="rect">
            <a:avLst/>
          </a:prstGeom>
          <a:solidFill>
            <a:srgbClr val="FF9966"/>
          </a:solidFill>
          <a:ln w="25400">
            <a:solidFill>
              <a:schemeClr val="tx1"/>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8250" name="Rectangle 14"/>
          <p:cNvSpPr>
            <a:spLocks noChangeArrowheads="1"/>
          </p:cNvSpPr>
          <p:nvPr/>
        </p:nvSpPr>
        <p:spPr bwMode="auto">
          <a:xfrm>
            <a:off x="3249613" y="3286125"/>
            <a:ext cx="2725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9062" tIns="60325" rIns="119062" bIns="60325">
            <a:spAutoFit/>
          </a:bodyPr>
          <a:lstStyle>
            <a:lvl1pPr algn="ctr" defTabSz="1546225">
              <a:defRPr kumimoji="1" sz="2400">
                <a:solidFill>
                  <a:schemeClr val="tx1"/>
                </a:solidFill>
                <a:latin typeface="Times New Roman" panose="02020603050405020304" pitchFamily="18" charset="0"/>
              </a:defRPr>
            </a:lvl1pPr>
            <a:lvl2pPr marL="742950" indent="-285750" algn="ctr" defTabSz="1546225">
              <a:defRPr kumimoji="1" sz="2400">
                <a:solidFill>
                  <a:schemeClr val="tx1"/>
                </a:solidFill>
                <a:latin typeface="Times New Roman" panose="02020603050405020304" pitchFamily="18" charset="0"/>
              </a:defRPr>
            </a:lvl2pPr>
            <a:lvl3pPr marL="1143000" indent="-228600" algn="ctr" defTabSz="1546225">
              <a:defRPr kumimoji="1" sz="2400">
                <a:solidFill>
                  <a:schemeClr val="tx1"/>
                </a:solidFill>
                <a:latin typeface="Times New Roman" panose="02020603050405020304" pitchFamily="18" charset="0"/>
              </a:defRPr>
            </a:lvl3pPr>
            <a:lvl4pPr marL="1600200" indent="-228600" algn="ctr" defTabSz="1546225">
              <a:defRPr kumimoji="1" sz="2400">
                <a:solidFill>
                  <a:schemeClr val="tx1"/>
                </a:solidFill>
                <a:latin typeface="Times New Roman" panose="02020603050405020304" pitchFamily="18" charset="0"/>
              </a:defRPr>
            </a:lvl4pPr>
            <a:lvl5pPr marL="2057400" indent="-228600" algn="ctr" defTabSz="1546225">
              <a:defRPr kumimoji="1" sz="2400">
                <a:solidFill>
                  <a:schemeClr val="tx1"/>
                </a:solidFill>
                <a:latin typeface="Times New Roman" panose="02020603050405020304" pitchFamily="18" charset="0"/>
              </a:defRPr>
            </a:lvl5pPr>
            <a:lvl6pPr marL="25146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b="1" i="1">
                <a:latin typeface="Arial" panose="020B0604020202020204" pitchFamily="34" charset="0"/>
              </a:rPr>
              <a:t>au_lname                     city</a:t>
            </a:r>
          </a:p>
        </p:txBody>
      </p:sp>
      <p:sp>
        <p:nvSpPr>
          <p:cNvPr id="138251" name="Rectangle 15"/>
          <p:cNvSpPr>
            <a:spLocks noChangeArrowheads="1"/>
          </p:cNvSpPr>
          <p:nvPr/>
        </p:nvSpPr>
        <p:spPr bwMode="auto">
          <a:xfrm>
            <a:off x="3260725" y="6081713"/>
            <a:ext cx="14081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19062" tIns="60325" rIns="119062" bIns="60325">
            <a:spAutoFit/>
          </a:bodyPr>
          <a:lstStyle>
            <a:lvl1pPr algn="ctr" defTabSz="1546225">
              <a:defRPr kumimoji="1" sz="2400">
                <a:solidFill>
                  <a:schemeClr val="tx1"/>
                </a:solidFill>
                <a:latin typeface="Times New Roman" panose="02020603050405020304" pitchFamily="18" charset="0"/>
              </a:defRPr>
            </a:lvl1pPr>
            <a:lvl2pPr marL="742950" indent="-285750" algn="ctr" defTabSz="1546225">
              <a:defRPr kumimoji="1" sz="2400">
                <a:solidFill>
                  <a:schemeClr val="tx1"/>
                </a:solidFill>
                <a:latin typeface="Times New Roman" panose="02020603050405020304" pitchFamily="18" charset="0"/>
              </a:defRPr>
            </a:lvl2pPr>
            <a:lvl3pPr marL="1143000" indent="-228600" algn="ctr" defTabSz="1546225">
              <a:defRPr kumimoji="1" sz="2400">
                <a:solidFill>
                  <a:schemeClr val="tx1"/>
                </a:solidFill>
                <a:latin typeface="Times New Roman" panose="02020603050405020304" pitchFamily="18" charset="0"/>
              </a:defRPr>
            </a:lvl3pPr>
            <a:lvl4pPr marL="1600200" indent="-228600" algn="ctr" defTabSz="1546225">
              <a:defRPr kumimoji="1" sz="2400">
                <a:solidFill>
                  <a:schemeClr val="tx1"/>
                </a:solidFill>
                <a:latin typeface="Times New Roman" panose="02020603050405020304" pitchFamily="18" charset="0"/>
              </a:defRPr>
            </a:lvl4pPr>
            <a:lvl5pPr marL="2057400" indent="-228600" algn="ctr" defTabSz="1546225">
              <a:defRPr kumimoji="1" sz="2400">
                <a:solidFill>
                  <a:schemeClr val="tx1"/>
                </a:solidFill>
                <a:latin typeface="Times New Roman" panose="02020603050405020304" pitchFamily="18" charset="0"/>
              </a:defRPr>
            </a:lvl5pPr>
            <a:lvl6pPr marL="25146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1546225"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300">
                <a:latin typeface="Arial Narrow" panose="020B0606020202030204" pitchFamily="34" charset="0"/>
              </a:rPr>
              <a:t>(15 row(s) affected)</a:t>
            </a:r>
          </a:p>
        </p:txBody>
      </p:sp>
      <p:sp>
        <p:nvSpPr>
          <p:cNvPr id="138252" name="Rectangle 16"/>
          <p:cNvSpPr>
            <a:spLocks noChangeArrowheads="1"/>
          </p:cNvSpPr>
          <p:nvPr/>
        </p:nvSpPr>
        <p:spPr bwMode="auto">
          <a:xfrm>
            <a:off x="3036888" y="2774950"/>
            <a:ext cx="3498850" cy="508000"/>
          </a:xfrm>
          <a:prstGeom prst="rect">
            <a:avLst/>
          </a:prstGeom>
          <a:solidFill>
            <a:srgbClr val="FFCC99"/>
          </a:solidFill>
          <a:ln w="25400">
            <a:solidFill>
              <a:schemeClr val="tx1"/>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38253" name="Line 17"/>
          <p:cNvSpPr>
            <a:spLocks noChangeShapeType="1"/>
          </p:cNvSpPr>
          <p:nvPr/>
        </p:nvSpPr>
        <p:spPr bwMode="auto">
          <a:xfrm>
            <a:off x="4848225" y="3290888"/>
            <a:ext cx="12700" cy="3109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200722" name="Rectangle 18"/>
          <p:cNvSpPr>
            <a:spLocks noChangeArrowheads="1"/>
          </p:cNvSpPr>
          <p:nvPr/>
        </p:nvSpPr>
        <p:spPr bwMode="auto">
          <a:xfrm>
            <a:off x="3032125" y="2743200"/>
            <a:ext cx="1222375" cy="593725"/>
          </a:xfrm>
          <a:prstGeom prst="rect">
            <a:avLst/>
          </a:prstGeom>
          <a:noFill/>
          <a:ln w="12700">
            <a:noFill/>
            <a:miter lim="800000"/>
            <a:headEnd/>
            <a:tailEnd/>
          </a:ln>
          <a:effectLst/>
        </p:spPr>
        <p:txBody>
          <a:bodyPr wrap="none" lIns="119062" tIns="60325" rIns="119062" bIns="60325">
            <a:spAutoFit/>
          </a:bodyPr>
          <a:lstStyle/>
          <a:p>
            <a:pPr algn="ctr" defTabSz="1546225">
              <a:defRPr/>
            </a:pPr>
            <a:r>
              <a:rPr lang="de-CH" sz="3100" b="1" i="1">
                <a:effectLst>
                  <a:outerShdw blurRad="38100" dist="38100" dir="2700000" algn="tl">
                    <a:srgbClr val="C0C0C0"/>
                  </a:outerShdw>
                </a:effectLst>
                <a:latin typeface="Arial" charset="0"/>
              </a:rPr>
              <a:t>autor</a:t>
            </a:r>
            <a:endParaRPr lang="de-CH" sz="3100" b="1" i="1">
              <a:solidFill>
                <a:schemeClr val="bg1"/>
              </a:solidFill>
              <a:effectLst>
                <a:outerShdw blurRad="38100" dist="38100" dir="2700000" algn="tl">
                  <a:srgbClr val="C0C0C0"/>
                </a:outerShdw>
              </a:effectLst>
              <a:latin typeface="Arial"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06400" y="228600"/>
            <a:ext cx="8128000" cy="914400"/>
          </a:xfrm>
        </p:spPr>
        <p:txBody>
          <a:bodyPr/>
          <a:lstStyle/>
          <a:p>
            <a:pPr algn="ctr"/>
            <a:r>
              <a:rPr lang="de-DE" altLang="de-DE" sz="3600"/>
              <a:t>Verknüpfen von Tabellen (Join)</a:t>
            </a:r>
            <a:br>
              <a:rPr lang="de-DE" altLang="de-DE" sz="3600"/>
            </a:br>
            <a:r>
              <a:rPr lang="de-DE" altLang="de-DE" sz="3600"/>
              <a:t> implicit join notation</a:t>
            </a:r>
          </a:p>
        </p:txBody>
      </p:sp>
      <p:sp>
        <p:nvSpPr>
          <p:cNvPr id="139267" name="Rectangle 3"/>
          <p:cNvSpPr>
            <a:spLocks noChangeArrowheads="1"/>
          </p:cNvSpPr>
          <p:nvPr/>
        </p:nvSpPr>
        <p:spPr bwMode="auto">
          <a:xfrm>
            <a:off x="873125" y="2468563"/>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39268" name="Rectangle 20"/>
          <p:cNvSpPr>
            <a:spLocks noChangeArrowheads="1"/>
          </p:cNvSpPr>
          <p:nvPr/>
        </p:nvSpPr>
        <p:spPr bwMode="auto">
          <a:xfrm>
            <a:off x="1447800" y="1676400"/>
            <a:ext cx="6437313" cy="9255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lnSpc>
                <a:spcPct val="90000"/>
              </a:lnSpc>
            </a:pPr>
            <a:r>
              <a:rPr lang="de-CH" altLang="de-DE" sz="2000">
                <a:latin typeface="Courier New" panose="02070309020205020404" pitchFamily="49" charset="0"/>
              </a:rPr>
              <a:t>SELECT p.pub_name, t.title</a:t>
            </a:r>
          </a:p>
          <a:p>
            <a:pPr algn="l">
              <a:lnSpc>
                <a:spcPct val="90000"/>
              </a:lnSpc>
            </a:pPr>
            <a:r>
              <a:rPr lang="de-CH" altLang="de-DE" sz="2000">
                <a:latin typeface="Courier New" panose="02070309020205020404" pitchFamily="49" charset="0"/>
              </a:rPr>
              <a:t>FROM titles t, publishers p</a:t>
            </a:r>
          </a:p>
          <a:p>
            <a:pPr algn="l">
              <a:lnSpc>
                <a:spcPct val="90000"/>
              </a:lnSpc>
            </a:pPr>
            <a:r>
              <a:rPr lang="de-CH" altLang="de-DE" sz="2000">
                <a:latin typeface="Courier New" panose="02070309020205020404" pitchFamily="49" charset="0"/>
              </a:rPr>
              <a:t>WHERE t.pub_id = p.pub_id</a:t>
            </a:r>
          </a:p>
        </p:txBody>
      </p:sp>
      <p:sp>
        <p:nvSpPr>
          <p:cNvPr id="202773" name="Rectangle 21"/>
          <p:cNvSpPr>
            <a:spLocks noChangeArrowheads="1"/>
          </p:cNvSpPr>
          <p:nvPr/>
        </p:nvSpPr>
        <p:spPr bwMode="auto">
          <a:xfrm>
            <a:off x="4598988" y="2787650"/>
            <a:ext cx="4043362" cy="346075"/>
          </a:xfrm>
          <a:prstGeom prst="rect">
            <a:avLst/>
          </a:prstGeom>
          <a:solidFill>
            <a:srgbClr val="FFCC99"/>
          </a:solidFill>
          <a:ln w="12700">
            <a:solidFill>
              <a:schemeClr val="tx1"/>
            </a:solidFill>
            <a:miter lim="800000"/>
            <a:headEnd/>
            <a:tailEnd/>
          </a:ln>
          <a:effectLst/>
        </p:spPr>
        <p:txBody>
          <a:bodyPr wrap="none" lIns="80962" tIns="39688" rIns="80962" bIns="39688" anchor="ctr"/>
          <a:lstStyle/>
          <a:p>
            <a:pPr algn="ctr" defTabSz="709613">
              <a:defRPr/>
            </a:pPr>
            <a:r>
              <a:rPr lang="de-CH" b="1" i="1">
                <a:latin typeface="Arial" charset="0"/>
              </a:rPr>
              <a:t>titles</a:t>
            </a:r>
            <a:endParaRPr lang="de-CH" b="1" i="1">
              <a:solidFill>
                <a:schemeClr val="bg1"/>
              </a:solidFill>
              <a:effectLst>
                <a:outerShdw blurRad="38100" dist="38100" dir="2700000" algn="tl">
                  <a:srgbClr val="000000"/>
                </a:outerShdw>
              </a:effectLst>
              <a:latin typeface="Arial" charset="0"/>
            </a:endParaRPr>
          </a:p>
        </p:txBody>
      </p:sp>
      <p:sp>
        <p:nvSpPr>
          <p:cNvPr id="139270" name="Rectangle 22"/>
          <p:cNvSpPr>
            <a:spLocks noChangeArrowheads="1"/>
          </p:cNvSpPr>
          <p:nvPr/>
        </p:nvSpPr>
        <p:spPr bwMode="auto">
          <a:xfrm>
            <a:off x="4598988" y="3146425"/>
            <a:ext cx="936625"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title_id</a:t>
            </a:r>
          </a:p>
        </p:txBody>
      </p:sp>
      <p:sp>
        <p:nvSpPr>
          <p:cNvPr id="139271" name="Rectangle 23"/>
          <p:cNvSpPr>
            <a:spLocks noChangeArrowheads="1"/>
          </p:cNvSpPr>
          <p:nvPr/>
        </p:nvSpPr>
        <p:spPr bwMode="auto">
          <a:xfrm>
            <a:off x="5548313" y="3146425"/>
            <a:ext cx="2189162" cy="306388"/>
          </a:xfrm>
          <a:prstGeom prst="rect">
            <a:avLst/>
          </a:prstGeom>
          <a:solidFill>
            <a:schemeClr val="bg1"/>
          </a:solidFill>
          <a:ln w="12700">
            <a:solidFill>
              <a:schemeClr val="tx1"/>
            </a:solidFill>
            <a:miter lim="800000"/>
            <a:headEnd/>
            <a:tailEnd/>
          </a:ln>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title</a:t>
            </a:r>
          </a:p>
        </p:txBody>
      </p:sp>
      <p:sp>
        <p:nvSpPr>
          <p:cNvPr id="139272" name="Rectangle 24"/>
          <p:cNvSpPr>
            <a:spLocks noChangeArrowheads="1"/>
          </p:cNvSpPr>
          <p:nvPr/>
        </p:nvSpPr>
        <p:spPr bwMode="auto">
          <a:xfrm>
            <a:off x="7750175" y="3146425"/>
            <a:ext cx="892175"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pub_id</a:t>
            </a:r>
          </a:p>
        </p:txBody>
      </p:sp>
      <p:sp>
        <p:nvSpPr>
          <p:cNvPr id="139273" name="Rectangle 25"/>
          <p:cNvSpPr>
            <a:spLocks noChangeArrowheads="1"/>
          </p:cNvSpPr>
          <p:nvPr/>
        </p:nvSpPr>
        <p:spPr bwMode="auto">
          <a:xfrm>
            <a:off x="4598988" y="3468688"/>
            <a:ext cx="936625" cy="1952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BU 1032</a:t>
            </a:r>
          </a:p>
          <a:p>
            <a:r>
              <a:rPr lang="de-CH" altLang="de-DE" sz="1500">
                <a:latin typeface="Arial" panose="020B0604020202020204" pitchFamily="34" charset="0"/>
              </a:rPr>
              <a:t>PC 1035</a:t>
            </a:r>
          </a:p>
          <a:p>
            <a:r>
              <a:rPr lang="de-CH" altLang="de-DE" sz="1500">
                <a:latin typeface="Arial" panose="020B0604020202020204" pitchFamily="34" charset="0"/>
              </a:rPr>
              <a:t>BU 2075</a:t>
            </a:r>
          </a:p>
          <a:p>
            <a:r>
              <a:rPr lang="de-CH" altLang="de-DE" sz="1500">
                <a:latin typeface="Arial" panose="020B0604020202020204" pitchFamily="34" charset="0"/>
              </a:rPr>
              <a:t>PS 2091</a:t>
            </a:r>
          </a:p>
          <a:p>
            <a:r>
              <a:rPr lang="de-CH" altLang="de-DE" sz="1500">
                <a:latin typeface="Arial" panose="020B0604020202020204" pitchFamily="34" charset="0"/>
              </a:rPr>
              <a:t>PS 2106</a:t>
            </a:r>
          </a:p>
          <a:p>
            <a:r>
              <a:rPr lang="de-CH" altLang="de-DE" sz="1500">
                <a:latin typeface="Arial" panose="020B0604020202020204" pitchFamily="34" charset="0"/>
              </a:rPr>
              <a:t>.</a:t>
            </a:r>
          </a:p>
          <a:p>
            <a:r>
              <a:rPr lang="de-CH" altLang="de-DE" sz="1500">
                <a:latin typeface="Arial" panose="020B0604020202020204" pitchFamily="34" charset="0"/>
              </a:rPr>
              <a:t>.</a:t>
            </a:r>
          </a:p>
          <a:p>
            <a:r>
              <a:rPr lang="de-CH" altLang="de-DE" sz="1500">
                <a:latin typeface="Arial" panose="020B0604020202020204" pitchFamily="34" charset="0"/>
              </a:rPr>
              <a:t>.</a:t>
            </a:r>
          </a:p>
        </p:txBody>
      </p:sp>
      <p:sp>
        <p:nvSpPr>
          <p:cNvPr id="139274" name="Rectangle 26"/>
          <p:cNvSpPr>
            <a:spLocks noChangeArrowheads="1"/>
          </p:cNvSpPr>
          <p:nvPr/>
        </p:nvSpPr>
        <p:spPr bwMode="auto">
          <a:xfrm>
            <a:off x="5548313" y="3468688"/>
            <a:ext cx="2189162" cy="1952625"/>
          </a:xfrm>
          <a:prstGeom prst="rect">
            <a:avLst/>
          </a:prstGeom>
          <a:solidFill>
            <a:schemeClr val="bg1"/>
          </a:solidFill>
          <a:ln w="12700">
            <a:solidFill>
              <a:schemeClr val="tx1"/>
            </a:solidFill>
            <a:miter lim="800000"/>
            <a:headEnd/>
            <a:tailEnd/>
          </a:ln>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The Busy Executive’s</a:t>
            </a:r>
          </a:p>
          <a:p>
            <a:r>
              <a:rPr lang="de-CH" altLang="de-DE" sz="1500">
                <a:latin typeface="Arial" panose="020B0604020202020204" pitchFamily="34" charset="0"/>
              </a:rPr>
              <a:t>But Is It User Friendly?</a:t>
            </a:r>
          </a:p>
          <a:p>
            <a:r>
              <a:rPr lang="de-CH" altLang="de-DE" sz="1500">
                <a:latin typeface="Arial" panose="020B0604020202020204" pitchFamily="34" charset="0"/>
              </a:rPr>
              <a:t>You Can Combat Co...</a:t>
            </a:r>
          </a:p>
          <a:p>
            <a:r>
              <a:rPr lang="de-CH" altLang="de-DE" sz="1500">
                <a:latin typeface="Arial" panose="020B0604020202020204" pitchFamily="34" charset="0"/>
              </a:rPr>
              <a:t>Is Anger the Enemy?</a:t>
            </a:r>
          </a:p>
          <a:p>
            <a:r>
              <a:rPr lang="de-CH" altLang="de-DE" sz="1500">
                <a:latin typeface="Arial" panose="020B0604020202020204" pitchFamily="34" charset="0"/>
              </a:rPr>
              <a:t>Life Without Fear</a:t>
            </a:r>
          </a:p>
        </p:txBody>
      </p:sp>
      <p:sp>
        <p:nvSpPr>
          <p:cNvPr id="139275" name="Rectangle 27"/>
          <p:cNvSpPr>
            <a:spLocks noChangeArrowheads="1"/>
          </p:cNvSpPr>
          <p:nvPr/>
        </p:nvSpPr>
        <p:spPr bwMode="auto">
          <a:xfrm>
            <a:off x="7750175" y="3468688"/>
            <a:ext cx="892175" cy="1952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1389</a:t>
            </a:r>
          </a:p>
          <a:p>
            <a:r>
              <a:rPr lang="de-CH" altLang="de-DE" sz="1500">
                <a:latin typeface="Arial" panose="020B0604020202020204" pitchFamily="34" charset="0"/>
              </a:rPr>
              <a:t>1389</a:t>
            </a:r>
          </a:p>
          <a:p>
            <a:r>
              <a:rPr lang="de-CH" altLang="de-DE" sz="1500">
                <a:latin typeface="Arial" panose="020B0604020202020204" pitchFamily="34" charset="0"/>
              </a:rPr>
              <a:t>0736</a:t>
            </a:r>
          </a:p>
          <a:p>
            <a:r>
              <a:rPr lang="de-CH" altLang="de-DE" sz="1500">
                <a:latin typeface="Arial" panose="020B0604020202020204" pitchFamily="34" charset="0"/>
              </a:rPr>
              <a:t>0736</a:t>
            </a:r>
          </a:p>
          <a:p>
            <a:r>
              <a:rPr lang="de-CH" altLang="de-DE" sz="1500">
                <a:latin typeface="Arial" panose="020B0604020202020204" pitchFamily="34" charset="0"/>
              </a:rPr>
              <a:t>0736</a:t>
            </a:r>
          </a:p>
          <a:p>
            <a:r>
              <a:rPr lang="de-CH" altLang="de-DE" sz="1500">
                <a:latin typeface="Arial" panose="020B0604020202020204" pitchFamily="34" charset="0"/>
              </a:rPr>
              <a:t>.</a:t>
            </a:r>
          </a:p>
          <a:p>
            <a:r>
              <a:rPr lang="de-CH" altLang="de-DE" sz="1500">
                <a:latin typeface="Arial" panose="020B0604020202020204" pitchFamily="34" charset="0"/>
              </a:rPr>
              <a:t>.</a:t>
            </a:r>
          </a:p>
          <a:p>
            <a:r>
              <a:rPr lang="de-CH" altLang="de-DE" sz="1500">
                <a:latin typeface="Arial" panose="020B0604020202020204" pitchFamily="34" charset="0"/>
              </a:rPr>
              <a:t>.</a:t>
            </a:r>
          </a:p>
        </p:txBody>
      </p:sp>
      <p:sp>
        <p:nvSpPr>
          <p:cNvPr id="202781" name="Rectangle 29"/>
          <p:cNvSpPr>
            <a:spLocks noChangeArrowheads="1"/>
          </p:cNvSpPr>
          <p:nvPr/>
        </p:nvSpPr>
        <p:spPr bwMode="auto">
          <a:xfrm>
            <a:off x="1933575" y="4738688"/>
            <a:ext cx="5219700" cy="365125"/>
          </a:xfrm>
          <a:prstGeom prst="rect">
            <a:avLst/>
          </a:prstGeom>
          <a:solidFill>
            <a:srgbClr val="FFCC99"/>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nchor="ctr"/>
          <a:lstStyle/>
          <a:p>
            <a:pPr algn="ctr" defTabSz="709613">
              <a:defRPr/>
            </a:pPr>
            <a:r>
              <a:rPr lang="de-CH" b="1" i="1">
                <a:latin typeface="Arial" charset="0"/>
              </a:rPr>
              <a:t>results</a:t>
            </a:r>
            <a:endParaRPr lang="de-CH" b="1" i="1">
              <a:solidFill>
                <a:schemeClr val="bg1"/>
              </a:solidFill>
              <a:effectLst>
                <a:outerShdw blurRad="38100" dist="38100" dir="2700000" algn="tl">
                  <a:srgbClr val="000000"/>
                </a:outerShdw>
              </a:effectLst>
              <a:latin typeface="Arial" charset="0"/>
            </a:endParaRPr>
          </a:p>
        </p:txBody>
      </p:sp>
      <p:sp>
        <p:nvSpPr>
          <p:cNvPr id="139277" name="Rectangle 30"/>
          <p:cNvSpPr>
            <a:spLocks noChangeArrowheads="1"/>
          </p:cNvSpPr>
          <p:nvPr/>
        </p:nvSpPr>
        <p:spPr bwMode="auto">
          <a:xfrm>
            <a:off x="1933575" y="5116513"/>
            <a:ext cx="2646363" cy="3683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pub_name</a:t>
            </a:r>
          </a:p>
        </p:txBody>
      </p:sp>
      <p:sp>
        <p:nvSpPr>
          <p:cNvPr id="139278" name="Rectangle 31"/>
          <p:cNvSpPr>
            <a:spLocks noChangeArrowheads="1"/>
          </p:cNvSpPr>
          <p:nvPr/>
        </p:nvSpPr>
        <p:spPr bwMode="auto">
          <a:xfrm>
            <a:off x="1933575" y="5497513"/>
            <a:ext cx="2646363" cy="1055687"/>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Algodata Infosystems</a:t>
            </a:r>
          </a:p>
          <a:p>
            <a:r>
              <a:rPr lang="de-CH" altLang="de-DE" sz="1500">
                <a:latin typeface="Arial" panose="020B0604020202020204" pitchFamily="34" charset="0"/>
              </a:rPr>
              <a:t>Algodata Infosystems</a:t>
            </a:r>
          </a:p>
          <a:p>
            <a:r>
              <a:rPr lang="de-CH" altLang="de-DE" sz="1500">
                <a:latin typeface="Arial" panose="020B0604020202020204" pitchFamily="34" charset="0"/>
              </a:rPr>
              <a:t>New Moon Books</a:t>
            </a:r>
          </a:p>
          <a:p>
            <a:r>
              <a:rPr lang="de-CH" altLang="de-DE" sz="1400">
                <a:latin typeface="Arial" panose="020B0604020202020204" pitchFamily="34" charset="0"/>
              </a:rPr>
              <a:t>(17 row(s) affected)</a:t>
            </a:r>
          </a:p>
        </p:txBody>
      </p:sp>
      <p:sp>
        <p:nvSpPr>
          <p:cNvPr id="139279" name="Rectangle 32"/>
          <p:cNvSpPr>
            <a:spLocks noChangeArrowheads="1"/>
          </p:cNvSpPr>
          <p:nvPr/>
        </p:nvSpPr>
        <p:spPr bwMode="auto">
          <a:xfrm>
            <a:off x="4592638" y="5116513"/>
            <a:ext cx="2560637" cy="3683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title</a:t>
            </a:r>
          </a:p>
        </p:txBody>
      </p:sp>
      <p:sp>
        <p:nvSpPr>
          <p:cNvPr id="139280" name="Rectangle 33"/>
          <p:cNvSpPr>
            <a:spLocks noChangeArrowheads="1"/>
          </p:cNvSpPr>
          <p:nvPr/>
        </p:nvSpPr>
        <p:spPr bwMode="auto">
          <a:xfrm>
            <a:off x="4592638" y="5497513"/>
            <a:ext cx="2560637" cy="1055687"/>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The Busy Executive’s..</a:t>
            </a:r>
          </a:p>
          <a:p>
            <a:r>
              <a:rPr lang="de-CH" altLang="de-DE" sz="1500">
                <a:latin typeface="Arial" panose="020B0604020202020204" pitchFamily="34" charset="0"/>
              </a:rPr>
              <a:t>But is It User Friendly?</a:t>
            </a:r>
          </a:p>
          <a:p>
            <a:r>
              <a:rPr lang="de-CH" altLang="de-DE" sz="1500">
                <a:latin typeface="Arial" panose="020B0604020202020204" pitchFamily="34" charset="0"/>
              </a:rPr>
              <a:t>You Can Combat Co...</a:t>
            </a:r>
          </a:p>
          <a:p>
            <a:endParaRPr lang="de-CH" altLang="de-DE" sz="1500">
              <a:latin typeface="Arial" panose="020B0604020202020204" pitchFamily="34" charset="0"/>
            </a:endParaRPr>
          </a:p>
          <a:p>
            <a:r>
              <a:rPr lang="de-CH" altLang="de-DE" sz="1500">
                <a:latin typeface="Arial" panose="020B0604020202020204" pitchFamily="34" charset="0"/>
              </a:rPr>
              <a:t>.</a:t>
            </a:r>
          </a:p>
        </p:txBody>
      </p:sp>
      <p:sp>
        <p:nvSpPr>
          <p:cNvPr id="139281" name="Freeform 34"/>
          <p:cNvSpPr>
            <a:spLocks/>
          </p:cNvSpPr>
          <p:nvPr/>
        </p:nvSpPr>
        <p:spPr bwMode="auto">
          <a:xfrm>
            <a:off x="6931025" y="4183063"/>
            <a:ext cx="801688" cy="1181100"/>
          </a:xfrm>
          <a:custGeom>
            <a:avLst/>
            <a:gdLst>
              <a:gd name="T0" fmla="*/ 0 w 505"/>
              <a:gd name="T1" fmla="*/ 2147483646 h 744"/>
              <a:gd name="T2" fmla="*/ 2147483646 w 505"/>
              <a:gd name="T3" fmla="*/ 2147483646 h 744"/>
              <a:gd name="T4" fmla="*/ 2147483646 w 505"/>
              <a:gd name="T5" fmla="*/ 2147483646 h 744"/>
              <a:gd name="T6" fmla="*/ 2147483646 w 505"/>
              <a:gd name="T7" fmla="*/ 2147483646 h 744"/>
              <a:gd name="T8" fmla="*/ 2147483646 w 505"/>
              <a:gd name="T9" fmla="*/ 2147483646 h 744"/>
              <a:gd name="T10" fmla="*/ 2147483646 w 505"/>
              <a:gd name="T11" fmla="*/ 2147483646 h 744"/>
              <a:gd name="T12" fmla="*/ 2147483646 w 505"/>
              <a:gd name="T13" fmla="*/ 2147483646 h 744"/>
              <a:gd name="T14" fmla="*/ 2147483646 w 505"/>
              <a:gd name="T15" fmla="*/ 2147483646 h 744"/>
              <a:gd name="T16" fmla="*/ 2147483646 w 505"/>
              <a:gd name="T17" fmla="*/ 2147483646 h 744"/>
              <a:gd name="T18" fmla="*/ 2147483646 w 505"/>
              <a:gd name="T19" fmla="*/ 2147483646 h 744"/>
              <a:gd name="T20" fmla="*/ 2147483646 w 505"/>
              <a:gd name="T21" fmla="*/ 2147483646 h 744"/>
              <a:gd name="T22" fmla="*/ 2147483646 w 505"/>
              <a:gd name="T23" fmla="*/ 2147483646 h 744"/>
              <a:gd name="T24" fmla="*/ 2147483646 w 505"/>
              <a:gd name="T25" fmla="*/ 2147483646 h 744"/>
              <a:gd name="T26" fmla="*/ 2147483646 w 505"/>
              <a:gd name="T27" fmla="*/ 2147483646 h 744"/>
              <a:gd name="T28" fmla="*/ 2147483646 w 505"/>
              <a:gd name="T29" fmla="*/ 2147483646 h 744"/>
              <a:gd name="T30" fmla="*/ 2147483646 w 505"/>
              <a:gd name="T31" fmla="*/ 2147483646 h 744"/>
              <a:gd name="T32" fmla="*/ 2147483646 w 505"/>
              <a:gd name="T33" fmla="*/ 2147483646 h 744"/>
              <a:gd name="T34" fmla="*/ 2147483646 w 505"/>
              <a:gd name="T35" fmla="*/ 2147483646 h 744"/>
              <a:gd name="T36" fmla="*/ 2147483646 w 505"/>
              <a:gd name="T37" fmla="*/ 2147483646 h 744"/>
              <a:gd name="T38" fmla="*/ 2147483646 w 505"/>
              <a:gd name="T39" fmla="*/ 2147483646 h 744"/>
              <a:gd name="T40" fmla="*/ 2147483646 w 505"/>
              <a:gd name="T41" fmla="*/ 2147483646 h 744"/>
              <a:gd name="T42" fmla="*/ 2147483646 w 505"/>
              <a:gd name="T43" fmla="*/ 2147483646 h 744"/>
              <a:gd name="T44" fmla="*/ 2147483646 w 505"/>
              <a:gd name="T45" fmla="*/ 2147483646 h 744"/>
              <a:gd name="T46" fmla="*/ 2147483646 w 505"/>
              <a:gd name="T47" fmla="*/ 2147483646 h 744"/>
              <a:gd name="T48" fmla="*/ 2147483646 w 505"/>
              <a:gd name="T49" fmla="*/ 2147483646 h 744"/>
              <a:gd name="T50" fmla="*/ 2147483646 w 505"/>
              <a:gd name="T51" fmla="*/ 2147483646 h 744"/>
              <a:gd name="T52" fmla="*/ 2147483646 w 505"/>
              <a:gd name="T53" fmla="*/ 2147483646 h 744"/>
              <a:gd name="T54" fmla="*/ 2147483646 w 505"/>
              <a:gd name="T55" fmla="*/ 2147483646 h 744"/>
              <a:gd name="T56" fmla="*/ 2147483646 w 505"/>
              <a:gd name="T57" fmla="*/ 2147483646 h 744"/>
              <a:gd name="T58" fmla="*/ 2147483646 w 505"/>
              <a:gd name="T59" fmla="*/ 2147483646 h 744"/>
              <a:gd name="T60" fmla="*/ 2147483646 w 505"/>
              <a:gd name="T61" fmla="*/ 2147483646 h 744"/>
              <a:gd name="T62" fmla="*/ 2147483646 w 505"/>
              <a:gd name="T63" fmla="*/ 2147483646 h 744"/>
              <a:gd name="T64" fmla="*/ 2147483646 w 505"/>
              <a:gd name="T65" fmla="*/ 0 h 744"/>
              <a:gd name="T66" fmla="*/ 2147483646 w 505"/>
              <a:gd name="T67" fmla="*/ 2147483646 h 744"/>
              <a:gd name="T68" fmla="*/ 2147483646 w 505"/>
              <a:gd name="T69" fmla="*/ 2147483646 h 744"/>
              <a:gd name="T70" fmla="*/ 2147483646 w 505"/>
              <a:gd name="T71" fmla="*/ 2147483646 h 744"/>
              <a:gd name="T72" fmla="*/ 2147483646 w 505"/>
              <a:gd name="T73" fmla="*/ 2147483646 h 744"/>
              <a:gd name="T74" fmla="*/ 2147483646 w 505"/>
              <a:gd name="T75" fmla="*/ 2147483646 h 744"/>
              <a:gd name="T76" fmla="*/ 2147483646 w 505"/>
              <a:gd name="T77" fmla="*/ 2147483646 h 744"/>
              <a:gd name="T78" fmla="*/ 2147483646 w 505"/>
              <a:gd name="T79" fmla="*/ 2147483646 h 744"/>
              <a:gd name="T80" fmla="*/ 2147483646 w 505"/>
              <a:gd name="T81" fmla="*/ 2147483646 h 744"/>
              <a:gd name="T82" fmla="*/ 2147483646 w 505"/>
              <a:gd name="T83" fmla="*/ 2147483646 h 744"/>
              <a:gd name="T84" fmla="*/ 2147483646 w 505"/>
              <a:gd name="T85" fmla="*/ 2147483646 h 744"/>
              <a:gd name="T86" fmla="*/ 2147483646 w 505"/>
              <a:gd name="T87" fmla="*/ 2147483646 h 744"/>
              <a:gd name="T88" fmla="*/ 2147483646 w 505"/>
              <a:gd name="T89" fmla="*/ 2147483646 h 744"/>
              <a:gd name="T90" fmla="*/ 2147483646 w 505"/>
              <a:gd name="T91" fmla="*/ 2147483646 h 744"/>
              <a:gd name="T92" fmla="*/ 2147483646 w 505"/>
              <a:gd name="T93" fmla="*/ 2147483646 h 744"/>
              <a:gd name="T94" fmla="*/ 2147483646 w 505"/>
              <a:gd name="T95" fmla="*/ 2147483646 h 744"/>
              <a:gd name="T96" fmla="*/ 2147483646 w 505"/>
              <a:gd name="T97" fmla="*/ 2147483646 h 744"/>
              <a:gd name="T98" fmla="*/ 2147483646 w 505"/>
              <a:gd name="T99" fmla="*/ 2147483646 h 744"/>
              <a:gd name="T100" fmla="*/ 2147483646 w 505"/>
              <a:gd name="T101" fmla="*/ 2147483646 h 744"/>
              <a:gd name="T102" fmla="*/ 2147483646 w 505"/>
              <a:gd name="T103" fmla="*/ 2147483646 h 744"/>
              <a:gd name="T104" fmla="*/ 0 w 505"/>
              <a:gd name="T105" fmla="*/ 2147483646 h 7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5"/>
              <a:gd name="T160" fmla="*/ 0 h 744"/>
              <a:gd name="T161" fmla="*/ 505 w 505"/>
              <a:gd name="T162" fmla="*/ 744 h 7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5" h="744">
                <a:moveTo>
                  <a:pt x="0" y="743"/>
                </a:moveTo>
                <a:lnTo>
                  <a:pt x="330" y="685"/>
                </a:lnTo>
                <a:lnTo>
                  <a:pt x="270" y="614"/>
                </a:lnTo>
                <a:lnTo>
                  <a:pt x="278" y="606"/>
                </a:lnTo>
                <a:lnTo>
                  <a:pt x="288" y="597"/>
                </a:lnTo>
                <a:lnTo>
                  <a:pt x="296" y="588"/>
                </a:lnTo>
                <a:lnTo>
                  <a:pt x="305" y="579"/>
                </a:lnTo>
                <a:lnTo>
                  <a:pt x="315" y="569"/>
                </a:lnTo>
                <a:lnTo>
                  <a:pt x="323" y="560"/>
                </a:lnTo>
                <a:lnTo>
                  <a:pt x="334" y="550"/>
                </a:lnTo>
                <a:lnTo>
                  <a:pt x="342" y="541"/>
                </a:lnTo>
                <a:lnTo>
                  <a:pt x="353" y="531"/>
                </a:lnTo>
                <a:lnTo>
                  <a:pt x="362" y="522"/>
                </a:lnTo>
                <a:lnTo>
                  <a:pt x="372" y="513"/>
                </a:lnTo>
                <a:lnTo>
                  <a:pt x="381" y="504"/>
                </a:lnTo>
                <a:lnTo>
                  <a:pt x="389" y="492"/>
                </a:lnTo>
                <a:lnTo>
                  <a:pt x="398" y="483"/>
                </a:lnTo>
                <a:lnTo>
                  <a:pt x="415" y="463"/>
                </a:lnTo>
                <a:lnTo>
                  <a:pt x="441" y="425"/>
                </a:lnTo>
                <a:lnTo>
                  <a:pt x="464" y="389"/>
                </a:lnTo>
                <a:lnTo>
                  <a:pt x="481" y="349"/>
                </a:lnTo>
                <a:lnTo>
                  <a:pt x="493" y="313"/>
                </a:lnTo>
                <a:lnTo>
                  <a:pt x="501" y="275"/>
                </a:lnTo>
                <a:lnTo>
                  <a:pt x="504" y="236"/>
                </a:lnTo>
                <a:lnTo>
                  <a:pt x="502" y="201"/>
                </a:lnTo>
                <a:lnTo>
                  <a:pt x="498" y="166"/>
                </a:lnTo>
                <a:lnTo>
                  <a:pt x="489" y="134"/>
                </a:lnTo>
                <a:lnTo>
                  <a:pt x="476" y="104"/>
                </a:lnTo>
                <a:lnTo>
                  <a:pt x="457" y="76"/>
                </a:lnTo>
                <a:lnTo>
                  <a:pt x="439" y="53"/>
                </a:lnTo>
                <a:lnTo>
                  <a:pt x="414" y="34"/>
                </a:lnTo>
                <a:lnTo>
                  <a:pt x="384" y="17"/>
                </a:lnTo>
                <a:lnTo>
                  <a:pt x="319" y="0"/>
                </a:lnTo>
                <a:lnTo>
                  <a:pt x="335" y="1"/>
                </a:lnTo>
                <a:lnTo>
                  <a:pt x="364" y="10"/>
                </a:lnTo>
                <a:lnTo>
                  <a:pt x="385" y="25"/>
                </a:lnTo>
                <a:lnTo>
                  <a:pt x="398" y="44"/>
                </a:lnTo>
                <a:lnTo>
                  <a:pt x="400" y="57"/>
                </a:lnTo>
                <a:lnTo>
                  <a:pt x="404" y="82"/>
                </a:lnTo>
                <a:lnTo>
                  <a:pt x="400" y="112"/>
                </a:lnTo>
                <a:lnTo>
                  <a:pt x="393" y="145"/>
                </a:lnTo>
                <a:lnTo>
                  <a:pt x="378" y="178"/>
                </a:lnTo>
                <a:lnTo>
                  <a:pt x="369" y="196"/>
                </a:lnTo>
                <a:lnTo>
                  <a:pt x="349" y="236"/>
                </a:lnTo>
                <a:lnTo>
                  <a:pt x="324" y="271"/>
                </a:lnTo>
                <a:lnTo>
                  <a:pt x="297" y="309"/>
                </a:lnTo>
                <a:lnTo>
                  <a:pt x="281" y="328"/>
                </a:lnTo>
                <a:lnTo>
                  <a:pt x="248" y="364"/>
                </a:lnTo>
                <a:lnTo>
                  <a:pt x="216" y="396"/>
                </a:lnTo>
                <a:lnTo>
                  <a:pt x="182" y="429"/>
                </a:lnTo>
                <a:lnTo>
                  <a:pt x="144" y="456"/>
                </a:lnTo>
                <a:lnTo>
                  <a:pt x="84" y="381"/>
                </a:lnTo>
                <a:lnTo>
                  <a:pt x="0" y="743"/>
                </a:lnTo>
              </a:path>
            </a:pathLst>
          </a:custGeom>
          <a:solidFill>
            <a:srgbClr val="FFFF99"/>
          </a:solidFill>
          <a:ln w="12700" cap="rnd" cmpd="sng">
            <a:solidFill>
              <a:srgbClr val="000000"/>
            </a:solidFill>
            <a:prstDash val="solid"/>
            <a:round/>
            <a:headEnd type="none" w="med" len="med"/>
            <a:tailEnd type="none" w="med" len="med"/>
          </a:ln>
        </p:spPr>
        <p:txBody>
          <a:bodyPr/>
          <a:lstStyle/>
          <a:p>
            <a:endParaRPr lang="de-CH"/>
          </a:p>
        </p:txBody>
      </p:sp>
      <p:sp>
        <p:nvSpPr>
          <p:cNvPr id="202788" name="Rectangle 36"/>
          <p:cNvSpPr>
            <a:spLocks noChangeArrowheads="1"/>
          </p:cNvSpPr>
          <p:nvPr/>
        </p:nvSpPr>
        <p:spPr bwMode="auto">
          <a:xfrm>
            <a:off x="407988" y="2787650"/>
            <a:ext cx="3963987" cy="346075"/>
          </a:xfrm>
          <a:prstGeom prst="rect">
            <a:avLst/>
          </a:prstGeom>
          <a:solidFill>
            <a:srgbClr val="FFCC99"/>
          </a:solidFill>
          <a:ln w="12700">
            <a:solidFill>
              <a:schemeClr val="tx1"/>
            </a:solidFill>
            <a:miter lim="800000"/>
            <a:headEnd/>
            <a:tailEnd/>
          </a:ln>
          <a:effectLst/>
        </p:spPr>
        <p:txBody>
          <a:bodyPr wrap="none" lIns="80962" tIns="39688" rIns="80962" bIns="39688" anchor="ctr"/>
          <a:lstStyle/>
          <a:p>
            <a:pPr algn="ctr" defTabSz="709613">
              <a:defRPr/>
            </a:pPr>
            <a:r>
              <a:rPr lang="de-CH" b="1" i="1" dirty="0" err="1">
                <a:latin typeface="Arial" charset="0"/>
              </a:rPr>
              <a:t>publishers</a:t>
            </a:r>
            <a:endParaRPr lang="de-CH" b="1" i="1" dirty="0">
              <a:solidFill>
                <a:schemeClr val="bg1"/>
              </a:solidFill>
              <a:effectLst>
                <a:outerShdw blurRad="38100" dist="38100" dir="2700000" algn="tl">
                  <a:srgbClr val="000000"/>
                </a:outerShdw>
              </a:effectLst>
              <a:latin typeface="Arial" charset="0"/>
            </a:endParaRPr>
          </a:p>
        </p:txBody>
      </p:sp>
      <p:sp>
        <p:nvSpPr>
          <p:cNvPr id="139283" name="Rectangle 37"/>
          <p:cNvSpPr>
            <a:spLocks noChangeArrowheads="1"/>
          </p:cNvSpPr>
          <p:nvPr/>
        </p:nvSpPr>
        <p:spPr bwMode="auto">
          <a:xfrm>
            <a:off x="407988" y="3146425"/>
            <a:ext cx="763587"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pub_id</a:t>
            </a:r>
          </a:p>
        </p:txBody>
      </p:sp>
      <p:sp>
        <p:nvSpPr>
          <p:cNvPr id="139284" name="Rectangle 38"/>
          <p:cNvSpPr>
            <a:spLocks noChangeArrowheads="1"/>
          </p:cNvSpPr>
          <p:nvPr/>
        </p:nvSpPr>
        <p:spPr bwMode="auto">
          <a:xfrm>
            <a:off x="1190625" y="3146425"/>
            <a:ext cx="1952625" cy="306388"/>
          </a:xfrm>
          <a:prstGeom prst="rect">
            <a:avLst/>
          </a:prstGeom>
          <a:solidFill>
            <a:schemeClr val="bg1"/>
          </a:solidFill>
          <a:ln w="12700">
            <a:solidFill>
              <a:schemeClr val="tx1"/>
            </a:solidFill>
            <a:miter lim="800000"/>
            <a:headEnd/>
            <a:tailEnd/>
          </a:ln>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pub_name</a:t>
            </a:r>
          </a:p>
        </p:txBody>
      </p:sp>
      <p:sp>
        <p:nvSpPr>
          <p:cNvPr id="139285" name="Rectangle 39"/>
          <p:cNvSpPr>
            <a:spLocks noChangeArrowheads="1"/>
          </p:cNvSpPr>
          <p:nvPr/>
        </p:nvSpPr>
        <p:spPr bwMode="auto">
          <a:xfrm>
            <a:off x="3151188" y="3146425"/>
            <a:ext cx="1220787"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city</a:t>
            </a:r>
          </a:p>
        </p:txBody>
      </p:sp>
      <p:sp>
        <p:nvSpPr>
          <p:cNvPr id="139286" name="Rectangle 40"/>
          <p:cNvSpPr>
            <a:spLocks noChangeArrowheads="1"/>
          </p:cNvSpPr>
          <p:nvPr/>
        </p:nvSpPr>
        <p:spPr bwMode="auto">
          <a:xfrm>
            <a:off x="406400" y="3475038"/>
            <a:ext cx="760413" cy="779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1389</a:t>
            </a:r>
          </a:p>
          <a:p>
            <a:r>
              <a:rPr lang="de-CH" altLang="de-DE" sz="1500">
                <a:latin typeface="Arial" panose="020B0604020202020204" pitchFamily="34" charset="0"/>
              </a:rPr>
              <a:t>0736</a:t>
            </a:r>
          </a:p>
          <a:p>
            <a:r>
              <a:rPr lang="de-CH" altLang="de-DE" sz="1500">
                <a:latin typeface="Arial" panose="020B0604020202020204" pitchFamily="34" charset="0"/>
              </a:rPr>
              <a:t>0877</a:t>
            </a:r>
          </a:p>
        </p:txBody>
      </p:sp>
      <p:sp>
        <p:nvSpPr>
          <p:cNvPr id="139287" name="Rectangle 41"/>
          <p:cNvSpPr>
            <a:spLocks noChangeArrowheads="1"/>
          </p:cNvSpPr>
          <p:nvPr/>
        </p:nvSpPr>
        <p:spPr bwMode="auto">
          <a:xfrm>
            <a:off x="1179513" y="3475038"/>
            <a:ext cx="1963737" cy="779462"/>
          </a:xfrm>
          <a:prstGeom prst="rect">
            <a:avLst/>
          </a:prstGeom>
          <a:solidFill>
            <a:schemeClr val="bg1"/>
          </a:solidFill>
          <a:ln w="12700">
            <a:solidFill>
              <a:schemeClr val="tx1"/>
            </a:solidFill>
            <a:miter lim="800000"/>
            <a:headEnd/>
            <a:tailEnd/>
          </a:ln>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Algodata Infosystems</a:t>
            </a:r>
          </a:p>
          <a:p>
            <a:r>
              <a:rPr lang="de-CH" altLang="de-DE" sz="1500">
                <a:latin typeface="Arial" panose="020B0604020202020204" pitchFamily="34" charset="0"/>
              </a:rPr>
              <a:t>New Moon Books</a:t>
            </a:r>
          </a:p>
          <a:p>
            <a:r>
              <a:rPr lang="de-CH" altLang="de-DE" sz="1500">
                <a:latin typeface="Arial" panose="020B0604020202020204" pitchFamily="34" charset="0"/>
              </a:rPr>
              <a:t>Binnet &amp; Hardley</a:t>
            </a:r>
          </a:p>
        </p:txBody>
      </p:sp>
      <p:sp>
        <p:nvSpPr>
          <p:cNvPr id="139288" name="Rectangle 42"/>
          <p:cNvSpPr>
            <a:spLocks noChangeArrowheads="1"/>
          </p:cNvSpPr>
          <p:nvPr/>
        </p:nvSpPr>
        <p:spPr bwMode="auto">
          <a:xfrm>
            <a:off x="3162300" y="3475038"/>
            <a:ext cx="1209675" cy="779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Berkley</a:t>
            </a:r>
          </a:p>
          <a:p>
            <a:r>
              <a:rPr lang="de-CH" altLang="de-DE" sz="1500">
                <a:latin typeface="Arial" panose="020B0604020202020204" pitchFamily="34" charset="0"/>
              </a:rPr>
              <a:t>Boston</a:t>
            </a:r>
          </a:p>
          <a:p>
            <a:r>
              <a:rPr lang="de-CH" altLang="de-DE" sz="1500">
                <a:latin typeface="Arial" panose="020B0604020202020204" pitchFamily="34" charset="0"/>
              </a:rPr>
              <a:t>Washington</a:t>
            </a:r>
          </a:p>
        </p:txBody>
      </p:sp>
      <p:sp>
        <p:nvSpPr>
          <p:cNvPr id="139289" name="Freeform 43"/>
          <p:cNvSpPr>
            <a:spLocks/>
          </p:cNvSpPr>
          <p:nvPr/>
        </p:nvSpPr>
        <p:spPr bwMode="auto">
          <a:xfrm>
            <a:off x="1196975" y="4183063"/>
            <a:ext cx="801688" cy="1181100"/>
          </a:xfrm>
          <a:custGeom>
            <a:avLst/>
            <a:gdLst>
              <a:gd name="T0" fmla="*/ 2147483646 w 505"/>
              <a:gd name="T1" fmla="*/ 2147483646 h 744"/>
              <a:gd name="T2" fmla="*/ 2147483646 w 505"/>
              <a:gd name="T3" fmla="*/ 2147483646 h 744"/>
              <a:gd name="T4" fmla="*/ 2147483646 w 505"/>
              <a:gd name="T5" fmla="*/ 2147483646 h 744"/>
              <a:gd name="T6" fmla="*/ 2147483646 w 505"/>
              <a:gd name="T7" fmla="*/ 2147483646 h 744"/>
              <a:gd name="T8" fmla="*/ 2147483646 w 505"/>
              <a:gd name="T9" fmla="*/ 2147483646 h 744"/>
              <a:gd name="T10" fmla="*/ 2147483646 w 505"/>
              <a:gd name="T11" fmla="*/ 2147483646 h 744"/>
              <a:gd name="T12" fmla="*/ 2147483646 w 505"/>
              <a:gd name="T13" fmla="*/ 2147483646 h 744"/>
              <a:gd name="T14" fmla="*/ 2147483646 w 505"/>
              <a:gd name="T15" fmla="*/ 2147483646 h 744"/>
              <a:gd name="T16" fmla="*/ 2147483646 w 505"/>
              <a:gd name="T17" fmla="*/ 2147483646 h 744"/>
              <a:gd name="T18" fmla="*/ 2147483646 w 505"/>
              <a:gd name="T19" fmla="*/ 2147483646 h 744"/>
              <a:gd name="T20" fmla="*/ 2147483646 w 505"/>
              <a:gd name="T21" fmla="*/ 2147483646 h 744"/>
              <a:gd name="T22" fmla="*/ 2147483646 w 505"/>
              <a:gd name="T23" fmla="*/ 2147483646 h 744"/>
              <a:gd name="T24" fmla="*/ 2147483646 w 505"/>
              <a:gd name="T25" fmla="*/ 2147483646 h 744"/>
              <a:gd name="T26" fmla="*/ 2147483646 w 505"/>
              <a:gd name="T27" fmla="*/ 2147483646 h 744"/>
              <a:gd name="T28" fmla="*/ 2147483646 w 505"/>
              <a:gd name="T29" fmla="*/ 2147483646 h 744"/>
              <a:gd name="T30" fmla="*/ 2147483646 w 505"/>
              <a:gd name="T31" fmla="*/ 2147483646 h 744"/>
              <a:gd name="T32" fmla="*/ 2147483646 w 505"/>
              <a:gd name="T33" fmla="*/ 2147483646 h 744"/>
              <a:gd name="T34" fmla="*/ 2147483646 w 505"/>
              <a:gd name="T35" fmla="*/ 2147483646 h 744"/>
              <a:gd name="T36" fmla="*/ 2147483646 w 505"/>
              <a:gd name="T37" fmla="*/ 2147483646 h 744"/>
              <a:gd name="T38" fmla="*/ 2147483646 w 505"/>
              <a:gd name="T39" fmla="*/ 2147483646 h 744"/>
              <a:gd name="T40" fmla="*/ 2147483646 w 505"/>
              <a:gd name="T41" fmla="*/ 2147483646 h 744"/>
              <a:gd name="T42" fmla="*/ 2147483646 w 505"/>
              <a:gd name="T43" fmla="*/ 2147483646 h 744"/>
              <a:gd name="T44" fmla="*/ 2147483646 w 505"/>
              <a:gd name="T45" fmla="*/ 2147483646 h 744"/>
              <a:gd name="T46" fmla="*/ 0 w 505"/>
              <a:gd name="T47" fmla="*/ 2147483646 h 744"/>
              <a:gd name="T48" fmla="*/ 2147483646 w 505"/>
              <a:gd name="T49" fmla="*/ 2147483646 h 744"/>
              <a:gd name="T50" fmla="*/ 2147483646 w 505"/>
              <a:gd name="T51" fmla="*/ 2147483646 h 744"/>
              <a:gd name="T52" fmla="*/ 2147483646 w 505"/>
              <a:gd name="T53" fmla="*/ 2147483646 h 744"/>
              <a:gd name="T54" fmla="*/ 2147483646 w 505"/>
              <a:gd name="T55" fmla="*/ 2147483646 h 744"/>
              <a:gd name="T56" fmla="*/ 2147483646 w 505"/>
              <a:gd name="T57" fmla="*/ 2147483646 h 744"/>
              <a:gd name="T58" fmla="*/ 2147483646 w 505"/>
              <a:gd name="T59" fmla="*/ 2147483646 h 744"/>
              <a:gd name="T60" fmla="*/ 2147483646 w 505"/>
              <a:gd name="T61" fmla="*/ 2147483646 h 744"/>
              <a:gd name="T62" fmla="*/ 2147483646 w 505"/>
              <a:gd name="T63" fmla="*/ 2147483646 h 744"/>
              <a:gd name="T64" fmla="*/ 2147483646 w 505"/>
              <a:gd name="T65" fmla="*/ 0 h 744"/>
              <a:gd name="T66" fmla="*/ 2147483646 w 505"/>
              <a:gd name="T67" fmla="*/ 2147483646 h 744"/>
              <a:gd name="T68" fmla="*/ 2147483646 w 505"/>
              <a:gd name="T69" fmla="*/ 2147483646 h 744"/>
              <a:gd name="T70" fmla="*/ 2147483646 w 505"/>
              <a:gd name="T71" fmla="*/ 2147483646 h 744"/>
              <a:gd name="T72" fmla="*/ 2147483646 w 505"/>
              <a:gd name="T73" fmla="*/ 2147483646 h 744"/>
              <a:gd name="T74" fmla="*/ 2147483646 w 505"/>
              <a:gd name="T75" fmla="*/ 2147483646 h 744"/>
              <a:gd name="T76" fmla="*/ 2147483646 w 505"/>
              <a:gd name="T77" fmla="*/ 2147483646 h 744"/>
              <a:gd name="T78" fmla="*/ 2147483646 w 505"/>
              <a:gd name="T79" fmla="*/ 2147483646 h 744"/>
              <a:gd name="T80" fmla="*/ 2147483646 w 505"/>
              <a:gd name="T81" fmla="*/ 2147483646 h 744"/>
              <a:gd name="T82" fmla="*/ 2147483646 w 505"/>
              <a:gd name="T83" fmla="*/ 2147483646 h 744"/>
              <a:gd name="T84" fmla="*/ 2147483646 w 505"/>
              <a:gd name="T85" fmla="*/ 2147483646 h 744"/>
              <a:gd name="T86" fmla="*/ 2147483646 w 505"/>
              <a:gd name="T87" fmla="*/ 2147483646 h 744"/>
              <a:gd name="T88" fmla="*/ 2147483646 w 505"/>
              <a:gd name="T89" fmla="*/ 2147483646 h 744"/>
              <a:gd name="T90" fmla="*/ 2147483646 w 505"/>
              <a:gd name="T91" fmla="*/ 2147483646 h 744"/>
              <a:gd name="T92" fmla="*/ 2147483646 w 505"/>
              <a:gd name="T93" fmla="*/ 2147483646 h 744"/>
              <a:gd name="T94" fmla="*/ 2147483646 w 505"/>
              <a:gd name="T95" fmla="*/ 2147483646 h 744"/>
              <a:gd name="T96" fmla="*/ 2147483646 w 505"/>
              <a:gd name="T97" fmla="*/ 2147483646 h 744"/>
              <a:gd name="T98" fmla="*/ 2147483646 w 505"/>
              <a:gd name="T99" fmla="*/ 2147483646 h 744"/>
              <a:gd name="T100" fmla="*/ 2147483646 w 505"/>
              <a:gd name="T101" fmla="*/ 2147483646 h 744"/>
              <a:gd name="T102" fmla="*/ 2147483646 w 505"/>
              <a:gd name="T103" fmla="*/ 2147483646 h 744"/>
              <a:gd name="T104" fmla="*/ 2147483646 w 505"/>
              <a:gd name="T105" fmla="*/ 2147483646 h 7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5"/>
              <a:gd name="T160" fmla="*/ 0 h 744"/>
              <a:gd name="T161" fmla="*/ 505 w 505"/>
              <a:gd name="T162" fmla="*/ 744 h 7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5" h="744">
                <a:moveTo>
                  <a:pt x="504" y="743"/>
                </a:moveTo>
                <a:lnTo>
                  <a:pt x="174" y="685"/>
                </a:lnTo>
                <a:lnTo>
                  <a:pt x="234" y="614"/>
                </a:lnTo>
                <a:lnTo>
                  <a:pt x="226" y="606"/>
                </a:lnTo>
                <a:lnTo>
                  <a:pt x="216" y="597"/>
                </a:lnTo>
                <a:lnTo>
                  <a:pt x="208" y="588"/>
                </a:lnTo>
                <a:lnTo>
                  <a:pt x="199" y="579"/>
                </a:lnTo>
                <a:lnTo>
                  <a:pt x="189" y="569"/>
                </a:lnTo>
                <a:lnTo>
                  <a:pt x="181" y="560"/>
                </a:lnTo>
                <a:lnTo>
                  <a:pt x="170" y="550"/>
                </a:lnTo>
                <a:lnTo>
                  <a:pt x="162" y="541"/>
                </a:lnTo>
                <a:lnTo>
                  <a:pt x="151" y="531"/>
                </a:lnTo>
                <a:lnTo>
                  <a:pt x="142" y="522"/>
                </a:lnTo>
                <a:lnTo>
                  <a:pt x="132" y="513"/>
                </a:lnTo>
                <a:lnTo>
                  <a:pt x="123" y="504"/>
                </a:lnTo>
                <a:lnTo>
                  <a:pt x="115" y="492"/>
                </a:lnTo>
                <a:lnTo>
                  <a:pt x="106" y="483"/>
                </a:lnTo>
                <a:lnTo>
                  <a:pt x="89" y="463"/>
                </a:lnTo>
                <a:lnTo>
                  <a:pt x="63" y="425"/>
                </a:lnTo>
                <a:lnTo>
                  <a:pt x="40" y="389"/>
                </a:lnTo>
                <a:lnTo>
                  <a:pt x="23" y="349"/>
                </a:lnTo>
                <a:lnTo>
                  <a:pt x="11" y="313"/>
                </a:lnTo>
                <a:lnTo>
                  <a:pt x="3" y="275"/>
                </a:lnTo>
                <a:lnTo>
                  <a:pt x="0" y="236"/>
                </a:lnTo>
                <a:lnTo>
                  <a:pt x="2" y="201"/>
                </a:lnTo>
                <a:lnTo>
                  <a:pt x="6" y="166"/>
                </a:lnTo>
                <a:lnTo>
                  <a:pt x="15" y="134"/>
                </a:lnTo>
                <a:lnTo>
                  <a:pt x="28" y="104"/>
                </a:lnTo>
                <a:lnTo>
                  <a:pt x="47" y="76"/>
                </a:lnTo>
                <a:lnTo>
                  <a:pt x="65" y="53"/>
                </a:lnTo>
                <a:lnTo>
                  <a:pt x="90" y="34"/>
                </a:lnTo>
                <a:lnTo>
                  <a:pt x="120" y="17"/>
                </a:lnTo>
                <a:lnTo>
                  <a:pt x="185" y="0"/>
                </a:lnTo>
                <a:lnTo>
                  <a:pt x="169" y="1"/>
                </a:lnTo>
                <a:lnTo>
                  <a:pt x="140" y="10"/>
                </a:lnTo>
                <a:lnTo>
                  <a:pt x="119" y="25"/>
                </a:lnTo>
                <a:lnTo>
                  <a:pt x="106" y="44"/>
                </a:lnTo>
                <a:lnTo>
                  <a:pt x="104" y="57"/>
                </a:lnTo>
                <a:lnTo>
                  <a:pt x="100" y="82"/>
                </a:lnTo>
                <a:lnTo>
                  <a:pt x="104" y="112"/>
                </a:lnTo>
                <a:lnTo>
                  <a:pt x="111" y="145"/>
                </a:lnTo>
                <a:lnTo>
                  <a:pt x="126" y="178"/>
                </a:lnTo>
                <a:lnTo>
                  <a:pt x="135" y="196"/>
                </a:lnTo>
                <a:lnTo>
                  <a:pt x="155" y="236"/>
                </a:lnTo>
                <a:lnTo>
                  <a:pt x="180" y="271"/>
                </a:lnTo>
                <a:lnTo>
                  <a:pt x="207" y="309"/>
                </a:lnTo>
                <a:lnTo>
                  <a:pt x="223" y="328"/>
                </a:lnTo>
                <a:lnTo>
                  <a:pt x="256" y="364"/>
                </a:lnTo>
                <a:lnTo>
                  <a:pt x="288" y="396"/>
                </a:lnTo>
                <a:lnTo>
                  <a:pt x="322" y="429"/>
                </a:lnTo>
                <a:lnTo>
                  <a:pt x="360" y="456"/>
                </a:lnTo>
                <a:lnTo>
                  <a:pt x="420" y="381"/>
                </a:lnTo>
                <a:lnTo>
                  <a:pt x="504" y="743"/>
                </a:lnTo>
              </a:path>
            </a:pathLst>
          </a:custGeom>
          <a:solidFill>
            <a:srgbClr val="FFFF99"/>
          </a:solidFill>
          <a:ln w="12700" cap="rnd" cmpd="sng">
            <a:solidFill>
              <a:srgbClr val="000000"/>
            </a:solidFill>
            <a:prstDash val="solid"/>
            <a:round/>
            <a:headEnd type="none" w="med" len="med"/>
            <a:tailEnd type="none" w="med" len="med"/>
          </a:ln>
        </p:spPr>
        <p:txBody>
          <a:bodyPr/>
          <a:lstStyle/>
          <a:p>
            <a:endParaRPr lang="de-CH"/>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06400" y="228600"/>
            <a:ext cx="8128000" cy="968375"/>
          </a:xfrm>
        </p:spPr>
        <p:txBody>
          <a:bodyPr/>
          <a:lstStyle/>
          <a:p>
            <a:pPr algn="ctr"/>
            <a:r>
              <a:rPr lang="de-DE" altLang="de-DE" sz="3600"/>
              <a:t>Verknüpfen von Tabellen (inner join)</a:t>
            </a:r>
            <a:br>
              <a:rPr lang="de-DE" altLang="de-DE" sz="3600"/>
            </a:br>
            <a:r>
              <a:rPr lang="de-DE" altLang="de-DE" sz="3600"/>
              <a:t>explicit join notation</a:t>
            </a:r>
          </a:p>
        </p:txBody>
      </p:sp>
      <p:sp>
        <p:nvSpPr>
          <p:cNvPr id="140291" name="Rectangle 3"/>
          <p:cNvSpPr>
            <a:spLocks noChangeArrowheads="1"/>
          </p:cNvSpPr>
          <p:nvPr/>
        </p:nvSpPr>
        <p:spPr bwMode="auto">
          <a:xfrm>
            <a:off x="873125" y="2468563"/>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40292" name="Rectangle 20"/>
          <p:cNvSpPr>
            <a:spLocks noChangeArrowheads="1"/>
          </p:cNvSpPr>
          <p:nvPr/>
        </p:nvSpPr>
        <p:spPr bwMode="auto">
          <a:xfrm>
            <a:off x="1447800" y="1676400"/>
            <a:ext cx="6437313" cy="9255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lnSpc>
                <a:spcPct val="90000"/>
              </a:lnSpc>
            </a:pPr>
            <a:r>
              <a:rPr lang="de-CH" altLang="de-DE" sz="2000">
                <a:latin typeface="Courier New" panose="02070309020205020404" pitchFamily="49" charset="0"/>
              </a:rPr>
              <a:t>SELECT p.pub_name, t.title</a:t>
            </a:r>
          </a:p>
          <a:p>
            <a:pPr algn="l">
              <a:lnSpc>
                <a:spcPct val="90000"/>
              </a:lnSpc>
            </a:pPr>
            <a:r>
              <a:rPr lang="de-CH" altLang="de-DE" sz="2000">
                <a:latin typeface="Courier New" panose="02070309020205020404" pitchFamily="49" charset="0"/>
              </a:rPr>
              <a:t>FROM titles t inner join publishers p</a:t>
            </a:r>
          </a:p>
          <a:p>
            <a:pPr algn="l">
              <a:lnSpc>
                <a:spcPct val="90000"/>
              </a:lnSpc>
            </a:pPr>
            <a:r>
              <a:rPr lang="de-CH" altLang="de-DE" sz="2000">
                <a:latin typeface="Courier New" panose="02070309020205020404" pitchFamily="49" charset="0"/>
              </a:rPr>
              <a:t>on t.pub_id = p.pub_id</a:t>
            </a:r>
          </a:p>
        </p:txBody>
      </p:sp>
      <p:sp>
        <p:nvSpPr>
          <p:cNvPr id="202773" name="Rectangle 21"/>
          <p:cNvSpPr>
            <a:spLocks noChangeArrowheads="1"/>
          </p:cNvSpPr>
          <p:nvPr/>
        </p:nvSpPr>
        <p:spPr bwMode="auto">
          <a:xfrm>
            <a:off x="4598988" y="2787650"/>
            <a:ext cx="4043362" cy="346075"/>
          </a:xfrm>
          <a:prstGeom prst="rect">
            <a:avLst/>
          </a:prstGeom>
          <a:solidFill>
            <a:srgbClr val="FFCC99"/>
          </a:solidFill>
          <a:ln w="12700">
            <a:solidFill>
              <a:schemeClr val="tx1"/>
            </a:solidFill>
            <a:miter lim="800000"/>
            <a:headEnd/>
            <a:tailEnd/>
          </a:ln>
          <a:effectLst/>
        </p:spPr>
        <p:txBody>
          <a:bodyPr wrap="none" lIns="80962" tIns="39688" rIns="80962" bIns="39688" anchor="ctr"/>
          <a:lstStyle/>
          <a:p>
            <a:pPr algn="ctr" defTabSz="709613">
              <a:defRPr/>
            </a:pPr>
            <a:r>
              <a:rPr lang="de-CH" b="1" i="1">
                <a:latin typeface="Arial" charset="0"/>
              </a:rPr>
              <a:t>titles</a:t>
            </a:r>
            <a:endParaRPr lang="de-CH" b="1" i="1">
              <a:solidFill>
                <a:schemeClr val="bg1"/>
              </a:solidFill>
              <a:effectLst>
                <a:outerShdw blurRad="38100" dist="38100" dir="2700000" algn="tl">
                  <a:srgbClr val="000000"/>
                </a:outerShdw>
              </a:effectLst>
              <a:latin typeface="Arial" charset="0"/>
            </a:endParaRPr>
          </a:p>
        </p:txBody>
      </p:sp>
      <p:sp>
        <p:nvSpPr>
          <p:cNvPr id="140294" name="Rectangle 22"/>
          <p:cNvSpPr>
            <a:spLocks noChangeArrowheads="1"/>
          </p:cNvSpPr>
          <p:nvPr/>
        </p:nvSpPr>
        <p:spPr bwMode="auto">
          <a:xfrm>
            <a:off x="4598988" y="3146425"/>
            <a:ext cx="936625"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title_id</a:t>
            </a:r>
          </a:p>
        </p:txBody>
      </p:sp>
      <p:sp>
        <p:nvSpPr>
          <p:cNvPr id="140295" name="Rectangle 23"/>
          <p:cNvSpPr>
            <a:spLocks noChangeArrowheads="1"/>
          </p:cNvSpPr>
          <p:nvPr/>
        </p:nvSpPr>
        <p:spPr bwMode="auto">
          <a:xfrm>
            <a:off x="5548313" y="3146425"/>
            <a:ext cx="2189162" cy="306388"/>
          </a:xfrm>
          <a:prstGeom prst="rect">
            <a:avLst/>
          </a:prstGeom>
          <a:solidFill>
            <a:schemeClr val="bg1"/>
          </a:solidFill>
          <a:ln w="12700">
            <a:solidFill>
              <a:schemeClr val="tx1"/>
            </a:solidFill>
            <a:miter lim="800000"/>
            <a:headEnd/>
            <a:tailEnd/>
          </a:ln>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title</a:t>
            </a:r>
          </a:p>
        </p:txBody>
      </p:sp>
      <p:sp>
        <p:nvSpPr>
          <p:cNvPr id="140296" name="Rectangle 24"/>
          <p:cNvSpPr>
            <a:spLocks noChangeArrowheads="1"/>
          </p:cNvSpPr>
          <p:nvPr/>
        </p:nvSpPr>
        <p:spPr bwMode="auto">
          <a:xfrm>
            <a:off x="7750175" y="3146425"/>
            <a:ext cx="892175"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pub_id</a:t>
            </a:r>
          </a:p>
        </p:txBody>
      </p:sp>
      <p:sp>
        <p:nvSpPr>
          <p:cNvPr id="140297" name="Rectangle 25"/>
          <p:cNvSpPr>
            <a:spLocks noChangeArrowheads="1"/>
          </p:cNvSpPr>
          <p:nvPr/>
        </p:nvSpPr>
        <p:spPr bwMode="auto">
          <a:xfrm>
            <a:off x="4598988" y="3468688"/>
            <a:ext cx="936625" cy="1952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BU 1032</a:t>
            </a:r>
          </a:p>
          <a:p>
            <a:r>
              <a:rPr lang="de-CH" altLang="de-DE" sz="1500">
                <a:latin typeface="Arial" panose="020B0604020202020204" pitchFamily="34" charset="0"/>
              </a:rPr>
              <a:t>PC 1035</a:t>
            </a:r>
          </a:p>
          <a:p>
            <a:r>
              <a:rPr lang="de-CH" altLang="de-DE" sz="1500">
                <a:latin typeface="Arial" panose="020B0604020202020204" pitchFamily="34" charset="0"/>
              </a:rPr>
              <a:t>BU 2075</a:t>
            </a:r>
          </a:p>
          <a:p>
            <a:r>
              <a:rPr lang="de-CH" altLang="de-DE" sz="1500">
                <a:latin typeface="Arial" panose="020B0604020202020204" pitchFamily="34" charset="0"/>
              </a:rPr>
              <a:t>PS 2091</a:t>
            </a:r>
          </a:p>
          <a:p>
            <a:r>
              <a:rPr lang="de-CH" altLang="de-DE" sz="1500">
                <a:latin typeface="Arial" panose="020B0604020202020204" pitchFamily="34" charset="0"/>
              </a:rPr>
              <a:t>PS 2106</a:t>
            </a:r>
          </a:p>
          <a:p>
            <a:r>
              <a:rPr lang="de-CH" altLang="de-DE" sz="1500">
                <a:latin typeface="Arial" panose="020B0604020202020204" pitchFamily="34" charset="0"/>
              </a:rPr>
              <a:t>.</a:t>
            </a:r>
          </a:p>
          <a:p>
            <a:r>
              <a:rPr lang="de-CH" altLang="de-DE" sz="1500">
                <a:latin typeface="Arial" panose="020B0604020202020204" pitchFamily="34" charset="0"/>
              </a:rPr>
              <a:t>.</a:t>
            </a:r>
          </a:p>
          <a:p>
            <a:r>
              <a:rPr lang="de-CH" altLang="de-DE" sz="1500">
                <a:latin typeface="Arial" panose="020B0604020202020204" pitchFamily="34" charset="0"/>
              </a:rPr>
              <a:t>.</a:t>
            </a:r>
          </a:p>
        </p:txBody>
      </p:sp>
      <p:sp>
        <p:nvSpPr>
          <p:cNvPr id="140298" name="Rectangle 26"/>
          <p:cNvSpPr>
            <a:spLocks noChangeArrowheads="1"/>
          </p:cNvSpPr>
          <p:nvPr/>
        </p:nvSpPr>
        <p:spPr bwMode="auto">
          <a:xfrm>
            <a:off x="5548313" y="3468688"/>
            <a:ext cx="2189162" cy="1952625"/>
          </a:xfrm>
          <a:prstGeom prst="rect">
            <a:avLst/>
          </a:prstGeom>
          <a:solidFill>
            <a:schemeClr val="bg1"/>
          </a:solidFill>
          <a:ln w="12700">
            <a:solidFill>
              <a:schemeClr val="tx1"/>
            </a:solidFill>
            <a:miter lim="800000"/>
            <a:headEnd/>
            <a:tailEnd/>
          </a:ln>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The Busy Executive’s</a:t>
            </a:r>
          </a:p>
          <a:p>
            <a:r>
              <a:rPr lang="de-CH" altLang="de-DE" sz="1500">
                <a:latin typeface="Arial" panose="020B0604020202020204" pitchFamily="34" charset="0"/>
              </a:rPr>
              <a:t>But Is It User Friendly?</a:t>
            </a:r>
          </a:p>
          <a:p>
            <a:r>
              <a:rPr lang="de-CH" altLang="de-DE" sz="1500">
                <a:latin typeface="Arial" panose="020B0604020202020204" pitchFamily="34" charset="0"/>
              </a:rPr>
              <a:t>You Can Combat Co...</a:t>
            </a:r>
          </a:p>
          <a:p>
            <a:r>
              <a:rPr lang="de-CH" altLang="de-DE" sz="1500">
                <a:latin typeface="Arial" panose="020B0604020202020204" pitchFamily="34" charset="0"/>
              </a:rPr>
              <a:t>Is Anger the Enemy?</a:t>
            </a:r>
          </a:p>
          <a:p>
            <a:r>
              <a:rPr lang="de-CH" altLang="de-DE" sz="1500">
                <a:latin typeface="Arial" panose="020B0604020202020204" pitchFamily="34" charset="0"/>
              </a:rPr>
              <a:t>Life Without Fear</a:t>
            </a:r>
          </a:p>
        </p:txBody>
      </p:sp>
      <p:sp>
        <p:nvSpPr>
          <p:cNvPr id="140299" name="Rectangle 27"/>
          <p:cNvSpPr>
            <a:spLocks noChangeArrowheads="1"/>
          </p:cNvSpPr>
          <p:nvPr/>
        </p:nvSpPr>
        <p:spPr bwMode="auto">
          <a:xfrm>
            <a:off x="7750175" y="3468688"/>
            <a:ext cx="892175" cy="1952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1389</a:t>
            </a:r>
          </a:p>
          <a:p>
            <a:r>
              <a:rPr lang="de-CH" altLang="de-DE" sz="1500">
                <a:latin typeface="Arial" panose="020B0604020202020204" pitchFamily="34" charset="0"/>
              </a:rPr>
              <a:t>1389</a:t>
            </a:r>
          </a:p>
          <a:p>
            <a:r>
              <a:rPr lang="de-CH" altLang="de-DE" sz="1500">
                <a:latin typeface="Arial" panose="020B0604020202020204" pitchFamily="34" charset="0"/>
              </a:rPr>
              <a:t>0736</a:t>
            </a:r>
          </a:p>
          <a:p>
            <a:r>
              <a:rPr lang="de-CH" altLang="de-DE" sz="1500">
                <a:latin typeface="Arial" panose="020B0604020202020204" pitchFamily="34" charset="0"/>
              </a:rPr>
              <a:t>0736</a:t>
            </a:r>
          </a:p>
          <a:p>
            <a:r>
              <a:rPr lang="de-CH" altLang="de-DE" sz="1500">
                <a:latin typeface="Arial" panose="020B0604020202020204" pitchFamily="34" charset="0"/>
              </a:rPr>
              <a:t>0736</a:t>
            </a:r>
          </a:p>
          <a:p>
            <a:r>
              <a:rPr lang="de-CH" altLang="de-DE" sz="1500">
                <a:latin typeface="Arial" panose="020B0604020202020204" pitchFamily="34" charset="0"/>
              </a:rPr>
              <a:t>.</a:t>
            </a:r>
          </a:p>
          <a:p>
            <a:r>
              <a:rPr lang="de-CH" altLang="de-DE" sz="1500">
                <a:latin typeface="Arial" panose="020B0604020202020204" pitchFamily="34" charset="0"/>
              </a:rPr>
              <a:t>.</a:t>
            </a:r>
          </a:p>
          <a:p>
            <a:r>
              <a:rPr lang="de-CH" altLang="de-DE" sz="1500">
                <a:latin typeface="Arial" panose="020B0604020202020204" pitchFamily="34" charset="0"/>
              </a:rPr>
              <a:t>.</a:t>
            </a:r>
          </a:p>
        </p:txBody>
      </p:sp>
      <p:sp>
        <p:nvSpPr>
          <p:cNvPr id="202781" name="Rectangle 29"/>
          <p:cNvSpPr>
            <a:spLocks noChangeArrowheads="1"/>
          </p:cNvSpPr>
          <p:nvPr/>
        </p:nvSpPr>
        <p:spPr bwMode="auto">
          <a:xfrm>
            <a:off x="1933575" y="4738688"/>
            <a:ext cx="5219700" cy="365125"/>
          </a:xfrm>
          <a:prstGeom prst="rect">
            <a:avLst/>
          </a:prstGeom>
          <a:solidFill>
            <a:srgbClr val="FFCC99"/>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nchor="ctr"/>
          <a:lstStyle/>
          <a:p>
            <a:pPr algn="ctr" defTabSz="709613">
              <a:defRPr/>
            </a:pPr>
            <a:r>
              <a:rPr lang="de-CH" b="1" i="1">
                <a:latin typeface="Arial" charset="0"/>
              </a:rPr>
              <a:t>results</a:t>
            </a:r>
            <a:endParaRPr lang="de-CH" b="1" i="1">
              <a:solidFill>
                <a:schemeClr val="bg1"/>
              </a:solidFill>
              <a:effectLst>
                <a:outerShdw blurRad="38100" dist="38100" dir="2700000" algn="tl">
                  <a:srgbClr val="000000"/>
                </a:outerShdw>
              </a:effectLst>
              <a:latin typeface="Arial" charset="0"/>
            </a:endParaRPr>
          </a:p>
        </p:txBody>
      </p:sp>
      <p:sp>
        <p:nvSpPr>
          <p:cNvPr id="140301" name="Rectangle 30"/>
          <p:cNvSpPr>
            <a:spLocks noChangeArrowheads="1"/>
          </p:cNvSpPr>
          <p:nvPr/>
        </p:nvSpPr>
        <p:spPr bwMode="auto">
          <a:xfrm>
            <a:off x="1933575" y="5116513"/>
            <a:ext cx="2646363" cy="3683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pub_name</a:t>
            </a:r>
          </a:p>
        </p:txBody>
      </p:sp>
      <p:sp>
        <p:nvSpPr>
          <p:cNvPr id="140302" name="Rectangle 31"/>
          <p:cNvSpPr>
            <a:spLocks noChangeArrowheads="1"/>
          </p:cNvSpPr>
          <p:nvPr/>
        </p:nvSpPr>
        <p:spPr bwMode="auto">
          <a:xfrm>
            <a:off x="1933575" y="5497513"/>
            <a:ext cx="2646363" cy="1055687"/>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Algodata Infosystems</a:t>
            </a:r>
          </a:p>
          <a:p>
            <a:r>
              <a:rPr lang="de-CH" altLang="de-DE" sz="1500">
                <a:latin typeface="Arial" panose="020B0604020202020204" pitchFamily="34" charset="0"/>
              </a:rPr>
              <a:t>Algodata Infosystems</a:t>
            </a:r>
          </a:p>
          <a:p>
            <a:r>
              <a:rPr lang="de-CH" altLang="de-DE" sz="1500">
                <a:latin typeface="Arial" panose="020B0604020202020204" pitchFamily="34" charset="0"/>
              </a:rPr>
              <a:t>New Moon Books</a:t>
            </a:r>
          </a:p>
          <a:p>
            <a:r>
              <a:rPr lang="de-CH" altLang="de-DE" sz="1400">
                <a:latin typeface="Arial" panose="020B0604020202020204" pitchFamily="34" charset="0"/>
              </a:rPr>
              <a:t>(17 row(s) affected)</a:t>
            </a:r>
          </a:p>
        </p:txBody>
      </p:sp>
      <p:sp>
        <p:nvSpPr>
          <p:cNvPr id="140303" name="Rectangle 32"/>
          <p:cNvSpPr>
            <a:spLocks noChangeArrowheads="1"/>
          </p:cNvSpPr>
          <p:nvPr/>
        </p:nvSpPr>
        <p:spPr bwMode="auto">
          <a:xfrm>
            <a:off x="4592638" y="5116513"/>
            <a:ext cx="2560637" cy="3683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title</a:t>
            </a:r>
          </a:p>
        </p:txBody>
      </p:sp>
      <p:sp>
        <p:nvSpPr>
          <p:cNvPr id="140304" name="Rectangle 33"/>
          <p:cNvSpPr>
            <a:spLocks noChangeArrowheads="1"/>
          </p:cNvSpPr>
          <p:nvPr/>
        </p:nvSpPr>
        <p:spPr bwMode="auto">
          <a:xfrm>
            <a:off x="4592638" y="5497513"/>
            <a:ext cx="2560637" cy="1055687"/>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The Busy Executive’s..</a:t>
            </a:r>
          </a:p>
          <a:p>
            <a:r>
              <a:rPr lang="de-CH" altLang="de-DE" sz="1500">
                <a:latin typeface="Arial" panose="020B0604020202020204" pitchFamily="34" charset="0"/>
              </a:rPr>
              <a:t>But is It User Friendly?</a:t>
            </a:r>
          </a:p>
          <a:p>
            <a:r>
              <a:rPr lang="de-CH" altLang="de-DE" sz="1500">
                <a:latin typeface="Arial" panose="020B0604020202020204" pitchFamily="34" charset="0"/>
              </a:rPr>
              <a:t>You Can Combat Co...</a:t>
            </a:r>
          </a:p>
          <a:p>
            <a:endParaRPr lang="de-CH" altLang="de-DE" sz="1500">
              <a:latin typeface="Arial" panose="020B0604020202020204" pitchFamily="34" charset="0"/>
            </a:endParaRPr>
          </a:p>
          <a:p>
            <a:r>
              <a:rPr lang="de-CH" altLang="de-DE" sz="1500">
                <a:latin typeface="Arial" panose="020B0604020202020204" pitchFamily="34" charset="0"/>
              </a:rPr>
              <a:t>.</a:t>
            </a:r>
          </a:p>
        </p:txBody>
      </p:sp>
      <p:sp>
        <p:nvSpPr>
          <p:cNvPr id="140305" name="Freeform 34"/>
          <p:cNvSpPr>
            <a:spLocks/>
          </p:cNvSpPr>
          <p:nvPr/>
        </p:nvSpPr>
        <p:spPr bwMode="auto">
          <a:xfrm>
            <a:off x="6931025" y="4183063"/>
            <a:ext cx="801688" cy="1181100"/>
          </a:xfrm>
          <a:custGeom>
            <a:avLst/>
            <a:gdLst>
              <a:gd name="T0" fmla="*/ 0 w 505"/>
              <a:gd name="T1" fmla="*/ 2147483646 h 744"/>
              <a:gd name="T2" fmla="*/ 2147483646 w 505"/>
              <a:gd name="T3" fmla="*/ 2147483646 h 744"/>
              <a:gd name="T4" fmla="*/ 2147483646 w 505"/>
              <a:gd name="T5" fmla="*/ 2147483646 h 744"/>
              <a:gd name="T6" fmla="*/ 2147483646 w 505"/>
              <a:gd name="T7" fmla="*/ 2147483646 h 744"/>
              <a:gd name="T8" fmla="*/ 2147483646 w 505"/>
              <a:gd name="T9" fmla="*/ 2147483646 h 744"/>
              <a:gd name="T10" fmla="*/ 2147483646 w 505"/>
              <a:gd name="T11" fmla="*/ 2147483646 h 744"/>
              <a:gd name="T12" fmla="*/ 2147483646 w 505"/>
              <a:gd name="T13" fmla="*/ 2147483646 h 744"/>
              <a:gd name="T14" fmla="*/ 2147483646 w 505"/>
              <a:gd name="T15" fmla="*/ 2147483646 h 744"/>
              <a:gd name="T16" fmla="*/ 2147483646 w 505"/>
              <a:gd name="T17" fmla="*/ 2147483646 h 744"/>
              <a:gd name="T18" fmla="*/ 2147483646 w 505"/>
              <a:gd name="T19" fmla="*/ 2147483646 h 744"/>
              <a:gd name="T20" fmla="*/ 2147483646 w 505"/>
              <a:gd name="T21" fmla="*/ 2147483646 h 744"/>
              <a:gd name="T22" fmla="*/ 2147483646 w 505"/>
              <a:gd name="T23" fmla="*/ 2147483646 h 744"/>
              <a:gd name="T24" fmla="*/ 2147483646 w 505"/>
              <a:gd name="T25" fmla="*/ 2147483646 h 744"/>
              <a:gd name="T26" fmla="*/ 2147483646 w 505"/>
              <a:gd name="T27" fmla="*/ 2147483646 h 744"/>
              <a:gd name="T28" fmla="*/ 2147483646 w 505"/>
              <a:gd name="T29" fmla="*/ 2147483646 h 744"/>
              <a:gd name="T30" fmla="*/ 2147483646 w 505"/>
              <a:gd name="T31" fmla="*/ 2147483646 h 744"/>
              <a:gd name="T32" fmla="*/ 2147483646 w 505"/>
              <a:gd name="T33" fmla="*/ 2147483646 h 744"/>
              <a:gd name="T34" fmla="*/ 2147483646 w 505"/>
              <a:gd name="T35" fmla="*/ 2147483646 h 744"/>
              <a:gd name="T36" fmla="*/ 2147483646 w 505"/>
              <a:gd name="T37" fmla="*/ 2147483646 h 744"/>
              <a:gd name="T38" fmla="*/ 2147483646 w 505"/>
              <a:gd name="T39" fmla="*/ 2147483646 h 744"/>
              <a:gd name="T40" fmla="*/ 2147483646 w 505"/>
              <a:gd name="T41" fmla="*/ 2147483646 h 744"/>
              <a:gd name="T42" fmla="*/ 2147483646 w 505"/>
              <a:gd name="T43" fmla="*/ 2147483646 h 744"/>
              <a:gd name="T44" fmla="*/ 2147483646 w 505"/>
              <a:gd name="T45" fmla="*/ 2147483646 h 744"/>
              <a:gd name="T46" fmla="*/ 2147483646 w 505"/>
              <a:gd name="T47" fmla="*/ 2147483646 h 744"/>
              <a:gd name="T48" fmla="*/ 2147483646 w 505"/>
              <a:gd name="T49" fmla="*/ 2147483646 h 744"/>
              <a:gd name="T50" fmla="*/ 2147483646 w 505"/>
              <a:gd name="T51" fmla="*/ 2147483646 h 744"/>
              <a:gd name="T52" fmla="*/ 2147483646 w 505"/>
              <a:gd name="T53" fmla="*/ 2147483646 h 744"/>
              <a:gd name="T54" fmla="*/ 2147483646 w 505"/>
              <a:gd name="T55" fmla="*/ 2147483646 h 744"/>
              <a:gd name="T56" fmla="*/ 2147483646 w 505"/>
              <a:gd name="T57" fmla="*/ 2147483646 h 744"/>
              <a:gd name="T58" fmla="*/ 2147483646 w 505"/>
              <a:gd name="T59" fmla="*/ 2147483646 h 744"/>
              <a:gd name="T60" fmla="*/ 2147483646 w 505"/>
              <a:gd name="T61" fmla="*/ 2147483646 h 744"/>
              <a:gd name="T62" fmla="*/ 2147483646 w 505"/>
              <a:gd name="T63" fmla="*/ 2147483646 h 744"/>
              <a:gd name="T64" fmla="*/ 2147483646 w 505"/>
              <a:gd name="T65" fmla="*/ 0 h 744"/>
              <a:gd name="T66" fmla="*/ 2147483646 w 505"/>
              <a:gd name="T67" fmla="*/ 2147483646 h 744"/>
              <a:gd name="T68" fmla="*/ 2147483646 w 505"/>
              <a:gd name="T69" fmla="*/ 2147483646 h 744"/>
              <a:gd name="T70" fmla="*/ 2147483646 w 505"/>
              <a:gd name="T71" fmla="*/ 2147483646 h 744"/>
              <a:gd name="T72" fmla="*/ 2147483646 w 505"/>
              <a:gd name="T73" fmla="*/ 2147483646 h 744"/>
              <a:gd name="T74" fmla="*/ 2147483646 w 505"/>
              <a:gd name="T75" fmla="*/ 2147483646 h 744"/>
              <a:gd name="T76" fmla="*/ 2147483646 w 505"/>
              <a:gd name="T77" fmla="*/ 2147483646 h 744"/>
              <a:gd name="T78" fmla="*/ 2147483646 w 505"/>
              <a:gd name="T79" fmla="*/ 2147483646 h 744"/>
              <a:gd name="T80" fmla="*/ 2147483646 w 505"/>
              <a:gd name="T81" fmla="*/ 2147483646 h 744"/>
              <a:gd name="T82" fmla="*/ 2147483646 w 505"/>
              <a:gd name="T83" fmla="*/ 2147483646 h 744"/>
              <a:gd name="T84" fmla="*/ 2147483646 w 505"/>
              <a:gd name="T85" fmla="*/ 2147483646 h 744"/>
              <a:gd name="T86" fmla="*/ 2147483646 w 505"/>
              <a:gd name="T87" fmla="*/ 2147483646 h 744"/>
              <a:gd name="T88" fmla="*/ 2147483646 w 505"/>
              <a:gd name="T89" fmla="*/ 2147483646 h 744"/>
              <a:gd name="T90" fmla="*/ 2147483646 w 505"/>
              <a:gd name="T91" fmla="*/ 2147483646 h 744"/>
              <a:gd name="T92" fmla="*/ 2147483646 w 505"/>
              <a:gd name="T93" fmla="*/ 2147483646 h 744"/>
              <a:gd name="T94" fmla="*/ 2147483646 w 505"/>
              <a:gd name="T95" fmla="*/ 2147483646 h 744"/>
              <a:gd name="T96" fmla="*/ 2147483646 w 505"/>
              <a:gd name="T97" fmla="*/ 2147483646 h 744"/>
              <a:gd name="T98" fmla="*/ 2147483646 w 505"/>
              <a:gd name="T99" fmla="*/ 2147483646 h 744"/>
              <a:gd name="T100" fmla="*/ 2147483646 w 505"/>
              <a:gd name="T101" fmla="*/ 2147483646 h 744"/>
              <a:gd name="T102" fmla="*/ 2147483646 w 505"/>
              <a:gd name="T103" fmla="*/ 2147483646 h 744"/>
              <a:gd name="T104" fmla="*/ 0 w 505"/>
              <a:gd name="T105" fmla="*/ 2147483646 h 7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5"/>
              <a:gd name="T160" fmla="*/ 0 h 744"/>
              <a:gd name="T161" fmla="*/ 505 w 505"/>
              <a:gd name="T162" fmla="*/ 744 h 7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5" h="744">
                <a:moveTo>
                  <a:pt x="0" y="743"/>
                </a:moveTo>
                <a:lnTo>
                  <a:pt x="330" y="685"/>
                </a:lnTo>
                <a:lnTo>
                  <a:pt x="270" y="614"/>
                </a:lnTo>
                <a:lnTo>
                  <a:pt x="278" y="606"/>
                </a:lnTo>
                <a:lnTo>
                  <a:pt x="288" y="597"/>
                </a:lnTo>
                <a:lnTo>
                  <a:pt x="296" y="588"/>
                </a:lnTo>
                <a:lnTo>
                  <a:pt x="305" y="579"/>
                </a:lnTo>
                <a:lnTo>
                  <a:pt x="315" y="569"/>
                </a:lnTo>
                <a:lnTo>
                  <a:pt x="323" y="560"/>
                </a:lnTo>
                <a:lnTo>
                  <a:pt x="334" y="550"/>
                </a:lnTo>
                <a:lnTo>
                  <a:pt x="342" y="541"/>
                </a:lnTo>
                <a:lnTo>
                  <a:pt x="353" y="531"/>
                </a:lnTo>
                <a:lnTo>
                  <a:pt x="362" y="522"/>
                </a:lnTo>
                <a:lnTo>
                  <a:pt x="372" y="513"/>
                </a:lnTo>
                <a:lnTo>
                  <a:pt x="381" y="504"/>
                </a:lnTo>
                <a:lnTo>
                  <a:pt x="389" y="492"/>
                </a:lnTo>
                <a:lnTo>
                  <a:pt x="398" y="483"/>
                </a:lnTo>
                <a:lnTo>
                  <a:pt x="415" y="463"/>
                </a:lnTo>
                <a:lnTo>
                  <a:pt x="441" y="425"/>
                </a:lnTo>
                <a:lnTo>
                  <a:pt x="464" y="389"/>
                </a:lnTo>
                <a:lnTo>
                  <a:pt x="481" y="349"/>
                </a:lnTo>
                <a:lnTo>
                  <a:pt x="493" y="313"/>
                </a:lnTo>
                <a:lnTo>
                  <a:pt x="501" y="275"/>
                </a:lnTo>
                <a:lnTo>
                  <a:pt x="504" y="236"/>
                </a:lnTo>
                <a:lnTo>
                  <a:pt x="502" y="201"/>
                </a:lnTo>
                <a:lnTo>
                  <a:pt x="498" y="166"/>
                </a:lnTo>
                <a:lnTo>
                  <a:pt x="489" y="134"/>
                </a:lnTo>
                <a:lnTo>
                  <a:pt x="476" y="104"/>
                </a:lnTo>
                <a:lnTo>
                  <a:pt x="457" y="76"/>
                </a:lnTo>
                <a:lnTo>
                  <a:pt x="439" y="53"/>
                </a:lnTo>
                <a:lnTo>
                  <a:pt x="414" y="34"/>
                </a:lnTo>
                <a:lnTo>
                  <a:pt x="384" y="17"/>
                </a:lnTo>
                <a:lnTo>
                  <a:pt x="319" y="0"/>
                </a:lnTo>
                <a:lnTo>
                  <a:pt x="335" y="1"/>
                </a:lnTo>
                <a:lnTo>
                  <a:pt x="364" y="10"/>
                </a:lnTo>
                <a:lnTo>
                  <a:pt x="385" y="25"/>
                </a:lnTo>
                <a:lnTo>
                  <a:pt x="398" y="44"/>
                </a:lnTo>
                <a:lnTo>
                  <a:pt x="400" y="57"/>
                </a:lnTo>
                <a:lnTo>
                  <a:pt x="404" y="82"/>
                </a:lnTo>
                <a:lnTo>
                  <a:pt x="400" y="112"/>
                </a:lnTo>
                <a:lnTo>
                  <a:pt x="393" y="145"/>
                </a:lnTo>
                <a:lnTo>
                  <a:pt x="378" y="178"/>
                </a:lnTo>
                <a:lnTo>
                  <a:pt x="369" y="196"/>
                </a:lnTo>
                <a:lnTo>
                  <a:pt x="349" y="236"/>
                </a:lnTo>
                <a:lnTo>
                  <a:pt x="324" y="271"/>
                </a:lnTo>
                <a:lnTo>
                  <a:pt x="297" y="309"/>
                </a:lnTo>
                <a:lnTo>
                  <a:pt x="281" y="328"/>
                </a:lnTo>
                <a:lnTo>
                  <a:pt x="248" y="364"/>
                </a:lnTo>
                <a:lnTo>
                  <a:pt x="216" y="396"/>
                </a:lnTo>
                <a:lnTo>
                  <a:pt x="182" y="429"/>
                </a:lnTo>
                <a:lnTo>
                  <a:pt x="144" y="456"/>
                </a:lnTo>
                <a:lnTo>
                  <a:pt x="84" y="381"/>
                </a:lnTo>
                <a:lnTo>
                  <a:pt x="0" y="743"/>
                </a:lnTo>
              </a:path>
            </a:pathLst>
          </a:custGeom>
          <a:solidFill>
            <a:srgbClr val="FFFF99"/>
          </a:solidFill>
          <a:ln w="12700" cap="rnd" cmpd="sng">
            <a:solidFill>
              <a:srgbClr val="000000"/>
            </a:solidFill>
            <a:prstDash val="solid"/>
            <a:round/>
            <a:headEnd type="none" w="med" len="med"/>
            <a:tailEnd type="none" w="med" len="med"/>
          </a:ln>
        </p:spPr>
        <p:txBody>
          <a:bodyPr/>
          <a:lstStyle/>
          <a:p>
            <a:endParaRPr lang="de-CH"/>
          </a:p>
        </p:txBody>
      </p:sp>
      <p:sp>
        <p:nvSpPr>
          <p:cNvPr id="202788" name="Rectangle 36"/>
          <p:cNvSpPr>
            <a:spLocks noChangeArrowheads="1"/>
          </p:cNvSpPr>
          <p:nvPr/>
        </p:nvSpPr>
        <p:spPr bwMode="auto">
          <a:xfrm>
            <a:off x="407988" y="2787650"/>
            <a:ext cx="3963987" cy="346075"/>
          </a:xfrm>
          <a:prstGeom prst="rect">
            <a:avLst/>
          </a:prstGeom>
          <a:solidFill>
            <a:srgbClr val="FFCC99"/>
          </a:solidFill>
          <a:ln w="12700">
            <a:solidFill>
              <a:schemeClr val="tx1"/>
            </a:solidFill>
            <a:miter lim="800000"/>
            <a:headEnd/>
            <a:tailEnd/>
          </a:ln>
          <a:effectLst/>
        </p:spPr>
        <p:txBody>
          <a:bodyPr wrap="none" lIns="80962" tIns="39688" rIns="80962" bIns="39688" anchor="ctr"/>
          <a:lstStyle/>
          <a:p>
            <a:pPr algn="ctr" defTabSz="709613">
              <a:defRPr/>
            </a:pPr>
            <a:r>
              <a:rPr lang="de-CH" b="1" i="1" dirty="0" err="1">
                <a:latin typeface="Arial" charset="0"/>
              </a:rPr>
              <a:t>publishers</a:t>
            </a:r>
            <a:endParaRPr lang="de-CH" b="1" i="1" dirty="0">
              <a:solidFill>
                <a:schemeClr val="bg1"/>
              </a:solidFill>
              <a:effectLst>
                <a:outerShdw blurRad="38100" dist="38100" dir="2700000" algn="tl">
                  <a:srgbClr val="000000"/>
                </a:outerShdw>
              </a:effectLst>
              <a:latin typeface="Arial" charset="0"/>
            </a:endParaRPr>
          </a:p>
        </p:txBody>
      </p:sp>
      <p:sp>
        <p:nvSpPr>
          <p:cNvPr id="140307" name="Rectangle 37"/>
          <p:cNvSpPr>
            <a:spLocks noChangeArrowheads="1"/>
          </p:cNvSpPr>
          <p:nvPr/>
        </p:nvSpPr>
        <p:spPr bwMode="auto">
          <a:xfrm>
            <a:off x="407988" y="3146425"/>
            <a:ext cx="763587"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pub_id</a:t>
            </a:r>
          </a:p>
        </p:txBody>
      </p:sp>
      <p:sp>
        <p:nvSpPr>
          <p:cNvPr id="140308" name="Rectangle 38"/>
          <p:cNvSpPr>
            <a:spLocks noChangeArrowheads="1"/>
          </p:cNvSpPr>
          <p:nvPr/>
        </p:nvSpPr>
        <p:spPr bwMode="auto">
          <a:xfrm>
            <a:off x="1190625" y="3146425"/>
            <a:ext cx="1952625" cy="306388"/>
          </a:xfrm>
          <a:prstGeom prst="rect">
            <a:avLst/>
          </a:prstGeom>
          <a:solidFill>
            <a:schemeClr val="bg1"/>
          </a:solidFill>
          <a:ln w="12700">
            <a:solidFill>
              <a:schemeClr val="tx1"/>
            </a:solidFill>
            <a:miter lim="800000"/>
            <a:headEnd/>
            <a:tailEnd/>
          </a:ln>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pub_name</a:t>
            </a:r>
          </a:p>
        </p:txBody>
      </p:sp>
      <p:sp>
        <p:nvSpPr>
          <p:cNvPr id="140309" name="Rectangle 39"/>
          <p:cNvSpPr>
            <a:spLocks noChangeArrowheads="1"/>
          </p:cNvSpPr>
          <p:nvPr/>
        </p:nvSpPr>
        <p:spPr bwMode="auto">
          <a:xfrm>
            <a:off x="3151188" y="3146425"/>
            <a:ext cx="1220787"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nchor="ctr"/>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i="1">
                <a:latin typeface="Arial" panose="020B0604020202020204" pitchFamily="34" charset="0"/>
              </a:rPr>
              <a:t>city</a:t>
            </a:r>
          </a:p>
        </p:txBody>
      </p:sp>
      <p:sp>
        <p:nvSpPr>
          <p:cNvPr id="140310" name="Rectangle 40"/>
          <p:cNvSpPr>
            <a:spLocks noChangeArrowheads="1"/>
          </p:cNvSpPr>
          <p:nvPr/>
        </p:nvSpPr>
        <p:spPr bwMode="auto">
          <a:xfrm>
            <a:off x="406400" y="3475038"/>
            <a:ext cx="760413" cy="779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1389</a:t>
            </a:r>
          </a:p>
          <a:p>
            <a:r>
              <a:rPr lang="de-CH" altLang="de-DE" sz="1500">
                <a:latin typeface="Arial" panose="020B0604020202020204" pitchFamily="34" charset="0"/>
              </a:rPr>
              <a:t>0736</a:t>
            </a:r>
          </a:p>
          <a:p>
            <a:r>
              <a:rPr lang="de-CH" altLang="de-DE" sz="1500">
                <a:latin typeface="Arial" panose="020B0604020202020204" pitchFamily="34" charset="0"/>
              </a:rPr>
              <a:t>0877</a:t>
            </a:r>
          </a:p>
        </p:txBody>
      </p:sp>
      <p:sp>
        <p:nvSpPr>
          <p:cNvPr id="140311" name="Rectangle 41"/>
          <p:cNvSpPr>
            <a:spLocks noChangeArrowheads="1"/>
          </p:cNvSpPr>
          <p:nvPr/>
        </p:nvSpPr>
        <p:spPr bwMode="auto">
          <a:xfrm>
            <a:off x="1179513" y="3475038"/>
            <a:ext cx="1963737" cy="779462"/>
          </a:xfrm>
          <a:prstGeom prst="rect">
            <a:avLst/>
          </a:prstGeom>
          <a:solidFill>
            <a:schemeClr val="bg1"/>
          </a:solidFill>
          <a:ln w="12700">
            <a:solidFill>
              <a:schemeClr val="tx1"/>
            </a:solidFill>
            <a:miter lim="800000"/>
            <a:headEnd/>
            <a:tailEnd/>
          </a:ln>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Algodata Infosystems</a:t>
            </a:r>
          </a:p>
          <a:p>
            <a:r>
              <a:rPr lang="de-CH" altLang="de-DE" sz="1500">
                <a:latin typeface="Arial" panose="020B0604020202020204" pitchFamily="34" charset="0"/>
              </a:rPr>
              <a:t>New Moon Books</a:t>
            </a:r>
          </a:p>
          <a:p>
            <a:r>
              <a:rPr lang="de-CH" altLang="de-DE" sz="1500">
                <a:latin typeface="Arial" panose="020B0604020202020204" pitchFamily="34" charset="0"/>
              </a:rPr>
              <a:t>Binnet &amp; Hardley</a:t>
            </a:r>
          </a:p>
        </p:txBody>
      </p:sp>
      <p:sp>
        <p:nvSpPr>
          <p:cNvPr id="140312" name="Rectangle 42"/>
          <p:cNvSpPr>
            <a:spLocks noChangeArrowheads="1"/>
          </p:cNvSpPr>
          <p:nvPr/>
        </p:nvSpPr>
        <p:spPr bwMode="auto">
          <a:xfrm>
            <a:off x="3162300" y="3475038"/>
            <a:ext cx="1209675" cy="779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2" tIns="39688" rIns="80962" bIns="39688"/>
          <a:lstStyle>
            <a:lvl1pPr algn="ctr" defTabSz="709613">
              <a:defRPr kumimoji="1" sz="2400">
                <a:solidFill>
                  <a:schemeClr val="tx1"/>
                </a:solidFill>
                <a:latin typeface="Times New Roman" panose="02020603050405020304" pitchFamily="18" charset="0"/>
              </a:defRPr>
            </a:lvl1pPr>
            <a:lvl2pPr marL="742950" indent="-285750" algn="ctr" defTabSz="709613">
              <a:defRPr kumimoji="1" sz="2400">
                <a:solidFill>
                  <a:schemeClr val="tx1"/>
                </a:solidFill>
                <a:latin typeface="Times New Roman" panose="02020603050405020304" pitchFamily="18" charset="0"/>
              </a:defRPr>
            </a:lvl2pPr>
            <a:lvl3pPr marL="1143000" indent="-228600" algn="ctr" defTabSz="709613">
              <a:defRPr kumimoji="1" sz="2400">
                <a:solidFill>
                  <a:schemeClr val="tx1"/>
                </a:solidFill>
                <a:latin typeface="Times New Roman" panose="02020603050405020304" pitchFamily="18" charset="0"/>
              </a:defRPr>
            </a:lvl3pPr>
            <a:lvl4pPr marL="1600200" indent="-228600" algn="ctr" defTabSz="709613">
              <a:defRPr kumimoji="1" sz="2400">
                <a:solidFill>
                  <a:schemeClr val="tx1"/>
                </a:solidFill>
                <a:latin typeface="Times New Roman" panose="02020603050405020304" pitchFamily="18" charset="0"/>
              </a:defRPr>
            </a:lvl4pPr>
            <a:lvl5pPr marL="2057400" indent="-228600" algn="ctr" defTabSz="709613">
              <a:defRPr kumimoji="1" sz="2400">
                <a:solidFill>
                  <a:schemeClr val="tx1"/>
                </a:solidFill>
                <a:latin typeface="Times New Roman" panose="02020603050405020304" pitchFamily="18" charset="0"/>
              </a:defRPr>
            </a:lvl5pPr>
            <a:lvl6pPr marL="25146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709613"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500">
                <a:latin typeface="Arial" panose="020B0604020202020204" pitchFamily="34" charset="0"/>
              </a:rPr>
              <a:t>Berkley</a:t>
            </a:r>
          </a:p>
          <a:p>
            <a:r>
              <a:rPr lang="de-CH" altLang="de-DE" sz="1500">
                <a:latin typeface="Arial" panose="020B0604020202020204" pitchFamily="34" charset="0"/>
              </a:rPr>
              <a:t>Boston</a:t>
            </a:r>
          </a:p>
          <a:p>
            <a:r>
              <a:rPr lang="de-CH" altLang="de-DE" sz="1500">
                <a:latin typeface="Arial" panose="020B0604020202020204" pitchFamily="34" charset="0"/>
              </a:rPr>
              <a:t>Washington</a:t>
            </a:r>
          </a:p>
        </p:txBody>
      </p:sp>
      <p:sp>
        <p:nvSpPr>
          <p:cNvPr id="140313" name="Freeform 43"/>
          <p:cNvSpPr>
            <a:spLocks/>
          </p:cNvSpPr>
          <p:nvPr/>
        </p:nvSpPr>
        <p:spPr bwMode="auto">
          <a:xfrm>
            <a:off x="1196975" y="4183063"/>
            <a:ext cx="801688" cy="1181100"/>
          </a:xfrm>
          <a:custGeom>
            <a:avLst/>
            <a:gdLst>
              <a:gd name="T0" fmla="*/ 2147483646 w 505"/>
              <a:gd name="T1" fmla="*/ 2147483646 h 744"/>
              <a:gd name="T2" fmla="*/ 2147483646 w 505"/>
              <a:gd name="T3" fmla="*/ 2147483646 h 744"/>
              <a:gd name="T4" fmla="*/ 2147483646 w 505"/>
              <a:gd name="T5" fmla="*/ 2147483646 h 744"/>
              <a:gd name="T6" fmla="*/ 2147483646 w 505"/>
              <a:gd name="T7" fmla="*/ 2147483646 h 744"/>
              <a:gd name="T8" fmla="*/ 2147483646 w 505"/>
              <a:gd name="T9" fmla="*/ 2147483646 h 744"/>
              <a:gd name="T10" fmla="*/ 2147483646 w 505"/>
              <a:gd name="T11" fmla="*/ 2147483646 h 744"/>
              <a:gd name="T12" fmla="*/ 2147483646 w 505"/>
              <a:gd name="T13" fmla="*/ 2147483646 h 744"/>
              <a:gd name="T14" fmla="*/ 2147483646 w 505"/>
              <a:gd name="T15" fmla="*/ 2147483646 h 744"/>
              <a:gd name="T16" fmla="*/ 2147483646 w 505"/>
              <a:gd name="T17" fmla="*/ 2147483646 h 744"/>
              <a:gd name="T18" fmla="*/ 2147483646 w 505"/>
              <a:gd name="T19" fmla="*/ 2147483646 h 744"/>
              <a:gd name="T20" fmla="*/ 2147483646 w 505"/>
              <a:gd name="T21" fmla="*/ 2147483646 h 744"/>
              <a:gd name="T22" fmla="*/ 2147483646 w 505"/>
              <a:gd name="T23" fmla="*/ 2147483646 h 744"/>
              <a:gd name="T24" fmla="*/ 2147483646 w 505"/>
              <a:gd name="T25" fmla="*/ 2147483646 h 744"/>
              <a:gd name="T26" fmla="*/ 2147483646 w 505"/>
              <a:gd name="T27" fmla="*/ 2147483646 h 744"/>
              <a:gd name="T28" fmla="*/ 2147483646 w 505"/>
              <a:gd name="T29" fmla="*/ 2147483646 h 744"/>
              <a:gd name="T30" fmla="*/ 2147483646 w 505"/>
              <a:gd name="T31" fmla="*/ 2147483646 h 744"/>
              <a:gd name="T32" fmla="*/ 2147483646 w 505"/>
              <a:gd name="T33" fmla="*/ 2147483646 h 744"/>
              <a:gd name="T34" fmla="*/ 2147483646 w 505"/>
              <a:gd name="T35" fmla="*/ 2147483646 h 744"/>
              <a:gd name="T36" fmla="*/ 2147483646 w 505"/>
              <a:gd name="T37" fmla="*/ 2147483646 h 744"/>
              <a:gd name="T38" fmla="*/ 2147483646 w 505"/>
              <a:gd name="T39" fmla="*/ 2147483646 h 744"/>
              <a:gd name="T40" fmla="*/ 2147483646 w 505"/>
              <a:gd name="T41" fmla="*/ 2147483646 h 744"/>
              <a:gd name="T42" fmla="*/ 2147483646 w 505"/>
              <a:gd name="T43" fmla="*/ 2147483646 h 744"/>
              <a:gd name="T44" fmla="*/ 2147483646 w 505"/>
              <a:gd name="T45" fmla="*/ 2147483646 h 744"/>
              <a:gd name="T46" fmla="*/ 0 w 505"/>
              <a:gd name="T47" fmla="*/ 2147483646 h 744"/>
              <a:gd name="T48" fmla="*/ 2147483646 w 505"/>
              <a:gd name="T49" fmla="*/ 2147483646 h 744"/>
              <a:gd name="T50" fmla="*/ 2147483646 w 505"/>
              <a:gd name="T51" fmla="*/ 2147483646 h 744"/>
              <a:gd name="T52" fmla="*/ 2147483646 w 505"/>
              <a:gd name="T53" fmla="*/ 2147483646 h 744"/>
              <a:gd name="T54" fmla="*/ 2147483646 w 505"/>
              <a:gd name="T55" fmla="*/ 2147483646 h 744"/>
              <a:gd name="T56" fmla="*/ 2147483646 w 505"/>
              <a:gd name="T57" fmla="*/ 2147483646 h 744"/>
              <a:gd name="T58" fmla="*/ 2147483646 w 505"/>
              <a:gd name="T59" fmla="*/ 2147483646 h 744"/>
              <a:gd name="T60" fmla="*/ 2147483646 w 505"/>
              <a:gd name="T61" fmla="*/ 2147483646 h 744"/>
              <a:gd name="T62" fmla="*/ 2147483646 w 505"/>
              <a:gd name="T63" fmla="*/ 2147483646 h 744"/>
              <a:gd name="T64" fmla="*/ 2147483646 w 505"/>
              <a:gd name="T65" fmla="*/ 0 h 744"/>
              <a:gd name="T66" fmla="*/ 2147483646 w 505"/>
              <a:gd name="T67" fmla="*/ 2147483646 h 744"/>
              <a:gd name="T68" fmla="*/ 2147483646 w 505"/>
              <a:gd name="T69" fmla="*/ 2147483646 h 744"/>
              <a:gd name="T70" fmla="*/ 2147483646 w 505"/>
              <a:gd name="T71" fmla="*/ 2147483646 h 744"/>
              <a:gd name="T72" fmla="*/ 2147483646 w 505"/>
              <a:gd name="T73" fmla="*/ 2147483646 h 744"/>
              <a:gd name="T74" fmla="*/ 2147483646 w 505"/>
              <a:gd name="T75" fmla="*/ 2147483646 h 744"/>
              <a:gd name="T76" fmla="*/ 2147483646 w 505"/>
              <a:gd name="T77" fmla="*/ 2147483646 h 744"/>
              <a:gd name="T78" fmla="*/ 2147483646 w 505"/>
              <a:gd name="T79" fmla="*/ 2147483646 h 744"/>
              <a:gd name="T80" fmla="*/ 2147483646 w 505"/>
              <a:gd name="T81" fmla="*/ 2147483646 h 744"/>
              <a:gd name="T82" fmla="*/ 2147483646 w 505"/>
              <a:gd name="T83" fmla="*/ 2147483646 h 744"/>
              <a:gd name="T84" fmla="*/ 2147483646 w 505"/>
              <a:gd name="T85" fmla="*/ 2147483646 h 744"/>
              <a:gd name="T86" fmla="*/ 2147483646 w 505"/>
              <a:gd name="T87" fmla="*/ 2147483646 h 744"/>
              <a:gd name="T88" fmla="*/ 2147483646 w 505"/>
              <a:gd name="T89" fmla="*/ 2147483646 h 744"/>
              <a:gd name="T90" fmla="*/ 2147483646 w 505"/>
              <a:gd name="T91" fmla="*/ 2147483646 h 744"/>
              <a:gd name="T92" fmla="*/ 2147483646 w 505"/>
              <a:gd name="T93" fmla="*/ 2147483646 h 744"/>
              <a:gd name="T94" fmla="*/ 2147483646 w 505"/>
              <a:gd name="T95" fmla="*/ 2147483646 h 744"/>
              <a:gd name="T96" fmla="*/ 2147483646 w 505"/>
              <a:gd name="T97" fmla="*/ 2147483646 h 744"/>
              <a:gd name="T98" fmla="*/ 2147483646 w 505"/>
              <a:gd name="T99" fmla="*/ 2147483646 h 744"/>
              <a:gd name="T100" fmla="*/ 2147483646 w 505"/>
              <a:gd name="T101" fmla="*/ 2147483646 h 744"/>
              <a:gd name="T102" fmla="*/ 2147483646 w 505"/>
              <a:gd name="T103" fmla="*/ 2147483646 h 744"/>
              <a:gd name="T104" fmla="*/ 2147483646 w 505"/>
              <a:gd name="T105" fmla="*/ 2147483646 h 7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5"/>
              <a:gd name="T160" fmla="*/ 0 h 744"/>
              <a:gd name="T161" fmla="*/ 505 w 505"/>
              <a:gd name="T162" fmla="*/ 744 h 7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5" h="744">
                <a:moveTo>
                  <a:pt x="504" y="743"/>
                </a:moveTo>
                <a:lnTo>
                  <a:pt x="174" y="685"/>
                </a:lnTo>
                <a:lnTo>
                  <a:pt x="234" y="614"/>
                </a:lnTo>
                <a:lnTo>
                  <a:pt x="226" y="606"/>
                </a:lnTo>
                <a:lnTo>
                  <a:pt x="216" y="597"/>
                </a:lnTo>
                <a:lnTo>
                  <a:pt x="208" y="588"/>
                </a:lnTo>
                <a:lnTo>
                  <a:pt x="199" y="579"/>
                </a:lnTo>
                <a:lnTo>
                  <a:pt x="189" y="569"/>
                </a:lnTo>
                <a:lnTo>
                  <a:pt x="181" y="560"/>
                </a:lnTo>
                <a:lnTo>
                  <a:pt x="170" y="550"/>
                </a:lnTo>
                <a:lnTo>
                  <a:pt x="162" y="541"/>
                </a:lnTo>
                <a:lnTo>
                  <a:pt x="151" y="531"/>
                </a:lnTo>
                <a:lnTo>
                  <a:pt x="142" y="522"/>
                </a:lnTo>
                <a:lnTo>
                  <a:pt x="132" y="513"/>
                </a:lnTo>
                <a:lnTo>
                  <a:pt x="123" y="504"/>
                </a:lnTo>
                <a:lnTo>
                  <a:pt x="115" y="492"/>
                </a:lnTo>
                <a:lnTo>
                  <a:pt x="106" y="483"/>
                </a:lnTo>
                <a:lnTo>
                  <a:pt x="89" y="463"/>
                </a:lnTo>
                <a:lnTo>
                  <a:pt x="63" y="425"/>
                </a:lnTo>
                <a:lnTo>
                  <a:pt x="40" y="389"/>
                </a:lnTo>
                <a:lnTo>
                  <a:pt x="23" y="349"/>
                </a:lnTo>
                <a:lnTo>
                  <a:pt x="11" y="313"/>
                </a:lnTo>
                <a:lnTo>
                  <a:pt x="3" y="275"/>
                </a:lnTo>
                <a:lnTo>
                  <a:pt x="0" y="236"/>
                </a:lnTo>
                <a:lnTo>
                  <a:pt x="2" y="201"/>
                </a:lnTo>
                <a:lnTo>
                  <a:pt x="6" y="166"/>
                </a:lnTo>
                <a:lnTo>
                  <a:pt x="15" y="134"/>
                </a:lnTo>
                <a:lnTo>
                  <a:pt x="28" y="104"/>
                </a:lnTo>
                <a:lnTo>
                  <a:pt x="47" y="76"/>
                </a:lnTo>
                <a:lnTo>
                  <a:pt x="65" y="53"/>
                </a:lnTo>
                <a:lnTo>
                  <a:pt x="90" y="34"/>
                </a:lnTo>
                <a:lnTo>
                  <a:pt x="120" y="17"/>
                </a:lnTo>
                <a:lnTo>
                  <a:pt x="185" y="0"/>
                </a:lnTo>
                <a:lnTo>
                  <a:pt x="169" y="1"/>
                </a:lnTo>
                <a:lnTo>
                  <a:pt x="140" y="10"/>
                </a:lnTo>
                <a:lnTo>
                  <a:pt x="119" y="25"/>
                </a:lnTo>
                <a:lnTo>
                  <a:pt x="106" y="44"/>
                </a:lnTo>
                <a:lnTo>
                  <a:pt x="104" y="57"/>
                </a:lnTo>
                <a:lnTo>
                  <a:pt x="100" y="82"/>
                </a:lnTo>
                <a:lnTo>
                  <a:pt x="104" y="112"/>
                </a:lnTo>
                <a:lnTo>
                  <a:pt x="111" y="145"/>
                </a:lnTo>
                <a:lnTo>
                  <a:pt x="126" y="178"/>
                </a:lnTo>
                <a:lnTo>
                  <a:pt x="135" y="196"/>
                </a:lnTo>
                <a:lnTo>
                  <a:pt x="155" y="236"/>
                </a:lnTo>
                <a:lnTo>
                  <a:pt x="180" y="271"/>
                </a:lnTo>
                <a:lnTo>
                  <a:pt x="207" y="309"/>
                </a:lnTo>
                <a:lnTo>
                  <a:pt x="223" y="328"/>
                </a:lnTo>
                <a:lnTo>
                  <a:pt x="256" y="364"/>
                </a:lnTo>
                <a:lnTo>
                  <a:pt x="288" y="396"/>
                </a:lnTo>
                <a:lnTo>
                  <a:pt x="322" y="429"/>
                </a:lnTo>
                <a:lnTo>
                  <a:pt x="360" y="456"/>
                </a:lnTo>
                <a:lnTo>
                  <a:pt x="420" y="381"/>
                </a:lnTo>
                <a:lnTo>
                  <a:pt x="504" y="743"/>
                </a:lnTo>
              </a:path>
            </a:pathLst>
          </a:custGeom>
          <a:solidFill>
            <a:srgbClr val="FFFF99"/>
          </a:solidFill>
          <a:ln w="12700" cap="rnd" cmpd="sng">
            <a:solidFill>
              <a:srgbClr val="000000"/>
            </a:solidFill>
            <a:prstDash val="solid"/>
            <a:round/>
            <a:headEnd type="none" w="med" len="med"/>
            <a:tailEnd type="none" w="med" len="med"/>
          </a:ln>
        </p:spPr>
        <p:txBody>
          <a:bodyPr/>
          <a:lstStyle/>
          <a:p>
            <a:endParaRPr lang="de-CH"/>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06400" y="228600"/>
            <a:ext cx="8128000" cy="914400"/>
          </a:xfrm>
        </p:spPr>
        <p:txBody>
          <a:bodyPr/>
          <a:lstStyle/>
          <a:p>
            <a:pPr algn="ctr"/>
            <a:r>
              <a:rPr lang="de-DE" altLang="de-DE"/>
              <a:t>Relational Algebra Outer-Join</a:t>
            </a:r>
          </a:p>
        </p:txBody>
      </p:sp>
      <p:sp>
        <p:nvSpPr>
          <p:cNvPr id="163843" name="Rectangle 3"/>
          <p:cNvSpPr>
            <a:spLocks noChangeArrowheads="1"/>
          </p:cNvSpPr>
          <p:nvPr/>
        </p:nvSpPr>
        <p:spPr bwMode="auto">
          <a:xfrm>
            <a:off x="838200" y="1828800"/>
            <a:ext cx="7910513" cy="4695825"/>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
              <a:defRPr/>
            </a:pPr>
            <a:r>
              <a:rPr lang="de-DE" sz="3200" dirty="0">
                <a:latin typeface="+mn-lt"/>
              </a:rPr>
              <a:t>Der </a:t>
            </a:r>
            <a:r>
              <a:rPr lang="de-DE" sz="3200" dirty="0" err="1">
                <a:latin typeface="+mn-lt"/>
              </a:rPr>
              <a:t>Outer-Join</a:t>
            </a:r>
            <a:r>
              <a:rPr lang="de-DE" sz="3200" dirty="0">
                <a:latin typeface="+mn-lt"/>
              </a:rPr>
              <a:t> enthält in der Ergebnisrelation zumindest alle </a:t>
            </a:r>
            <a:r>
              <a:rPr lang="de-DE" sz="3200" dirty="0" err="1">
                <a:latin typeface="+mn-lt"/>
              </a:rPr>
              <a:t>Tupel</a:t>
            </a:r>
            <a:r>
              <a:rPr lang="de-DE" sz="3200" dirty="0">
                <a:latin typeface="+mn-lt"/>
              </a:rPr>
              <a:t> einer der beiden Relationen.</a:t>
            </a:r>
          </a:p>
          <a:p>
            <a:pPr marL="342900" indent="-342900">
              <a:spcBef>
                <a:spcPct val="20000"/>
              </a:spcBef>
              <a:buClr>
                <a:schemeClr val="accent2"/>
              </a:buClr>
              <a:buFont typeface="Wingdings" pitchFamily="2" charset="2"/>
              <a:buChar char="§"/>
              <a:defRPr/>
            </a:pPr>
            <a:r>
              <a:rPr lang="de-DE" sz="3200" dirty="0">
                <a:latin typeface="+mn-lt"/>
              </a:rPr>
              <a:t>Syntax</a:t>
            </a:r>
          </a:p>
          <a:p>
            <a:pPr marL="819150" lvl="1" indent="-285750">
              <a:spcBef>
                <a:spcPct val="20000"/>
              </a:spcBef>
              <a:buClr>
                <a:schemeClr val="accent2"/>
              </a:buClr>
              <a:buFont typeface="Wingdings" pitchFamily="2" charset="2"/>
              <a:buNone/>
              <a:defRPr/>
            </a:pPr>
            <a:r>
              <a:rPr lang="de-DE" sz="3200" dirty="0">
                <a:latin typeface="+mn-lt"/>
              </a:rPr>
              <a:t>(linker </a:t>
            </a:r>
            <a:r>
              <a:rPr lang="de-DE" sz="3200" dirty="0" err="1">
                <a:latin typeface="+mn-lt"/>
              </a:rPr>
              <a:t>Outer</a:t>
            </a:r>
            <a:r>
              <a:rPr lang="de-DE" sz="3200" dirty="0">
                <a:latin typeface="+mn-lt"/>
              </a:rPr>
              <a:t> ) JOIN (r1, a1 *= a4, r2)</a:t>
            </a:r>
          </a:p>
          <a:p>
            <a:pPr marL="819150" lvl="1" indent="-285750">
              <a:spcBef>
                <a:spcPct val="20000"/>
              </a:spcBef>
              <a:buClr>
                <a:schemeClr val="accent2"/>
              </a:buClr>
              <a:buFont typeface="Wingdings" pitchFamily="2" charset="2"/>
              <a:buNone/>
              <a:defRPr/>
            </a:pPr>
            <a:r>
              <a:rPr lang="de-DE" sz="3200" dirty="0">
                <a:latin typeface="+mn-lt"/>
              </a:rPr>
              <a:t>(rechter </a:t>
            </a:r>
            <a:r>
              <a:rPr lang="de-DE" sz="3200" dirty="0" err="1">
                <a:latin typeface="+mn-lt"/>
              </a:rPr>
              <a:t>Outer</a:t>
            </a:r>
            <a:r>
              <a:rPr lang="de-DE" sz="3200" dirty="0">
                <a:latin typeface="+mn-lt"/>
              </a:rPr>
              <a:t>) JOIN (r1, a2 =* a4, r2)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CH" sz="3600" dirty="0"/>
              <a:t>Warum brauchen wir Datenbanksysteme</a:t>
            </a:r>
          </a:p>
        </p:txBody>
      </p:sp>
      <p:sp>
        <p:nvSpPr>
          <p:cNvPr id="5" name="Textplatzhalter 4"/>
          <p:cNvSpPr>
            <a:spLocks noGrp="1"/>
          </p:cNvSpPr>
          <p:nvPr>
            <p:ph sz="quarter" idx="1"/>
          </p:nvPr>
        </p:nvSpPr>
        <p:spPr/>
        <p:txBody>
          <a:bodyPr/>
          <a:lstStyle/>
          <a:p>
            <a:r>
              <a:rPr lang="de-CH" dirty="0"/>
              <a:t>Ermitteln Sie in einer kleinen Gruppe die Vorteile eines Datenbanksystems gegenüber einer Datenhaltung in einem Dateisystem und begründen Sie Ihre Antworten.</a:t>
            </a:r>
          </a:p>
          <a:p>
            <a:endParaRPr lang="de-CH" dirty="0"/>
          </a:p>
          <a:p>
            <a:r>
              <a:rPr lang="de-CH" dirty="0"/>
              <a:t>Hat die Verwendung von Datenbanksystemen auch Nachteile, wenn ja, welche?</a:t>
            </a:r>
          </a:p>
        </p:txBody>
      </p:sp>
    </p:spTree>
    <p:extLst>
      <p:ext uri="{BB962C8B-B14F-4D97-AF65-F5344CB8AC3E}">
        <p14:creationId xmlns:p14="http://schemas.microsoft.com/office/powerpoint/2010/main" val="42538960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06400" y="228600"/>
            <a:ext cx="8128000" cy="914400"/>
          </a:xfrm>
        </p:spPr>
        <p:txBody>
          <a:bodyPr/>
          <a:lstStyle/>
          <a:p>
            <a:pPr algn="ctr"/>
            <a:r>
              <a:rPr lang="de-DE" altLang="de-DE" sz="3600"/>
              <a:t>Beispiel Outer-Join (links u. rechts)</a:t>
            </a:r>
          </a:p>
        </p:txBody>
      </p:sp>
      <p:sp>
        <p:nvSpPr>
          <p:cNvPr id="142339" name="Text Box 4"/>
          <p:cNvSpPr txBox="1">
            <a:spLocks noChangeArrowheads="1"/>
          </p:cNvSpPr>
          <p:nvPr/>
        </p:nvSpPr>
        <p:spPr bwMode="auto">
          <a:xfrm>
            <a:off x="3733800" y="1677988"/>
            <a:ext cx="388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CH" altLang="de-DE" sz="1800">
                <a:latin typeface="Tahoma" panose="020B0604030504040204" pitchFamily="34" charset="0"/>
              </a:rPr>
              <a:t>(linker Outer) JOIN(r1,A2 *= A4,r2)</a:t>
            </a:r>
            <a:endParaRPr kumimoji="0" lang="de-CH" altLang="de-DE"/>
          </a:p>
        </p:txBody>
      </p:sp>
      <p:sp>
        <p:nvSpPr>
          <p:cNvPr id="142340" name="Text Box 5"/>
          <p:cNvSpPr txBox="1">
            <a:spLocks noChangeArrowheads="1"/>
          </p:cNvSpPr>
          <p:nvPr/>
        </p:nvSpPr>
        <p:spPr bwMode="auto">
          <a:xfrm>
            <a:off x="3810000" y="2058988"/>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A1</a:t>
            </a:r>
            <a:endParaRPr kumimoji="0" lang="de-DE" altLang="de-DE"/>
          </a:p>
        </p:txBody>
      </p:sp>
      <p:sp>
        <p:nvSpPr>
          <p:cNvPr id="142341" name="Text Box 6"/>
          <p:cNvSpPr txBox="1">
            <a:spLocks noChangeArrowheads="1"/>
          </p:cNvSpPr>
          <p:nvPr/>
        </p:nvSpPr>
        <p:spPr bwMode="auto">
          <a:xfrm>
            <a:off x="3810000" y="2439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a:t>
            </a:r>
            <a:endParaRPr kumimoji="0" lang="de-DE" altLang="de-DE"/>
          </a:p>
        </p:txBody>
      </p:sp>
      <p:sp>
        <p:nvSpPr>
          <p:cNvPr id="142342" name="Text Box 7"/>
          <p:cNvSpPr txBox="1">
            <a:spLocks noChangeArrowheads="1"/>
          </p:cNvSpPr>
          <p:nvPr/>
        </p:nvSpPr>
        <p:spPr bwMode="auto">
          <a:xfrm>
            <a:off x="4343400" y="2058988"/>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A2</a:t>
            </a:r>
            <a:endParaRPr kumimoji="0" lang="de-DE" altLang="de-DE"/>
          </a:p>
        </p:txBody>
      </p:sp>
      <p:sp>
        <p:nvSpPr>
          <p:cNvPr id="142343" name="Text Box 8"/>
          <p:cNvSpPr txBox="1">
            <a:spLocks noChangeArrowheads="1"/>
          </p:cNvSpPr>
          <p:nvPr/>
        </p:nvSpPr>
        <p:spPr bwMode="auto">
          <a:xfrm>
            <a:off x="4343400" y="2439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W</a:t>
            </a:r>
            <a:endParaRPr kumimoji="0" lang="de-DE" altLang="de-DE"/>
          </a:p>
        </p:txBody>
      </p:sp>
      <p:sp>
        <p:nvSpPr>
          <p:cNvPr id="142344" name="Text Box 9"/>
          <p:cNvSpPr txBox="1">
            <a:spLocks noChangeArrowheads="1"/>
          </p:cNvSpPr>
          <p:nvPr/>
        </p:nvSpPr>
        <p:spPr bwMode="auto">
          <a:xfrm>
            <a:off x="609600" y="32004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A1</a:t>
            </a:r>
            <a:endParaRPr kumimoji="0" lang="de-DE" altLang="de-DE"/>
          </a:p>
        </p:txBody>
      </p:sp>
      <p:sp>
        <p:nvSpPr>
          <p:cNvPr id="142345" name="Text Box 10"/>
          <p:cNvSpPr txBox="1">
            <a:spLocks noChangeArrowheads="1"/>
          </p:cNvSpPr>
          <p:nvPr/>
        </p:nvSpPr>
        <p:spPr bwMode="auto">
          <a:xfrm>
            <a:off x="609600" y="3581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a:t>
            </a:r>
            <a:endParaRPr kumimoji="0" lang="de-DE" altLang="de-DE"/>
          </a:p>
        </p:txBody>
      </p:sp>
      <p:sp>
        <p:nvSpPr>
          <p:cNvPr id="142346" name="Text Box 11"/>
          <p:cNvSpPr txBox="1">
            <a:spLocks noChangeArrowheads="1"/>
          </p:cNvSpPr>
          <p:nvPr/>
        </p:nvSpPr>
        <p:spPr bwMode="auto">
          <a:xfrm>
            <a:off x="609600" y="3962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B</a:t>
            </a:r>
            <a:endParaRPr kumimoji="0" lang="de-DE" altLang="de-DE"/>
          </a:p>
        </p:txBody>
      </p:sp>
      <p:sp>
        <p:nvSpPr>
          <p:cNvPr id="142347" name="Text Box 12"/>
          <p:cNvSpPr txBox="1">
            <a:spLocks noChangeArrowheads="1"/>
          </p:cNvSpPr>
          <p:nvPr/>
        </p:nvSpPr>
        <p:spPr bwMode="auto">
          <a:xfrm>
            <a:off x="609600" y="4343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a:p>
        </p:txBody>
      </p:sp>
      <p:sp>
        <p:nvSpPr>
          <p:cNvPr id="142348" name="Text Box 13"/>
          <p:cNvSpPr txBox="1">
            <a:spLocks noChangeArrowheads="1"/>
          </p:cNvSpPr>
          <p:nvPr/>
        </p:nvSpPr>
        <p:spPr bwMode="auto">
          <a:xfrm>
            <a:off x="9144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CH" altLang="de-DE" sz="1800">
                <a:latin typeface="Tahoma" panose="020B0604030504040204" pitchFamily="34" charset="0"/>
              </a:rPr>
              <a:t>r1</a:t>
            </a:r>
            <a:endParaRPr kumimoji="0" lang="de-CH" altLang="de-DE"/>
          </a:p>
        </p:txBody>
      </p:sp>
      <p:sp>
        <p:nvSpPr>
          <p:cNvPr id="142349" name="Text Box 14"/>
          <p:cNvSpPr txBox="1">
            <a:spLocks noChangeArrowheads="1"/>
          </p:cNvSpPr>
          <p:nvPr/>
        </p:nvSpPr>
        <p:spPr bwMode="auto">
          <a:xfrm>
            <a:off x="1143000" y="32004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A2</a:t>
            </a:r>
            <a:endParaRPr kumimoji="0" lang="de-DE" altLang="de-DE"/>
          </a:p>
        </p:txBody>
      </p:sp>
      <p:sp>
        <p:nvSpPr>
          <p:cNvPr id="142350" name="Text Box 15"/>
          <p:cNvSpPr txBox="1">
            <a:spLocks noChangeArrowheads="1"/>
          </p:cNvSpPr>
          <p:nvPr/>
        </p:nvSpPr>
        <p:spPr bwMode="auto">
          <a:xfrm>
            <a:off x="1143000" y="3581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W</a:t>
            </a:r>
            <a:endParaRPr kumimoji="0" lang="de-DE" altLang="de-DE"/>
          </a:p>
        </p:txBody>
      </p:sp>
      <p:sp>
        <p:nvSpPr>
          <p:cNvPr id="142351" name="Text Box 16"/>
          <p:cNvSpPr txBox="1">
            <a:spLocks noChangeArrowheads="1"/>
          </p:cNvSpPr>
          <p:nvPr/>
        </p:nvSpPr>
        <p:spPr bwMode="auto">
          <a:xfrm>
            <a:off x="1143000" y="3962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X</a:t>
            </a:r>
            <a:endParaRPr kumimoji="0" lang="de-DE" altLang="de-DE"/>
          </a:p>
        </p:txBody>
      </p:sp>
      <p:sp>
        <p:nvSpPr>
          <p:cNvPr id="142352" name="Text Box 17"/>
          <p:cNvSpPr txBox="1">
            <a:spLocks noChangeArrowheads="1"/>
          </p:cNvSpPr>
          <p:nvPr/>
        </p:nvSpPr>
        <p:spPr bwMode="auto">
          <a:xfrm>
            <a:off x="1143000" y="4343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a:p>
        </p:txBody>
      </p:sp>
      <p:sp>
        <p:nvSpPr>
          <p:cNvPr id="142353" name="Text Box 18"/>
          <p:cNvSpPr txBox="1">
            <a:spLocks noChangeArrowheads="1"/>
          </p:cNvSpPr>
          <p:nvPr/>
        </p:nvSpPr>
        <p:spPr bwMode="auto">
          <a:xfrm>
            <a:off x="2057400" y="32004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A3</a:t>
            </a:r>
            <a:endParaRPr kumimoji="0" lang="de-DE" altLang="de-DE"/>
          </a:p>
        </p:txBody>
      </p:sp>
      <p:sp>
        <p:nvSpPr>
          <p:cNvPr id="142354" name="Text Box 19"/>
          <p:cNvSpPr txBox="1">
            <a:spLocks noChangeArrowheads="1"/>
          </p:cNvSpPr>
          <p:nvPr/>
        </p:nvSpPr>
        <p:spPr bwMode="auto">
          <a:xfrm>
            <a:off x="2057400" y="3581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a:p>
        </p:txBody>
      </p:sp>
      <p:sp>
        <p:nvSpPr>
          <p:cNvPr id="142355" name="Text Box 20"/>
          <p:cNvSpPr txBox="1">
            <a:spLocks noChangeArrowheads="1"/>
          </p:cNvSpPr>
          <p:nvPr/>
        </p:nvSpPr>
        <p:spPr bwMode="auto">
          <a:xfrm>
            <a:off x="2057400" y="3962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D</a:t>
            </a:r>
            <a:endParaRPr kumimoji="0" lang="de-DE" altLang="de-DE"/>
          </a:p>
        </p:txBody>
      </p:sp>
      <p:sp>
        <p:nvSpPr>
          <p:cNvPr id="142356" name="Text Box 21"/>
          <p:cNvSpPr txBox="1">
            <a:spLocks noChangeArrowheads="1"/>
          </p:cNvSpPr>
          <p:nvPr/>
        </p:nvSpPr>
        <p:spPr bwMode="auto">
          <a:xfrm>
            <a:off x="2362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CH" altLang="de-DE" sz="1800">
                <a:latin typeface="Tahoma" panose="020B0604030504040204" pitchFamily="34" charset="0"/>
              </a:rPr>
              <a:t>r2</a:t>
            </a:r>
            <a:endParaRPr kumimoji="0" lang="de-CH" altLang="de-DE"/>
          </a:p>
        </p:txBody>
      </p:sp>
      <p:sp>
        <p:nvSpPr>
          <p:cNvPr id="142357" name="Text Box 22"/>
          <p:cNvSpPr txBox="1">
            <a:spLocks noChangeArrowheads="1"/>
          </p:cNvSpPr>
          <p:nvPr/>
        </p:nvSpPr>
        <p:spPr bwMode="auto">
          <a:xfrm>
            <a:off x="2590800" y="32004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A4</a:t>
            </a:r>
            <a:endParaRPr kumimoji="0" lang="de-DE" altLang="de-DE"/>
          </a:p>
        </p:txBody>
      </p:sp>
      <p:sp>
        <p:nvSpPr>
          <p:cNvPr id="142358" name="Text Box 23"/>
          <p:cNvSpPr txBox="1">
            <a:spLocks noChangeArrowheads="1"/>
          </p:cNvSpPr>
          <p:nvPr/>
        </p:nvSpPr>
        <p:spPr bwMode="auto">
          <a:xfrm>
            <a:off x="2590800" y="3581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a:p>
        </p:txBody>
      </p:sp>
      <p:sp>
        <p:nvSpPr>
          <p:cNvPr id="142359" name="Text Box 24"/>
          <p:cNvSpPr txBox="1">
            <a:spLocks noChangeArrowheads="1"/>
          </p:cNvSpPr>
          <p:nvPr/>
        </p:nvSpPr>
        <p:spPr bwMode="auto">
          <a:xfrm>
            <a:off x="2590800" y="39624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Z</a:t>
            </a:r>
            <a:endParaRPr kumimoji="0" lang="de-DE" altLang="de-DE"/>
          </a:p>
        </p:txBody>
      </p:sp>
      <p:sp>
        <p:nvSpPr>
          <p:cNvPr id="142360" name="Text Box 25"/>
          <p:cNvSpPr txBox="1">
            <a:spLocks noChangeArrowheads="1"/>
          </p:cNvSpPr>
          <p:nvPr/>
        </p:nvSpPr>
        <p:spPr bwMode="auto">
          <a:xfrm>
            <a:off x="4876800" y="2058988"/>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A3</a:t>
            </a:r>
            <a:endParaRPr kumimoji="0" lang="de-DE" altLang="de-DE"/>
          </a:p>
        </p:txBody>
      </p:sp>
      <p:sp>
        <p:nvSpPr>
          <p:cNvPr id="142361" name="Text Box 26"/>
          <p:cNvSpPr txBox="1">
            <a:spLocks noChangeArrowheads="1"/>
          </p:cNvSpPr>
          <p:nvPr/>
        </p:nvSpPr>
        <p:spPr bwMode="auto">
          <a:xfrm>
            <a:off x="5410200" y="2058988"/>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A4</a:t>
            </a:r>
            <a:endParaRPr kumimoji="0" lang="de-DE" altLang="de-DE"/>
          </a:p>
        </p:txBody>
      </p:sp>
      <p:sp>
        <p:nvSpPr>
          <p:cNvPr id="142362" name="Text Box 27"/>
          <p:cNvSpPr txBox="1">
            <a:spLocks noChangeArrowheads="1"/>
          </p:cNvSpPr>
          <p:nvPr/>
        </p:nvSpPr>
        <p:spPr bwMode="auto">
          <a:xfrm>
            <a:off x="4876800" y="2439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t> </a:t>
            </a:r>
          </a:p>
        </p:txBody>
      </p:sp>
      <p:sp>
        <p:nvSpPr>
          <p:cNvPr id="142363" name="Text Box 28"/>
          <p:cNvSpPr txBox="1">
            <a:spLocks noChangeArrowheads="1"/>
          </p:cNvSpPr>
          <p:nvPr/>
        </p:nvSpPr>
        <p:spPr bwMode="auto">
          <a:xfrm>
            <a:off x="5410200" y="2439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t> </a:t>
            </a:r>
          </a:p>
        </p:txBody>
      </p:sp>
      <p:sp>
        <p:nvSpPr>
          <p:cNvPr id="142364" name="Text Box 29"/>
          <p:cNvSpPr txBox="1">
            <a:spLocks noChangeArrowheads="1"/>
          </p:cNvSpPr>
          <p:nvPr/>
        </p:nvSpPr>
        <p:spPr bwMode="auto">
          <a:xfrm>
            <a:off x="3810000" y="2820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B</a:t>
            </a:r>
            <a:endParaRPr kumimoji="0" lang="de-DE" altLang="de-DE"/>
          </a:p>
        </p:txBody>
      </p:sp>
      <p:sp>
        <p:nvSpPr>
          <p:cNvPr id="142365" name="Text Box 30"/>
          <p:cNvSpPr txBox="1">
            <a:spLocks noChangeArrowheads="1"/>
          </p:cNvSpPr>
          <p:nvPr/>
        </p:nvSpPr>
        <p:spPr bwMode="auto">
          <a:xfrm>
            <a:off x="4343400" y="2820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X</a:t>
            </a:r>
            <a:endParaRPr kumimoji="0" lang="de-DE" altLang="de-DE"/>
          </a:p>
        </p:txBody>
      </p:sp>
      <p:sp>
        <p:nvSpPr>
          <p:cNvPr id="142366" name="Text Box 31"/>
          <p:cNvSpPr txBox="1">
            <a:spLocks noChangeArrowheads="1"/>
          </p:cNvSpPr>
          <p:nvPr/>
        </p:nvSpPr>
        <p:spPr bwMode="auto">
          <a:xfrm>
            <a:off x="4876800" y="2820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1800"/>
          </a:p>
        </p:txBody>
      </p:sp>
      <p:sp>
        <p:nvSpPr>
          <p:cNvPr id="142367" name="Text Box 32"/>
          <p:cNvSpPr txBox="1">
            <a:spLocks noChangeArrowheads="1"/>
          </p:cNvSpPr>
          <p:nvPr/>
        </p:nvSpPr>
        <p:spPr bwMode="auto">
          <a:xfrm>
            <a:off x="5410200" y="2820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1800"/>
          </a:p>
        </p:txBody>
      </p:sp>
      <p:sp>
        <p:nvSpPr>
          <p:cNvPr id="142368" name="Text Box 33"/>
          <p:cNvSpPr txBox="1">
            <a:spLocks noChangeArrowheads="1"/>
          </p:cNvSpPr>
          <p:nvPr/>
        </p:nvSpPr>
        <p:spPr bwMode="auto">
          <a:xfrm>
            <a:off x="3810000" y="3201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a:p>
        </p:txBody>
      </p:sp>
      <p:sp>
        <p:nvSpPr>
          <p:cNvPr id="142369" name="Text Box 34"/>
          <p:cNvSpPr txBox="1">
            <a:spLocks noChangeArrowheads="1"/>
          </p:cNvSpPr>
          <p:nvPr/>
        </p:nvSpPr>
        <p:spPr bwMode="auto">
          <a:xfrm>
            <a:off x="4343400" y="3201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a:p>
        </p:txBody>
      </p:sp>
      <p:sp>
        <p:nvSpPr>
          <p:cNvPr id="142370" name="Text Box 35"/>
          <p:cNvSpPr txBox="1">
            <a:spLocks noChangeArrowheads="1"/>
          </p:cNvSpPr>
          <p:nvPr/>
        </p:nvSpPr>
        <p:spPr bwMode="auto">
          <a:xfrm>
            <a:off x="4876800" y="3201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sz="1800"/>
          </a:p>
        </p:txBody>
      </p:sp>
      <p:sp>
        <p:nvSpPr>
          <p:cNvPr id="142371" name="Text Box 36"/>
          <p:cNvSpPr txBox="1">
            <a:spLocks noChangeArrowheads="1"/>
          </p:cNvSpPr>
          <p:nvPr/>
        </p:nvSpPr>
        <p:spPr bwMode="auto">
          <a:xfrm>
            <a:off x="5410200" y="3201988"/>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sz="1800"/>
          </a:p>
        </p:txBody>
      </p:sp>
      <p:sp>
        <p:nvSpPr>
          <p:cNvPr id="142372" name="Text Box 37"/>
          <p:cNvSpPr txBox="1">
            <a:spLocks noChangeArrowheads="1"/>
          </p:cNvSpPr>
          <p:nvPr/>
        </p:nvSpPr>
        <p:spPr bwMode="auto">
          <a:xfrm>
            <a:off x="3657600" y="4267200"/>
            <a:ext cx="411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CH" altLang="de-DE" sz="1800">
                <a:latin typeface="Tahoma" panose="020B0604030504040204" pitchFamily="34" charset="0"/>
              </a:rPr>
              <a:t>(rechter Outer) JOIN(r1,A2 =* A4,r2)</a:t>
            </a:r>
            <a:endParaRPr kumimoji="0" lang="de-CH" altLang="de-DE"/>
          </a:p>
        </p:txBody>
      </p:sp>
      <p:sp>
        <p:nvSpPr>
          <p:cNvPr id="142373" name="Text Box 38"/>
          <p:cNvSpPr txBox="1">
            <a:spLocks noChangeArrowheads="1"/>
          </p:cNvSpPr>
          <p:nvPr/>
        </p:nvSpPr>
        <p:spPr bwMode="auto">
          <a:xfrm>
            <a:off x="3810000" y="46482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A1</a:t>
            </a:r>
            <a:endParaRPr kumimoji="0" lang="de-DE" altLang="de-DE"/>
          </a:p>
        </p:txBody>
      </p:sp>
      <p:sp>
        <p:nvSpPr>
          <p:cNvPr id="142374" name="Text Box 40"/>
          <p:cNvSpPr txBox="1">
            <a:spLocks noChangeArrowheads="1"/>
          </p:cNvSpPr>
          <p:nvPr/>
        </p:nvSpPr>
        <p:spPr bwMode="auto">
          <a:xfrm>
            <a:off x="4343400" y="46482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A2</a:t>
            </a:r>
            <a:endParaRPr kumimoji="0" lang="de-DE" altLang="de-DE"/>
          </a:p>
        </p:txBody>
      </p:sp>
      <p:sp>
        <p:nvSpPr>
          <p:cNvPr id="142375" name="Text Box 42"/>
          <p:cNvSpPr txBox="1">
            <a:spLocks noChangeArrowheads="1"/>
          </p:cNvSpPr>
          <p:nvPr/>
        </p:nvSpPr>
        <p:spPr bwMode="auto">
          <a:xfrm>
            <a:off x="4876800" y="46482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A3</a:t>
            </a:r>
            <a:endParaRPr kumimoji="0" lang="de-DE" altLang="de-DE"/>
          </a:p>
        </p:txBody>
      </p:sp>
      <p:sp>
        <p:nvSpPr>
          <p:cNvPr id="142376" name="Text Box 43"/>
          <p:cNvSpPr txBox="1">
            <a:spLocks noChangeArrowheads="1"/>
          </p:cNvSpPr>
          <p:nvPr/>
        </p:nvSpPr>
        <p:spPr bwMode="auto">
          <a:xfrm>
            <a:off x="5410200" y="4648200"/>
            <a:ext cx="533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A4</a:t>
            </a:r>
            <a:endParaRPr kumimoji="0" lang="de-DE" altLang="de-DE"/>
          </a:p>
        </p:txBody>
      </p:sp>
      <p:sp>
        <p:nvSpPr>
          <p:cNvPr id="142377" name="Text Box 46"/>
          <p:cNvSpPr txBox="1">
            <a:spLocks noChangeArrowheads="1"/>
          </p:cNvSpPr>
          <p:nvPr/>
        </p:nvSpPr>
        <p:spPr bwMode="auto">
          <a:xfrm>
            <a:off x="3810000" y="5410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1800"/>
          </a:p>
        </p:txBody>
      </p:sp>
      <p:sp>
        <p:nvSpPr>
          <p:cNvPr id="142378" name="Text Box 47"/>
          <p:cNvSpPr txBox="1">
            <a:spLocks noChangeArrowheads="1"/>
          </p:cNvSpPr>
          <p:nvPr/>
        </p:nvSpPr>
        <p:spPr bwMode="auto">
          <a:xfrm>
            <a:off x="4343400" y="5410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1800"/>
          </a:p>
        </p:txBody>
      </p:sp>
      <p:sp>
        <p:nvSpPr>
          <p:cNvPr id="142379" name="Text Box 48"/>
          <p:cNvSpPr txBox="1">
            <a:spLocks noChangeArrowheads="1"/>
          </p:cNvSpPr>
          <p:nvPr/>
        </p:nvSpPr>
        <p:spPr bwMode="auto">
          <a:xfrm>
            <a:off x="4876800" y="5410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D</a:t>
            </a:r>
            <a:endParaRPr kumimoji="0" lang="de-DE" altLang="de-DE" sz="1800"/>
          </a:p>
        </p:txBody>
      </p:sp>
      <p:sp>
        <p:nvSpPr>
          <p:cNvPr id="142380" name="Text Box 49"/>
          <p:cNvSpPr txBox="1">
            <a:spLocks noChangeArrowheads="1"/>
          </p:cNvSpPr>
          <p:nvPr/>
        </p:nvSpPr>
        <p:spPr bwMode="auto">
          <a:xfrm>
            <a:off x="5410200" y="5410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Z</a:t>
            </a:r>
            <a:endParaRPr kumimoji="0" lang="de-DE" altLang="de-DE" sz="1800"/>
          </a:p>
        </p:txBody>
      </p:sp>
      <p:sp>
        <p:nvSpPr>
          <p:cNvPr id="142381" name="Text Box 50"/>
          <p:cNvSpPr txBox="1">
            <a:spLocks noChangeArrowheads="1"/>
          </p:cNvSpPr>
          <p:nvPr/>
        </p:nvSpPr>
        <p:spPr bwMode="auto">
          <a:xfrm>
            <a:off x="3810000" y="5029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a:p>
        </p:txBody>
      </p:sp>
      <p:sp>
        <p:nvSpPr>
          <p:cNvPr id="142382" name="Text Box 51"/>
          <p:cNvSpPr txBox="1">
            <a:spLocks noChangeArrowheads="1"/>
          </p:cNvSpPr>
          <p:nvPr/>
        </p:nvSpPr>
        <p:spPr bwMode="auto">
          <a:xfrm>
            <a:off x="4343400" y="5029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a:p>
        </p:txBody>
      </p:sp>
      <p:sp>
        <p:nvSpPr>
          <p:cNvPr id="142383" name="Text Box 52"/>
          <p:cNvSpPr txBox="1">
            <a:spLocks noChangeArrowheads="1"/>
          </p:cNvSpPr>
          <p:nvPr/>
        </p:nvSpPr>
        <p:spPr bwMode="auto">
          <a:xfrm>
            <a:off x="4876800" y="5029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sz="1800"/>
          </a:p>
        </p:txBody>
      </p:sp>
      <p:sp>
        <p:nvSpPr>
          <p:cNvPr id="142384" name="Text Box 53"/>
          <p:cNvSpPr txBox="1">
            <a:spLocks noChangeArrowheads="1"/>
          </p:cNvSpPr>
          <p:nvPr/>
        </p:nvSpPr>
        <p:spPr bwMode="auto">
          <a:xfrm>
            <a:off x="5410200" y="5029200"/>
            <a:ext cx="5334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sz="18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06400" y="228600"/>
            <a:ext cx="8128000" cy="914400"/>
          </a:xfrm>
        </p:spPr>
        <p:txBody>
          <a:bodyPr/>
          <a:lstStyle/>
          <a:p>
            <a:pPr algn="ctr"/>
            <a:r>
              <a:rPr lang="de-DE" altLang="de-DE"/>
              <a:t>Beispiel left Outer-Join</a:t>
            </a:r>
          </a:p>
        </p:txBody>
      </p:sp>
      <p:sp>
        <p:nvSpPr>
          <p:cNvPr id="49" name="Rectangle 7"/>
          <p:cNvSpPr>
            <a:spLocks noChangeArrowheads="1"/>
          </p:cNvSpPr>
          <p:nvPr/>
        </p:nvSpPr>
        <p:spPr bwMode="auto">
          <a:xfrm>
            <a:off x="684213" y="4365625"/>
            <a:ext cx="7488237" cy="15668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defRPr/>
            </a:pPr>
            <a:r>
              <a:rPr lang="de-CH" sz="3200" dirty="0">
                <a:latin typeface="+mn-lt"/>
              </a:rPr>
              <a:t>SELECT </a:t>
            </a:r>
            <a:r>
              <a:rPr lang="de-CH" sz="3200" dirty="0" err="1">
                <a:latin typeface="+mn-lt"/>
              </a:rPr>
              <a:t>a.au_lname</a:t>
            </a:r>
            <a:r>
              <a:rPr lang="de-CH" sz="3200" dirty="0">
                <a:latin typeface="+mn-lt"/>
              </a:rPr>
              <a:t>, </a:t>
            </a:r>
            <a:r>
              <a:rPr lang="de-CH" sz="3200" dirty="0" err="1">
                <a:latin typeface="+mn-lt"/>
              </a:rPr>
              <a:t>a.city</a:t>
            </a:r>
            <a:r>
              <a:rPr lang="de-CH" sz="3200" dirty="0">
                <a:latin typeface="+mn-lt"/>
              </a:rPr>
              <a:t>, </a:t>
            </a:r>
            <a:r>
              <a:rPr lang="de-CH" sz="3200" dirty="0" err="1">
                <a:latin typeface="+mn-lt"/>
              </a:rPr>
              <a:t>t.title</a:t>
            </a:r>
            <a:endParaRPr lang="de-CH" sz="3200" dirty="0">
              <a:latin typeface="+mn-lt"/>
            </a:endParaRPr>
          </a:p>
          <a:p>
            <a:pPr>
              <a:defRPr/>
            </a:pPr>
            <a:r>
              <a:rPr lang="de-CH" sz="3200" dirty="0">
                <a:latin typeface="+mn-lt"/>
              </a:rPr>
              <a:t>FROM </a:t>
            </a:r>
            <a:r>
              <a:rPr lang="de-CH" sz="3200" dirty="0" err="1">
                <a:latin typeface="+mn-lt"/>
              </a:rPr>
              <a:t>autor</a:t>
            </a:r>
            <a:r>
              <a:rPr lang="de-CH" sz="3200" dirty="0">
                <a:latin typeface="+mn-lt"/>
              </a:rPr>
              <a:t> a LEFT OUTER JOIN </a:t>
            </a:r>
            <a:r>
              <a:rPr lang="de-CH" sz="3200" dirty="0" err="1">
                <a:latin typeface="+mn-lt"/>
              </a:rPr>
              <a:t>titles</a:t>
            </a:r>
            <a:r>
              <a:rPr lang="de-CH" sz="3200" dirty="0">
                <a:latin typeface="+mn-lt"/>
              </a:rPr>
              <a:t> t</a:t>
            </a:r>
          </a:p>
          <a:p>
            <a:pPr>
              <a:defRPr/>
            </a:pPr>
            <a:r>
              <a:rPr lang="de-CH" sz="3200" dirty="0">
                <a:latin typeface="+mn-lt"/>
              </a:rPr>
              <a:t>ON </a:t>
            </a:r>
            <a:r>
              <a:rPr lang="de-CH" sz="3200" dirty="0" err="1">
                <a:latin typeface="+mn-lt"/>
              </a:rPr>
              <a:t>a.au_id</a:t>
            </a:r>
            <a:r>
              <a:rPr lang="de-CH" sz="3200" dirty="0">
                <a:latin typeface="+mn-lt"/>
              </a:rPr>
              <a:t> = </a:t>
            </a:r>
            <a:r>
              <a:rPr lang="de-CH" sz="3200" dirty="0" err="1">
                <a:latin typeface="+mn-lt"/>
              </a:rPr>
              <a:t>t.au_id</a:t>
            </a:r>
            <a:r>
              <a:rPr lang="de-CH" sz="3200" dirty="0">
                <a:latin typeface="+mn-lt"/>
              </a:rPr>
              <a:t> </a:t>
            </a:r>
          </a:p>
        </p:txBody>
      </p:sp>
      <p:sp>
        <p:nvSpPr>
          <p:cNvPr id="50" name="Textfeld 49"/>
          <p:cNvSpPr txBox="1"/>
          <p:nvPr/>
        </p:nvSpPr>
        <p:spPr>
          <a:xfrm>
            <a:off x="611188" y="1700213"/>
            <a:ext cx="8137525" cy="1754187"/>
          </a:xfrm>
          <a:prstGeom prst="rect">
            <a:avLst/>
          </a:prstGeom>
          <a:noFill/>
        </p:spPr>
        <p:txBody>
          <a:bodyPr>
            <a:spAutoFit/>
          </a:bodyPr>
          <a:lstStyle/>
          <a:p>
            <a:pPr>
              <a:defRPr/>
            </a:pPr>
            <a:r>
              <a:rPr lang="de-CH" sz="3600" dirty="0">
                <a:latin typeface="+mn-lt"/>
              </a:rPr>
              <a:t>Schliesst alle Zeilen aus der linken Tabelle (</a:t>
            </a:r>
            <a:r>
              <a:rPr lang="de-CH" sz="3600" dirty="0" err="1">
                <a:latin typeface="+mn-lt"/>
              </a:rPr>
              <a:t>autor</a:t>
            </a:r>
            <a:r>
              <a:rPr lang="de-CH" sz="3600" dirty="0">
                <a:latin typeface="+mn-lt"/>
              </a:rPr>
              <a:t>) mit in die Ergebnistabelle ein.</a:t>
            </a:r>
          </a:p>
          <a:p>
            <a:pPr>
              <a:defRPr/>
            </a:pPr>
            <a:endParaRPr lang="de-CH" sz="3600" dirty="0">
              <a:latin typeface="+mn-lt"/>
            </a:endParaRPr>
          </a:p>
        </p:txBody>
      </p:sp>
      <p:sp>
        <p:nvSpPr>
          <p:cNvPr id="51" name="Textfeld 50"/>
          <p:cNvSpPr txBox="1"/>
          <p:nvPr/>
        </p:nvSpPr>
        <p:spPr>
          <a:xfrm>
            <a:off x="684213" y="3860800"/>
            <a:ext cx="3167062" cy="461963"/>
          </a:xfrm>
          <a:prstGeom prst="rect">
            <a:avLst/>
          </a:prstGeom>
          <a:noFill/>
        </p:spPr>
        <p:txBody>
          <a:bodyPr>
            <a:spAutoFit/>
          </a:bodyPr>
          <a:lstStyle/>
          <a:p>
            <a:pPr>
              <a:defRPr/>
            </a:pPr>
            <a:r>
              <a:rPr lang="de-CH" dirty="0">
                <a:latin typeface="+mn-lt"/>
              </a:rPr>
              <a:t>explicit </a:t>
            </a:r>
            <a:r>
              <a:rPr lang="de-CH" dirty="0" err="1">
                <a:latin typeface="+mn-lt"/>
              </a:rPr>
              <a:t>join</a:t>
            </a:r>
            <a:r>
              <a:rPr lang="de-CH" dirty="0">
                <a:latin typeface="+mn-lt"/>
              </a:rPr>
              <a:t> </a:t>
            </a:r>
            <a:r>
              <a:rPr lang="de-CH" dirty="0" err="1">
                <a:latin typeface="+mn-lt"/>
              </a:rPr>
              <a:t>notation</a:t>
            </a:r>
            <a:r>
              <a:rPr lang="de-CH" dirty="0">
                <a:latin typeface="+mn-lt"/>
              </a:rPr>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06400" y="228600"/>
            <a:ext cx="8128000" cy="914400"/>
          </a:xfrm>
        </p:spPr>
        <p:txBody>
          <a:bodyPr/>
          <a:lstStyle/>
          <a:p>
            <a:pPr algn="ctr"/>
            <a:r>
              <a:rPr lang="de-DE" altLang="de-DE"/>
              <a:t>Beispiel right Outer-Join</a:t>
            </a:r>
          </a:p>
        </p:txBody>
      </p:sp>
      <p:sp>
        <p:nvSpPr>
          <p:cNvPr id="49" name="Rectangle 7"/>
          <p:cNvSpPr>
            <a:spLocks noChangeArrowheads="1"/>
          </p:cNvSpPr>
          <p:nvPr/>
        </p:nvSpPr>
        <p:spPr bwMode="auto">
          <a:xfrm>
            <a:off x="684213" y="4292600"/>
            <a:ext cx="7488237" cy="15668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defRPr/>
            </a:pPr>
            <a:r>
              <a:rPr lang="de-CH" sz="3200" dirty="0">
                <a:latin typeface="+mn-lt"/>
              </a:rPr>
              <a:t>SELECT </a:t>
            </a:r>
            <a:r>
              <a:rPr lang="de-CH" sz="3200" dirty="0" err="1">
                <a:latin typeface="+mn-lt"/>
              </a:rPr>
              <a:t>a.au_lname</a:t>
            </a:r>
            <a:r>
              <a:rPr lang="de-CH" sz="3200" dirty="0">
                <a:latin typeface="+mn-lt"/>
              </a:rPr>
              <a:t>, </a:t>
            </a:r>
            <a:r>
              <a:rPr lang="de-CH" sz="3200" dirty="0" err="1">
                <a:latin typeface="+mn-lt"/>
              </a:rPr>
              <a:t>a.city</a:t>
            </a:r>
            <a:r>
              <a:rPr lang="de-CH" sz="3200" dirty="0">
                <a:latin typeface="+mn-lt"/>
              </a:rPr>
              <a:t>, </a:t>
            </a:r>
            <a:r>
              <a:rPr lang="de-CH" sz="3200" dirty="0" err="1">
                <a:latin typeface="+mn-lt"/>
              </a:rPr>
              <a:t>t.title</a:t>
            </a:r>
            <a:endParaRPr lang="de-CH" sz="3200" dirty="0">
              <a:latin typeface="+mn-lt"/>
            </a:endParaRPr>
          </a:p>
          <a:p>
            <a:pPr>
              <a:defRPr/>
            </a:pPr>
            <a:r>
              <a:rPr lang="de-CH" sz="3200" dirty="0">
                <a:latin typeface="+mn-lt"/>
              </a:rPr>
              <a:t>FROM </a:t>
            </a:r>
            <a:r>
              <a:rPr lang="de-CH" sz="3200" dirty="0" err="1">
                <a:latin typeface="+mn-lt"/>
              </a:rPr>
              <a:t>autor</a:t>
            </a:r>
            <a:r>
              <a:rPr lang="de-CH" sz="3200" dirty="0">
                <a:latin typeface="+mn-lt"/>
              </a:rPr>
              <a:t> a RIGHT OUTER JOIN </a:t>
            </a:r>
            <a:r>
              <a:rPr lang="de-CH" sz="3200" dirty="0" err="1">
                <a:latin typeface="+mn-lt"/>
              </a:rPr>
              <a:t>titles</a:t>
            </a:r>
            <a:r>
              <a:rPr lang="de-CH" sz="3200" dirty="0">
                <a:latin typeface="+mn-lt"/>
              </a:rPr>
              <a:t> t</a:t>
            </a:r>
          </a:p>
          <a:p>
            <a:pPr>
              <a:defRPr/>
            </a:pPr>
            <a:r>
              <a:rPr lang="de-CH" sz="3200" dirty="0">
                <a:latin typeface="+mn-lt"/>
              </a:rPr>
              <a:t>ON </a:t>
            </a:r>
            <a:r>
              <a:rPr lang="de-CH" sz="3200" dirty="0" err="1">
                <a:latin typeface="+mn-lt"/>
              </a:rPr>
              <a:t>a.au_id</a:t>
            </a:r>
            <a:r>
              <a:rPr lang="de-CH" sz="3200" dirty="0">
                <a:latin typeface="+mn-lt"/>
              </a:rPr>
              <a:t> = </a:t>
            </a:r>
            <a:r>
              <a:rPr lang="de-CH" sz="3200" dirty="0" err="1">
                <a:latin typeface="+mn-lt"/>
              </a:rPr>
              <a:t>t.au_id</a:t>
            </a:r>
            <a:r>
              <a:rPr lang="de-CH" sz="3200" dirty="0">
                <a:latin typeface="+mn-lt"/>
              </a:rPr>
              <a:t> </a:t>
            </a:r>
          </a:p>
        </p:txBody>
      </p:sp>
      <p:sp>
        <p:nvSpPr>
          <p:cNvPr id="50" name="Textfeld 49"/>
          <p:cNvSpPr txBox="1"/>
          <p:nvPr/>
        </p:nvSpPr>
        <p:spPr>
          <a:xfrm>
            <a:off x="611188" y="1700213"/>
            <a:ext cx="8137525" cy="1754187"/>
          </a:xfrm>
          <a:prstGeom prst="rect">
            <a:avLst/>
          </a:prstGeom>
          <a:noFill/>
        </p:spPr>
        <p:txBody>
          <a:bodyPr>
            <a:spAutoFit/>
          </a:bodyPr>
          <a:lstStyle/>
          <a:p>
            <a:pPr>
              <a:defRPr/>
            </a:pPr>
            <a:r>
              <a:rPr lang="de-CH" sz="3600" dirty="0">
                <a:latin typeface="+mn-lt"/>
              </a:rPr>
              <a:t>Schliesst alle Zeilen aus der rechten Tabelle (</a:t>
            </a:r>
            <a:r>
              <a:rPr lang="de-CH" sz="3600" dirty="0" err="1">
                <a:latin typeface="+mn-lt"/>
              </a:rPr>
              <a:t>titles</a:t>
            </a:r>
            <a:r>
              <a:rPr lang="de-CH" sz="3600" dirty="0">
                <a:latin typeface="+mn-lt"/>
              </a:rPr>
              <a:t>) mit in die Ergebnistabelle ein.</a:t>
            </a:r>
          </a:p>
          <a:p>
            <a:pPr>
              <a:defRPr/>
            </a:pPr>
            <a:endParaRPr lang="de-CH" sz="3600" dirty="0">
              <a:latin typeface="+mn-lt"/>
            </a:endParaRPr>
          </a:p>
        </p:txBody>
      </p:sp>
      <p:sp>
        <p:nvSpPr>
          <p:cNvPr id="5" name="Textfeld 4"/>
          <p:cNvSpPr txBox="1"/>
          <p:nvPr/>
        </p:nvSpPr>
        <p:spPr>
          <a:xfrm>
            <a:off x="684213" y="3789363"/>
            <a:ext cx="3167062" cy="461962"/>
          </a:xfrm>
          <a:prstGeom prst="rect">
            <a:avLst/>
          </a:prstGeom>
          <a:noFill/>
        </p:spPr>
        <p:txBody>
          <a:bodyPr>
            <a:spAutoFit/>
          </a:bodyPr>
          <a:lstStyle/>
          <a:p>
            <a:pPr>
              <a:defRPr/>
            </a:pPr>
            <a:r>
              <a:rPr lang="de-CH" dirty="0">
                <a:latin typeface="+mn-lt"/>
              </a:rPr>
              <a:t>explicit </a:t>
            </a:r>
            <a:r>
              <a:rPr lang="de-CH" dirty="0" err="1">
                <a:latin typeface="+mn-lt"/>
              </a:rPr>
              <a:t>join</a:t>
            </a:r>
            <a:r>
              <a:rPr lang="de-CH" dirty="0">
                <a:latin typeface="+mn-lt"/>
              </a:rPr>
              <a:t> </a:t>
            </a:r>
            <a:r>
              <a:rPr lang="de-CH" dirty="0" err="1">
                <a:latin typeface="+mn-lt"/>
              </a:rPr>
              <a:t>notation</a:t>
            </a:r>
            <a:r>
              <a:rPr lang="de-CH" dirty="0">
                <a:latin typeface="+mn-lt"/>
              </a:rPr>
              <a:t>:</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06400" y="228600"/>
            <a:ext cx="8128000" cy="914400"/>
          </a:xfrm>
        </p:spPr>
        <p:txBody>
          <a:bodyPr/>
          <a:lstStyle/>
          <a:p>
            <a:pPr algn="ctr"/>
            <a:r>
              <a:rPr lang="de-DE" altLang="de-DE"/>
              <a:t>Beispiel Cross-Join</a:t>
            </a:r>
          </a:p>
        </p:txBody>
      </p:sp>
      <p:sp>
        <p:nvSpPr>
          <p:cNvPr id="49" name="Rectangle 7"/>
          <p:cNvSpPr>
            <a:spLocks noChangeArrowheads="1"/>
          </p:cNvSpPr>
          <p:nvPr/>
        </p:nvSpPr>
        <p:spPr bwMode="auto">
          <a:xfrm>
            <a:off x="684213" y="3357563"/>
            <a:ext cx="7488237" cy="107473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defRPr/>
            </a:pPr>
            <a:r>
              <a:rPr lang="de-CH" sz="3200" dirty="0">
                <a:latin typeface="+mn-lt"/>
              </a:rPr>
              <a:t>SELECT </a:t>
            </a:r>
            <a:r>
              <a:rPr lang="de-CH" sz="3200" dirty="0" err="1">
                <a:latin typeface="+mn-lt"/>
              </a:rPr>
              <a:t>a.au_lname</a:t>
            </a:r>
            <a:r>
              <a:rPr lang="de-CH" sz="3200" dirty="0">
                <a:latin typeface="+mn-lt"/>
              </a:rPr>
              <a:t>, </a:t>
            </a:r>
            <a:r>
              <a:rPr lang="de-CH" sz="3200" dirty="0" err="1">
                <a:latin typeface="+mn-lt"/>
              </a:rPr>
              <a:t>a.city</a:t>
            </a:r>
            <a:r>
              <a:rPr lang="de-CH" sz="3200" dirty="0">
                <a:latin typeface="+mn-lt"/>
              </a:rPr>
              <a:t>, </a:t>
            </a:r>
            <a:r>
              <a:rPr lang="de-CH" sz="3200" dirty="0" err="1">
                <a:latin typeface="+mn-lt"/>
              </a:rPr>
              <a:t>t.title</a:t>
            </a:r>
            <a:endParaRPr lang="de-CH" sz="3200" dirty="0">
              <a:latin typeface="+mn-lt"/>
            </a:endParaRPr>
          </a:p>
          <a:p>
            <a:pPr>
              <a:defRPr/>
            </a:pPr>
            <a:r>
              <a:rPr lang="de-CH" sz="3200" dirty="0">
                <a:latin typeface="+mn-lt"/>
              </a:rPr>
              <a:t>FROM </a:t>
            </a:r>
            <a:r>
              <a:rPr lang="de-CH" sz="3200" dirty="0" err="1">
                <a:latin typeface="+mn-lt"/>
              </a:rPr>
              <a:t>autor</a:t>
            </a:r>
            <a:r>
              <a:rPr lang="de-CH" sz="3200" dirty="0">
                <a:latin typeface="+mn-lt"/>
              </a:rPr>
              <a:t> a CROSS JOIN </a:t>
            </a:r>
            <a:r>
              <a:rPr lang="de-CH" sz="3200" dirty="0" err="1">
                <a:latin typeface="+mn-lt"/>
              </a:rPr>
              <a:t>titles</a:t>
            </a:r>
            <a:r>
              <a:rPr lang="de-CH" sz="3200" dirty="0">
                <a:latin typeface="+mn-lt"/>
              </a:rPr>
              <a:t> t</a:t>
            </a:r>
          </a:p>
        </p:txBody>
      </p:sp>
      <p:sp>
        <p:nvSpPr>
          <p:cNvPr id="50" name="Textfeld 49"/>
          <p:cNvSpPr txBox="1"/>
          <p:nvPr/>
        </p:nvSpPr>
        <p:spPr>
          <a:xfrm>
            <a:off x="611188" y="1557338"/>
            <a:ext cx="8137525" cy="1754187"/>
          </a:xfrm>
          <a:prstGeom prst="rect">
            <a:avLst/>
          </a:prstGeom>
          <a:noFill/>
        </p:spPr>
        <p:txBody>
          <a:bodyPr>
            <a:spAutoFit/>
          </a:bodyPr>
          <a:lstStyle/>
          <a:p>
            <a:pPr>
              <a:defRPr/>
            </a:pPr>
            <a:r>
              <a:rPr lang="de-CH" sz="3600" dirty="0">
                <a:latin typeface="+mn-lt"/>
              </a:rPr>
              <a:t>Als Ergebnistabelle erhält man das Kartesische Produkt der beiden Tabellen.</a:t>
            </a:r>
          </a:p>
          <a:p>
            <a:pPr>
              <a:defRPr/>
            </a:pPr>
            <a:endParaRPr lang="de-CH" sz="3600" dirty="0">
              <a:latin typeface="+mn-lt"/>
            </a:endParaRPr>
          </a:p>
        </p:txBody>
      </p:sp>
      <p:sp>
        <p:nvSpPr>
          <p:cNvPr id="5" name="Rectangle 7"/>
          <p:cNvSpPr>
            <a:spLocks noChangeArrowheads="1"/>
          </p:cNvSpPr>
          <p:nvPr/>
        </p:nvSpPr>
        <p:spPr bwMode="auto">
          <a:xfrm>
            <a:off x="684213" y="5300663"/>
            <a:ext cx="7488237" cy="107473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defRPr/>
            </a:pPr>
            <a:r>
              <a:rPr lang="de-CH" sz="3200" dirty="0">
                <a:latin typeface="+mn-lt"/>
              </a:rPr>
              <a:t>SELECT </a:t>
            </a:r>
            <a:r>
              <a:rPr lang="de-CH" sz="3200" dirty="0" err="1">
                <a:latin typeface="+mn-lt"/>
              </a:rPr>
              <a:t>a.au_lname</a:t>
            </a:r>
            <a:r>
              <a:rPr lang="de-CH" sz="3200" dirty="0">
                <a:latin typeface="+mn-lt"/>
              </a:rPr>
              <a:t>, </a:t>
            </a:r>
            <a:r>
              <a:rPr lang="de-CH" sz="3200" dirty="0" err="1">
                <a:latin typeface="+mn-lt"/>
              </a:rPr>
              <a:t>a.city</a:t>
            </a:r>
            <a:r>
              <a:rPr lang="de-CH" sz="3200" dirty="0">
                <a:latin typeface="+mn-lt"/>
              </a:rPr>
              <a:t>, </a:t>
            </a:r>
            <a:r>
              <a:rPr lang="de-CH" sz="3200" dirty="0" err="1">
                <a:latin typeface="+mn-lt"/>
              </a:rPr>
              <a:t>t.title</a:t>
            </a:r>
            <a:endParaRPr lang="de-CH" sz="3200" dirty="0">
              <a:latin typeface="+mn-lt"/>
            </a:endParaRPr>
          </a:p>
          <a:p>
            <a:pPr>
              <a:defRPr/>
            </a:pPr>
            <a:r>
              <a:rPr lang="de-CH" sz="3200" dirty="0">
                <a:latin typeface="+mn-lt"/>
              </a:rPr>
              <a:t>FROM </a:t>
            </a:r>
            <a:r>
              <a:rPr lang="de-CH" sz="3200" dirty="0" err="1">
                <a:latin typeface="+mn-lt"/>
              </a:rPr>
              <a:t>autor</a:t>
            </a:r>
            <a:r>
              <a:rPr lang="de-CH" sz="3200" dirty="0">
                <a:latin typeface="+mn-lt"/>
              </a:rPr>
              <a:t> a, </a:t>
            </a:r>
            <a:r>
              <a:rPr lang="de-CH" sz="3200" dirty="0" err="1">
                <a:latin typeface="+mn-lt"/>
              </a:rPr>
              <a:t>titles</a:t>
            </a:r>
            <a:r>
              <a:rPr lang="de-CH" sz="3200" dirty="0">
                <a:latin typeface="+mn-lt"/>
              </a:rPr>
              <a:t> t</a:t>
            </a:r>
          </a:p>
        </p:txBody>
      </p:sp>
      <p:sp>
        <p:nvSpPr>
          <p:cNvPr id="6" name="Textfeld 5"/>
          <p:cNvSpPr txBox="1"/>
          <p:nvPr/>
        </p:nvSpPr>
        <p:spPr>
          <a:xfrm>
            <a:off x="611188" y="4797425"/>
            <a:ext cx="3168650" cy="461963"/>
          </a:xfrm>
          <a:prstGeom prst="rect">
            <a:avLst/>
          </a:prstGeom>
          <a:noFill/>
        </p:spPr>
        <p:txBody>
          <a:bodyPr>
            <a:spAutoFit/>
          </a:bodyPr>
          <a:lstStyle/>
          <a:p>
            <a:pPr>
              <a:defRPr/>
            </a:pPr>
            <a:r>
              <a:rPr lang="de-CH" dirty="0" err="1">
                <a:latin typeface="+mn-lt"/>
              </a:rPr>
              <a:t>implicit</a:t>
            </a:r>
            <a:r>
              <a:rPr lang="de-CH" dirty="0">
                <a:latin typeface="+mn-lt"/>
              </a:rPr>
              <a:t> </a:t>
            </a:r>
            <a:r>
              <a:rPr lang="de-CH" dirty="0" err="1">
                <a:latin typeface="+mn-lt"/>
              </a:rPr>
              <a:t>join</a:t>
            </a:r>
            <a:r>
              <a:rPr lang="de-CH" dirty="0">
                <a:latin typeface="+mn-lt"/>
              </a:rPr>
              <a:t> </a:t>
            </a:r>
            <a:r>
              <a:rPr lang="de-CH" dirty="0" err="1">
                <a:latin typeface="+mn-lt"/>
              </a:rPr>
              <a:t>notation</a:t>
            </a:r>
            <a:r>
              <a:rPr lang="de-CH" dirty="0">
                <a:latin typeface="+mn-lt"/>
              </a:rPr>
              <a:t>:</a:t>
            </a:r>
          </a:p>
        </p:txBody>
      </p:sp>
      <p:sp>
        <p:nvSpPr>
          <p:cNvPr id="7" name="Textfeld 6"/>
          <p:cNvSpPr txBox="1"/>
          <p:nvPr/>
        </p:nvSpPr>
        <p:spPr>
          <a:xfrm>
            <a:off x="611188" y="2852738"/>
            <a:ext cx="3168650" cy="461962"/>
          </a:xfrm>
          <a:prstGeom prst="rect">
            <a:avLst/>
          </a:prstGeom>
          <a:noFill/>
        </p:spPr>
        <p:txBody>
          <a:bodyPr>
            <a:spAutoFit/>
          </a:bodyPr>
          <a:lstStyle/>
          <a:p>
            <a:pPr>
              <a:defRPr/>
            </a:pPr>
            <a:r>
              <a:rPr lang="de-CH" dirty="0">
                <a:latin typeface="+mn-lt"/>
              </a:rPr>
              <a:t>explicit </a:t>
            </a:r>
            <a:r>
              <a:rPr lang="de-CH" dirty="0" err="1">
                <a:latin typeface="+mn-lt"/>
              </a:rPr>
              <a:t>join</a:t>
            </a:r>
            <a:r>
              <a:rPr lang="de-CH" dirty="0">
                <a:latin typeface="+mn-lt"/>
              </a:rPr>
              <a:t> </a:t>
            </a:r>
            <a:r>
              <a:rPr lang="de-CH" dirty="0" err="1">
                <a:latin typeface="+mn-lt"/>
              </a:rPr>
              <a:t>notation</a:t>
            </a:r>
            <a:r>
              <a:rPr lang="de-CH" dirty="0">
                <a:latin typeface="+mn-lt"/>
              </a:rPr>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06400" y="228600"/>
            <a:ext cx="8128000" cy="914400"/>
          </a:xfrm>
        </p:spPr>
        <p:txBody>
          <a:bodyPr/>
          <a:lstStyle/>
          <a:p>
            <a:pPr algn="ctr"/>
            <a:r>
              <a:rPr lang="de-DE" altLang="de-DE"/>
              <a:t>Relational Algebra Auto-Join</a:t>
            </a:r>
          </a:p>
        </p:txBody>
      </p:sp>
      <p:sp>
        <p:nvSpPr>
          <p:cNvPr id="146435" name="Rectangle 3"/>
          <p:cNvSpPr>
            <a:spLocks noChangeArrowheads="1"/>
          </p:cNvSpPr>
          <p:nvPr/>
        </p:nvSpPr>
        <p:spPr bwMode="auto">
          <a:xfrm>
            <a:off x="838200" y="16002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Ein Auto-Join auch Self-Join genannt, ist eine Verknüpfung einer Relation mit sich selbst.</a:t>
            </a:r>
          </a:p>
          <a:p>
            <a:pPr algn="l">
              <a:spcBef>
                <a:spcPct val="20000"/>
              </a:spcBef>
              <a:buClr>
                <a:schemeClr val="accent2"/>
              </a:buClr>
              <a:buFont typeface="Wingdings" panose="05000000000000000000" pitchFamily="2" charset="2"/>
              <a:buChar char="§"/>
            </a:pPr>
            <a:r>
              <a:rPr lang="de-DE" altLang="de-DE">
                <a:latin typeface="Verdana" panose="020B0604030504040204" pitchFamily="34" charset="0"/>
              </a:rPr>
              <a:t>Syntax</a:t>
            </a:r>
          </a:p>
          <a:p>
            <a:pPr lvl="1" algn="l">
              <a:spcBef>
                <a:spcPct val="20000"/>
              </a:spcBef>
              <a:buClr>
                <a:schemeClr val="accent2"/>
              </a:buClr>
              <a:buFont typeface="Wingdings" panose="05000000000000000000" pitchFamily="2" charset="2"/>
              <a:buNone/>
            </a:pPr>
            <a:r>
              <a:rPr lang="de-DE" altLang="de-DE" sz="2000">
                <a:latin typeface="Verdana" panose="020B0604030504040204" pitchFamily="34" charset="0"/>
              </a:rPr>
              <a:t>JOIN (r1, a1 = a2, r1)</a:t>
            </a:r>
          </a:p>
        </p:txBody>
      </p:sp>
      <p:sp>
        <p:nvSpPr>
          <p:cNvPr id="146436" name="Text Box 4"/>
          <p:cNvSpPr txBox="1">
            <a:spLocks noChangeArrowheads="1"/>
          </p:cNvSpPr>
          <p:nvPr/>
        </p:nvSpPr>
        <p:spPr bwMode="auto">
          <a:xfrm>
            <a:off x="1752600" y="3719513"/>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A1</a:t>
            </a:r>
            <a:endParaRPr kumimoji="0" lang="de-DE" altLang="de-DE"/>
          </a:p>
        </p:txBody>
      </p:sp>
      <p:sp>
        <p:nvSpPr>
          <p:cNvPr id="146437" name="Text Box 5"/>
          <p:cNvSpPr txBox="1">
            <a:spLocks noChangeArrowheads="1"/>
          </p:cNvSpPr>
          <p:nvPr/>
        </p:nvSpPr>
        <p:spPr bwMode="auto">
          <a:xfrm>
            <a:off x="1752600" y="4100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a:t>
            </a:r>
            <a:endParaRPr kumimoji="0" lang="de-DE" altLang="de-DE"/>
          </a:p>
        </p:txBody>
      </p:sp>
      <p:sp>
        <p:nvSpPr>
          <p:cNvPr id="146438" name="Text Box 6"/>
          <p:cNvSpPr txBox="1">
            <a:spLocks noChangeArrowheads="1"/>
          </p:cNvSpPr>
          <p:nvPr/>
        </p:nvSpPr>
        <p:spPr bwMode="auto">
          <a:xfrm>
            <a:off x="1752600" y="4481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B</a:t>
            </a:r>
            <a:endParaRPr kumimoji="0" lang="de-DE" altLang="de-DE"/>
          </a:p>
        </p:txBody>
      </p:sp>
      <p:sp>
        <p:nvSpPr>
          <p:cNvPr id="146439" name="Text Box 7"/>
          <p:cNvSpPr txBox="1">
            <a:spLocks noChangeArrowheads="1"/>
          </p:cNvSpPr>
          <p:nvPr/>
        </p:nvSpPr>
        <p:spPr bwMode="auto">
          <a:xfrm>
            <a:off x="1752600" y="4862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a:t>
            </a:r>
            <a:endParaRPr kumimoji="0" lang="de-DE" altLang="de-DE"/>
          </a:p>
        </p:txBody>
      </p:sp>
      <p:sp>
        <p:nvSpPr>
          <p:cNvPr id="146440" name="Text Box 8"/>
          <p:cNvSpPr txBox="1">
            <a:spLocks noChangeArrowheads="1"/>
          </p:cNvSpPr>
          <p:nvPr/>
        </p:nvSpPr>
        <p:spPr bwMode="auto">
          <a:xfrm>
            <a:off x="4267200" y="33528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CH" altLang="de-DE" sz="1800">
                <a:latin typeface="Tahoma" panose="020B0604030504040204" pitchFamily="34" charset="0"/>
              </a:rPr>
              <a:t>JOIN(r1,A1 = A2,r1)</a:t>
            </a:r>
            <a:endParaRPr kumimoji="0" lang="de-CH" altLang="de-DE"/>
          </a:p>
        </p:txBody>
      </p:sp>
      <p:sp>
        <p:nvSpPr>
          <p:cNvPr id="146441" name="Text Box 9"/>
          <p:cNvSpPr txBox="1">
            <a:spLocks noChangeArrowheads="1"/>
          </p:cNvSpPr>
          <p:nvPr/>
        </p:nvSpPr>
        <p:spPr bwMode="auto">
          <a:xfrm>
            <a:off x="2057400" y="333851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CH" altLang="de-DE" sz="1800">
                <a:latin typeface="Tahoma" panose="020B0604030504040204" pitchFamily="34" charset="0"/>
              </a:rPr>
              <a:t>r1</a:t>
            </a:r>
            <a:endParaRPr kumimoji="0" lang="de-CH" altLang="de-DE"/>
          </a:p>
        </p:txBody>
      </p:sp>
      <p:sp>
        <p:nvSpPr>
          <p:cNvPr id="146442" name="Text Box 10"/>
          <p:cNvSpPr txBox="1">
            <a:spLocks noChangeArrowheads="1"/>
          </p:cNvSpPr>
          <p:nvPr/>
        </p:nvSpPr>
        <p:spPr bwMode="auto">
          <a:xfrm>
            <a:off x="2286000" y="3719513"/>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A2</a:t>
            </a:r>
            <a:endParaRPr kumimoji="0" lang="de-DE" altLang="de-DE"/>
          </a:p>
        </p:txBody>
      </p:sp>
      <p:sp>
        <p:nvSpPr>
          <p:cNvPr id="146443" name="Text Box 11"/>
          <p:cNvSpPr txBox="1">
            <a:spLocks noChangeArrowheads="1"/>
          </p:cNvSpPr>
          <p:nvPr/>
        </p:nvSpPr>
        <p:spPr bwMode="auto">
          <a:xfrm>
            <a:off x="2286000" y="4100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W</a:t>
            </a:r>
            <a:endParaRPr kumimoji="0" lang="de-DE" altLang="de-DE"/>
          </a:p>
        </p:txBody>
      </p:sp>
      <p:sp>
        <p:nvSpPr>
          <p:cNvPr id="146444" name="Text Box 12"/>
          <p:cNvSpPr txBox="1">
            <a:spLocks noChangeArrowheads="1"/>
          </p:cNvSpPr>
          <p:nvPr/>
        </p:nvSpPr>
        <p:spPr bwMode="auto">
          <a:xfrm>
            <a:off x="2286000" y="4481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B</a:t>
            </a:r>
            <a:endParaRPr kumimoji="0" lang="de-DE" altLang="de-DE"/>
          </a:p>
        </p:txBody>
      </p:sp>
      <p:sp>
        <p:nvSpPr>
          <p:cNvPr id="146445" name="Text Box 13"/>
          <p:cNvSpPr txBox="1">
            <a:spLocks noChangeArrowheads="1"/>
          </p:cNvSpPr>
          <p:nvPr/>
        </p:nvSpPr>
        <p:spPr bwMode="auto">
          <a:xfrm>
            <a:off x="2286000" y="4862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Y</a:t>
            </a:r>
            <a:endParaRPr kumimoji="0" lang="de-DE" altLang="de-DE"/>
          </a:p>
        </p:txBody>
      </p:sp>
      <p:sp>
        <p:nvSpPr>
          <p:cNvPr id="146446" name="Text Box 21"/>
          <p:cNvSpPr txBox="1">
            <a:spLocks noChangeArrowheads="1"/>
          </p:cNvSpPr>
          <p:nvPr/>
        </p:nvSpPr>
        <p:spPr bwMode="auto">
          <a:xfrm>
            <a:off x="4343400" y="3719513"/>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A1</a:t>
            </a:r>
            <a:endParaRPr kumimoji="0" lang="de-DE" altLang="de-DE"/>
          </a:p>
        </p:txBody>
      </p:sp>
      <p:sp>
        <p:nvSpPr>
          <p:cNvPr id="146447" name="Text Box 22"/>
          <p:cNvSpPr txBox="1">
            <a:spLocks noChangeArrowheads="1"/>
          </p:cNvSpPr>
          <p:nvPr/>
        </p:nvSpPr>
        <p:spPr bwMode="auto">
          <a:xfrm>
            <a:off x="4343400" y="4100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B</a:t>
            </a:r>
            <a:endParaRPr kumimoji="0" lang="de-DE" altLang="de-DE"/>
          </a:p>
        </p:txBody>
      </p:sp>
      <p:sp>
        <p:nvSpPr>
          <p:cNvPr id="146448" name="Text Box 23"/>
          <p:cNvSpPr txBox="1">
            <a:spLocks noChangeArrowheads="1"/>
          </p:cNvSpPr>
          <p:nvPr/>
        </p:nvSpPr>
        <p:spPr bwMode="auto">
          <a:xfrm>
            <a:off x="4876800" y="3719513"/>
            <a:ext cx="533400" cy="379412"/>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A2</a:t>
            </a:r>
            <a:endParaRPr kumimoji="0" lang="de-DE" altLang="de-DE"/>
          </a:p>
        </p:txBody>
      </p:sp>
      <p:sp>
        <p:nvSpPr>
          <p:cNvPr id="146449" name="Text Box 24"/>
          <p:cNvSpPr txBox="1">
            <a:spLocks noChangeArrowheads="1"/>
          </p:cNvSpPr>
          <p:nvPr/>
        </p:nvSpPr>
        <p:spPr bwMode="auto">
          <a:xfrm>
            <a:off x="4876800" y="4100513"/>
            <a:ext cx="5334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B</a:t>
            </a:r>
            <a:endParaRPr kumimoji="0" lang="de-DE" altLang="de-DE"/>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06400" y="228600"/>
            <a:ext cx="8128000" cy="914400"/>
          </a:xfrm>
        </p:spPr>
        <p:txBody>
          <a:bodyPr/>
          <a:lstStyle/>
          <a:p>
            <a:pPr algn="ctr"/>
            <a:r>
              <a:rPr lang="de-DE" altLang="de-DE" sz="3600"/>
              <a:t>ORDER BY-Klausel (1)</a:t>
            </a:r>
          </a:p>
        </p:txBody>
      </p:sp>
      <p:sp>
        <p:nvSpPr>
          <p:cNvPr id="14745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47460"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47461" name="Rectangle 5"/>
          <p:cNvSpPr>
            <a:spLocks noChangeArrowheads="1"/>
          </p:cNvSpPr>
          <p:nvPr/>
        </p:nvSpPr>
        <p:spPr bwMode="auto">
          <a:xfrm>
            <a:off x="533400" y="1828800"/>
            <a:ext cx="815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Ordnen der Ergebnistabelle.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Sortieren über mehrere Spalten möglich.</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Anstelle der Spaltennamen kann auch eine Zahl entsprechend der Reihenfolge im SELECT Befehl angegeben werden.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Muss letzte Angabe in einem SELECT-Befehl sein.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Syntax:</a:t>
            </a:r>
            <a:br>
              <a:rPr lang="de-DE" altLang="de-DE" sz="2000">
                <a:latin typeface="Tahoma" panose="020B0604030504040204" pitchFamily="34" charset="0"/>
              </a:rPr>
            </a:br>
            <a:r>
              <a:rPr lang="de-DE" altLang="de-DE" sz="2000">
                <a:latin typeface="Tahoma" panose="020B0604030504040204" pitchFamily="34" charset="0"/>
              </a:rPr>
              <a:t>ORDER BY {folgenummer | spaltenname} { ASC | DESC }</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Beispiele:</a:t>
            </a:r>
            <a:br>
              <a:rPr lang="de-DE" altLang="de-DE" sz="2000">
                <a:latin typeface="Tahoma" panose="020B0604030504040204" pitchFamily="34" charset="0"/>
              </a:rPr>
            </a:br>
            <a:r>
              <a:rPr lang="de-DE" altLang="de-DE" sz="2000">
                <a:latin typeface="Tahoma" panose="020B0604030504040204" pitchFamily="34" charset="0"/>
              </a:rPr>
              <a:t>ORDER BY name ASC, vorname DESC</a:t>
            </a:r>
            <a:br>
              <a:rPr lang="de-DE" altLang="de-DE" sz="2000">
                <a:latin typeface="Tahoma" panose="020B0604030504040204" pitchFamily="34" charset="0"/>
              </a:rPr>
            </a:br>
            <a:r>
              <a:rPr lang="de-DE" altLang="de-DE" sz="2000">
                <a:latin typeface="Tahoma" panose="020B0604030504040204" pitchFamily="34" charset="0"/>
              </a:rPr>
              <a:t>ORDER BY 1, 2</a:t>
            </a:r>
          </a:p>
          <a:p>
            <a:pPr lvl="1" algn="l">
              <a:spcBef>
                <a:spcPct val="20000"/>
              </a:spcBef>
              <a:buClr>
                <a:schemeClr val="accent2"/>
              </a:buClr>
              <a:buFont typeface="Wingdings" panose="05000000000000000000" pitchFamily="2" charset="2"/>
              <a:buChar char="§"/>
            </a:pPr>
            <a:endParaRPr lang="de-DE" altLang="de-DE" sz="2000">
              <a:latin typeface="Tahoma" panose="020B060403050404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06400" y="228600"/>
            <a:ext cx="8128000" cy="914400"/>
          </a:xfrm>
        </p:spPr>
        <p:txBody>
          <a:bodyPr/>
          <a:lstStyle/>
          <a:p>
            <a:pPr algn="ctr"/>
            <a:r>
              <a:rPr lang="de-DE" altLang="de-DE" sz="3600"/>
              <a:t>ORDER BY-Klausel (2)</a:t>
            </a:r>
          </a:p>
        </p:txBody>
      </p:sp>
      <p:sp>
        <p:nvSpPr>
          <p:cNvPr id="14848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48484"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48485" name="Rectangle 6"/>
          <p:cNvSpPr>
            <a:spLocks noChangeArrowheads="1"/>
          </p:cNvSpPr>
          <p:nvPr/>
        </p:nvSpPr>
        <p:spPr bwMode="auto">
          <a:xfrm>
            <a:off x="1219200" y="1752600"/>
            <a:ext cx="5222875" cy="10160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de-CH" altLang="de-DE" sz="2000">
                <a:latin typeface="Courier New" panose="02070309020205020404" pitchFamily="49" charset="0"/>
              </a:rPr>
              <a:t>SELECT pub_id, type, price, title</a:t>
            </a:r>
          </a:p>
          <a:p>
            <a:pPr algn="l"/>
            <a:r>
              <a:rPr lang="de-CH" altLang="de-DE" sz="2000">
                <a:latin typeface="Courier New" panose="02070309020205020404" pitchFamily="49" charset="0"/>
              </a:rPr>
              <a:t>FROM titles</a:t>
            </a:r>
          </a:p>
          <a:p>
            <a:pPr algn="l"/>
            <a:r>
              <a:rPr lang="de-CH" altLang="de-DE" sz="2000">
                <a:latin typeface="Courier New" panose="02070309020205020404" pitchFamily="49" charset="0"/>
              </a:rPr>
              <a:t>ORDER BY type, price DESC</a:t>
            </a:r>
          </a:p>
        </p:txBody>
      </p:sp>
      <p:sp>
        <p:nvSpPr>
          <p:cNvPr id="148486" name="Freeform 7"/>
          <p:cNvSpPr>
            <a:spLocks/>
          </p:cNvSpPr>
          <p:nvPr/>
        </p:nvSpPr>
        <p:spPr bwMode="auto">
          <a:xfrm>
            <a:off x="6611938" y="1773238"/>
            <a:ext cx="1300162" cy="1046162"/>
          </a:xfrm>
          <a:custGeom>
            <a:avLst/>
            <a:gdLst>
              <a:gd name="T0" fmla="*/ 2061487020 w 819"/>
              <a:gd name="T1" fmla="*/ 1491931787 h 659"/>
              <a:gd name="T2" fmla="*/ 1912797064 w 819"/>
              <a:gd name="T3" fmla="*/ 1398685257 h 659"/>
              <a:gd name="T4" fmla="*/ 1927917996 w 819"/>
              <a:gd name="T5" fmla="*/ 1365924035 h 659"/>
              <a:gd name="T6" fmla="*/ 1945559877 w 819"/>
              <a:gd name="T7" fmla="*/ 1333161225 h 659"/>
              <a:gd name="T8" fmla="*/ 1960680808 w 819"/>
              <a:gd name="T9" fmla="*/ 1295359693 h 659"/>
              <a:gd name="T10" fmla="*/ 1983361412 w 819"/>
              <a:gd name="T11" fmla="*/ 1255037213 h 659"/>
              <a:gd name="T12" fmla="*/ 1993442033 w 819"/>
              <a:gd name="T13" fmla="*/ 1214714732 h 659"/>
              <a:gd name="T14" fmla="*/ 2008562965 w 819"/>
              <a:gd name="T15" fmla="*/ 1176911613 h 659"/>
              <a:gd name="T16" fmla="*/ 2021164535 w 819"/>
              <a:gd name="T17" fmla="*/ 1123989150 h 659"/>
              <a:gd name="T18" fmla="*/ 2033764518 w 819"/>
              <a:gd name="T19" fmla="*/ 1025702310 h 659"/>
              <a:gd name="T20" fmla="*/ 2023683897 w 819"/>
              <a:gd name="T21" fmla="*/ 902215506 h 659"/>
              <a:gd name="T22" fmla="*/ 1988401723 w 819"/>
              <a:gd name="T23" fmla="*/ 776207754 h 659"/>
              <a:gd name="T24" fmla="*/ 1935479256 w 819"/>
              <a:gd name="T25" fmla="*/ 652719363 h 659"/>
              <a:gd name="T26" fmla="*/ 1852313338 w 819"/>
              <a:gd name="T27" fmla="*/ 536792231 h 659"/>
              <a:gd name="T28" fmla="*/ 1759068386 w 819"/>
              <a:gd name="T29" fmla="*/ 425905409 h 659"/>
              <a:gd name="T30" fmla="*/ 1648181554 w 819"/>
              <a:gd name="T31" fmla="*/ 322579846 h 659"/>
              <a:gd name="T32" fmla="*/ 1514612530 w 819"/>
              <a:gd name="T33" fmla="*/ 234373625 h 659"/>
              <a:gd name="T34" fmla="*/ 1408766008 w 819"/>
              <a:gd name="T35" fmla="*/ 171370543 h 659"/>
              <a:gd name="T36" fmla="*/ 1257556691 w 819"/>
              <a:gd name="T37" fmla="*/ 105846512 h 659"/>
              <a:gd name="T38" fmla="*/ 1086186132 w 819"/>
              <a:gd name="T39" fmla="*/ 52922462 h 659"/>
              <a:gd name="T40" fmla="*/ 904734952 w 819"/>
              <a:gd name="T41" fmla="*/ 20161240 h 659"/>
              <a:gd name="T42" fmla="*/ 718243461 w 819"/>
              <a:gd name="T43" fmla="*/ 2519361 h 659"/>
              <a:gd name="T44" fmla="*/ 519151988 w 819"/>
              <a:gd name="T45" fmla="*/ 10080620 h 659"/>
              <a:gd name="T46" fmla="*/ 317539565 w 819"/>
              <a:gd name="T47" fmla="*/ 35282171 h 659"/>
              <a:gd name="T48" fmla="*/ 108365883 w 819"/>
              <a:gd name="T49" fmla="*/ 90725582 h 659"/>
              <a:gd name="T50" fmla="*/ 75604658 w 819"/>
              <a:gd name="T51" fmla="*/ 98285253 h 659"/>
              <a:gd name="T52" fmla="*/ 231854286 w 819"/>
              <a:gd name="T53" fmla="*/ 60483721 h 659"/>
              <a:gd name="T54" fmla="*/ 468748882 w 819"/>
              <a:gd name="T55" fmla="*/ 30241861 h 659"/>
              <a:gd name="T56" fmla="*/ 622477561 w 819"/>
              <a:gd name="T57" fmla="*/ 40322481 h 659"/>
              <a:gd name="T58" fmla="*/ 846772174 w 819"/>
              <a:gd name="T59" fmla="*/ 75604651 h 659"/>
              <a:gd name="T60" fmla="*/ 992941181 w 819"/>
              <a:gd name="T61" fmla="*/ 123486803 h 659"/>
              <a:gd name="T62" fmla="*/ 1184472982 w 819"/>
              <a:gd name="T63" fmla="*/ 219252695 h 659"/>
              <a:gd name="T64" fmla="*/ 1292838865 w 819"/>
              <a:gd name="T65" fmla="*/ 304937967 h 659"/>
              <a:gd name="T66" fmla="*/ 1383564455 w 819"/>
              <a:gd name="T67" fmla="*/ 395663548 h 659"/>
              <a:gd name="T68" fmla="*/ 1481851305 w 819"/>
              <a:gd name="T69" fmla="*/ 554434110 h 659"/>
              <a:gd name="T70" fmla="*/ 1519652841 w 819"/>
              <a:gd name="T71" fmla="*/ 680441862 h 659"/>
              <a:gd name="T72" fmla="*/ 1527214100 w 819"/>
              <a:gd name="T73" fmla="*/ 874493007 h 659"/>
              <a:gd name="T74" fmla="*/ 1486891616 w 819"/>
              <a:gd name="T75" fmla="*/ 1018142638 h 659"/>
              <a:gd name="T76" fmla="*/ 1229835777 w 819"/>
              <a:gd name="T77" fmla="*/ 1071065101 h 65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19" h="659">
                <a:moveTo>
                  <a:pt x="580" y="658"/>
                </a:moveTo>
                <a:lnTo>
                  <a:pt x="818" y="592"/>
                </a:lnTo>
                <a:lnTo>
                  <a:pt x="755" y="561"/>
                </a:lnTo>
                <a:lnTo>
                  <a:pt x="759" y="555"/>
                </a:lnTo>
                <a:lnTo>
                  <a:pt x="762" y="549"/>
                </a:lnTo>
                <a:lnTo>
                  <a:pt x="765" y="542"/>
                </a:lnTo>
                <a:lnTo>
                  <a:pt x="769" y="536"/>
                </a:lnTo>
                <a:lnTo>
                  <a:pt x="772" y="529"/>
                </a:lnTo>
                <a:lnTo>
                  <a:pt x="775" y="520"/>
                </a:lnTo>
                <a:lnTo>
                  <a:pt x="778" y="514"/>
                </a:lnTo>
                <a:lnTo>
                  <a:pt x="782" y="506"/>
                </a:lnTo>
                <a:lnTo>
                  <a:pt x="787" y="498"/>
                </a:lnTo>
                <a:lnTo>
                  <a:pt x="789" y="490"/>
                </a:lnTo>
                <a:lnTo>
                  <a:pt x="791" y="482"/>
                </a:lnTo>
                <a:lnTo>
                  <a:pt x="794" y="475"/>
                </a:lnTo>
                <a:lnTo>
                  <a:pt x="797" y="467"/>
                </a:lnTo>
                <a:lnTo>
                  <a:pt x="799" y="461"/>
                </a:lnTo>
                <a:lnTo>
                  <a:pt x="802" y="446"/>
                </a:lnTo>
                <a:lnTo>
                  <a:pt x="804" y="432"/>
                </a:lnTo>
                <a:lnTo>
                  <a:pt x="807" y="407"/>
                </a:lnTo>
                <a:lnTo>
                  <a:pt x="806" y="383"/>
                </a:lnTo>
                <a:lnTo>
                  <a:pt x="803" y="358"/>
                </a:lnTo>
                <a:lnTo>
                  <a:pt x="797" y="332"/>
                </a:lnTo>
                <a:lnTo>
                  <a:pt x="789" y="308"/>
                </a:lnTo>
                <a:lnTo>
                  <a:pt x="779" y="282"/>
                </a:lnTo>
                <a:lnTo>
                  <a:pt x="768" y="259"/>
                </a:lnTo>
                <a:lnTo>
                  <a:pt x="752" y="236"/>
                </a:lnTo>
                <a:lnTo>
                  <a:pt x="735" y="213"/>
                </a:lnTo>
                <a:lnTo>
                  <a:pt x="718" y="191"/>
                </a:lnTo>
                <a:lnTo>
                  <a:pt x="698" y="169"/>
                </a:lnTo>
                <a:lnTo>
                  <a:pt x="677" y="149"/>
                </a:lnTo>
                <a:lnTo>
                  <a:pt x="654" y="128"/>
                </a:lnTo>
                <a:lnTo>
                  <a:pt x="629" y="109"/>
                </a:lnTo>
                <a:lnTo>
                  <a:pt x="601" y="93"/>
                </a:lnTo>
                <a:lnTo>
                  <a:pt x="588" y="85"/>
                </a:lnTo>
                <a:lnTo>
                  <a:pt x="559" y="68"/>
                </a:lnTo>
                <a:lnTo>
                  <a:pt x="530" y="55"/>
                </a:lnTo>
                <a:lnTo>
                  <a:pt x="499" y="42"/>
                </a:lnTo>
                <a:lnTo>
                  <a:pt x="465" y="30"/>
                </a:lnTo>
                <a:lnTo>
                  <a:pt x="431" y="21"/>
                </a:lnTo>
                <a:lnTo>
                  <a:pt x="397" y="12"/>
                </a:lnTo>
                <a:lnTo>
                  <a:pt x="359" y="8"/>
                </a:lnTo>
                <a:lnTo>
                  <a:pt x="323" y="3"/>
                </a:lnTo>
                <a:lnTo>
                  <a:pt x="285" y="1"/>
                </a:lnTo>
                <a:lnTo>
                  <a:pt x="248" y="0"/>
                </a:lnTo>
                <a:lnTo>
                  <a:pt x="206" y="4"/>
                </a:lnTo>
                <a:lnTo>
                  <a:pt x="166" y="7"/>
                </a:lnTo>
                <a:lnTo>
                  <a:pt x="126" y="14"/>
                </a:lnTo>
                <a:lnTo>
                  <a:pt x="84" y="23"/>
                </a:lnTo>
                <a:lnTo>
                  <a:pt x="43" y="36"/>
                </a:lnTo>
                <a:lnTo>
                  <a:pt x="0" y="49"/>
                </a:lnTo>
                <a:lnTo>
                  <a:pt x="30" y="39"/>
                </a:lnTo>
                <a:lnTo>
                  <a:pt x="60" y="30"/>
                </a:lnTo>
                <a:lnTo>
                  <a:pt x="92" y="24"/>
                </a:lnTo>
                <a:lnTo>
                  <a:pt x="123" y="18"/>
                </a:lnTo>
                <a:lnTo>
                  <a:pt x="186" y="12"/>
                </a:lnTo>
                <a:lnTo>
                  <a:pt x="217" y="14"/>
                </a:lnTo>
                <a:lnTo>
                  <a:pt x="247" y="16"/>
                </a:lnTo>
                <a:lnTo>
                  <a:pt x="278" y="19"/>
                </a:lnTo>
                <a:lnTo>
                  <a:pt x="336" y="30"/>
                </a:lnTo>
                <a:lnTo>
                  <a:pt x="367" y="40"/>
                </a:lnTo>
                <a:lnTo>
                  <a:pt x="394" y="49"/>
                </a:lnTo>
                <a:lnTo>
                  <a:pt x="420" y="62"/>
                </a:lnTo>
                <a:lnTo>
                  <a:pt x="470" y="87"/>
                </a:lnTo>
                <a:lnTo>
                  <a:pt x="492" y="103"/>
                </a:lnTo>
                <a:lnTo>
                  <a:pt x="513" y="121"/>
                </a:lnTo>
                <a:lnTo>
                  <a:pt x="532" y="139"/>
                </a:lnTo>
                <a:lnTo>
                  <a:pt x="549" y="157"/>
                </a:lnTo>
                <a:lnTo>
                  <a:pt x="577" y="198"/>
                </a:lnTo>
                <a:lnTo>
                  <a:pt x="588" y="220"/>
                </a:lnTo>
                <a:lnTo>
                  <a:pt x="597" y="246"/>
                </a:lnTo>
                <a:lnTo>
                  <a:pt x="603" y="270"/>
                </a:lnTo>
                <a:lnTo>
                  <a:pt x="606" y="320"/>
                </a:lnTo>
                <a:lnTo>
                  <a:pt x="606" y="347"/>
                </a:lnTo>
                <a:lnTo>
                  <a:pt x="599" y="375"/>
                </a:lnTo>
                <a:lnTo>
                  <a:pt x="590" y="404"/>
                </a:lnTo>
                <a:lnTo>
                  <a:pt x="563" y="463"/>
                </a:lnTo>
                <a:lnTo>
                  <a:pt x="488" y="425"/>
                </a:lnTo>
                <a:lnTo>
                  <a:pt x="580" y="658"/>
                </a:lnTo>
              </a:path>
            </a:pathLst>
          </a:custGeom>
          <a:solidFill>
            <a:srgbClr val="FFFF00"/>
          </a:solidFill>
          <a:ln w="12700" cap="rnd" cmpd="sng">
            <a:solidFill>
              <a:srgbClr val="000000"/>
            </a:solidFill>
            <a:prstDash val="solid"/>
            <a:round/>
            <a:headEnd type="none" w="med" len="med"/>
            <a:tailEnd type="none" w="med" len="med"/>
          </a:ln>
          <a:effectLst>
            <a:outerShdw dist="107763" dir="2700000" algn="ctr" rotWithShape="0">
              <a:schemeClr val="folHlink"/>
            </a:outerShdw>
          </a:effectLst>
        </p:spPr>
        <p:txBody>
          <a:bodyPr/>
          <a:lstStyle/>
          <a:p>
            <a:endParaRPr lang="de-CH"/>
          </a:p>
        </p:txBody>
      </p:sp>
      <p:sp>
        <p:nvSpPr>
          <p:cNvPr id="148487" name="Rectangle 8"/>
          <p:cNvSpPr>
            <a:spLocks noChangeArrowheads="1"/>
          </p:cNvSpPr>
          <p:nvPr/>
        </p:nvSpPr>
        <p:spPr bwMode="auto">
          <a:xfrm>
            <a:off x="492125" y="3024188"/>
            <a:ext cx="8393113" cy="3651250"/>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48488" name="Rectangle 9"/>
          <p:cNvSpPr>
            <a:spLocks noChangeArrowheads="1"/>
          </p:cNvSpPr>
          <p:nvPr/>
        </p:nvSpPr>
        <p:spPr bwMode="auto">
          <a:xfrm>
            <a:off x="576263" y="3825875"/>
            <a:ext cx="5746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400">
                <a:latin typeface="Arial" panose="020B0604020202020204" pitchFamily="34" charset="0"/>
              </a:rPr>
              <a:t>1389</a:t>
            </a:r>
          </a:p>
          <a:p>
            <a:r>
              <a:rPr lang="de-CH" altLang="de-DE" sz="1400">
                <a:latin typeface="Arial" panose="020B0604020202020204" pitchFamily="34" charset="0"/>
              </a:rPr>
              <a:t>1389</a:t>
            </a:r>
          </a:p>
          <a:p>
            <a:r>
              <a:rPr lang="de-CH" altLang="de-DE" sz="1400">
                <a:latin typeface="Arial" panose="020B0604020202020204" pitchFamily="34" charset="0"/>
              </a:rPr>
              <a:t>1389</a:t>
            </a:r>
          </a:p>
          <a:p>
            <a:r>
              <a:rPr lang="de-CH" altLang="de-DE" sz="1400">
                <a:latin typeface="Arial" panose="020B0604020202020204" pitchFamily="34" charset="0"/>
              </a:rPr>
              <a:t>0736</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0736</a:t>
            </a:r>
          </a:p>
          <a:p>
            <a:r>
              <a:rPr lang="de-CH" altLang="de-DE" sz="1400">
                <a:latin typeface="Arial" panose="020B0604020202020204" pitchFamily="34" charset="0"/>
              </a:rPr>
              <a:t>0877</a:t>
            </a:r>
          </a:p>
          <a:p>
            <a:r>
              <a:rPr lang="de-CH" altLang="de-DE" sz="1400">
                <a:latin typeface="Arial" panose="020B0604020202020204" pitchFamily="34" charset="0"/>
              </a:rPr>
              <a:t>0877</a:t>
            </a:r>
          </a:p>
          <a:p>
            <a:r>
              <a:rPr lang="de-CH" altLang="de-DE" sz="1400">
                <a:latin typeface="Arial" panose="020B0604020202020204" pitchFamily="34" charset="0"/>
              </a:rPr>
              <a:t>0877</a:t>
            </a:r>
          </a:p>
        </p:txBody>
      </p:sp>
      <p:sp>
        <p:nvSpPr>
          <p:cNvPr id="148489" name="Rectangle 10"/>
          <p:cNvSpPr>
            <a:spLocks noChangeArrowheads="1"/>
          </p:cNvSpPr>
          <p:nvPr/>
        </p:nvSpPr>
        <p:spPr bwMode="auto">
          <a:xfrm>
            <a:off x="1397000" y="3825875"/>
            <a:ext cx="1068388"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400">
                <a:latin typeface="Arial" panose="020B0604020202020204" pitchFamily="34" charset="0"/>
              </a:rPr>
              <a:t>business</a:t>
            </a:r>
          </a:p>
          <a:p>
            <a:r>
              <a:rPr lang="de-CH" altLang="de-DE" sz="1400">
                <a:latin typeface="Arial" panose="020B0604020202020204" pitchFamily="34" charset="0"/>
              </a:rPr>
              <a:t>business</a:t>
            </a:r>
          </a:p>
          <a:p>
            <a:r>
              <a:rPr lang="de-CH" altLang="de-DE" sz="1400">
                <a:latin typeface="Arial" panose="020B0604020202020204" pitchFamily="34" charset="0"/>
              </a:rPr>
              <a:t>business</a:t>
            </a:r>
          </a:p>
          <a:p>
            <a:r>
              <a:rPr lang="de-CH" altLang="de-DE" sz="1400">
                <a:latin typeface="Arial" panose="020B0604020202020204" pitchFamily="34" charset="0"/>
              </a:rPr>
              <a:t>business</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psychology</a:t>
            </a:r>
          </a:p>
          <a:p>
            <a:r>
              <a:rPr lang="de-CH" altLang="de-DE" sz="1400">
                <a:latin typeface="Arial" panose="020B0604020202020204" pitchFamily="34" charset="0"/>
              </a:rPr>
              <a:t>trad_cook</a:t>
            </a:r>
          </a:p>
          <a:p>
            <a:r>
              <a:rPr lang="de-CH" altLang="de-DE" sz="1400">
                <a:latin typeface="Arial" panose="020B0604020202020204" pitchFamily="34" charset="0"/>
              </a:rPr>
              <a:t>trad_cook</a:t>
            </a:r>
          </a:p>
          <a:p>
            <a:r>
              <a:rPr lang="de-CH" altLang="de-DE" sz="1400">
                <a:latin typeface="Arial" panose="020B0604020202020204" pitchFamily="34" charset="0"/>
              </a:rPr>
              <a:t>trad_cook</a:t>
            </a:r>
          </a:p>
        </p:txBody>
      </p:sp>
      <p:sp>
        <p:nvSpPr>
          <p:cNvPr id="148490" name="Rectangle 11"/>
          <p:cNvSpPr>
            <a:spLocks noChangeArrowheads="1"/>
          </p:cNvSpPr>
          <p:nvPr/>
        </p:nvSpPr>
        <p:spPr bwMode="auto">
          <a:xfrm>
            <a:off x="2559050" y="3825875"/>
            <a:ext cx="623888"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400">
                <a:latin typeface="Arial" panose="020B0604020202020204" pitchFamily="34" charset="0"/>
              </a:rPr>
              <a:t>19.99</a:t>
            </a:r>
          </a:p>
          <a:p>
            <a:r>
              <a:rPr lang="de-CH" altLang="de-DE" sz="1400">
                <a:latin typeface="Arial" panose="020B0604020202020204" pitchFamily="34" charset="0"/>
              </a:rPr>
              <a:t>19.99</a:t>
            </a:r>
          </a:p>
          <a:p>
            <a:r>
              <a:rPr lang="de-CH" altLang="de-DE" sz="1400">
                <a:latin typeface="Arial" panose="020B0604020202020204" pitchFamily="34" charset="0"/>
              </a:rPr>
              <a:t>11.95</a:t>
            </a:r>
          </a:p>
          <a:p>
            <a:r>
              <a:rPr lang="de-CH" altLang="de-DE" sz="1400">
                <a:latin typeface="Arial" panose="020B0604020202020204" pitchFamily="34" charset="0"/>
              </a:rPr>
              <a:t>2.99</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7.00</a:t>
            </a:r>
          </a:p>
          <a:p>
            <a:r>
              <a:rPr lang="de-CH" altLang="de-DE" sz="1400">
                <a:latin typeface="Arial" panose="020B0604020202020204" pitchFamily="34" charset="0"/>
              </a:rPr>
              <a:t>20.95</a:t>
            </a:r>
          </a:p>
          <a:p>
            <a:r>
              <a:rPr lang="de-CH" altLang="de-DE" sz="1400">
                <a:latin typeface="Arial" panose="020B0604020202020204" pitchFamily="34" charset="0"/>
              </a:rPr>
              <a:t>14.99</a:t>
            </a:r>
          </a:p>
          <a:p>
            <a:r>
              <a:rPr lang="de-CH" altLang="de-DE" sz="1400">
                <a:latin typeface="Arial" panose="020B0604020202020204" pitchFamily="34" charset="0"/>
              </a:rPr>
              <a:t>11.95</a:t>
            </a:r>
          </a:p>
        </p:txBody>
      </p:sp>
      <p:sp>
        <p:nvSpPr>
          <p:cNvPr id="148491" name="Rectangle 12"/>
          <p:cNvSpPr>
            <a:spLocks noChangeArrowheads="1"/>
          </p:cNvSpPr>
          <p:nvPr/>
        </p:nvSpPr>
        <p:spPr bwMode="auto">
          <a:xfrm>
            <a:off x="3540125" y="3825875"/>
            <a:ext cx="4953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400">
                <a:latin typeface="Arial" panose="020B0604020202020204" pitchFamily="34" charset="0"/>
              </a:rPr>
              <a:t>Straight Talk About Computers</a:t>
            </a:r>
          </a:p>
          <a:p>
            <a:r>
              <a:rPr lang="de-CH" altLang="de-DE" sz="1400">
                <a:latin typeface="Arial" panose="020B0604020202020204" pitchFamily="34" charset="0"/>
              </a:rPr>
              <a:t>The Busy Executive’s Database Guide</a:t>
            </a:r>
          </a:p>
          <a:p>
            <a:r>
              <a:rPr lang="de-CH" altLang="de-DE" sz="1400">
                <a:latin typeface="Arial" panose="020B0604020202020204" pitchFamily="34" charset="0"/>
              </a:rPr>
              <a:t>Cooking with Computers: Surreptitious Balance Sheets</a:t>
            </a:r>
          </a:p>
          <a:p>
            <a:r>
              <a:rPr lang="de-CH" altLang="de-DE" sz="1400">
                <a:latin typeface="Arial" panose="020B0604020202020204" pitchFamily="34" charset="0"/>
              </a:rPr>
              <a:t>You Can Combat Computer Stress!</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a:t>
            </a:r>
          </a:p>
          <a:p>
            <a:r>
              <a:rPr lang="de-CH" altLang="de-DE" sz="1400">
                <a:latin typeface="Arial" panose="020B0604020202020204" pitchFamily="34" charset="0"/>
              </a:rPr>
              <a:t>Life Without Fear</a:t>
            </a:r>
          </a:p>
          <a:p>
            <a:r>
              <a:rPr lang="de-CH" altLang="de-DE" sz="1400">
                <a:latin typeface="Arial" panose="020B0604020202020204" pitchFamily="34" charset="0"/>
              </a:rPr>
              <a:t>Onions, Leeks, and Garlic: Cooking Secrets of the Medit</a:t>
            </a:r>
          </a:p>
          <a:p>
            <a:r>
              <a:rPr lang="de-CH" altLang="de-DE" sz="1400">
                <a:latin typeface="Arial" panose="020B0604020202020204" pitchFamily="34" charset="0"/>
              </a:rPr>
              <a:t>Sushi, Anyone?</a:t>
            </a:r>
          </a:p>
          <a:p>
            <a:r>
              <a:rPr lang="de-CH" altLang="de-DE" sz="1400">
                <a:latin typeface="Arial" panose="020B0604020202020204" pitchFamily="34" charset="0"/>
              </a:rPr>
              <a:t>Fifty Years in Buckingham Palace Kitchens</a:t>
            </a:r>
          </a:p>
        </p:txBody>
      </p:sp>
      <p:sp>
        <p:nvSpPr>
          <p:cNvPr id="148492" name="Rectangle 13"/>
          <p:cNvSpPr>
            <a:spLocks noChangeArrowheads="1"/>
          </p:cNvSpPr>
          <p:nvPr/>
        </p:nvSpPr>
        <p:spPr bwMode="auto">
          <a:xfrm>
            <a:off x="498475" y="3024188"/>
            <a:ext cx="8386763" cy="449262"/>
          </a:xfrm>
          <a:prstGeom prst="rect">
            <a:avLst/>
          </a:prstGeom>
          <a:solidFill>
            <a:srgbClr val="FFCC99"/>
          </a:solidFill>
          <a:ln w="25400">
            <a:solidFill>
              <a:schemeClr val="tx1"/>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201742" name="Rectangle 14"/>
          <p:cNvSpPr>
            <a:spLocks noChangeArrowheads="1"/>
          </p:cNvSpPr>
          <p:nvPr/>
        </p:nvSpPr>
        <p:spPr bwMode="auto">
          <a:xfrm>
            <a:off x="525463" y="2968625"/>
            <a:ext cx="1127125" cy="576263"/>
          </a:xfrm>
          <a:prstGeom prst="rect">
            <a:avLst/>
          </a:prstGeom>
          <a:noFill/>
          <a:ln w="12700">
            <a:noFill/>
            <a:miter lim="800000"/>
            <a:headEnd/>
            <a:tailEnd/>
          </a:ln>
          <a:effectLst/>
        </p:spPr>
        <p:txBody>
          <a:bodyPr wrap="none" lIns="90488" tIns="44450" rIns="90488" bIns="44450">
            <a:spAutoFit/>
          </a:bodyPr>
          <a:lstStyle/>
          <a:p>
            <a:pPr algn="ctr">
              <a:defRPr/>
            </a:pPr>
            <a:r>
              <a:rPr lang="de-CH" sz="3200" b="1" i="1">
                <a:effectLst>
                  <a:outerShdw blurRad="38100" dist="38100" dir="2700000" algn="tl">
                    <a:srgbClr val="C0C0C0"/>
                  </a:outerShdw>
                </a:effectLst>
                <a:latin typeface="Arial" charset="0"/>
              </a:rPr>
              <a:t>titles</a:t>
            </a:r>
            <a:endParaRPr lang="de-CH" sz="3200" b="1" i="1">
              <a:solidFill>
                <a:schemeClr val="bg1"/>
              </a:solidFill>
              <a:effectLst>
                <a:outerShdw blurRad="38100" dist="38100" dir="2700000" algn="tl">
                  <a:srgbClr val="C0C0C0"/>
                </a:outerShdw>
              </a:effectLst>
              <a:latin typeface="Arial" charset="0"/>
            </a:endParaRPr>
          </a:p>
        </p:txBody>
      </p:sp>
      <p:sp>
        <p:nvSpPr>
          <p:cNvPr id="148494" name="Rectangle 15"/>
          <p:cNvSpPr>
            <a:spLocks noChangeArrowheads="1"/>
          </p:cNvSpPr>
          <p:nvPr/>
        </p:nvSpPr>
        <p:spPr bwMode="auto">
          <a:xfrm>
            <a:off x="506413" y="6343650"/>
            <a:ext cx="182086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200">
                <a:latin typeface="Arial" panose="020B0604020202020204" pitchFamily="34" charset="0"/>
              </a:rPr>
              <a:t>(18 row(s) affected)</a:t>
            </a:r>
          </a:p>
        </p:txBody>
      </p:sp>
      <p:sp>
        <p:nvSpPr>
          <p:cNvPr id="148495" name="Rectangle 16"/>
          <p:cNvSpPr>
            <a:spLocks noChangeArrowheads="1"/>
          </p:cNvSpPr>
          <p:nvPr/>
        </p:nvSpPr>
        <p:spPr bwMode="auto">
          <a:xfrm>
            <a:off x="500063" y="3471863"/>
            <a:ext cx="8385175" cy="303212"/>
          </a:xfrm>
          <a:prstGeom prst="rect">
            <a:avLst/>
          </a:prstGeom>
          <a:solidFill>
            <a:schemeClr val="bg1"/>
          </a:solidFill>
          <a:ln w="25400">
            <a:solidFill>
              <a:schemeClr val="tx1"/>
            </a:solidFill>
            <a:miter lim="800000"/>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48496" name="Line 17"/>
          <p:cNvSpPr>
            <a:spLocks noChangeShapeType="1"/>
          </p:cNvSpPr>
          <p:nvPr/>
        </p:nvSpPr>
        <p:spPr bwMode="auto">
          <a:xfrm>
            <a:off x="2476500" y="3481388"/>
            <a:ext cx="0" cy="3194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48497" name="Rectangle 18"/>
          <p:cNvSpPr>
            <a:spLocks noChangeArrowheads="1"/>
          </p:cNvSpPr>
          <p:nvPr/>
        </p:nvSpPr>
        <p:spPr bwMode="auto">
          <a:xfrm>
            <a:off x="561975" y="3481388"/>
            <a:ext cx="3946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tabLst>
                <a:tab pos="1028700" algn="l"/>
                <a:tab pos="2057400" algn="l"/>
                <a:tab pos="3149600" algn="l"/>
              </a:tabLst>
              <a:defRPr kumimoji="1" sz="2400">
                <a:solidFill>
                  <a:schemeClr val="tx1"/>
                </a:solidFill>
                <a:latin typeface="Times New Roman" panose="02020603050405020304" pitchFamily="18" charset="0"/>
              </a:defRPr>
            </a:lvl1pPr>
            <a:lvl2pPr marL="742950" indent="-285750" algn="ctr">
              <a:tabLst>
                <a:tab pos="1028700" algn="l"/>
                <a:tab pos="2057400" algn="l"/>
                <a:tab pos="3149600" algn="l"/>
              </a:tabLst>
              <a:defRPr kumimoji="1" sz="2400">
                <a:solidFill>
                  <a:schemeClr val="tx1"/>
                </a:solidFill>
                <a:latin typeface="Times New Roman" panose="02020603050405020304" pitchFamily="18" charset="0"/>
              </a:defRPr>
            </a:lvl2pPr>
            <a:lvl3pPr marL="1143000" indent="-228600" algn="ctr">
              <a:tabLst>
                <a:tab pos="1028700" algn="l"/>
                <a:tab pos="2057400" algn="l"/>
                <a:tab pos="3149600" algn="l"/>
              </a:tabLst>
              <a:defRPr kumimoji="1" sz="2400">
                <a:solidFill>
                  <a:schemeClr val="tx1"/>
                </a:solidFill>
                <a:latin typeface="Times New Roman" panose="02020603050405020304" pitchFamily="18" charset="0"/>
              </a:defRPr>
            </a:lvl3pPr>
            <a:lvl4pPr marL="1600200" indent="-228600" algn="ctr">
              <a:tabLst>
                <a:tab pos="1028700" algn="l"/>
                <a:tab pos="2057400" algn="l"/>
                <a:tab pos="3149600" algn="l"/>
              </a:tabLst>
              <a:defRPr kumimoji="1" sz="2400">
                <a:solidFill>
                  <a:schemeClr val="tx1"/>
                </a:solidFill>
                <a:latin typeface="Times New Roman" panose="02020603050405020304" pitchFamily="18" charset="0"/>
              </a:defRPr>
            </a:lvl4pPr>
            <a:lvl5pPr marL="2057400" indent="-228600" algn="ctr">
              <a:tabLst>
                <a:tab pos="1028700" algn="l"/>
                <a:tab pos="2057400" algn="l"/>
                <a:tab pos="3149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028700" algn="l"/>
                <a:tab pos="2057400" algn="l"/>
                <a:tab pos="3149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028700" algn="l"/>
                <a:tab pos="2057400" algn="l"/>
                <a:tab pos="3149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028700" algn="l"/>
                <a:tab pos="2057400" algn="l"/>
                <a:tab pos="3149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028700" algn="l"/>
                <a:tab pos="2057400" algn="l"/>
                <a:tab pos="3149600" algn="l"/>
              </a:tabLst>
              <a:defRPr kumimoji="1" sz="2400">
                <a:solidFill>
                  <a:schemeClr val="tx1"/>
                </a:solidFill>
                <a:latin typeface="Times New Roman" panose="02020603050405020304" pitchFamily="18" charset="0"/>
              </a:defRPr>
            </a:lvl9pPr>
          </a:lstStyle>
          <a:p>
            <a:r>
              <a:rPr lang="de-CH" altLang="de-DE" sz="1400" i="1">
                <a:latin typeface="Arial" panose="020B0604020202020204" pitchFamily="34" charset="0"/>
              </a:rPr>
              <a:t>pub_id	type	price	title</a:t>
            </a:r>
          </a:p>
        </p:txBody>
      </p:sp>
      <p:sp>
        <p:nvSpPr>
          <p:cNvPr id="148498" name="Line 19"/>
          <p:cNvSpPr>
            <a:spLocks noChangeShapeType="1"/>
          </p:cNvSpPr>
          <p:nvPr/>
        </p:nvSpPr>
        <p:spPr bwMode="auto">
          <a:xfrm>
            <a:off x="3449638" y="3500438"/>
            <a:ext cx="0" cy="317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48499" name="Line 20"/>
          <p:cNvSpPr>
            <a:spLocks noChangeShapeType="1"/>
          </p:cNvSpPr>
          <p:nvPr/>
        </p:nvSpPr>
        <p:spPr bwMode="auto">
          <a:xfrm>
            <a:off x="1320800" y="3481388"/>
            <a:ext cx="0" cy="3168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06400" y="228600"/>
            <a:ext cx="8128000" cy="914400"/>
          </a:xfrm>
        </p:spPr>
        <p:txBody>
          <a:bodyPr/>
          <a:lstStyle/>
          <a:p>
            <a:pPr algn="ctr"/>
            <a:r>
              <a:rPr lang="de-DE" altLang="de-DE" sz="3600"/>
              <a:t>Aggregatfunktionen</a:t>
            </a:r>
          </a:p>
        </p:txBody>
      </p:sp>
      <p:sp>
        <p:nvSpPr>
          <p:cNvPr id="149507"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49508"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49509" name="Rectangle 5"/>
          <p:cNvSpPr>
            <a:spLocks noChangeArrowheads="1"/>
          </p:cNvSpPr>
          <p:nvPr/>
        </p:nvSpPr>
        <p:spPr bwMode="auto">
          <a:xfrm>
            <a:off x="533400" y="1828800"/>
            <a:ext cx="815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 Wirkung einer Funktion erstreckt sich auf eine Spalte und liefert eine Antwort.</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Dürfen nicht in der WHERE Klausel verwendet werden.</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MIN	: MIN(gehalt)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MAX	: MAX(gehalt)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AVG	: AVG(gehalt)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SUM	: SUM(gehalt)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COUNT	: COUNT(*), COUNT( DISTINCT plz)</a:t>
            </a:r>
          </a:p>
          <a:p>
            <a:pPr lvl="1" algn="l">
              <a:spcBef>
                <a:spcPct val="20000"/>
              </a:spcBef>
              <a:buClr>
                <a:schemeClr val="accent2"/>
              </a:buClr>
              <a:buFont typeface="Wingdings" panose="05000000000000000000" pitchFamily="2" charset="2"/>
              <a:buChar char="§"/>
            </a:pPr>
            <a:endParaRPr lang="de-DE" altLang="de-DE" sz="2000">
              <a:latin typeface="Tahoma" panose="020B0604030504040204" pitchFamily="3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06400" y="228600"/>
            <a:ext cx="8128000" cy="914400"/>
          </a:xfrm>
        </p:spPr>
        <p:txBody>
          <a:bodyPr/>
          <a:lstStyle/>
          <a:p>
            <a:pPr algn="ctr"/>
            <a:r>
              <a:rPr lang="de-DE" altLang="de-DE" sz="3600"/>
              <a:t>GROUP BY-Klausel</a:t>
            </a:r>
          </a:p>
        </p:txBody>
      </p:sp>
      <p:sp>
        <p:nvSpPr>
          <p:cNvPr id="150531"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0532" name="Rectangle 5"/>
          <p:cNvSpPr>
            <a:spLocks noChangeArrowheads="1"/>
          </p:cNvSpPr>
          <p:nvPr/>
        </p:nvSpPr>
        <p:spPr bwMode="auto">
          <a:xfrm>
            <a:off x="457200" y="1600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Bilden von Gruppen.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Pro Gruppe erscheint nur eine Zeile in der Ergebnistabelle.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Häufig in Verbindung mit Aggregatfunktionen.</a:t>
            </a:r>
          </a:p>
        </p:txBody>
      </p:sp>
      <p:sp>
        <p:nvSpPr>
          <p:cNvPr id="150533" name="Text Box 6"/>
          <p:cNvSpPr txBox="1">
            <a:spLocks noChangeArrowheads="1"/>
          </p:cNvSpPr>
          <p:nvPr/>
        </p:nvSpPr>
        <p:spPr bwMode="auto">
          <a:xfrm>
            <a:off x="990600" y="4038600"/>
            <a:ext cx="914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NAME</a:t>
            </a:r>
            <a:endParaRPr kumimoji="0" lang="de-DE" altLang="de-DE"/>
          </a:p>
        </p:txBody>
      </p:sp>
      <p:sp>
        <p:nvSpPr>
          <p:cNvPr id="150534" name="Text Box 7"/>
          <p:cNvSpPr txBox="1">
            <a:spLocks noChangeArrowheads="1"/>
          </p:cNvSpPr>
          <p:nvPr/>
        </p:nvSpPr>
        <p:spPr bwMode="auto">
          <a:xfrm>
            <a:off x="990600" y="44196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0535" name="Text Box 14"/>
          <p:cNvSpPr txBox="1">
            <a:spLocks noChangeArrowheads="1"/>
          </p:cNvSpPr>
          <p:nvPr/>
        </p:nvSpPr>
        <p:spPr bwMode="auto">
          <a:xfrm>
            <a:off x="990600" y="48006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0536" name="Text Box 18"/>
          <p:cNvSpPr txBox="1">
            <a:spLocks noChangeArrowheads="1"/>
          </p:cNvSpPr>
          <p:nvPr/>
        </p:nvSpPr>
        <p:spPr bwMode="auto">
          <a:xfrm>
            <a:off x="990600" y="51816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0537" name="Text Box 22"/>
          <p:cNvSpPr txBox="1">
            <a:spLocks noChangeArrowheads="1"/>
          </p:cNvSpPr>
          <p:nvPr/>
        </p:nvSpPr>
        <p:spPr bwMode="auto">
          <a:xfrm>
            <a:off x="990600" y="55626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0538" name="Text Box 23"/>
          <p:cNvSpPr txBox="1">
            <a:spLocks noChangeArrowheads="1"/>
          </p:cNvSpPr>
          <p:nvPr/>
        </p:nvSpPr>
        <p:spPr bwMode="auto">
          <a:xfrm>
            <a:off x="990600" y="5943600"/>
            <a:ext cx="9144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Müller</a:t>
            </a:r>
            <a:endParaRPr kumimoji="0" lang="de-DE" altLang="de-DE"/>
          </a:p>
        </p:txBody>
      </p:sp>
      <p:sp>
        <p:nvSpPr>
          <p:cNvPr id="150539" name="Text Box 24"/>
          <p:cNvSpPr txBox="1">
            <a:spLocks noChangeArrowheads="1"/>
          </p:cNvSpPr>
          <p:nvPr/>
        </p:nvSpPr>
        <p:spPr bwMode="auto">
          <a:xfrm>
            <a:off x="1905000" y="4038600"/>
            <a:ext cx="10668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VNAME</a:t>
            </a:r>
            <a:endParaRPr kumimoji="0" lang="de-DE" altLang="de-DE"/>
          </a:p>
        </p:txBody>
      </p:sp>
      <p:sp>
        <p:nvSpPr>
          <p:cNvPr id="150540" name="Text Box 25"/>
          <p:cNvSpPr txBox="1">
            <a:spLocks noChangeArrowheads="1"/>
          </p:cNvSpPr>
          <p:nvPr/>
        </p:nvSpPr>
        <p:spPr bwMode="auto">
          <a:xfrm>
            <a:off x="1905000" y="44196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Susi</a:t>
            </a:r>
            <a:endParaRPr kumimoji="0" lang="de-DE" altLang="de-DE"/>
          </a:p>
        </p:txBody>
      </p:sp>
      <p:sp>
        <p:nvSpPr>
          <p:cNvPr id="150541" name="Text Box 26"/>
          <p:cNvSpPr txBox="1">
            <a:spLocks noChangeArrowheads="1"/>
          </p:cNvSpPr>
          <p:nvPr/>
        </p:nvSpPr>
        <p:spPr bwMode="auto">
          <a:xfrm>
            <a:off x="1905000" y="48006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Fritz</a:t>
            </a:r>
            <a:endParaRPr kumimoji="0" lang="de-DE" altLang="de-DE"/>
          </a:p>
        </p:txBody>
      </p:sp>
      <p:sp>
        <p:nvSpPr>
          <p:cNvPr id="150542" name="Text Box 27"/>
          <p:cNvSpPr txBox="1">
            <a:spLocks noChangeArrowheads="1"/>
          </p:cNvSpPr>
          <p:nvPr/>
        </p:nvSpPr>
        <p:spPr bwMode="auto">
          <a:xfrm>
            <a:off x="1905000" y="51816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Hugo</a:t>
            </a:r>
            <a:endParaRPr kumimoji="0" lang="de-DE" altLang="de-DE"/>
          </a:p>
        </p:txBody>
      </p:sp>
      <p:sp>
        <p:nvSpPr>
          <p:cNvPr id="150543" name="Text Box 28"/>
          <p:cNvSpPr txBox="1">
            <a:spLocks noChangeArrowheads="1"/>
          </p:cNvSpPr>
          <p:nvPr/>
        </p:nvSpPr>
        <p:spPr bwMode="auto">
          <a:xfrm>
            <a:off x="1905000" y="55626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Herbi</a:t>
            </a:r>
            <a:endParaRPr kumimoji="0" lang="de-DE" altLang="de-DE"/>
          </a:p>
        </p:txBody>
      </p:sp>
      <p:sp>
        <p:nvSpPr>
          <p:cNvPr id="150544" name="Text Box 29"/>
          <p:cNvSpPr txBox="1">
            <a:spLocks noChangeArrowheads="1"/>
          </p:cNvSpPr>
          <p:nvPr/>
        </p:nvSpPr>
        <p:spPr bwMode="auto">
          <a:xfrm>
            <a:off x="1905000" y="5943600"/>
            <a:ext cx="10668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Hans</a:t>
            </a:r>
            <a:endParaRPr kumimoji="0" lang="de-DE" altLang="de-DE"/>
          </a:p>
        </p:txBody>
      </p:sp>
      <p:sp>
        <p:nvSpPr>
          <p:cNvPr id="150545" name="Text Box 30"/>
          <p:cNvSpPr txBox="1">
            <a:spLocks noChangeArrowheads="1"/>
          </p:cNvSpPr>
          <p:nvPr/>
        </p:nvSpPr>
        <p:spPr bwMode="auto">
          <a:xfrm>
            <a:off x="4800600" y="4038600"/>
            <a:ext cx="914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NAME</a:t>
            </a:r>
            <a:endParaRPr kumimoji="0" lang="de-DE" altLang="de-DE"/>
          </a:p>
        </p:txBody>
      </p:sp>
      <p:sp>
        <p:nvSpPr>
          <p:cNvPr id="150546" name="Text Box 31"/>
          <p:cNvSpPr txBox="1">
            <a:spLocks noChangeArrowheads="1"/>
          </p:cNvSpPr>
          <p:nvPr/>
        </p:nvSpPr>
        <p:spPr bwMode="auto">
          <a:xfrm>
            <a:off x="4800600" y="44196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0547" name="Text Box 33"/>
          <p:cNvSpPr txBox="1">
            <a:spLocks noChangeArrowheads="1"/>
          </p:cNvSpPr>
          <p:nvPr/>
        </p:nvSpPr>
        <p:spPr bwMode="auto">
          <a:xfrm>
            <a:off x="4800600" y="48006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0548" name="Text Box 35"/>
          <p:cNvSpPr txBox="1">
            <a:spLocks noChangeArrowheads="1"/>
          </p:cNvSpPr>
          <p:nvPr/>
        </p:nvSpPr>
        <p:spPr bwMode="auto">
          <a:xfrm>
            <a:off x="4800600" y="5181600"/>
            <a:ext cx="9144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Müller</a:t>
            </a:r>
            <a:endParaRPr kumimoji="0" lang="de-DE" altLang="de-DE"/>
          </a:p>
        </p:txBody>
      </p:sp>
      <p:sp>
        <p:nvSpPr>
          <p:cNvPr id="150549" name="Text Box 36"/>
          <p:cNvSpPr txBox="1">
            <a:spLocks noChangeArrowheads="1"/>
          </p:cNvSpPr>
          <p:nvPr/>
        </p:nvSpPr>
        <p:spPr bwMode="auto">
          <a:xfrm>
            <a:off x="5715000" y="4038600"/>
            <a:ext cx="10668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COUNT</a:t>
            </a:r>
            <a:endParaRPr kumimoji="0" lang="de-DE" altLang="de-DE"/>
          </a:p>
        </p:txBody>
      </p:sp>
      <p:sp>
        <p:nvSpPr>
          <p:cNvPr id="150550" name="Text Box 37"/>
          <p:cNvSpPr txBox="1">
            <a:spLocks noChangeArrowheads="1"/>
          </p:cNvSpPr>
          <p:nvPr/>
        </p:nvSpPr>
        <p:spPr bwMode="auto">
          <a:xfrm>
            <a:off x="5715000" y="44196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2</a:t>
            </a:r>
            <a:endParaRPr kumimoji="0" lang="de-DE" altLang="de-DE"/>
          </a:p>
        </p:txBody>
      </p:sp>
      <p:sp>
        <p:nvSpPr>
          <p:cNvPr id="150551" name="Text Box 38"/>
          <p:cNvSpPr txBox="1">
            <a:spLocks noChangeArrowheads="1"/>
          </p:cNvSpPr>
          <p:nvPr/>
        </p:nvSpPr>
        <p:spPr bwMode="auto">
          <a:xfrm>
            <a:off x="5715000" y="48006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2</a:t>
            </a:r>
            <a:endParaRPr kumimoji="0" lang="de-DE" altLang="de-DE"/>
          </a:p>
        </p:txBody>
      </p:sp>
      <p:sp>
        <p:nvSpPr>
          <p:cNvPr id="150552" name="Text Box 39"/>
          <p:cNvSpPr txBox="1">
            <a:spLocks noChangeArrowheads="1"/>
          </p:cNvSpPr>
          <p:nvPr/>
        </p:nvSpPr>
        <p:spPr bwMode="auto">
          <a:xfrm>
            <a:off x="5715000" y="5181600"/>
            <a:ext cx="10668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1</a:t>
            </a:r>
            <a:endParaRPr kumimoji="0" lang="de-DE" altLang="de-DE"/>
          </a:p>
        </p:txBody>
      </p:sp>
      <p:sp>
        <p:nvSpPr>
          <p:cNvPr id="150553" name="Text Box 40"/>
          <p:cNvSpPr txBox="1">
            <a:spLocks noChangeArrowheads="1"/>
          </p:cNvSpPr>
          <p:nvPr/>
        </p:nvSpPr>
        <p:spPr bwMode="auto">
          <a:xfrm>
            <a:off x="914400" y="3429000"/>
            <a:ext cx="716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2000">
                <a:latin typeface="Tahoma" panose="020B0604030504040204" pitchFamily="34" charset="0"/>
              </a:rPr>
              <a:t>SELECT NAME, COUNT(*) FROM KUNDE GROUP BY NAME</a:t>
            </a:r>
          </a:p>
        </p:txBody>
      </p:sp>
      <p:sp>
        <p:nvSpPr>
          <p:cNvPr id="150554" name="AutoShape 41"/>
          <p:cNvSpPr>
            <a:spLocks noChangeArrowheads="1"/>
          </p:cNvSpPr>
          <p:nvPr/>
        </p:nvSpPr>
        <p:spPr bwMode="auto">
          <a:xfrm>
            <a:off x="3352800" y="4724400"/>
            <a:ext cx="990600" cy="381000"/>
          </a:xfrm>
          <a:prstGeom prst="rightArrow">
            <a:avLst>
              <a:gd name="adj1" fmla="val 50000"/>
              <a:gd name="adj2" fmla="val 65000"/>
            </a:avLst>
          </a:prstGeom>
          <a:solidFill>
            <a:srgbClr val="FFCC99"/>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6400" y="228600"/>
            <a:ext cx="8128000" cy="914400"/>
          </a:xfrm>
        </p:spPr>
        <p:txBody>
          <a:bodyPr/>
          <a:lstStyle/>
          <a:p>
            <a:pPr algn="ctr"/>
            <a:r>
              <a:rPr lang="de-DE" altLang="de-DE" sz="3600"/>
              <a:t>HAVING - Klausel</a:t>
            </a:r>
          </a:p>
        </p:txBody>
      </p:sp>
      <p:sp>
        <p:nvSpPr>
          <p:cNvPr id="151555"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1556" name="Rectangle 4"/>
          <p:cNvSpPr>
            <a:spLocks noChangeArrowheads="1"/>
          </p:cNvSpPr>
          <p:nvPr/>
        </p:nvSpPr>
        <p:spPr bwMode="auto">
          <a:xfrm>
            <a:off x="457200" y="1600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Zusatzbedingung auf die Gruppierungsbegriffe.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Immer in Verbindung mit GROUP BY.</a:t>
            </a:r>
          </a:p>
        </p:txBody>
      </p:sp>
      <p:sp>
        <p:nvSpPr>
          <p:cNvPr id="151557" name="Text Box 5"/>
          <p:cNvSpPr txBox="1">
            <a:spLocks noChangeArrowheads="1"/>
          </p:cNvSpPr>
          <p:nvPr/>
        </p:nvSpPr>
        <p:spPr bwMode="auto">
          <a:xfrm>
            <a:off x="914400" y="3810000"/>
            <a:ext cx="914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NAME</a:t>
            </a:r>
            <a:endParaRPr kumimoji="0" lang="de-DE" altLang="de-DE"/>
          </a:p>
        </p:txBody>
      </p:sp>
      <p:sp>
        <p:nvSpPr>
          <p:cNvPr id="151558" name="Text Box 6"/>
          <p:cNvSpPr txBox="1">
            <a:spLocks noChangeArrowheads="1"/>
          </p:cNvSpPr>
          <p:nvPr/>
        </p:nvSpPr>
        <p:spPr bwMode="auto">
          <a:xfrm>
            <a:off x="914400" y="41910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1559" name="Text Box 7"/>
          <p:cNvSpPr txBox="1">
            <a:spLocks noChangeArrowheads="1"/>
          </p:cNvSpPr>
          <p:nvPr/>
        </p:nvSpPr>
        <p:spPr bwMode="auto">
          <a:xfrm>
            <a:off x="914400" y="45720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1560" name="Text Box 8"/>
          <p:cNvSpPr txBox="1">
            <a:spLocks noChangeArrowheads="1"/>
          </p:cNvSpPr>
          <p:nvPr/>
        </p:nvSpPr>
        <p:spPr bwMode="auto">
          <a:xfrm>
            <a:off x="914400" y="49530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1561" name="Text Box 9"/>
          <p:cNvSpPr txBox="1">
            <a:spLocks noChangeArrowheads="1"/>
          </p:cNvSpPr>
          <p:nvPr/>
        </p:nvSpPr>
        <p:spPr bwMode="auto">
          <a:xfrm>
            <a:off x="914400" y="53340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1562" name="Text Box 10"/>
          <p:cNvSpPr txBox="1">
            <a:spLocks noChangeArrowheads="1"/>
          </p:cNvSpPr>
          <p:nvPr/>
        </p:nvSpPr>
        <p:spPr bwMode="auto">
          <a:xfrm>
            <a:off x="914400" y="5715000"/>
            <a:ext cx="9144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Müller</a:t>
            </a:r>
            <a:endParaRPr kumimoji="0" lang="de-DE" altLang="de-DE"/>
          </a:p>
        </p:txBody>
      </p:sp>
      <p:sp>
        <p:nvSpPr>
          <p:cNvPr id="151563" name="Text Box 11"/>
          <p:cNvSpPr txBox="1">
            <a:spLocks noChangeArrowheads="1"/>
          </p:cNvSpPr>
          <p:nvPr/>
        </p:nvSpPr>
        <p:spPr bwMode="auto">
          <a:xfrm>
            <a:off x="1828800" y="3810000"/>
            <a:ext cx="10668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VNAME</a:t>
            </a:r>
            <a:endParaRPr kumimoji="0" lang="de-DE" altLang="de-DE"/>
          </a:p>
        </p:txBody>
      </p:sp>
      <p:sp>
        <p:nvSpPr>
          <p:cNvPr id="151564" name="Text Box 12"/>
          <p:cNvSpPr txBox="1">
            <a:spLocks noChangeArrowheads="1"/>
          </p:cNvSpPr>
          <p:nvPr/>
        </p:nvSpPr>
        <p:spPr bwMode="auto">
          <a:xfrm>
            <a:off x="1828800" y="41910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Susi</a:t>
            </a:r>
            <a:endParaRPr kumimoji="0" lang="de-DE" altLang="de-DE"/>
          </a:p>
        </p:txBody>
      </p:sp>
      <p:sp>
        <p:nvSpPr>
          <p:cNvPr id="151565" name="Text Box 13"/>
          <p:cNvSpPr txBox="1">
            <a:spLocks noChangeArrowheads="1"/>
          </p:cNvSpPr>
          <p:nvPr/>
        </p:nvSpPr>
        <p:spPr bwMode="auto">
          <a:xfrm>
            <a:off x="1828800" y="45720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Fritz</a:t>
            </a:r>
            <a:endParaRPr kumimoji="0" lang="de-DE" altLang="de-DE"/>
          </a:p>
        </p:txBody>
      </p:sp>
      <p:sp>
        <p:nvSpPr>
          <p:cNvPr id="151566" name="Text Box 14"/>
          <p:cNvSpPr txBox="1">
            <a:spLocks noChangeArrowheads="1"/>
          </p:cNvSpPr>
          <p:nvPr/>
        </p:nvSpPr>
        <p:spPr bwMode="auto">
          <a:xfrm>
            <a:off x="1828800" y="49530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Hugo</a:t>
            </a:r>
            <a:endParaRPr kumimoji="0" lang="de-DE" altLang="de-DE"/>
          </a:p>
        </p:txBody>
      </p:sp>
      <p:sp>
        <p:nvSpPr>
          <p:cNvPr id="151567" name="Text Box 15"/>
          <p:cNvSpPr txBox="1">
            <a:spLocks noChangeArrowheads="1"/>
          </p:cNvSpPr>
          <p:nvPr/>
        </p:nvSpPr>
        <p:spPr bwMode="auto">
          <a:xfrm>
            <a:off x="1828800" y="53340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Herbi</a:t>
            </a:r>
            <a:endParaRPr kumimoji="0" lang="de-DE" altLang="de-DE"/>
          </a:p>
        </p:txBody>
      </p:sp>
      <p:sp>
        <p:nvSpPr>
          <p:cNvPr id="151568" name="Text Box 16"/>
          <p:cNvSpPr txBox="1">
            <a:spLocks noChangeArrowheads="1"/>
          </p:cNvSpPr>
          <p:nvPr/>
        </p:nvSpPr>
        <p:spPr bwMode="auto">
          <a:xfrm>
            <a:off x="1828800" y="5715000"/>
            <a:ext cx="10668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Hans</a:t>
            </a:r>
            <a:endParaRPr kumimoji="0" lang="de-DE" altLang="de-DE"/>
          </a:p>
        </p:txBody>
      </p:sp>
      <p:sp>
        <p:nvSpPr>
          <p:cNvPr id="151569" name="Text Box 17"/>
          <p:cNvSpPr txBox="1">
            <a:spLocks noChangeArrowheads="1"/>
          </p:cNvSpPr>
          <p:nvPr/>
        </p:nvSpPr>
        <p:spPr bwMode="auto">
          <a:xfrm>
            <a:off x="4724400" y="3810000"/>
            <a:ext cx="914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NAME</a:t>
            </a:r>
            <a:endParaRPr kumimoji="0" lang="de-DE" altLang="de-DE"/>
          </a:p>
        </p:txBody>
      </p:sp>
      <p:sp>
        <p:nvSpPr>
          <p:cNvPr id="151570" name="Text Box 18"/>
          <p:cNvSpPr txBox="1">
            <a:spLocks noChangeArrowheads="1"/>
          </p:cNvSpPr>
          <p:nvPr/>
        </p:nvSpPr>
        <p:spPr bwMode="auto">
          <a:xfrm>
            <a:off x="4724400" y="41910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1571" name="Text Box 19"/>
          <p:cNvSpPr txBox="1">
            <a:spLocks noChangeArrowheads="1"/>
          </p:cNvSpPr>
          <p:nvPr/>
        </p:nvSpPr>
        <p:spPr bwMode="auto">
          <a:xfrm>
            <a:off x="4724400" y="45720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1572" name="Text Box 21"/>
          <p:cNvSpPr txBox="1">
            <a:spLocks noChangeArrowheads="1"/>
          </p:cNvSpPr>
          <p:nvPr/>
        </p:nvSpPr>
        <p:spPr bwMode="auto">
          <a:xfrm>
            <a:off x="5638800" y="3810000"/>
            <a:ext cx="10668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COUNT</a:t>
            </a:r>
            <a:endParaRPr kumimoji="0" lang="de-DE" altLang="de-DE"/>
          </a:p>
        </p:txBody>
      </p:sp>
      <p:sp>
        <p:nvSpPr>
          <p:cNvPr id="151573" name="Text Box 22"/>
          <p:cNvSpPr txBox="1">
            <a:spLocks noChangeArrowheads="1"/>
          </p:cNvSpPr>
          <p:nvPr/>
        </p:nvSpPr>
        <p:spPr bwMode="auto">
          <a:xfrm>
            <a:off x="5638800" y="41910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2</a:t>
            </a:r>
            <a:endParaRPr kumimoji="0" lang="de-DE" altLang="de-DE"/>
          </a:p>
        </p:txBody>
      </p:sp>
      <p:sp>
        <p:nvSpPr>
          <p:cNvPr id="151574" name="Text Box 23"/>
          <p:cNvSpPr txBox="1">
            <a:spLocks noChangeArrowheads="1"/>
          </p:cNvSpPr>
          <p:nvPr/>
        </p:nvSpPr>
        <p:spPr bwMode="auto">
          <a:xfrm>
            <a:off x="5638800" y="45720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2</a:t>
            </a:r>
            <a:endParaRPr kumimoji="0" lang="de-DE" altLang="de-DE"/>
          </a:p>
        </p:txBody>
      </p:sp>
      <p:sp>
        <p:nvSpPr>
          <p:cNvPr id="151575" name="Text Box 25"/>
          <p:cNvSpPr txBox="1">
            <a:spLocks noChangeArrowheads="1"/>
          </p:cNvSpPr>
          <p:nvPr/>
        </p:nvSpPr>
        <p:spPr bwMode="auto">
          <a:xfrm>
            <a:off x="838200" y="2667000"/>
            <a:ext cx="7162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2000">
                <a:latin typeface="Tahoma" panose="020B0604030504040204" pitchFamily="34" charset="0"/>
              </a:rPr>
              <a:t>SELECT NAME, COUNT(*) FROM KUNDE </a:t>
            </a:r>
            <a:br>
              <a:rPr kumimoji="0" lang="de-DE" altLang="de-DE" sz="2000">
                <a:latin typeface="Tahoma" panose="020B0604030504040204" pitchFamily="34" charset="0"/>
              </a:rPr>
            </a:br>
            <a:r>
              <a:rPr kumimoji="0" lang="de-DE" altLang="de-DE" sz="2000">
                <a:latin typeface="Tahoma" panose="020B0604030504040204" pitchFamily="34" charset="0"/>
              </a:rPr>
              <a:t>GROUP BY NAME</a:t>
            </a:r>
            <a:br>
              <a:rPr kumimoji="0" lang="de-DE" altLang="de-DE" sz="2000">
                <a:latin typeface="Tahoma" panose="020B0604030504040204" pitchFamily="34" charset="0"/>
              </a:rPr>
            </a:br>
            <a:r>
              <a:rPr kumimoji="0" lang="de-DE" altLang="de-DE" sz="2000">
                <a:latin typeface="Tahoma" panose="020B0604030504040204" pitchFamily="34" charset="0"/>
              </a:rPr>
              <a:t>HAVING COUNT(*) &gt; 1</a:t>
            </a:r>
          </a:p>
        </p:txBody>
      </p:sp>
      <p:sp>
        <p:nvSpPr>
          <p:cNvPr id="151576" name="AutoShape 26"/>
          <p:cNvSpPr>
            <a:spLocks noChangeArrowheads="1"/>
          </p:cNvSpPr>
          <p:nvPr/>
        </p:nvSpPr>
        <p:spPr bwMode="auto">
          <a:xfrm>
            <a:off x="3276600" y="4191000"/>
            <a:ext cx="990600" cy="381000"/>
          </a:xfrm>
          <a:prstGeom prst="rightArrow">
            <a:avLst>
              <a:gd name="adj1" fmla="val 50000"/>
              <a:gd name="adj2" fmla="val 65000"/>
            </a:avLst>
          </a:prstGeom>
          <a:solidFill>
            <a:srgbClr val="FFCC99"/>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06400" y="228600"/>
            <a:ext cx="8128000" cy="914400"/>
          </a:xfrm>
        </p:spPr>
        <p:txBody>
          <a:bodyPr/>
          <a:lstStyle/>
          <a:p>
            <a:pPr algn="ctr" eaLnBrk="1" hangingPunct="1"/>
            <a:r>
              <a:rPr lang="de-DE" altLang="de-DE" sz="3200"/>
              <a:t>Traditionelle Datenverarbeitung</a:t>
            </a:r>
            <a:endParaRPr lang="de-DE" altLang="de-DE"/>
          </a:p>
        </p:txBody>
      </p:sp>
      <p:sp>
        <p:nvSpPr>
          <p:cNvPr id="22531" name="AutoShape 3"/>
          <p:cNvSpPr>
            <a:spLocks noChangeArrowheads="1"/>
          </p:cNvSpPr>
          <p:nvPr/>
        </p:nvSpPr>
        <p:spPr bwMode="auto">
          <a:xfrm>
            <a:off x="1524000" y="1905000"/>
            <a:ext cx="1676400" cy="5334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Applikation 1</a:t>
            </a:r>
            <a:endParaRPr kumimoji="0" lang="de-DE" altLang="de-DE"/>
          </a:p>
        </p:txBody>
      </p:sp>
      <p:sp>
        <p:nvSpPr>
          <p:cNvPr id="22532" name="AutoShape 4"/>
          <p:cNvSpPr>
            <a:spLocks noChangeArrowheads="1"/>
          </p:cNvSpPr>
          <p:nvPr/>
        </p:nvSpPr>
        <p:spPr bwMode="auto">
          <a:xfrm>
            <a:off x="3581400" y="1905000"/>
            <a:ext cx="1676400" cy="5334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Applikation 2</a:t>
            </a:r>
            <a:endParaRPr kumimoji="0" lang="de-DE" altLang="de-DE"/>
          </a:p>
        </p:txBody>
      </p:sp>
      <p:sp>
        <p:nvSpPr>
          <p:cNvPr id="22533" name="AutoShape 5"/>
          <p:cNvSpPr>
            <a:spLocks noChangeArrowheads="1"/>
          </p:cNvSpPr>
          <p:nvPr/>
        </p:nvSpPr>
        <p:spPr bwMode="auto">
          <a:xfrm>
            <a:off x="5715000" y="1905000"/>
            <a:ext cx="1676400" cy="5334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Applikation 3</a:t>
            </a:r>
            <a:endParaRPr kumimoji="0" lang="de-DE" altLang="de-DE"/>
          </a:p>
        </p:txBody>
      </p:sp>
      <p:sp>
        <p:nvSpPr>
          <p:cNvPr id="22534" name="AutoShape 6"/>
          <p:cNvSpPr>
            <a:spLocks noChangeArrowheads="1"/>
          </p:cNvSpPr>
          <p:nvPr/>
        </p:nvSpPr>
        <p:spPr bwMode="auto">
          <a:xfrm>
            <a:off x="1600200" y="4114800"/>
            <a:ext cx="1447800" cy="609600"/>
          </a:xfrm>
          <a:prstGeom prst="can">
            <a:avLst>
              <a:gd name="adj" fmla="val 25000"/>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Datei 1</a:t>
            </a:r>
            <a:endParaRPr kumimoji="0" lang="de-DE" altLang="de-DE"/>
          </a:p>
        </p:txBody>
      </p:sp>
      <p:sp>
        <p:nvSpPr>
          <p:cNvPr id="22535" name="AutoShape 7"/>
          <p:cNvSpPr>
            <a:spLocks noChangeArrowheads="1"/>
          </p:cNvSpPr>
          <p:nvPr/>
        </p:nvSpPr>
        <p:spPr bwMode="auto">
          <a:xfrm>
            <a:off x="5867400" y="4114800"/>
            <a:ext cx="1447800" cy="609600"/>
          </a:xfrm>
          <a:prstGeom prst="can">
            <a:avLst>
              <a:gd name="adj" fmla="val 25000"/>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Datei 3</a:t>
            </a:r>
            <a:endParaRPr kumimoji="0" lang="de-DE" altLang="de-DE"/>
          </a:p>
        </p:txBody>
      </p:sp>
      <p:sp>
        <p:nvSpPr>
          <p:cNvPr id="22536" name="AutoShape 8"/>
          <p:cNvSpPr>
            <a:spLocks noChangeArrowheads="1"/>
          </p:cNvSpPr>
          <p:nvPr/>
        </p:nvSpPr>
        <p:spPr bwMode="auto">
          <a:xfrm>
            <a:off x="3733800" y="4114800"/>
            <a:ext cx="1447800" cy="609600"/>
          </a:xfrm>
          <a:prstGeom prst="can">
            <a:avLst>
              <a:gd name="adj" fmla="val 25000"/>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Datei 2</a:t>
            </a:r>
            <a:endParaRPr kumimoji="0" lang="de-DE" altLang="de-DE"/>
          </a:p>
        </p:txBody>
      </p:sp>
      <p:sp>
        <p:nvSpPr>
          <p:cNvPr id="22537" name="Line 16"/>
          <p:cNvSpPr>
            <a:spLocks noChangeShapeType="1"/>
          </p:cNvSpPr>
          <p:nvPr/>
        </p:nvSpPr>
        <p:spPr bwMode="auto">
          <a:xfrm>
            <a:off x="2819400" y="2438400"/>
            <a:ext cx="114300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38" name="Line 17"/>
          <p:cNvSpPr>
            <a:spLocks noChangeShapeType="1"/>
          </p:cNvSpPr>
          <p:nvPr/>
        </p:nvSpPr>
        <p:spPr bwMode="auto">
          <a:xfrm>
            <a:off x="2286000" y="2438400"/>
            <a:ext cx="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39" name="Line 18"/>
          <p:cNvSpPr>
            <a:spLocks noChangeShapeType="1"/>
          </p:cNvSpPr>
          <p:nvPr/>
        </p:nvSpPr>
        <p:spPr bwMode="auto">
          <a:xfrm>
            <a:off x="4419600" y="2438400"/>
            <a:ext cx="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40" name="Line 19"/>
          <p:cNvSpPr>
            <a:spLocks noChangeShapeType="1"/>
          </p:cNvSpPr>
          <p:nvPr/>
        </p:nvSpPr>
        <p:spPr bwMode="auto">
          <a:xfrm>
            <a:off x="6470650" y="2438400"/>
            <a:ext cx="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41" name="Line 20"/>
          <p:cNvSpPr>
            <a:spLocks noChangeShapeType="1"/>
          </p:cNvSpPr>
          <p:nvPr/>
        </p:nvSpPr>
        <p:spPr bwMode="auto">
          <a:xfrm flipH="1">
            <a:off x="4800600" y="2438400"/>
            <a:ext cx="129540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42" name="Line 21"/>
          <p:cNvSpPr>
            <a:spLocks noChangeShapeType="1"/>
          </p:cNvSpPr>
          <p:nvPr/>
        </p:nvSpPr>
        <p:spPr bwMode="auto">
          <a:xfrm flipH="1">
            <a:off x="2819400" y="2438400"/>
            <a:ext cx="114300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43" name="Line 22"/>
          <p:cNvSpPr>
            <a:spLocks noChangeShapeType="1"/>
          </p:cNvSpPr>
          <p:nvPr/>
        </p:nvSpPr>
        <p:spPr bwMode="auto">
          <a:xfrm>
            <a:off x="4876800" y="2438400"/>
            <a:ext cx="1143000" cy="1676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CH"/>
          </a:p>
        </p:txBody>
      </p:sp>
      <p:sp>
        <p:nvSpPr>
          <p:cNvPr id="22544" name="Text Box 23"/>
          <p:cNvSpPr txBox="1">
            <a:spLocks noChangeArrowheads="1"/>
          </p:cNvSpPr>
          <p:nvPr/>
        </p:nvSpPr>
        <p:spPr bwMode="auto">
          <a:xfrm>
            <a:off x="1219200" y="4953000"/>
            <a:ext cx="32004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lnSpc>
                <a:spcPct val="8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Redundante Daten</a:t>
            </a:r>
          </a:p>
          <a:p>
            <a:pPr algn="l">
              <a:lnSpc>
                <a:spcPct val="8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mehrere Kopien der Daten</a:t>
            </a:r>
          </a:p>
          <a:p>
            <a:pPr algn="l">
              <a:lnSpc>
                <a:spcPct val="8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Fehler beim System-Absturz</a:t>
            </a:r>
            <a:endParaRPr kumimoji="0" lang="de-DE" altLang="de-DE"/>
          </a:p>
        </p:txBody>
      </p:sp>
      <p:sp>
        <p:nvSpPr>
          <p:cNvPr id="22545" name="Text Box 24"/>
          <p:cNvSpPr txBox="1">
            <a:spLocks noChangeArrowheads="1"/>
          </p:cNvSpPr>
          <p:nvPr/>
        </p:nvSpPr>
        <p:spPr bwMode="auto">
          <a:xfrm>
            <a:off x="4800600" y="4953000"/>
            <a:ext cx="34290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lnSpc>
                <a:spcPct val="8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Probleme bei Programm- und Dateistrukturänderungen</a:t>
            </a:r>
          </a:p>
          <a:p>
            <a:pPr algn="l">
              <a:lnSpc>
                <a:spcPct val="8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Kopien nicht immer identisch</a:t>
            </a:r>
            <a:endParaRPr kumimoji="0" lang="de-DE" altLang="de-DE"/>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06400" y="228600"/>
            <a:ext cx="8128000" cy="914400"/>
          </a:xfrm>
        </p:spPr>
        <p:txBody>
          <a:bodyPr/>
          <a:lstStyle/>
          <a:p>
            <a:pPr algn="ctr"/>
            <a:r>
              <a:rPr lang="de-DE" altLang="de-DE" sz="3600"/>
              <a:t>DISTINCT</a:t>
            </a:r>
          </a:p>
        </p:txBody>
      </p:sp>
      <p:sp>
        <p:nvSpPr>
          <p:cNvPr id="15257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2580" name="Rectangle 4"/>
          <p:cNvSpPr>
            <a:spLocks noChangeArrowheads="1"/>
          </p:cNvSpPr>
          <p:nvPr/>
        </p:nvSpPr>
        <p:spPr bwMode="auto">
          <a:xfrm>
            <a:off x="457200" y="1600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r>
              <a:rPr lang="de-DE" altLang="de-DE">
                <a:latin typeface="Tahoma" panose="020B0604030504040204" pitchFamily="34" charset="0"/>
              </a:rPr>
              <a:t>Eliminierung redundanter Zeilen aus der Ergebnistabelle.</a:t>
            </a:r>
          </a:p>
          <a:p>
            <a:pPr>
              <a:spcBef>
                <a:spcPct val="20000"/>
              </a:spcBef>
              <a:buClr>
                <a:schemeClr val="accent2"/>
              </a:buClr>
              <a:buFont typeface="Wingdings" panose="05000000000000000000" pitchFamily="2" charset="2"/>
              <a:buChar char="§"/>
            </a:pPr>
            <a:r>
              <a:rPr lang="de-DE" altLang="de-DE">
                <a:latin typeface="Tahoma" panose="020B0604030504040204" pitchFamily="34" charset="0"/>
              </a:rPr>
              <a:t>Ausschliesslich einmalige Zeilen in der Ergebnistabelle.</a:t>
            </a:r>
          </a:p>
          <a:p>
            <a:pPr>
              <a:spcBef>
                <a:spcPct val="20000"/>
              </a:spcBef>
              <a:buClr>
                <a:schemeClr val="accent2"/>
              </a:buClr>
              <a:buFont typeface="Wingdings" panose="05000000000000000000" pitchFamily="2" charset="2"/>
              <a:buChar char="§"/>
            </a:pPr>
            <a:r>
              <a:rPr lang="de-DE" altLang="de-DE">
                <a:latin typeface="Tahoma" panose="020B0604030504040204" pitchFamily="34" charset="0"/>
              </a:rPr>
              <a:t>Darf nur einmal hinter dem SELECT Befehl verwendet werden.</a:t>
            </a:r>
          </a:p>
        </p:txBody>
      </p:sp>
      <p:sp>
        <p:nvSpPr>
          <p:cNvPr id="152581" name="Text Box 5"/>
          <p:cNvSpPr txBox="1">
            <a:spLocks noChangeArrowheads="1"/>
          </p:cNvSpPr>
          <p:nvPr/>
        </p:nvSpPr>
        <p:spPr bwMode="auto">
          <a:xfrm>
            <a:off x="990600" y="3886200"/>
            <a:ext cx="914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NAME</a:t>
            </a:r>
            <a:endParaRPr kumimoji="0" lang="de-DE" altLang="de-DE"/>
          </a:p>
        </p:txBody>
      </p:sp>
      <p:sp>
        <p:nvSpPr>
          <p:cNvPr id="152582" name="Text Box 6"/>
          <p:cNvSpPr txBox="1">
            <a:spLocks noChangeArrowheads="1"/>
          </p:cNvSpPr>
          <p:nvPr/>
        </p:nvSpPr>
        <p:spPr bwMode="auto">
          <a:xfrm>
            <a:off x="990600" y="42672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2583" name="Text Box 7"/>
          <p:cNvSpPr txBox="1">
            <a:spLocks noChangeArrowheads="1"/>
          </p:cNvSpPr>
          <p:nvPr/>
        </p:nvSpPr>
        <p:spPr bwMode="auto">
          <a:xfrm>
            <a:off x="990600" y="46482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2584" name="Text Box 8"/>
          <p:cNvSpPr txBox="1">
            <a:spLocks noChangeArrowheads="1"/>
          </p:cNvSpPr>
          <p:nvPr/>
        </p:nvSpPr>
        <p:spPr bwMode="auto">
          <a:xfrm>
            <a:off x="990600" y="50292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2585" name="Text Box 9"/>
          <p:cNvSpPr txBox="1">
            <a:spLocks noChangeArrowheads="1"/>
          </p:cNvSpPr>
          <p:nvPr/>
        </p:nvSpPr>
        <p:spPr bwMode="auto">
          <a:xfrm>
            <a:off x="990600" y="54102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2586" name="Text Box 10"/>
          <p:cNvSpPr txBox="1">
            <a:spLocks noChangeArrowheads="1"/>
          </p:cNvSpPr>
          <p:nvPr/>
        </p:nvSpPr>
        <p:spPr bwMode="auto">
          <a:xfrm>
            <a:off x="990600" y="5791200"/>
            <a:ext cx="9144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Müller</a:t>
            </a:r>
            <a:endParaRPr kumimoji="0" lang="de-DE" altLang="de-DE"/>
          </a:p>
        </p:txBody>
      </p:sp>
      <p:sp>
        <p:nvSpPr>
          <p:cNvPr id="152587" name="Text Box 11"/>
          <p:cNvSpPr txBox="1">
            <a:spLocks noChangeArrowheads="1"/>
          </p:cNvSpPr>
          <p:nvPr/>
        </p:nvSpPr>
        <p:spPr bwMode="auto">
          <a:xfrm>
            <a:off x="1905000" y="3886200"/>
            <a:ext cx="10668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VNAME</a:t>
            </a:r>
            <a:endParaRPr kumimoji="0" lang="de-DE" altLang="de-DE"/>
          </a:p>
        </p:txBody>
      </p:sp>
      <p:sp>
        <p:nvSpPr>
          <p:cNvPr id="152588" name="Text Box 12"/>
          <p:cNvSpPr txBox="1">
            <a:spLocks noChangeArrowheads="1"/>
          </p:cNvSpPr>
          <p:nvPr/>
        </p:nvSpPr>
        <p:spPr bwMode="auto">
          <a:xfrm>
            <a:off x="1905000" y="42672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Susi</a:t>
            </a:r>
            <a:endParaRPr kumimoji="0" lang="de-DE" altLang="de-DE"/>
          </a:p>
        </p:txBody>
      </p:sp>
      <p:sp>
        <p:nvSpPr>
          <p:cNvPr id="152589" name="Text Box 13"/>
          <p:cNvSpPr txBox="1">
            <a:spLocks noChangeArrowheads="1"/>
          </p:cNvSpPr>
          <p:nvPr/>
        </p:nvSpPr>
        <p:spPr bwMode="auto">
          <a:xfrm>
            <a:off x="1905000" y="4648200"/>
            <a:ext cx="10668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Fritz</a:t>
            </a:r>
            <a:endParaRPr kumimoji="0" lang="de-DE" altLang="de-DE"/>
          </a:p>
        </p:txBody>
      </p:sp>
      <p:sp>
        <p:nvSpPr>
          <p:cNvPr id="152590" name="Text Box 14"/>
          <p:cNvSpPr txBox="1">
            <a:spLocks noChangeArrowheads="1"/>
          </p:cNvSpPr>
          <p:nvPr/>
        </p:nvSpPr>
        <p:spPr bwMode="auto">
          <a:xfrm>
            <a:off x="1905000" y="50292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Hugo</a:t>
            </a:r>
            <a:endParaRPr kumimoji="0" lang="de-DE" altLang="de-DE"/>
          </a:p>
        </p:txBody>
      </p:sp>
      <p:sp>
        <p:nvSpPr>
          <p:cNvPr id="152591" name="Text Box 15"/>
          <p:cNvSpPr txBox="1">
            <a:spLocks noChangeArrowheads="1"/>
          </p:cNvSpPr>
          <p:nvPr/>
        </p:nvSpPr>
        <p:spPr bwMode="auto">
          <a:xfrm>
            <a:off x="1905000" y="5410200"/>
            <a:ext cx="10668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Herbi</a:t>
            </a:r>
            <a:endParaRPr kumimoji="0" lang="de-DE" altLang="de-DE"/>
          </a:p>
        </p:txBody>
      </p:sp>
      <p:sp>
        <p:nvSpPr>
          <p:cNvPr id="152592" name="Text Box 16"/>
          <p:cNvSpPr txBox="1">
            <a:spLocks noChangeArrowheads="1"/>
          </p:cNvSpPr>
          <p:nvPr/>
        </p:nvSpPr>
        <p:spPr bwMode="auto">
          <a:xfrm>
            <a:off x="1905000" y="5791200"/>
            <a:ext cx="10668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Hans</a:t>
            </a:r>
            <a:endParaRPr kumimoji="0" lang="de-DE" altLang="de-DE"/>
          </a:p>
        </p:txBody>
      </p:sp>
      <p:sp>
        <p:nvSpPr>
          <p:cNvPr id="152593" name="Text Box 17"/>
          <p:cNvSpPr txBox="1">
            <a:spLocks noChangeArrowheads="1"/>
          </p:cNvSpPr>
          <p:nvPr/>
        </p:nvSpPr>
        <p:spPr bwMode="auto">
          <a:xfrm>
            <a:off x="4800600" y="3886200"/>
            <a:ext cx="9144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NAME</a:t>
            </a:r>
            <a:endParaRPr kumimoji="0" lang="de-DE" altLang="de-DE"/>
          </a:p>
        </p:txBody>
      </p:sp>
      <p:sp>
        <p:nvSpPr>
          <p:cNvPr id="152594" name="Text Box 18"/>
          <p:cNvSpPr txBox="1">
            <a:spLocks noChangeArrowheads="1"/>
          </p:cNvSpPr>
          <p:nvPr/>
        </p:nvSpPr>
        <p:spPr bwMode="auto">
          <a:xfrm>
            <a:off x="4800600" y="4267200"/>
            <a:ext cx="914400" cy="379413"/>
          </a:xfrm>
          <a:prstGeom prst="rect">
            <a:avLst/>
          </a:prstGeom>
          <a:solidFill>
            <a:srgbClr val="CCFF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Meier</a:t>
            </a:r>
            <a:endParaRPr kumimoji="0" lang="de-DE" altLang="de-DE"/>
          </a:p>
        </p:txBody>
      </p:sp>
      <p:sp>
        <p:nvSpPr>
          <p:cNvPr id="152595" name="Text Box 19"/>
          <p:cNvSpPr txBox="1">
            <a:spLocks noChangeArrowheads="1"/>
          </p:cNvSpPr>
          <p:nvPr/>
        </p:nvSpPr>
        <p:spPr bwMode="auto">
          <a:xfrm>
            <a:off x="4800600" y="4648200"/>
            <a:ext cx="914400" cy="379413"/>
          </a:xfrm>
          <a:prstGeom prst="rect">
            <a:avLst/>
          </a:prstGeom>
          <a:solidFill>
            <a:srgbClr val="99CCFF"/>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Huber</a:t>
            </a:r>
            <a:endParaRPr kumimoji="0" lang="de-DE" altLang="de-DE"/>
          </a:p>
        </p:txBody>
      </p:sp>
      <p:sp>
        <p:nvSpPr>
          <p:cNvPr id="152596" name="Text Box 23"/>
          <p:cNvSpPr txBox="1">
            <a:spLocks noChangeArrowheads="1"/>
          </p:cNvSpPr>
          <p:nvPr/>
        </p:nvSpPr>
        <p:spPr bwMode="auto">
          <a:xfrm>
            <a:off x="914400" y="3352800"/>
            <a:ext cx="464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2000">
                <a:latin typeface="Tahoma" panose="020B0604030504040204" pitchFamily="34" charset="0"/>
              </a:rPr>
              <a:t>SELECT DISTINCT NAME FROM KUNDE </a:t>
            </a:r>
          </a:p>
        </p:txBody>
      </p:sp>
      <p:sp>
        <p:nvSpPr>
          <p:cNvPr id="152597" name="AutoShape 24"/>
          <p:cNvSpPr>
            <a:spLocks noChangeArrowheads="1"/>
          </p:cNvSpPr>
          <p:nvPr/>
        </p:nvSpPr>
        <p:spPr bwMode="auto">
          <a:xfrm>
            <a:off x="3352800" y="4267200"/>
            <a:ext cx="990600" cy="381000"/>
          </a:xfrm>
          <a:prstGeom prst="rightArrow">
            <a:avLst>
              <a:gd name="adj1" fmla="val 50000"/>
              <a:gd name="adj2" fmla="val 65000"/>
            </a:avLst>
          </a:prstGeom>
          <a:solidFill>
            <a:srgbClr val="FFCC99"/>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52598" name="Text Box 25"/>
          <p:cNvSpPr txBox="1">
            <a:spLocks noChangeArrowheads="1"/>
          </p:cNvSpPr>
          <p:nvPr/>
        </p:nvSpPr>
        <p:spPr bwMode="auto">
          <a:xfrm>
            <a:off x="4800600" y="5029200"/>
            <a:ext cx="914400" cy="379413"/>
          </a:xfrm>
          <a:prstGeom prst="rect">
            <a:avLst/>
          </a:prstGeom>
          <a:solidFill>
            <a:srgbClr val="FFFF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DE" altLang="de-DE" sz="1800">
                <a:latin typeface="Tahoma" panose="020B0604030504040204" pitchFamily="34" charset="0"/>
              </a:rPr>
              <a:t>Müller</a:t>
            </a:r>
            <a:endParaRPr kumimoji="0" lang="de-DE" altLang="de-DE"/>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06400" y="228600"/>
            <a:ext cx="8128000" cy="914400"/>
          </a:xfrm>
        </p:spPr>
        <p:txBody>
          <a:bodyPr/>
          <a:lstStyle/>
          <a:p>
            <a:pPr algn="ctr"/>
            <a:r>
              <a:rPr lang="de-DE" altLang="de-DE" sz="3600"/>
              <a:t>SUBSELECT (Unterabfragen)</a:t>
            </a:r>
          </a:p>
        </p:txBody>
      </p:sp>
      <p:sp>
        <p:nvSpPr>
          <p:cNvPr id="15360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3604" name="Rectangle 4"/>
          <p:cNvSpPr>
            <a:spLocks noChangeArrowheads="1"/>
          </p:cNvSpPr>
          <p:nvPr/>
        </p:nvSpPr>
        <p:spPr bwMode="auto">
          <a:xfrm>
            <a:off x="533400" y="1752600"/>
            <a:ext cx="8077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Unterabfrage bzw. geschachtelte Abfragen.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Wird innerhalb der WHERE-Klausel ausgeführt.</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Subquery muss in Klammer eingeschlossen sein.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Unterabfrage darf keinen order by Befehl enthalten.</a:t>
            </a:r>
          </a:p>
        </p:txBody>
      </p:sp>
      <p:sp>
        <p:nvSpPr>
          <p:cNvPr id="153605" name="Text Box 20"/>
          <p:cNvSpPr txBox="1">
            <a:spLocks noChangeArrowheads="1"/>
          </p:cNvSpPr>
          <p:nvPr/>
        </p:nvSpPr>
        <p:spPr bwMode="auto">
          <a:xfrm>
            <a:off x="4267200" y="3733800"/>
            <a:ext cx="44958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1600">
                <a:latin typeface="Tahoma" panose="020B0604030504040204" pitchFamily="34" charset="0"/>
              </a:rPr>
              <a:t>z.B.</a:t>
            </a:r>
            <a:br>
              <a:rPr kumimoji="0" lang="de-DE" altLang="de-DE" sz="1600">
                <a:latin typeface="Tahoma" panose="020B0604030504040204" pitchFamily="34" charset="0"/>
              </a:rPr>
            </a:br>
            <a:br>
              <a:rPr kumimoji="0" lang="de-DE" altLang="de-DE" sz="1600">
                <a:latin typeface="Tahoma" panose="020B0604030504040204" pitchFamily="34" charset="0"/>
              </a:rPr>
            </a:br>
            <a:r>
              <a:rPr kumimoji="0" lang="de-DE" altLang="de-DE" sz="1600">
                <a:latin typeface="Tahoma" panose="020B0604030504040204" pitchFamily="34" charset="0"/>
              </a:rPr>
              <a:t>SELECT * FROM MITARB</a:t>
            </a:r>
            <a:br>
              <a:rPr kumimoji="0" lang="de-DE" altLang="de-DE" sz="1600">
                <a:latin typeface="Tahoma" panose="020B0604030504040204" pitchFamily="34" charset="0"/>
              </a:rPr>
            </a:br>
            <a:r>
              <a:rPr kumimoji="0" lang="de-DE" altLang="de-DE" sz="1600">
                <a:latin typeface="Tahoma" panose="020B0604030504040204" pitchFamily="34" charset="0"/>
              </a:rPr>
              <a:t>WHERE GNETTO &lt; ( SELECT AVG(GNETTO) 	FROM MITARB )</a:t>
            </a:r>
          </a:p>
        </p:txBody>
      </p:sp>
      <p:sp>
        <p:nvSpPr>
          <p:cNvPr id="153606" name="Text Box 23"/>
          <p:cNvSpPr txBox="1">
            <a:spLocks noChangeArrowheads="1"/>
          </p:cNvSpPr>
          <p:nvPr/>
        </p:nvSpPr>
        <p:spPr bwMode="auto">
          <a:xfrm>
            <a:off x="990600" y="3881438"/>
            <a:ext cx="335280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381000" algn="l"/>
                <a:tab pos="762000" algn="l"/>
                <a:tab pos="1143000" algn="l"/>
              </a:tabLst>
              <a:defRPr kumimoji="1" sz="2400">
                <a:solidFill>
                  <a:schemeClr val="tx1"/>
                </a:solidFill>
                <a:latin typeface="Times New Roman" panose="02020603050405020304" pitchFamily="18" charset="0"/>
              </a:defRPr>
            </a:lvl1pPr>
            <a:lvl2pPr marL="742950" indent="-285750" algn="ctr">
              <a:tabLst>
                <a:tab pos="381000" algn="l"/>
                <a:tab pos="762000" algn="l"/>
                <a:tab pos="1143000" algn="l"/>
              </a:tabLst>
              <a:defRPr kumimoji="1" sz="2400">
                <a:solidFill>
                  <a:schemeClr val="tx1"/>
                </a:solidFill>
                <a:latin typeface="Times New Roman" panose="02020603050405020304" pitchFamily="18" charset="0"/>
              </a:defRPr>
            </a:lvl2pPr>
            <a:lvl3pPr marL="1143000" indent="-228600" algn="ctr">
              <a:tabLst>
                <a:tab pos="381000" algn="l"/>
                <a:tab pos="762000" algn="l"/>
                <a:tab pos="1143000" algn="l"/>
              </a:tabLst>
              <a:defRPr kumimoji="1" sz="2400">
                <a:solidFill>
                  <a:schemeClr val="tx1"/>
                </a:solidFill>
                <a:latin typeface="Times New Roman" panose="02020603050405020304" pitchFamily="18" charset="0"/>
              </a:defRPr>
            </a:lvl3pPr>
            <a:lvl4pPr marL="1600200" indent="-228600" algn="ctr">
              <a:tabLst>
                <a:tab pos="381000" algn="l"/>
                <a:tab pos="762000" algn="l"/>
                <a:tab pos="1143000" algn="l"/>
              </a:tabLst>
              <a:defRPr kumimoji="1" sz="2400">
                <a:solidFill>
                  <a:schemeClr val="tx1"/>
                </a:solidFill>
                <a:latin typeface="Times New Roman" panose="02020603050405020304" pitchFamily="18" charset="0"/>
              </a:defRPr>
            </a:lvl4pPr>
            <a:lvl5pPr marL="2057400" indent="-228600" algn="ctr">
              <a:tabLst>
                <a:tab pos="381000" algn="l"/>
                <a:tab pos="762000" algn="l"/>
                <a:tab pos="11430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381000" algn="l"/>
                <a:tab pos="762000" algn="l"/>
                <a:tab pos="11430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381000" algn="l"/>
                <a:tab pos="762000" algn="l"/>
                <a:tab pos="11430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381000" algn="l"/>
                <a:tab pos="762000" algn="l"/>
                <a:tab pos="11430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381000" algn="l"/>
                <a:tab pos="762000" algn="l"/>
                <a:tab pos="11430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1600">
                <a:latin typeface="Tahoma" panose="020B0604030504040204" pitchFamily="34" charset="0"/>
              </a:rPr>
              <a:t>Grundform:</a:t>
            </a:r>
          </a:p>
          <a:p>
            <a:pPr algn="l">
              <a:spcBef>
                <a:spcPct val="50000"/>
              </a:spcBef>
            </a:pPr>
            <a:r>
              <a:rPr kumimoji="0" lang="de-DE" altLang="de-DE" sz="1600">
                <a:latin typeface="Tahoma" panose="020B0604030504040204" pitchFamily="34" charset="0"/>
              </a:rPr>
              <a:t>Hauptabfrage</a:t>
            </a:r>
            <a:br>
              <a:rPr kumimoji="0" lang="de-DE" altLang="de-DE" sz="1600">
                <a:latin typeface="Tahoma" panose="020B0604030504040204" pitchFamily="34" charset="0"/>
              </a:rPr>
            </a:br>
            <a:r>
              <a:rPr kumimoji="0" lang="de-DE" altLang="de-DE" sz="1600">
                <a:latin typeface="Tahoma" panose="020B0604030504040204" pitchFamily="34" charset="0"/>
              </a:rPr>
              <a:t>	(unterabfrage)</a:t>
            </a:r>
            <a:br>
              <a:rPr kumimoji="0" lang="de-DE" altLang="de-DE" sz="1600">
                <a:latin typeface="Tahoma" panose="020B0604030504040204" pitchFamily="34" charset="0"/>
              </a:rPr>
            </a:br>
            <a:r>
              <a:rPr kumimoji="0" lang="de-DE" altLang="de-DE" sz="1600">
                <a:latin typeface="Tahoma" panose="020B0604030504040204" pitchFamily="34" charset="0"/>
              </a:rPr>
              <a:t>		(unterabfrage)</a:t>
            </a:r>
            <a:br>
              <a:rPr kumimoji="0" lang="de-DE" altLang="de-DE" sz="1600">
                <a:latin typeface="Tahoma" panose="020B0604030504040204" pitchFamily="34" charset="0"/>
              </a:rPr>
            </a:br>
            <a:r>
              <a:rPr kumimoji="0" lang="de-DE" altLang="de-DE" sz="1600">
                <a:latin typeface="Tahoma" panose="020B0604030504040204" pitchFamily="34" charset="0"/>
              </a:rPr>
              <a:t>			(unterabfrage etc.) ) )</a:t>
            </a:r>
            <a:br>
              <a:rPr kumimoji="0" lang="de-DE" altLang="de-DE" sz="1600">
                <a:latin typeface="Tahoma" panose="020B0604030504040204" pitchFamily="34" charset="0"/>
              </a:rPr>
            </a:br>
            <a:r>
              <a:rPr kumimoji="0" lang="de-DE" altLang="de-DE" sz="1600">
                <a:latin typeface="Tahoma" panose="020B0604030504040204" pitchFamily="34" charset="0"/>
              </a:rPr>
              <a:t>Hauptabfrage rest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06400" y="228600"/>
            <a:ext cx="8128000" cy="914400"/>
          </a:xfrm>
        </p:spPr>
        <p:txBody>
          <a:bodyPr/>
          <a:lstStyle/>
          <a:p>
            <a:pPr algn="ctr"/>
            <a:r>
              <a:rPr lang="de-DE" altLang="de-DE" sz="3600"/>
              <a:t>Unterabfragen nur eine Antwort</a:t>
            </a:r>
          </a:p>
        </p:txBody>
      </p:sp>
      <p:sp>
        <p:nvSpPr>
          <p:cNvPr id="154627"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4628" name="Rectangle 4"/>
          <p:cNvSpPr>
            <a:spLocks noChangeArrowheads="1"/>
          </p:cNvSpPr>
          <p:nvPr/>
        </p:nvSpPr>
        <p:spPr bwMode="auto">
          <a:xfrm>
            <a:off x="533400" y="17526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 Unterabfrage darf bei Operator „=„ nur eine Antwort liefern.</a:t>
            </a:r>
          </a:p>
        </p:txBody>
      </p:sp>
      <p:sp>
        <p:nvSpPr>
          <p:cNvPr id="154629" name="Text Box 5"/>
          <p:cNvSpPr txBox="1">
            <a:spLocks noChangeArrowheads="1"/>
          </p:cNvSpPr>
          <p:nvPr/>
        </p:nvSpPr>
        <p:spPr bwMode="auto">
          <a:xfrm>
            <a:off x="914400" y="2895600"/>
            <a:ext cx="731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Tahoma" panose="020B0604030504040204" pitchFamily="34" charset="0"/>
              </a:rPr>
              <a:t>z.B.</a:t>
            </a:r>
            <a:br>
              <a:rPr kumimoji="0" lang="de-DE" altLang="de-DE" sz="2000">
                <a:latin typeface="Tahoma" panose="020B0604030504040204" pitchFamily="34" charset="0"/>
              </a:rPr>
            </a:br>
            <a:r>
              <a:rPr kumimoji="0" lang="de-DE" altLang="de-DE" sz="2000">
                <a:latin typeface="Tahoma" panose="020B0604030504040204" pitchFamily="34" charset="0"/>
              </a:rPr>
              <a:t>SELECT pflanzenname FROM pflanzen</a:t>
            </a:r>
            <a:br>
              <a:rPr kumimoji="0" lang="de-DE" altLang="de-DE" sz="2000">
                <a:latin typeface="Tahoma" panose="020B0604030504040204" pitchFamily="34" charset="0"/>
              </a:rPr>
            </a:br>
            <a:r>
              <a:rPr kumimoji="0" lang="de-DE" altLang="de-DE" sz="2000">
                <a:latin typeface="Tahoma" panose="020B0604030504040204" pitchFamily="34" charset="0"/>
              </a:rPr>
              <a:t>WHERE höhe = ( SELECT min(höhe) </a:t>
            </a:r>
            <a:br>
              <a:rPr kumimoji="0" lang="de-DE" altLang="de-DE" sz="2000">
                <a:latin typeface="Tahoma" panose="020B0604030504040204" pitchFamily="34" charset="0"/>
              </a:rPr>
            </a:br>
            <a:r>
              <a:rPr kumimoji="0" lang="de-DE" altLang="de-DE" sz="2000">
                <a:latin typeface="Tahoma" panose="020B0604030504040204" pitchFamily="34" charset="0"/>
              </a:rPr>
              <a:t>	FROM pflanzen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0" y="228600"/>
            <a:ext cx="8128000" cy="914400"/>
          </a:xfrm>
        </p:spPr>
        <p:txBody>
          <a:bodyPr/>
          <a:lstStyle/>
          <a:p>
            <a:pPr algn="ctr"/>
            <a:r>
              <a:rPr lang="de-DE" altLang="de-DE" sz="3600"/>
              <a:t>Unterabfragen mit IN Operator</a:t>
            </a:r>
          </a:p>
        </p:txBody>
      </p:sp>
      <p:sp>
        <p:nvSpPr>
          <p:cNvPr id="155651"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5652" name="Rectangle 4"/>
          <p:cNvSpPr>
            <a:spLocks noChangeArrowheads="1"/>
          </p:cNvSpPr>
          <p:nvPr/>
        </p:nvSpPr>
        <p:spPr bwMode="auto">
          <a:xfrm>
            <a:off x="533400" y="1752600"/>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Bereits bekannt aus WHERE Klausel </a:t>
            </a:r>
            <a:r>
              <a:rPr lang="de-DE" altLang="de-DE" sz="1400">
                <a:latin typeface="Tahoma" panose="020B0604030504040204" pitchFamily="34" charset="0"/>
              </a:rPr>
              <a:t>(WHERE ort IN (....))</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Werteliste  </a:t>
            </a:r>
            <a:r>
              <a:rPr lang="de-DE" altLang="de-DE" b="1" i="1">
                <a:latin typeface="Tahoma" panose="020B0604030504040204" pitchFamily="34" charset="0"/>
              </a:rPr>
              <a:t>IN</a:t>
            </a:r>
            <a:r>
              <a:rPr lang="de-DE" altLang="de-DE">
                <a:latin typeface="Tahoma" panose="020B0604030504040204" pitchFamily="34" charset="0"/>
              </a:rPr>
              <a:t> (10,15,20) wird mit Unterabfrage dynamisch erzeugt.</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Unterabfrage kann ein oder mehrere Werte zurück liefern.</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p:txBody>
      </p:sp>
      <p:sp>
        <p:nvSpPr>
          <p:cNvPr id="155653" name="Text Box 5"/>
          <p:cNvSpPr txBox="1">
            <a:spLocks noChangeArrowheads="1"/>
          </p:cNvSpPr>
          <p:nvPr/>
        </p:nvSpPr>
        <p:spPr bwMode="auto">
          <a:xfrm>
            <a:off x="990600" y="3962400"/>
            <a:ext cx="7315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Tahoma" panose="020B0604030504040204" pitchFamily="34" charset="0"/>
              </a:rPr>
              <a:t>z.B.</a:t>
            </a:r>
            <a:br>
              <a:rPr kumimoji="0" lang="de-DE" altLang="de-DE" sz="2000">
                <a:latin typeface="Tahoma" panose="020B0604030504040204" pitchFamily="34" charset="0"/>
              </a:rPr>
            </a:br>
            <a:r>
              <a:rPr kumimoji="0" lang="de-DE" altLang="de-DE" sz="2000">
                <a:latin typeface="Tahoma" panose="020B0604030504040204" pitchFamily="34" charset="0"/>
              </a:rPr>
              <a:t>SELECT lfr_name FROM lieferanten</a:t>
            </a:r>
            <a:br>
              <a:rPr kumimoji="0" lang="de-DE" altLang="de-DE" sz="2000">
                <a:latin typeface="Tahoma" panose="020B0604030504040204" pitchFamily="34" charset="0"/>
              </a:rPr>
            </a:br>
            <a:r>
              <a:rPr kumimoji="0" lang="de-DE" altLang="de-DE" sz="2000">
                <a:latin typeface="Tahoma" panose="020B0604030504040204" pitchFamily="34" charset="0"/>
              </a:rPr>
              <a:t>WHERE lfr_code IN </a:t>
            </a:r>
            <a:br>
              <a:rPr kumimoji="0" lang="de-DE" altLang="de-DE" sz="2000">
                <a:latin typeface="Tahoma" panose="020B0604030504040204" pitchFamily="34" charset="0"/>
              </a:rPr>
            </a:br>
            <a:r>
              <a:rPr kumimoji="0" lang="de-DE" altLang="de-DE" sz="2000">
                <a:latin typeface="Tahoma" panose="020B0604030504040204" pitchFamily="34" charset="0"/>
              </a:rPr>
              <a:t>	( SELECT lfr_code </a:t>
            </a:r>
            <a:br>
              <a:rPr kumimoji="0" lang="de-DE" altLang="de-DE" sz="2000">
                <a:latin typeface="Tahoma" panose="020B0604030504040204" pitchFamily="34" charset="0"/>
              </a:rPr>
            </a:br>
            <a:r>
              <a:rPr kumimoji="0" lang="de-DE" altLang="de-DE" sz="2000">
                <a:latin typeface="Tahoma" panose="020B0604030504040204" pitchFamily="34" charset="0"/>
              </a:rPr>
              <a:t>	FROM bestellung</a:t>
            </a:r>
            <a:br>
              <a:rPr kumimoji="0" lang="de-DE" altLang="de-DE" sz="2000">
                <a:latin typeface="Tahoma" panose="020B0604030504040204" pitchFamily="34" charset="0"/>
              </a:rPr>
            </a:br>
            <a:r>
              <a:rPr kumimoji="0" lang="de-DE" altLang="de-DE" sz="2000">
                <a:latin typeface="Tahoma" panose="020B0604030504040204" pitchFamily="34" charset="0"/>
              </a:rPr>
              <a:t>	GROUP BY lfr_code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81000" y="457200"/>
            <a:ext cx="8534400" cy="685800"/>
          </a:xfrm>
        </p:spPr>
        <p:txBody>
          <a:bodyPr/>
          <a:lstStyle/>
          <a:p>
            <a:pPr algn="ctr"/>
            <a:r>
              <a:rPr lang="de-DE" altLang="de-DE" sz="3600"/>
              <a:t>Unterabfragen mit ANY, ALL Operatoren</a:t>
            </a:r>
          </a:p>
        </p:txBody>
      </p:sp>
      <p:sp>
        <p:nvSpPr>
          <p:cNvPr id="156675"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6676" name="Rectangle 4"/>
          <p:cNvSpPr>
            <a:spLocks noChangeArrowheads="1"/>
          </p:cNvSpPr>
          <p:nvPr/>
        </p:nvSpPr>
        <p:spPr bwMode="auto">
          <a:xfrm>
            <a:off x="533400" y="1676400"/>
            <a:ext cx="8382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Immer im Zusammenhang mit einem Vergleichsoperator.</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ANY führt mit </a:t>
            </a:r>
            <a:r>
              <a:rPr lang="de-DE" altLang="de-DE" b="1" i="1">
                <a:latin typeface="Tahoma" panose="020B0604030504040204" pitchFamily="34" charset="0"/>
              </a:rPr>
              <a:t>jedem</a:t>
            </a:r>
            <a:r>
              <a:rPr lang="de-DE" altLang="de-DE">
                <a:latin typeface="Tahoma" panose="020B0604030504040204" pitchFamily="34" charset="0"/>
              </a:rPr>
              <a:t> Einzelwert einer Datenmenge einen Vergleich durch.</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ALL führt mit </a:t>
            </a:r>
            <a:r>
              <a:rPr lang="de-DE" altLang="de-DE" b="1" i="1">
                <a:latin typeface="Tahoma" panose="020B0604030504040204" pitchFamily="34" charset="0"/>
              </a:rPr>
              <a:t>allen</a:t>
            </a:r>
            <a:r>
              <a:rPr lang="de-DE" altLang="de-DE">
                <a:latin typeface="Tahoma" panose="020B0604030504040204" pitchFamily="34" charset="0"/>
              </a:rPr>
              <a:t> Werten einer Datenmenge einen Vergleich durch.</a:t>
            </a:r>
          </a:p>
        </p:txBody>
      </p:sp>
      <p:sp>
        <p:nvSpPr>
          <p:cNvPr id="156677" name="Text Box 5"/>
          <p:cNvSpPr txBox="1">
            <a:spLocks noChangeArrowheads="1"/>
          </p:cNvSpPr>
          <p:nvPr/>
        </p:nvSpPr>
        <p:spPr bwMode="auto">
          <a:xfrm>
            <a:off x="914400" y="4692650"/>
            <a:ext cx="7315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z.B.</a:t>
            </a:r>
            <a:br>
              <a:rPr kumimoji="0" lang="de-DE" altLang="de-DE" sz="1800">
                <a:latin typeface="Tahoma" panose="020B0604030504040204" pitchFamily="34" charset="0"/>
              </a:rPr>
            </a:br>
            <a:r>
              <a:rPr kumimoji="0" lang="de-DE" altLang="de-DE" sz="1800">
                <a:latin typeface="Tahoma" panose="020B0604030504040204" pitchFamily="34" charset="0"/>
              </a:rPr>
              <a:t>SELECT pflanzenname FROM pflanzen</a:t>
            </a:r>
            <a:br>
              <a:rPr kumimoji="0" lang="de-DE" altLang="de-DE" sz="1800">
                <a:latin typeface="Tahoma" panose="020B0604030504040204" pitchFamily="34" charset="0"/>
              </a:rPr>
            </a:br>
            <a:r>
              <a:rPr kumimoji="0" lang="de-DE" altLang="de-DE" sz="1800">
                <a:latin typeface="Tahoma" panose="020B0604030504040204" pitchFamily="34" charset="0"/>
              </a:rPr>
              <a:t>WHERE preis &lt; ALL </a:t>
            </a:r>
            <a:br>
              <a:rPr kumimoji="0" lang="de-DE" altLang="de-DE" sz="1800">
                <a:latin typeface="Tahoma" panose="020B0604030504040204" pitchFamily="34" charset="0"/>
              </a:rPr>
            </a:br>
            <a:r>
              <a:rPr kumimoji="0" lang="de-DE" altLang="de-DE" sz="1800">
                <a:latin typeface="Tahoma" panose="020B0604030504040204" pitchFamily="34" charset="0"/>
              </a:rPr>
              <a:t>	( SELECT preis </a:t>
            </a:r>
            <a:br>
              <a:rPr kumimoji="0" lang="de-DE" altLang="de-DE" sz="1800">
                <a:latin typeface="Tahoma" panose="020B0604030504040204" pitchFamily="34" charset="0"/>
              </a:rPr>
            </a:br>
            <a:r>
              <a:rPr kumimoji="0" lang="de-DE" altLang="de-DE" sz="1800">
                <a:latin typeface="Tahoma" panose="020B0604030504040204" pitchFamily="34" charset="0"/>
              </a:rPr>
              <a:t>	FROM pflanzen</a:t>
            </a:r>
            <a:br>
              <a:rPr kumimoji="0" lang="de-DE" altLang="de-DE" sz="1800">
                <a:latin typeface="Tahoma" panose="020B0604030504040204" pitchFamily="34" charset="0"/>
              </a:rPr>
            </a:br>
            <a:r>
              <a:rPr kumimoji="0" lang="de-DE" altLang="de-DE" sz="1800">
                <a:latin typeface="Tahoma" panose="020B0604030504040204" pitchFamily="34" charset="0"/>
              </a:rPr>
              <a:t>	WHERE sorte = ‚1-JÄHRIG‘ )</a:t>
            </a:r>
          </a:p>
        </p:txBody>
      </p:sp>
      <p:sp>
        <p:nvSpPr>
          <p:cNvPr id="156678" name="Text Box 6"/>
          <p:cNvSpPr txBox="1">
            <a:spLocks noChangeArrowheads="1"/>
          </p:cNvSpPr>
          <p:nvPr/>
        </p:nvSpPr>
        <p:spPr bwMode="auto">
          <a:xfrm>
            <a:off x="838200" y="39624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Courier New" panose="02070309020205020404" pitchFamily="49" charset="0"/>
              </a:rPr>
              <a:t>Form:</a:t>
            </a:r>
            <a:br>
              <a:rPr kumimoji="0" lang="de-DE" altLang="de-DE" sz="2000">
                <a:latin typeface="Courier New" panose="02070309020205020404" pitchFamily="49" charset="0"/>
              </a:rPr>
            </a:br>
            <a:r>
              <a:rPr kumimoji="0" lang="de-DE" altLang="de-DE" sz="2000">
                <a:latin typeface="Courier New" panose="02070309020205020404" pitchFamily="49" charset="0"/>
              </a:rPr>
              <a:t>ausdruck vergl_op [ANY | ALL] (unterabfrage)</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81000" y="457200"/>
            <a:ext cx="8534400" cy="685800"/>
          </a:xfrm>
        </p:spPr>
        <p:txBody>
          <a:bodyPr/>
          <a:lstStyle/>
          <a:p>
            <a:pPr algn="ctr"/>
            <a:r>
              <a:rPr lang="de-DE" altLang="de-DE" sz="3600"/>
              <a:t>Vergleich mit ANY, ALL Operatoren</a:t>
            </a:r>
          </a:p>
        </p:txBody>
      </p:sp>
      <p:sp>
        <p:nvSpPr>
          <p:cNvPr id="15769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7700" name="Text Box 6"/>
          <p:cNvSpPr txBox="1">
            <a:spLocks noChangeArrowheads="1"/>
          </p:cNvSpPr>
          <p:nvPr/>
        </p:nvSpPr>
        <p:spPr bwMode="auto">
          <a:xfrm>
            <a:off x="762000" y="1828800"/>
            <a:ext cx="731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Courier New" panose="02070309020205020404" pitchFamily="49" charset="0"/>
              </a:rPr>
              <a:t>SELECT .....</a:t>
            </a:r>
            <a:br>
              <a:rPr kumimoji="0" lang="de-DE" altLang="de-DE" sz="2000">
                <a:latin typeface="Courier New" panose="02070309020205020404" pitchFamily="49" charset="0"/>
              </a:rPr>
            </a:br>
            <a:r>
              <a:rPr kumimoji="0" lang="de-DE" altLang="de-DE" sz="2000">
                <a:latin typeface="Courier New" panose="02070309020205020404" pitchFamily="49" charset="0"/>
              </a:rPr>
              <a:t>FROM tabellenname</a:t>
            </a:r>
            <a:br>
              <a:rPr kumimoji="0" lang="de-DE" altLang="de-DE" sz="2000">
                <a:latin typeface="Courier New" panose="02070309020205020404" pitchFamily="49" charset="0"/>
              </a:rPr>
            </a:br>
            <a:r>
              <a:rPr kumimoji="0" lang="de-DE" altLang="de-DE" sz="2000">
                <a:latin typeface="Courier New" panose="02070309020205020404" pitchFamily="49" charset="0"/>
              </a:rPr>
              <a:t>WHERE x &lt; ALL (1,2,3,4,5,6,7,8,9,10)</a:t>
            </a:r>
          </a:p>
        </p:txBody>
      </p:sp>
      <p:sp>
        <p:nvSpPr>
          <p:cNvPr id="157701" name="Text Box 7"/>
          <p:cNvSpPr txBox="1">
            <a:spLocks noChangeArrowheads="1"/>
          </p:cNvSpPr>
          <p:nvPr/>
        </p:nvSpPr>
        <p:spPr bwMode="auto">
          <a:xfrm>
            <a:off x="838200" y="3200400"/>
            <a:ext cx="7848600" cy="2390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tabLst>
                <a:tab pos="2857500" algn="l"/>
                <a:tab pos="5435600" algn="l"/>
              </a:tabLst>
              <a:defRPr kumimoji="1" sz="2400">
                <a:solidFill>
                  <a:schemeClr val="tx1"/>
                </a:solidFill>
                <a:latin typeface="Times New Roman" panose="02020603050405020304" pitchFamily="18" charset="0"/>
              </a:defRPr>
            </a:lvl1pPr>
            <a:lvl2pPr marL="742950" indent="-285750" algn="ctr">
              <a:tabLst>
                <a:tab pos="2857500" algn="l"/>
                <a:tab pos="5435600" algn="l"/>
              </a:tabLst>
              <a:defRPr kumimoji="1" sz="2400">
                <a:solidFill>
                  <a:schemeClr val="tx1"/>
                </a:solidFill>
                <a:latin typeface="Times New Roman" panose="02020603050405020304" pitchFamily="18" charset="0"/>
              </a:defRPr>
            </a:lvl2pPr>
            <a:lvl3pPr marL="1143000" indent="-228600" algn="ctr">
              <a:tabLst>
                <a:tab pos="2857500" algn="l"/>
                <a:tab pos="5435600" algn="l"/>
              </a:tabLst>
              <a:defRPr kumimoji="1" sz="2400">
                <a:solidFill>
                  <a:schemeClr val="tx1"/>
                </a:solidFill>
                <a:latin typeface="Times New Roman" panose="02020603050405020304" pitchFamily="18" charset="0"/>
              </a:defRPr>
            </a:lvl3pPr>
            <a:lvl4pPr marL="1600200" indent="-228600" algn="ctr">
              <a:tabLst>
                <a:tab pos="2857500" algn="l"/>
                <a:tab pos="5435600" algn="l"/>
              </a:tabLst>
              <a:defRPr kumimoji="1" sz="2400">
                <a:solidFill>
                  <a:schemeClr val="tx1"/>
                </a:solidFill>
                <a:latin typeface="Times New Roman" panose="02020603050405020304" pitchFamily="18" charset="0"/>
              </a:defRPr>
            </a:lvl4pPr>
            <a:lvl5pPr marL="2057400" indent="-228600" algn="ctr">
              <a:tabLst>
                <a:tab pos="2857500" algn="l"/>
                <a:tab pos="5435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857500" algn="l"/>
                <a:tab pos="5435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857500" algn="l"/>
                <a:tab pos="5435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857500" algn="l"/>
                <a:tab pos="5435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857500" algn="l"/>
                <a:tab pos="5435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2000" b="1">
                <a:latin typeface="Courier New" panose="02070309020205020404" pitchFamily="49" charset="0"/>
              </a:rPr>
              <a:t>AUSDRUCK	WAHR	NICHT WAHR</a:t>
            </a:r>
          </a:p>
          <a:p>
            <a:pPr algn="l">
              <a:spcBef>
                <a:spcPct val="50000"/>
              </a:spcBef>
            </a:pPr>
            <a:r>
              <a:rPr kumimoji="0" lang="de-DE" altLang="de-DE" sz="2000">
                <a:latin typeface="Courier New" panose="02070309020205020404" pitchFamily="49" charset="0"/>
              </a:rPr>
              <a:t>X &lt; ALL(reihe)	0,-1,-2,...	1,2,3,..</a:t>
            </a:r>
            <a:br>
              <a:rPr kumimoji="0" lang="de-DE" altLang="de-DE" sz="2000">
                <a:latin typeface="Courier New" panose="02070309020205020404" pitchFamily="49" charset="0"/>
              </a:rPr>
            </a:br>
            <a:r>
              <a:rPr kumimoji="0" lang="de-DE" altLang="de-DE" sz="2000">
                <a:latin typeface="Courier New" panose="02070309020205020404" pitchFamily="49" charset="0"/>
              </a:rPr>
              <a:t>X &gt; ALL(reihe)	11,12,...	10..0,-1,-2</a:t>
            </a:r>
          </a:p>
          <a:p>
            <a:pPr algn="l">
              <a:spcBef>
                <a:spcPct val="50000"/>
              </a:spcBef>
            </a:pPr>
            <a:endParaRPr kumimoji="0" lang="de-DE" altLang="de-DE" sz="2000">
              <a:latin typeface="Courier New" panose="02070309020205020404" pitchFamily="49" charset="0"/>
            </a:endParaRPr>
          </a:p>
          <a:p>
            <a:pPr algn="l">
              <a:spcBef>
                <a:spcPct val="50000"/>
              </a:spcBef>
            </a:pPr>
            <a:r>
              <a:rPr kumimoji="0" lang="de-DE" altLang="de-DE" sz="2000">
                <a:latin typeface="Courier New" panose="02070309020205020404" pitchFamily="49" charset="0"/>
              </a:rPr>
              <a:t>X &lt; ANY(reihe)	9,...0,-1,-2	10,11,...</a:t>
            </a:r>
            <a:br>
              <a:rPr kumimoji="0" lang="de-DE" altLang="de-DE" sz="2000">
                <a:latin typeface="Courier New" panose="02070309020205020404" pitchFamily="49" charset="0"/>
              </a:rPr>
            </a:br>
            <a:r>
              <a:rPr kumimoji="0" lang="de-DE" altLang="de-DE" sz="2000">
                <a:latin typeface="Courier New" panose="02070309020205020404" pitchFamily="49" charset="0"/>
              </a:rPr>
              <a:t>X &gt; ANY(reihe)	2,3,4...	1,0,-1,-2,...</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457200"/>
            <a:ext cx="8534400" cy="685800"/>
          </a:xfrm>
        </p:spPr>
        <p:txBody>
          <a:bodyPr/>
          <a:lstStyle/>
          <a:p>
            <a:pPr algn="ctr"/>
            <a:r>
              <a:rPr lang="de-DE" altLang="de-DE" sz="3600"/>
              <a:t>Unterabfragen mit EXISTS Operatoren</a:t>
            </a:r>
          </a:p>
        </p:txBody>
      </p:sp>
      <p:sp>
        <p:nvSpPr>
          <p:cNvPr id="15872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8724" name="Rectangle 4"/>
          <p:cNvSpPr>
            <a:spLocks noChangeArrowheads="1"/>
          </p:cNvSpPr>
          <p:nvPr/>
        </p:nvSpPr>
        <p:spPr bwMode="auto">
          <a:xfrm>
            <a:off x="533400" y="16764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Prüft das Vorhandensein bestimmter Zeilen.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WAHR falls Unterabfrage mindestens eine Zeile liefert.</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FALSCH falls Unterabfrage keine Zeile liefert.</a:t>
            </a:r>
          </a:p>
        </p:txBody>
      </p:sp>
      <p:sp>
        <p:nvSpPr>
          <p:cNvPr id="158725" name="Text Box 5"/>
          <p:cNvSpPr txBox="1">
            <a:spLocks noChangeArrowheads="1"/>
          </p:cNvSpPr>
          <p:nvPr/>
        </p:nvSpPr>
        <p:spPr bwMode="auto">
          <a:xfrm>
            <a:off x="762000" y="4495800"/>
            <a:ext cx="7315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z.B.</a:t>
            </a:r>
            <a:br>
              <a:rPr kumimoji="0" lang="de-DE" altLang="de-DE" sz="1800">
                <a:latin typeface="Tahoma" panose="020B0604030504040204" pitchFamily="34" charset="0"/>
              </a:rPr>
            </a:br>
            <a:r>
              <a:rPr kumimoji="0" lang="de-DE" altLang="de-DE" sz="1800">
                <a:latin typeface="Tahoma" panose="020B0604030504040204" pitchFamily="34" charset="0"/>
              </a:rPr>
              <a:t>SELECT pflanzenname FROM pflanzen p</a:t>
            </a:r>
            <a:br>
              <a:rPr kumimoji="0" lang="de-DE" altLang="de-DE" sz="1800">
                <a:latin typeface="Tahoma" panose="020B0604030504040204" pitchFamily="34" charset="0"/>
              </a:rPr>
            </a:br>
            <a:r>
              <a:rPr kumimoji="0" lang="de-DE" altLang="de-DE" sz="1800">
                <a:latin typeface="Tahoma" panose="020B0604030504040204" pitchFamily="34" charset="0"/>
              </a:rPr>
              <a:t>WHERE NOT EXISTS &lt; ALL </a:t>
            </a:r>
            <a:br>
              <a:rPr kumimoji="0" lang="de-DE" altLang="de-DE" sz="1800">
                <a:latin typeface="Tahoma" panose="020B0604030504040204" pitchFamily="34" charset="0"/>
              </a:rPr>
            </a:br>
            <a:r>
              <a:rPr kumimoji="0" lang="de-DE" altLang="de-DE" sz="1800">
                <a:latin typeface="Tahoma" panose="020B0604030504040204" pitchFamily="34" charset="0"/>
              </a:rPr>
              <a:t>	( SELECT * </a:t>
            </a:r>
            <a:br>
              <a:rPr kumimoji="0" lang="de-DE" altLang="de-DE" sz="1800">
                <a:latin typeface="Tahoma" panose="020B0604030504040204" pitchFamily="34" charset="0"/>
              </a:rPr>
            </a:br>
            <a:r>
              <a:rPr kumimoji="0" lang="de-DE" altLang="de-DE" sz="1800">
                <a:latin typeface="Tahoma" panose="020B0604030504040204" pitchFamily="34" charset="0"/>
              </a:rPr>
              <a:t>	FROM pflanzen</a:t>
            </a:r>
            <a:br>
              <a:rPr kumimoji="0" lang="de-DE" altLang="de-DE" sz="1800">
                <a:latin typeface="Tahoma" panose="020B0604030504040204" pitchFamily="34" charset="0"/>
              </a:rPr>
            </a:br>
            <a:r>
              <a:rPr kumimoji="0" lang="de-DE" altLang="de-DE" sz="1800">
                <a:latin typeface="Tahoma" panose="020B0604030504040204" pitchFamily="34" charset="0"/>
              </a:rPr>
              <a:t>	WHERE sorte = ‚1-JÄHRIG‘ AND preis &gt; p.preis )</a:t>
            </a:r>
          </a:p>
        </p:txBody>
      </p:sp>
      <p:sp>
        <p:nvSpPr>
          <p:cNvPr id="158726" name="Text Box 6"/>
          <p:cNvSpPr txBox="1">
            <a:spLocks noChangeArrowheads="1"/>
          </p:cNvSpPr>
          <p:nvPr/>
        </p:nvSpPr>
        <p:spPr bwMode="auto">
          <a:xfrm>
            <a:off x="685800" y="3200400"/>
            <a:ext cx="731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1524000" algn="l"/>
              </a:tabLst>
              <a:defRPr kumimoji="1" sz="2400">
                <a:solidFill>
                  <a:schemeClr val="tx1"/>
                </a:solidFill>
                <a:latin typeface="Times New Roman" panose="02020603050405020304" pitchFamily="18" charset="0"/>
              </a:defRPr>
            </a:lvl1pPr>
            <a:lvl2pPr marL="742950" indent="-285750" algn="ctr">
              <a:tabLst>
                <a:tab pos="1524000" algn="l"/>
              </a:tabLst>
              <a:defRPr kumimoji="1" sz="2400">
                <a:solidFill>
                  <a:schemeClr val="tx1"/>
                </a:solidFill>
                <a:latin typeface="Times New Roman" panose="02020603050405020304" pitchFamily="18" charset="0"/>
              </a:defRPr>
            </a:lvl2pPr>
            <a:lvl3pPr marL="1143000" indent="-228600" algn="ctr">
              <a:tabLst>
                <a:tab pos="1524000" algn="l"/>
              </a:tabLst>
              <a:defRPr kumimoji="1" sz="2400">
                <a:solidFill>
                  <a:schemeClr val="tx1"/>
                </a:solidFill>
                <a:latin typeface="Times New Roman" panose="02020603050405020304" pitchFamily="18" charset="0"/>
              </a:defRPr>
            </a:lvl3pPr>
            <a:lvl4pPr marL="1600200" indent="-228600" algn="ctr">
              <a:tabLst>
                <a:tab pos="1524000" algn="l"/>
              </a:tabLst>
              <a:defRPr kumimoji="1" sz="2400">
                <a:solidFill>
                  <a:schemeClr val="tx1"/>
                </a:solidFill>
                <a:latin typeface="Times New Roman" panose="02020603050405020304" pitchFamily="18" charset="0"/>
              </a:defRPr>
            </a:lvl4pPr>
            <a:lvl5pPr marL="2057400" indent="-228600" algn="ctr">
              <a:tabLst>
                <a:tab pos="15240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5240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5240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5240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5240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Courier New" panose="02070309020205020404" pitchFamily="49" charset="0"/>
              </a:rPr>
              <a:t>SELECT ... </a:t>
            </a:r>
            <a:br>
              <a:rPr kumimoji="0" lang="de-DE" altLang="de-DE" sz="2000">
                <a:latin typeface="Courier New" panose="02070309020205020404" pitchFamily="49" charset="0"/>
              </a:rPr>
            </a:br>
            <a:r>
              <a:rPr kumimoji="0" lang="de-DE" altLang="de-DE" sz="2000">
                <a:latin typeface="Courier New" panose="02070309020205020404" pitchFamily="49" charset="0"/>
              </a:rPr>
              <a:t>FROM ....</a:t>
            </a:r>
            <a:br>
              <a:rPr kumimoji="0" lang="de-DE" altLang="de-DE" sz="2000">
                <a:latin typeface="Courier New" panose="02070309020205020404" pitchFamily="49" charset="0"/>
              </a:rPr>
            </a:br>
            <a:r>
              <a:rPr kumimoji="0" lang="de-DE" altLang="de-DE" sz="2000">
                <a:latin typeface="Courier New" panose="02070309020205020404" pitchFamily="49" charset="0"/>
              </a:rPr>
              <a:t>WHERE [NOT] EXISTS </a:t>
            </a:r>
            <a:br>
              <a:rPr kumimoji="0" lang="de-DE" altLang="de-DE" sz="2000">
                <a:latin typeface="Courier New" panose="02070309020205020404" pitchFamily="49" charset="0"/>
              </a:rPr>
            </a:br>
            <a:r>
              <a:rPr kumimoji="0" lang="de-DE" altLang="de-DE" sz="2000">
                <a:latin typeface="Courier New" panose="02070309020205020404" pitchFamily="49" charset="0"/>
              </a:rPr>
              <a:t>	(unterabfrage)</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533400"/>
            <a:ext cx="8534400" cy="685800"/>
          </a:xfrm>
        </p:spPr>
        <p:txBody>
          <a:bodyPr/>
          <a:lstStyle/>
          <a:p>
            <a:pPr algn="ctr"/>
            <a:r>
              <a:rPr lang="de-DE" altLang="de-DE" sz="3600"/>
              <a:t>Korrelierte Unterabfragen</a:t>
            </a:r>
          </a:p>
        </p:txBody>
      </p:sp>
      <p:sp>
        <p:nvSpPr>
          <p:cNvPr id="159747"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59748" name="Rectangle 4"/>
          <p:cNvSpPr>
            <a:spLocks noChangeArrowheads="1"/>
          </p:cNvSpPr>
          <p:nvPr/>
        </p:nvSpPr>
        <p:spPr bwMode="auto">
          <a:xfrm>
            <a:off x="533400" y="15240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Verknüpfung einer Unterfrage mit einer Hauptfrage.</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Innere SELECT Anweisung enthält eine Spalte, deren Wert in der äusseren SELECT Anweisung festgelegt wird.</a:t>
            </a:r>
          </a:p>
        </p:txBody>
      </p:sp>
      <p:sp>
        <p:nvSpPr>
          <p:cNvPr id="159749" name="Text Box 5"/>
          <p:cNvSpPr txBox="1">
            <a:spLocks noChangeArrowheads="1"/>
          </p:cNvSpPr>
          <p:nvPr/>
        </p:nvSpPr>
        <p:spPr bwMode="auto">
          <a:xfrm>
            <a:off x="990600" y="4692650"/>
            <a:ext cx="7315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2006600" algn="l"/>
              </a:tabLst>
              <a:defRPr kumimoji="1" sz="2400">
                <a:solidFill>
                  <a:schemeClr val="tx1"/>
                </a:solidFill>
                <a:latin typeface="Times New Roman" panose="02020603050405020304" pitchFamily="18" charset="0"/>
              </a:defRPr>
            </a:lvl1pPr>
            <a:lvl2pPr marL="742950" indent="-285750" algn="ctr">
              <a:tabLst>
                <a:tab pos="2006600" algn="l"/>
              </a:tabLst>
              <a:defRPr kumimoji="1" sz="2400">
                <a:solidFill>
                  <a:schemeClr val="tx1"/>
                </a:solidFill>
                <a:latin typeface="Times New Roman" panose="02020603050405020304" pitchFamily="18" charset="0"/>
              </a:defRPr>
            </a:lvl2pPr>
            <a:lvl3pPr marL="1143000" indent="-228600" algn="ctr">
              <a:tabLst>
                <a:tab pos="2006600" algn="l"/>
              </a:tabLst>
              <a:defRPr kumimoji="1" sz="2400">
                <a:solidFill>
                  <a:schemeClr val="tx1"/>
                </a:solidFill>
                <a:latin typeface="Times New Roman" panose="02020603050405020304" pitchFamily="18" charset="0"/>
              </a:defRPr>
            </a:lvl3pPr>
            <a:lvl4pPr marL="1600200" indent="-228600" algn="ctr">
              <a:tabLst>
                <a:tab pos="2006600" algn="l"/>
              </a:tabLst>
              <a:defRPr kumimoji="1" sz="2400">
                <a:solidFill>
                  <a:schemeClr val="tx1"/>
                </a:solidFill>
                <a:latin typeface="Times New Roman" panose="02020603050405020304" pitchFamily="18" charset="0"/>
              </a:defRPr>
            </a:lvl4pPr>
            <a:lvl5pPr marL="2057400" indent="-228600" algn="ctr">
              <a:tabLst>
                <a:tab pos="20066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0066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z.B.</a:t>
            </a:r>
            <a:br>
              <a:rPr kumimoji="0" lang="de-DE" altLang="de-DE" sz="1800">
                <a:latin typeface="Tahoma" panose="020B0604030504040204" pitchFamily="34" charset="0"/>
              </a:rPr>
            </a:br>
            <a:r>
              <a:rPr kumimoji="0" lang="de-DE" altLang="de-DE" sz="1800">
                <a:latin typeface="Tahoma" panose="020B0604030504040204" pitchFamily="34" charset="0"/>
              </a:rPr>
              <a:t>SELECT pflanzenname FROM pflanzen p</a:t>
            </a:r>
            <a:br>
              <a:rPr kumimoji="0" lang="de-DE" altLang="de-DE" sz="1800">
                <a:latin typeface="Tahoma" panose="020B0604030504040204" pitchFamily="34" charset="0"/>
              </a:rPr>
            </a:br>
            <a:r>
              <a:rPr kumimoji="0" lang="de-DE" altLang="de-DE" sz="1800">
                <a:latin typeface="Tahoma" panose="020B0604030504040204" pitchFamily="34" charset="0"/>
              </a:rPr>
              <a:t>WHERE höhe = </a:t>
            </a:r>
            <a:br>
              <a:rPr kumimoji="0" lang="de-DE" altLang="de-DE" sz="1800">
                <a:latin typeface="Tahoma" panose="020B0604030504040204" pitchFamily="34" charset="0"/>
              </a:rPr>
            </a:br>
            <a:r>
              <a:rPr kumimoji="0" lang="de-DE" altLang="de-DE" sz="1800">
                <a:latin typeface="Tahoma" panose="020B0604030504040204" pitchFamily="34" charset="0"/>
              </a:rPr>
              <a:t>	( SELECT MAX(höhe) </a:t>
            </a:r>
            <a:br>
              <a:rPr kumimoji="0" lang="de-DE" altLang="de-DE" sz="1800">
                <a:latin typeface="Tahoma" panose="020B0604030504040204" pitchFamily="34" charset="0"/>
              </a:rPr>
            </a:br>
            <a:r>
              <a:rPr kumimoji="0" lang="de-DE" altLang="de-DE" sz="1800">
                <a:latin typeface="Tahoma" panose="020B0604030504040204" pitchFamily="34" charset="0"/>
              </a:rPr>
              <a:t>	FROM pflanzen</a:t>
            </a:r>
            <a:br>
              <a:rPr kumimoji="0" lang="de-DE" altLang="de-DE" sz="1800">
                <a:latin typeface="Tahoma" panose="020B0604030504040204" pitchFamily="34" charset="0"/>
              </a:rPr>
            </a:br>
            <a:r>
              <a:rPr kumimoji="0" lang="de-DE" altLang="de-DE" sz="1800">
                <a:latin typeface="Tahoma" panose="020B0604030504040204" pitchFamily="34" charset="0"/>
              </a:rPr>
              <a:t>	WHERE sorte = p.sorte )</a:t>
            </a:r>
          </a:p>
        </p:txBody>
      </p:sp>
      <p:sp>
        <p:nvSpPr>
          <p:cNvPr id="159750" name="Text Box 6"/>
          <p:cNvSpPr txBox="1">
            <a:spLocks noChangeArrowheads="1"/>
          </p:cNvSpPr>
          <p:nvPr/>
        </p:nvSpPr>
        <p:spPr bwMode="auto">
          <a:xfrm>
            <a:off x="990600" y="3124200"/>
            <a:ext cx="7315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tabLst>
                <a:tab pos="1333500" algn="l"/>
              </a:tabLst>
              <a:defRPr kumimoji="1" sz="2400">
                <a:solidFill>
                  <a:schemeClr val="tx1"/>
                </a:solidFill>
                <a:latin typeface="Times New Roman" panose="02020603050405020304" pitchFamily="18" charset="0"/>
              </a:defRPr>
            </a:lvl1pPr>
            <a:lvl2pPr marL="742950" indent="-285750" algn="ctr">
              <a:tabLst>
                <a:tab pos="1333500" algn="l"/>
              </a:tabLst>
              <a:defRPr kumimoji="1" sz="2400">
                <a:solidFill>
                  <a:schemeClr val="tx1"/>
                </a:solidFill>
                <a:latin typeface="Times New Roman" panose="02020603050405020304" pitchFamily="18" charset="0"/>
              </a:defRPr>
            </a:lvl2pPr>
            <a:lvl3pPr marL="1143000" indent="-228600" algn="ctr">
              <a:tabLst>
                <a:tab pos="1333500" algn="l"/>
              </a:tabLst>
              <a:defRPr kumimoji="1" sz="2400">
                <a:solidFill>
                  <a:schemeClr val="tx1"/>
                </a:solidFill>
                <a:latin typeface="Times New Roman" panose="02020603050405020304" pitchFamily="18" charset="0"/>
              </a:defRPr>
            </a:lvl3pPr>
            <a:lvl4pPr marL="1600200" indent="-228600" algn="ctr">
              <a:tabLst>
                <a:tab pos="1333500" algn="l"/>
              </a:tabLst>
              <a:defRPr kumimoji="1" sz="2400">
                <a:solidFill>
                  <a:schemeClr val="tx1"/>
                </a:solidFill>
                <a:latin typeface="Times New Roman" panose="02020603050405020304" pitchFamily="18" charset="0"/>
              </a:defRPr>
            </a:lvl4pPr>
            <a:lvl5pPr marL="2057400" indent="-228600" algn="ctr">
              <a:tabLst>
                <a:tab pos="13335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335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335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335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33500" algn="l"/>
              </a:tabLs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Courier New" panose="02070309020205020404" pitchFamily="49" charset="0"/>
              </a:rPr>
              <a:t>SELECT spaltenname </a:t>
            </a:r>
            <a:br>
              <a:rPr kumimoji="0" lang="de-DE" altLang="de-DE" sz="1800">
                <a:latin typeface="Courier New" panose="02070309020205020404" pitchFamily="49" charset="0"/>
              </a:rPr>
            </a:br>
            <a:r>
              <a:rPr kumimoji="0" lang="de-DE" altLang="de-DE" sz="1800">
                <a:latin typeface="Courier New" panose="02070309020205020404" pitchFamily="49" charset="0"/>
              </a:rPr>
              <a:t>FROM tabelle a</a:t>
            </a:r>
            <a:br>
              <a:rPr kumimoji="0" lang="de-DE" altLang="de-DE" sz="1800">
                <a:latin typeface="Courier New" panose="02070309020205020404" pitchFamily="49" charset="0"/>
              </a:rPr>
            </a:br>
            <a:r>
              <a:rPr kumimoji="0" lang="de-DE" altLang="de-DE" sz="1800">
                <a:latin typeface="Courier New" panose="02070309020205020404" pitchFamily="49" charset="0"/>
              </a:rPr>
              <a:t>WHERE klausel </a:t>
            </a:r>
            <a:br>
              <a:rPr kumimoji="0" lang="de-DE" altLang="de-DE" sz="1800">
                <a:latin typeface="Courier New" panose="02070309020205020404" pitchFamily="49" charset="0"/>
              </a:rPr>
            </a:br>
            <a:r>
              <a:rPr kumimoji="0" lang="de-DE" altLang="de-DE" sz="1800">
                <a:latin typeface="Courier New" panose="02070309020205020404" pitchFamily="49" charset="0"/>
              </a:rPr>
              <a:t>	(SELECT</a:t>
            </a:r>
            <a:br>
              <a:rPr kumimoji="0" lang="de-DE" altLang="de-DE" sz="1800">
                <a:latin typeface="Courier New" panose="02070309020205020404" pitchFamily="49" charset="0"/>
              </a:rPr>
            </a:br>
            <a:r>
              <a:rPr kumimoji="0" lang="de-DE" altLang="de-DE" sz="1800">
                <a:latin typeface="Courier New" panose="02070309020205020404" pitchFamily="49" charset="0"/>
              </a:rPr>
              <a:t>	FROM tabelle b</a:t>
            </a:r>
            <a:br>
              <a:rPr kumimoji="0" lang="de-DE" altLang="de-DE" sz="1800">
                <a:latin typeface="Courier New" panose="02070309020205020404" pitchFamily="49" charset="0"/>
              </a:rPr>
            </a:br>
            <a:r>
              <a:rPr kumimoji="0" lang="de-DE" altLang="de-DE" sz="1800">
                <a:latin typeface="Courier New" panose="02070309020205020404" pitchFamily="49" charset="0"/>
              </a:rPr>
              <a:t>	WHERE ausdruck operator a.spaltename)</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09600" y="2286000"/>
            <a:ext cx="812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a:solidFill>
                <a:schemeClr val="tx2"/>
              </a:solidFill>
              <a:latin typeface="Verdana" panose="020B0604030504040204" pitchFamily="34" charset="0"/>
            </a:endParaRPr>
          </a:p>
        </p:txBody>
      </p:sp>
      <p:sp>
        <p:nvSpPr>
          <p:cNvPr id="160771" name="Titel 2"/>
          <p:cNvSpPr>
            <a:spLocks noGrp="1"/>
          </p:cNvSpPr>
          <p:nvPr>
            <p:ph type="title"/>
          </p:nvPr>
        </p:nvSpPr>
        <p:spPr/>
        <p:txBody>
          <a:bodyPr/>
          <a:lstStyle/>
          <a:p>
            <a:r>
              <a:rPr lang="de-CH" altLang="de-DE"/>
              <a:t>SQL-Sicherheitskonzept</a:t>
            </a:r>
          </a:p>
        </p:txBody>
      </p:sp>
      <p:sp>
        <p:nvSpPr>
          <p:cNvPr id="160772" name="Textplatzhalter 3"/>
          <p:cNvSpPr>
            <a:spLocks noGrp="1"/>
          </p:cNvSpPr>
          <p:nvPr>
            <p:ph type="body" idx="1"/>
          </p:nvPr>
        </p:nvSpPr>
        <p:spPr>
          <a:xfrm>
            <a:off x="1258888" y="3644900"/>
            <a:ext cx="7123112" cy="1673225"/>
          </a:xfrm>
        </p:spPr>
        <p:txBody>
          <a:bodyPr/>
          <a:lstStyle/>
          <a:p>
            <a:endParaRPr lang="de-CH" altLang="de-DE"/>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1026"/>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3600" dirty="0">
                <a:solidFill>
                  <a:schemeClr val="tx2"/>
                </a:solidFill>
                <a:latin typeface="+mj-lt"/>
                <a:ea typeface="+mj-ea"/>
                <a:cs typeface="+mj-cs"/>
              </a:rPr>
              <a:t>SQL-</a:t>
            </a:r>
            <a:r>
              <a:rPr lang="en-US" sz="3600" dirty="0" err="1">
                <a:solidFill>
                  <a:schemeClr val="tx2"/>
                </a:solidFill>
                <a:latin typeface="+mj-lt"/>
                <a:ea typeface="+mj-ea"/>
                <a:cs typeface="+mj-cs"/>
              </a:rPr>
              <a:t>Sicherheitskonzept</a:t>
            </a:r>
            <a:endParaRPr lang="en-US" sz="3600" dirty="0">
              <a:solidFill>
                <a:schemeClr val="tx2"/>
              </a:solidFill>
              <a:latin typeface="+mj-lt"/>
              <a:ea typeface="+mj-ea"/>
              <a:cs typeface="+mj-cs"/>
            </a:endParaRPr>
          </a:p>
        </p:txBody>
      </p:sp>
      <p:sp>
        <p:nvSpPr>
          <p:cNvPr id="161795" name="Rectangle 1027"/>
          <p:cNvSpPr>
            <a:spLocks noChangeArrowheads="1"/>
          </p:cNvSpPr>
          <p:nvPr/>
        </p:nvSpPr>
        <p:spPr bwMode="auto">
          <a:xfrm>
            <a:off x="914400" y="1828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en-US" altLang="de-DE" sz="2800">
                <a:latin typeface="Tahoma" panose="020B0604030504040204" pitchFamily="34" charset="0"/>
              </a:rPr>
              <a:t>Benutzerberechtigung</a:t>
            </a: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Die Verhinderung des unberechtigen Zugangs zu Daten (Tabellen)</a:t>
            </a:r>
          </a:p>
          <a:p>
            <a:pPr lvl="1" algn="l">
              <a:spcBef>
                <a:spcPct val="20000"/>
              </a:spcBef>
              <a:buClr>
                <a:schemeClr val="accent2"/>
              </a:buClr>
              <a:buFont typeface="Wingdings" panose="05000000000000000000" pitchFamily="2" charset="2"/>
              <a:buChar char="§"/>
            </a:pPr>
            <a:endParaRPr lang="en-US" altLang="de-DE">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Die Abschirmung bestimmer vertraulicher und privater Daten.</a:t>
            </a:r>
          </a:p>
          <a:p>
            <a:pPr lvl="1" algn="l">
              <a:spcBef>
                <a:spcPct val="20000"/>
              </a:spcBef>
              <a:buClr>
                <a:schemeClr val="accent2"/>
              </a:buClr>
              <a:buFont typeface="Wingdings" panose="05000000000000000000" pitchFamily="2" charset="2"/>
              <a:buChar char="§"/>
            </a:pPr>
            <a:endParaRPr lang="en-US" altLang="de-DE">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Die Einschränkung bestimmer Bearbeitungs-möglichkeiten wie Ergänzen und Löschen von eingetragenen Daten.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de-DE" altLang="de-DE" sz="3200" b="1">
                <a:latin typeface="Tahoma" panose="020B0604030504040204" pitchFamily="34" charset="0"/>
              </a:rPr>
              <a:t>Datenbank-Aufbau (1)</a:t>
            </a:r>
          </a:p>
        </p:txBody>
      </p:sp>
      <p:sp>
        <p:nvSpPr>
          <p:cNvPr id="23555" name="Rectangle 3"/>
          <p:cNvSpPr>
            <a:spLocks noChangeArrowheads="1"/>
          </p:cNvSpPr>
          <p:nvPr/>
        </p:nvSpPr>
        <p:spPr bwMode="auto">
          <a:xfrm>
            <a:off x="2971800" y="3276600"/>
            <a:ext cx="2057400" cy="15240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a:latin typeface="Tahoma" panose="020B0604030504040204" pitchFamily="34" charset="0"/>
              </a:rPr>
              <a:t>Datenbank-</a:t>
            </a:r>
            <a:br>
              <a:rPr kumimoji="0" lang="de-DE" altLang="de-DE">
                <a:latin typeface="Tahoma" panose="020B0604030504040204" pitchFamily="34" charset="0"/>
              </a:rPr>
            </a:br>
            <a:r>
              <a:rPr kumimoji="0" lang="de-DE" altLang="de-DE">
                <a:latin typeface="Tahoma" panose="020B0604030504040204" pitchFamily="34" charset="0"/>
              </a:rPr>
              <a:t>Management</a:t>
            </a:r>
            <a:br>
              <a:rPr kumimoji="0" lang="de-DE" altLang="de-DE">
                <a:latin typeface="Tahoma" panose="020B0604030504040204" pitchFamily="34" charset="0"/>
              </a:rPr>
            </a:br>
            <a:r>
              <a:rPr kumimoji="0" lang="de-DE" altLang="de-DE">
                <a:latin typeface="Tahoma" panose="020B0604030504040204" pitchFamily="34" charset="0"/>
              </a:rPr>
              <a:t>System</a:t>
            </a:r>
            <a:br>
              <a:rPr kumimoji="0" lang="de-DE" altLang="de-DE">
                <a:latin typeface="Tahoma" panose="020B0604030504040204" pitchFamily="34" charset="0"/>
              </a:rPr>
            </a:br>
            <a:r>
              <a:rPr kumimoji="0" lang="de-DE" altLang="de-DE">
                <a:latin typeface="Tahoma" panose="020B0604030504040204" pitchFamily="34" charset="0"/>
              </a:rPr>
              <a:t>DBMS</a:t>
            </a:r>
            <a:endParaRPr kumimoji="0" lang="de-DE" altLang="de-DE"/>
          </a:p>
        </p:txBody>
      </p:sp>
      <p:sp>
        <p:nvSpPr>
          <p:cNvPr id="23556" name="AutoShape 4"/>
          <p:cNvSpPr>
            <a:spLocks noChangeArrowheads="1"/>
          </p:cNvSpPr>
          <p:nvPr/>
        </p:nvSpPr>
        <p:spPr bwMode="auto">
          <a:xfrm>
            <a:off x="685800" y="3505200"/>
            <a:ext cx="1219200" cy="1066800"/>
          </a:xfrm>
          <a:prstGeom prst="flowChartMagneticDisk">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a:latin typeface="Tahoma" panose="020B0604030504040204" pitchFamily="34" charset="0"/>
              </a:rPr>
              <a:t>Daten</a:t>
            </a:r>
            <a:endParaRPr kumimoji="0" lang="de-DE" altLang="de-DE"/>
          </a:p>
        </p:txBody>
      </p:sp>
      <p:sp>
        <p:nvSpPr>
          <p:cNvPr id="23557" name="AutoShape 5"/>
          <p:cNvSpPr>
            <a:spLocks noChangeArrowheads="1"/>
          </p:cNvSpPr>
          <p:nvPr/>
        </p:nvSpPr>
        <p:spPr bwMode="auto">
          <a:xfrm>
            <a:off x="6172200" y="2438400"/>
            <a:ext cx="1676400" cy="7620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a:latin typeface="Tahoma" panose="020B0604030504040204" pitchFamily="34" charset="0"/>
              </a:rPr>
              <a:t>Benutzer-</a:t>
            </a:r>
            <a:br>
              <a:rPr kumimoji="0" lang="de-DE" altLang="de-DE">
                <a:latin typeface="Tahoma" panose="020B0604030504040204" pitchFamily="34" charset="0"/>
              </a:rPr>
            </a:br>
            <a:r>
              <a:rPr kumimoji="0" lang="de-DE" altLang="de-DE">
                <a:latin typeface="Tahoma" panose="020B0604030504040204" pitchFamily="34" charset="0"/>
              </a:rPr>
              <a:t>Prozess</a:t>
            </a:r>
            <a:endParaRPr kumimoji="0" lang="de-DE" altLang="de-DE"/>
          </a:p>
        </p:txBody>
      </p:sp>
      <p:sp>
        <p:nvSpPr>
          <p:cNvPr id="23558" name="AutoShape 6"/>
          <p:cNvSpPr>
            <a:spLocks noChangeArrowheads="1"/>
          </p:cNvSpPr>
          <p:nvPr/>
        </p:nvSpPr>
        <p:spPr bwMode="auto">
          <a:xfrm>
            <a:off x="1981200" y="3810000"/>
            <a:ext cx="914400" cy="304800"/>
          </a:xfrm>
          <a:prstGeom prst="leftRightArrow">
            <a:avLst>
              <a:gd name="adj1" fmla="val 50000"/>
              <a:gd name="adj2" fmla="val 60000"/>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23559" name="AutoShape 7"/>
          <p:cNvSpPr>
            <a:spLocks noChangeArrowheads="1"/>
          </p:cNvSpPr>
          <p:nvPr/>
        </p:nvSpPr>
        <p:spPr bwMode="auto">
          <a:xfrm>
            <a:off x="6172200" y="3657600"/>
            <a:ext cx="1676400" cy="7620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a:latin typeface="Tahoma" panose="020B0604030504040204" pitchFamily="34" charset="0"/>
              </a:rPr>
              <a:t>Benutzer-</a:t>
            </a:r>
            <a:br>
              <a:rPr kumimoji="0" lang="de-DE" altLang="de-DE">
                <a:latin typeface="Tahoma" panose="020B0604030504040204" pitchFamily="34" charset="0"/>
              </a:rPr>
            </a:br>
            <a:r>
              <a:rPr kumimoji="0" lang="de-DE" altLang="de-DE">
                <a:latin typeface="Tahoma" panose="020B0604030504040204" pitchFamily="34" charset="0"/>
              </a:rPr>
              <a:t>Prozess</a:t>
            </a:r>
            <a:endParaRPr kumimoji="0" lang="de-DE" altLang="de-DE"/>
          </a:p>
        </p:txBody>
      </p:sp>
      <p:sp>
        <p:nvSpPr>
          <p:cNvPr id="23560" name="AutoShape 8"/>
          <p:cNvSpPr>
            <a:spLocks noChangeArrowheads="1"/>
          </p:cNvSpPr>
          <p:nvPr/>
        </p:nvSpPr>
        <p:spPr bwMode="auto">
          <a:xfrm>
            <a:off x="6172200" y="4953000"/>
            <a:ext cx="1676400" cy="7620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a:latin typeface="Tahoma" panose="020B0604030504040204" pitchFamily="34" charset="0"/>
              </a:rPr>
              <a:t>Benutzer-</a:t>
            </a:r>
            <a:br>
              <a:rPr kumimoji="0" lang="de-DE" altLang="de-DE">
                <a:latin typeface="Tahoma" panose="020B0604030504040204" pitchFamily="34" charset="0"/>
              </a:rPr>
            </a:br>
            <a:r>
              <a:rPr kumimoji="0" lang="de-DE" altLang="de-DE">
                <a:latin typeface="Tahoma" panose="020B0604030504040204" pitchFamily="34" charset="0"/>
              </a:rPr>
              <a:t>Prozess</a:t>
            </a:r>
            <a:endParaRPr kumimoji="0" lang="de-DE" altLang="de-DE"/>
          </a:p>
        </p:txBody>
      </p:sp>
      <p:cxnSp>
        <p:nvCxnSpPr>
          <p:cNvPr id="23561" name="AutoShape 9"/>
          <p:cNvCxnSpPr>
            <a:cxnSpLocks noChangeShapeType="1"/>
            <a:stCxn id="23555" idx="0"/>
            <a:endCxn id="23557" idx="1"/>
          </p:cNvCxnSpPr>
          <p:nvPr/>
        </p:nvCxnSpPr>
        <p:spPr bwMode="auto">
          <a:xfrm rot="-5400000">
            <a:off x="4857750" y="1962150"/>
            <a:ext cx="457200" cy="2171700"/>
          </a:xfrm>
          <a:prstGeom prst="bentConnector2">
            <a:avLst/>
          </a:prstGeom>
          <a:noFill/>
          <a:ln w="25400">
            <a:solidFill>
              <a:schemeClr val="tx1"/>
            </a:solidFill>
            <a:miter lim="800000"/>
            <a:headEnd type="triangle" w="lg" len="med"/>
            <a:tailEnd type="triangle" w="lg" len="med"/>
          </a:ln>
          <a:extLst>
            <a:ext uri="{909E8E84-426E-40DD-AFC4-6F175D3DCCD1}">
              <a14:hiddenFill xmlns:a14="http://schemas.microsoft.com/office/drawing/2010/main">
                <a:noFill/>
              </a14:hiddenFill>
            </a:ext>
          </a:extLst>
        </p:spPr>
      </p:cxnSp>
      <p:cxnSp>
        <p:nvCxnSpPr>
          <p:cNvPr id="23562" name="AutoShape 10"/>
          <p:cNvCxnSpPr>
            <a:cxnSpLocks noChangeShapeType="1"/>
            <a:stCxn id="23555" idx="3"/>
            <a:endCxn id="23559" idx="1"/>
          </p:cNvCxnSpPr>
          <p:nvPr/>
        </p:nvCxnSpPr>
        <p:spPr bwMode="auto">
          <a:xfrm>
            <a:off x="5029200" y="4038600"/>
            <a:ext cx="1143000" cy="0"/>
          </a:xfrm>
          <a:prstGeom prst="straightConnector1">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23563" name="AutoShape 11"/>
          <p:cNvCxnSpPr>
            <a:cxnSpLocks noChangeShapeType="1"/>
            <a:stCxn id="23555" idx="2"/>
            <a:endCxn id="23560" idx="1"/>
          </p:cNvCxnSpPr>
          <p:nvPr/>
        </p:nvCxnSpPr>
        <p:spPr bwMode="auto">
          <a:xfrm rot="16200000" flipH="1">
            <a:off x="4819650" y="3981450"/>
            <a:ext cx="533400" cy="2171700"/>
          </a:xfrm>
          <a:prstGeom prst="bentConnector2">
            <a:avLst/>
          </a:prstGeom>
          <a:noFill/>
          <a:ln w="25400">
            <a:solidFill>
              <a:schemeClr val="tx1"/>
            </a:solidFill>
            <a:miter lim="800000"/>
            <a:headEnd type="triangle" w="lg" len="med"/>
            <a:tailEnd type="triangle" w="lg" len="med"/>
          </a:ln>
          <a:extLst>
            <a:ext uri="{909E8E84-426E-40DD-AFC4-6F175D3DCCD1}">
              <a14:hiddenFill xmlns:a14="http://schemas.microsoft.com/office/drawing/2010/main">
                <a:noFill/>
              </a14:hiddenFill>
            </a:ext>
          </a:extLst>
        </p:spPr>
      </p:cxnSp>
      <p:sp>
        <p:nvSpPr>
          <p:cNvPr id="23564" name="Text Box 12"/>
          <p:cNvSpPr txBox="1">
            <a:spLocks noChangeArrowheads="1"/>
          </p:cNvSpPr>
          <p:nvPr/>
        </p:nvSpPr>
        <p:spPr bwMode="auto">
          <a:xfrm>
            <a:off x="4495800" y="2438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SQL</a:t>
            </a:r>
            <a:endParaRPr kumimoji="0" lang="de-DE" altLang="de-DE"/>
          </a:p>
        </p:txBody>
      </p:sp>
      <p:sp>
        <p:nvSpPr>
          <p:cNvPr id="23565" name="Text Box 13"/>
          <p:cNvSpPr txBox="1">
            <a:spLocks noChangeArrowheads="1"/>
          </p:cNvSpPr>
          <p:nvPr/>
        </p:nvSpPr>
        <p:spPr bwMode="auto">
          <a:xfrm>
            <a:off x="5257800" y="3657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SQL</a:t>
            </a:r>
            <a:endParaRPr kumimoji="0" lang="de-DE" altLang="de-DE"/>
          </a:p>
        </p:txBody>
      </p:sp>
      <p:sp>
        <p:nvSpPr>
          <p:cNvPr id="23566" name="Text Box 14"/>
          <p:cNvSpPr txBox="1">
            <a:spLocks noChangeArrowheads="1"/>
          </p:cNvSpPr>
          <p:nvPr/>
        </p:nvSpPr>
        <p:spPr bwMode="auto">
          <a:xfrm>
            <a:off x="4648200" y="4953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SQL</a:t>
            </a:r>
            <a:endParaRPr kumimoji="0" lang="de-DE" altLang="de-DE"/>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050"/>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3600" dirty="0" err="1">
                <a:solidFill>
                  <a:schemeClr val="tx2"/>
                </a:solidFill>
                <a:latin typeface="+mj-lt"/>
                <a:ea typeface="+mj-ea"/>
                <a:cs typeface="+mj-cs"/>
              </a:rPr>
              <a:t>Benutzerberechtigungen</a:t>
            </a:r>
            <a:endParaRPr lang="en-US" sz="3600" dirty="0">
              <a:solidFill>
                <a:schemeClr val="tx2"/>
              </a:solidFill>
              <a:latin typeface="+mj-lt"/>
              <a:ea typeface="+mj-ea"/>
              <a:cs typeface="+mj-cs"/>
            </a:endParaRPr>
          </a:p>
        </p:txBody>
      </p:sp>
      <p:sp>
        <p:nvSpPr>
          <p:cNvPr id="162819" name="Rectangle 2051"/>
          <p:cNvSpPr>
            <a:spLocks noChangeArrowheads="1"/>
          </p:cNvSpPr>
          <p:nvPr/>
        </p:nvSpPr>
        <p:spPr bwMode="auto">
          <a:xfrm>
            <a:off x="914400" y="1828800"/>
            <a:ext cx="777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en-US" altLang="de-DE" sz="2800">
                <a:latin typeface="Tahoma" panose="020B0604030504040204" pitchFamily="34" charset="0"/>
              </a:rPr>
              <a:t>Berechtiungen übertragen</a:t>
            </a: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Jedem Benutzer eines RDBMS müssen bestimmte Berechtigungen zuerkannt werden.</a:t>
            </a:r>
          </a:p>
          <a:p>
            <a:pPr lvl="1" algn="l">
              <a:spcBef>
                <a:spcPct val="20000"/>
              </a:spcBef>
              <a:buClr>
                <a:schemeClr val="accent2"/>
              </a:buClr>
              <a:buFont typeface="Wingdings" panose="05000000000000000000" pitchFamily="2" charset="2"/>
              <a:buChar char="§"/>
            </a:pPr>
            <a:endParaRPr lang="en-US" altLang="de-DE">
              <a:latin typeface="Tahoma" panose="020B0604030504040204" pitchFamily="34" charset="0"/>
            </a:endParaRPr>
          </a:p>
          <a:p>
            <a:pPr algn="l">
              <a:spcBef>
                <a:spcPct val="20000"/>
              </a:spcBef>
              <a:buClr>
                <a:schemeClr val="accent2"/>
              </a:buClr>
              <a:buSzPct val="130000"/>
              <a:buFont typeface="Wingdings" panose="05000000000000000000" pitchFamily="2" charset="2"/>
              <a:buChar char="§"/>
            </a:pPr>
            <a:r>
              <a:rPr lang="en-US" altLang="de-DE" sz="2800">
                <a:latin typeface="Tahoma" panose="020B0604030504040204" pitchFamily="34" charset="0"/>
              </a:rPr>
              <a:t>Datenschutzmöglichkeiten in SQL</a:t>
            </a: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SQL-Anweisungen (Grant, Revoke)</a:t>
            </a: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Views</a:t>
            </a:r>
          </a:p>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Datenbank-Prozeduren (Stored Procedures)</a:t>
            </a:r>
          </a:p>
          <a:p>
            <a:pPr lvl="1" algn="l">
              <a:spcBef>
                <a:spcPct val="20000"/>
              </a:spcBef>
              <a:buClr>
                <a:schemeClr val="accent2"/>
              </a:buClr>
              <a:buFont typeface="Wingdings" panose="05000000000000000000" pitchFamily="2" charset="2"/>
              <a:buNone/>
            </a:pPr>
            <a:endParaRPr lang="en-US" altLang="de-DE">
              <a:latin typeface="Tahoma" panose="020B0604030504040204" pitchFamily="34"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a:xfrm>
            <a:off x="612775" y="228600"/>
            <a:ext cx="8153400" cy="990600"/>
          </a:xfrm>
        </p:spPr>
        <p:txBody>
          <a:bodyPr/>
          <a:lstStyle/>
          <a:p>
            <a:pPr algn="ctr"/>
            <a:r>
              <a:rPr lang="de-DE" altLang="de-DE" sz="4000" b="1"/>
              <a:t>GRANT / REVOKE</a:t>
            </a:r>
          </a:p>
        </p:txBody>
      </p:sp>
      <p:sp>
        <p:nvSpPr>
          <p:cNvPr id="163843"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Verdana" panose="020B0604030504040204" pitchFamily="34" charset="0"/>
            </a:endParaRPr>
          </a:p>
        </p:txBody>
      </p:sp>
      <p:sp>
        <p:nvSpPr>
          <p:cNvPr id="163844" name="Rectangle 1028"/>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None/>
            </a:pPr>
            <a:endParaRPr lang="de-DE" altLang="de-DE">
              <a:latin typeface="Verdana" panose="020B0604030504040204" pitchFamily="34" charset="0"/>
            </a:endParaRPr>
          </a:p>
        </p:txBody>
      </p:sp>
      <p:sp>
        <p:nvSpPr>
          <p:cNvPr id="163845" name="Rectangle 1029"/>
          <p:cNvSpPr>
            <a:spLocks noChangeArrowheads="1"/>
          </p:cNvSpPr>
          <p:nvPr/>
        </p:nvSpPr>
        <p:spPr bwMode="auto">
          <a:xfrm>
            <a:off x="685800" y="1828800"/>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Die Befehle Grant und Revoke dienen um Benutzern bestimmte Berechtigungen zu geben bzw. zu nehmen.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Zugang zu Datenbanken und Tabellen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Ausführen bestimmter Bearbeitungen an Tabellen, Spalten</a:t>
            </a:r>
            <a:endParaRPr lang="de-DE" altLang="de-DE" sz="1800">
              <a:latin typeface="Verdana" panose="020B0604030504040204" pitchFamily="34" charset="0"/>
            </a:endParaRPr>
          </a:p>
        </p:txBody>
      </p:sp>
      <p:sp>
        <p:nvSpPr>
          <p:cNvPr id="163846" name="Rectangle 1030"/>
          <p:cNvSpPr>
            <a:spLocks noChangeArrowheads="1"/>
          </p:cNvSpPr>
          <p:nvPr/>
        </p:nvSpPr>
        <p:spPr bwMode="auto">
          <a:xfrm>
            <a:off x="609600" y="39624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de-DE" altLang="de-DE" sz="2000">
                <a:latin typeface="Tahoma" panose="020B0604030504040204" pitchFamily="34" charset="0"/>
              </a:rPr>
              <a:t>Beispiele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GRANT ALL ON artikel TO PUBLIC</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GRANT UPDATE, SELECT ON artikel TO huber</a:t>
            </a:r>
          </a:p>
          <a:p>
            <a:pPr lvl="1"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REVOKE ALL ON artikel FROM PUBLIC</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REVOKE UPDATE ON artikel FROM huber</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1026"/>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4000" b="1" dirty="0">
                <a:solidFill>
                  <a:schemeClr val="tx2"/>
                </a:solidFill>
                <a:latin typeface="+mj-lt"/>
                <a:ea typeface="+mj-ea"/>
                <a:cs typeface="+mj-cs"/>
              </a:rPr>
              <a:t>GRANT-Befehl</a:t>
            </a:r>
          </a:p>
        </p:txBody>
      </p:sp>
      <p:sp>
        <p:nvSpPr>
          <p:cNvPr id="164867" name="Rectangle 1027"/>
          <p:cNvSpPr>
            <a:spLocks noChangeArrowheads="1"/>
          </p:cNvSpPr>
          <p:nvPr/>
        </p:nvSpPr>
        <p:spPr bwMode="auto">
          <a:xfrm>
            <a:off x="914400" y="1828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en-US" altLang="de-DE" sz="2800">
                <a:latin typeface="Tahoma" panose="020B0604030504040204" pitchFamily="34" charset="0"/>
              </a:rPr>
              <a:t>Zugriffsrechte auf Datenbankobjekte erteilen.</a:t>
            </a:r>
          </a:p>
        </p:txBody>
      </p:sp>
      <p:sp>
        <p:nvSpPr>
          <p:cNvPr id="164868" name="Rectangle 1028"/>
          <p:cNvSpPr>
            <a:spLocks noChangeArrowheads="1"/>
          </p:cNvSpPr>
          <p:nvPr/>
        </p:nvSpPr>
        <p:spPr bwMode="auto">
          <a:xfrm>
            <a:off x="1143000" y="3124200"/>
            <a:ext cx="563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GRANT berechtigung [,brechtigung …]</a:t>
            </a:r>
            <a:br>
              <a:rPr lang="en-US" altLang="de-DE" sz="2000">
                <a:latin typeface="Courier New" panose="02070309020205020404" pitchFamily="49" charset="0"/>
              </a:rPr>
            </a:br>
            <a:r>
              <a:rPr lang="en-US" altLang="de-DE" sz="2000">
                <a:latin typeface="Courier New" panose="02070309020205020404" pitchFamily="49" charset="0"/>
              </a:rPr>
              <a:t>ON objekt [,objekt …]</a:t>
            </a:r>
          </a:p>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	TO benutzer [,benutzer …]</a:t>
            </a:r>
          </a:p>
        </p:txBody>
      </p:sp>
      <p:sp>
        <p:nvSpPr>
          <p:cNvPr id="164869" name="Rectangle 1029"/>
          <p:cNvSpPr>
            <a:spLocks noChangeArrowheads="1"/>
          </p:cNvSpPr>
          <p:nvPr/>
        </p:nvSpPr>
        <p:spPr bwMode="auto">
          <a:xfrm>
            <a:off x="1066800" y="28194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1800">
                <a:latin typeface="Tahoma" panose="020B0604030504040204" pitchFamily="34" charset="0"/>
              </a:rPr>
              <a:t>Grundform:</a:t>
            </a:r>
          </a:p>
        </p:txBody>
      </p:sp>
      <p:sp>
        <p:nvSpPr>
          <p:cNvPr id="164870" name="Rectangle 1030"/>
          <p:cNvSpPr>
            <a:spLocks noChangeArrowheads="1"/>
          </p:cNvSpPr>
          <p:nvPr/>
        </p:nvSpPr>
        <p:spPr bwMode="auto">
          <a:xfrm>
            <a:off x="1219200" y="4648200"/>
            <a:ext cx="563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GRANT SELECT,UPDATE</a:t>
            </a:r>
            <a:br>
              <a:rPr lang="en-US" altLang="de-DE" sz="2000">
                <a:latin typeface="Courier New" panose="02070309020205020404" pitchFamily="49" charset="0"/>
              </a:rPr>
            </a:br>
            <a:r>
              <a:rPr lang="en-US" altLang="de-DE" sz="2000">
                <a:latin typeface="Courier New" panose="02070309020205020404" pitchFamily="49" charset="0"/>
              </a:rPr>
              <a:t>ON tab_bestelldaten</a:t>
            </a:r>
          </a:p>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	TO marianne,paul</a:t>
            </a:r>
          </a:p>
        </p:txBody>
      </p:sp>
      <p:sp>
        <p:nvSpPr>
          <p:cNvPr id="164871" name="Rectangle 1031"/>
          <p:cNvSpPr>
            <a:spLocks noChangeArrowheads="1"/>
          </p:cNvSpPr>
          <p:nvPr/>
        </p:nvSpPr>
        <p:spPr bwMode="auto">
          <a:xfrm>
            <a:off x="1143000" y="43434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1800">
                <a:latin typeface="Tahoma" panose="020B0604030504040204" pitchFamily="34" charset="0"/>
              </a:rPr>
              <a:t>Beispiel:</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4000" b="1" dirty="0">
                <a:solidFill>
                  <a:schemeClr val="tx2"/>
                </a:solidFill>
                <a:latin typeface="+mj-lt"/>
                <a:ea typeface="+mj-ea"/>
                <a:cs typeface="+mj-cs"/>
              </a:rPr>
              <a:t>Berechtigungen</a:t>
            </a:r>
          </a:p>
        </p:txBody>
      </p:sp>
      <p:sp>
        <p:nvSpPr>
          <p:cNvPr id="165891" name="Rectangle 3"/>
          <p:cNvSpPr>
            <a:spLocks noChangeArrowheads="1"/>
          </p:cNvSpPr>
          <p:nvPr/>
        </p:nvSpPr>
        <p:spPr bwMode="auto">
          <a:xfrm>
            <a:off x="914400" y="1828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en-US" altLang="de-DE" sz="2800">
                <a:latin typeface="Tahoma" panose="020B0604030504040204" pitchFamily="34" charset="0"/>
              </a:rPr>
              <a:t>Mögliche Zugriffsrechte</a:t>
            </a:r>
          </a:p>
        </p:txBody>
      </p:sp>
      <p:sp>
        <p:nvSpPr>
          <p:cNvPr id="165892" name="Rectangle 5"/>
          <p:cNvSpPr>
            <a:spLocks noChangeArrowheads="1"/>
          </p:cNvSpPr>
          <p:nvPr/>
        </p:nvSpPr>
        <p:spPr bwMode="auto">
          <a:xfrm>
            <a:off x="1524000" y="2362200"/>
            <a:ext cx="6172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Tabelle	ALL PRIVILEGES</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ALTER			</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DELETE</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INSERT</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SELECT</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UPDATE</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UPDATE(spaltenname)</a:t>
            </a:r>
          </a:p>
          <a:p>
            <a:pPr algn="l">
              <a:spcBef>
                <a:spcPct val="20000"/>
              </a:spcBef>
              <a:buClr>
                <a:schemeClr val="accent2"/>
              </a:buClr>
              <a:buSzPct val="130000"/>
              <a:buFont typeface="Wingdings" panose="05000000000000000000" pitchFamily="2" charset="2"/>
              <a:buNone/>
            </a:pPr>
            <a:endParaRPr lang="en-US" altLang="de-DE" sz="1800">
              <a:latin typeface="Courier New" panose="02070309020205020404" pitchFamily="49" charset="0"/>
            </a:endParaRP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System		DBA			</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(Oracle)	CONNECT</a:t>
            </a:r>
          </a:p>
          <a:p>
            <a:pPr algn="l">
              <a:spcBef>
                <a:spcPct val="20000"/>
              </a:spcBef>
              <a:buClr>
                <a:schemeClr val="accent2"/>
              </a:buClr>
              <a:buSzPct val="130000"/>
              <a:buFont typeface="Wingdings" panose="05000000000000000000" pitchFamily="2" charset="2"/>
              <a:buNone/>
            </a:pPr>
            <a:r>
              <a:rPr lang="en-US" altLang="de-DE" sz="1800">
                <a:latin typeface="Courier New" panose="02070309020205020404" pitchFamily="49" charset="0"/>
              </a:rPr>
              <a:t>			RESOURCE</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1026"/>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4000" b="1" dirty="0">
                <a:solidFill>
                  <a:schemeClr val="tx2"/>
                </a:solidFill>
                <a:latin typeface="+mj-lt"/>
                <a:ea typeface="+mj-ea"/>
                <a:cs typeface="+mj-cs"/>
              </a:rPr>
              <a:t>REVOKE-Befehl</a:t>
            </a:r>
          </a:p>
        </p:txBody>
      </p:sp>
      <p:sp>
        <p:nvSpPr>
          <p:cNvPr id="166915" name="Rectangle 1027"/>
          <p:cNvSpPr>
            <a:spLocks noChangeArrowheads="1"/>
          </p:cNvSpPr>
          <p:nvPr/>
        </p:nvSpPr>
        <p:spPr bwMode="auto">
          <a:xfrm>
            <a:off x="914400" y="1828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en-US" altLang="de-DE" sz="2800">
                <a:latin typeface="Tahoma" panose="020B0604030504040204" pitchFamily="34" charset="0"/>
              </a:rPr>
              <a:t>Zugriffsrechte auf Datenbankobjekte entziehen.</a:t>
            </a:r>
          </a:p>
        </p:txBody>
      </p:sp>
      <p:sp>
        <p:nvSpPr>
          <p:cNvPr id="166916" name="Rectangle 1028"/>
          <p:cNvSpPr>
            <a:spLocks noChangeArrowheads="1"/>
          </p:cNvSpPr>
          <p:nvPr/>
        </p:nvSpPr>
        <p:spPr bwMode="auto">
          <a:xfrm>
            <a:off x="1143000" y="3124200"/>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REVOKE berechtigung [,brechtigung …]</a:t>
            </a:r>
            <a:br>
              <a:rPr lang="en-US" altLang="de-DE" sz="2000">
                <a:latin typeface="Courier New" panose="02070309020205020404" pitchFamily="49" charset="0"/>
              </a:rPr>
            </a:br>
            <a:r>
              <a:rPr lang="en-US" altLang="de-DE" sz="2000">
                <a:latin typeface="Courier New" panose="02070309020205020404" pitchFamily="49" charset="0"/>
              </a:rPr>
              <a:t>ON objekt [,objekt …]</a:t>
            </a:r>
          </a:p>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	FROM benutzer [,benutzer …]</a:t>
            </a:r>
          </a:p>
        </p:txBody>
      </p:sp>
      <p:sp>
        <p:nvSpPr>
          <p:cNvPr id="166917" name="Rectangle 1029"/>
          <p:cNvSpPr>
            <a:spLocks noChangeArrowheads="1"/>
          </p:cNvSpPr>
          <p:nvPr/>
        </p:nvSpPr>
        <p:spPr bwMode="auto">
          <a:xfrm>
            <a:off x="1066800" y="28194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1800">
                <a:latin typeface="Tahoma" panose="020B0604030504040204" pitchFamily="34" charset="0"/>
              </a:rPr>
              <a:t>Grundform:</a:t>
            </a:r>
          </a:p>
        </p:txBody>
      </p:sp>
      <p:sp>
        <p:nvSpPr>
          <p:cNvPr id="166918" name="Rectangle 1030"/>
          <p:cNvSpPr>
            <a:spLocks noChangeArrowheads="1"/>
          </p:cNvSpPr>
          <p:nvPr/>
        </p:nvSpPr>
        <p:spPr bwMode="auto">
          <a:xfrm>
            <a:off x="1219200" y="4648200"/>
            <a:ext cx="563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REVOKE SELECT,UPDATE,INSERT</a:t>
            </a:r>
            <a:br>
              <a:rPr lang="en-US" altLang="de-DE" sz="2000">
                <a:latin typeface="Courier New" panose="02070309020205020404" pitchFamily="49" charset="0"/>
              </a:rPr>
            </a:br>
            <a:r>
              <a:rPr lang="en-US" altLang="de-DE" sz="2000">
                <a:latin typeface="Courier New" panose="02070309020205020404" pitchFamily="49" charset="0"/>
              </a:rPr>
              <a:t>ON tab_bestelldaten</a:t>
            </a:r>
          </a:p>
          <a:p>
            <a:pPr algn="l">
              <a:spcBef>
                <a:spcPct val="20000"/>
              </a:spcBef>
              <a:buClr>
                <a:schemeClr val="accent2"/>
              </a:buClr>
              <a:buSzPct val="130000"/>
              <a:buFont typeface="Wingdings" panose="05000000000000000000" pitchFamily="2" charset="2"/>
              <a:buNone/>
            </a:pPr>
            <a:r>
              <a:rPr lang="en-US" altLang="de-DE" sz="2000">
                <a:latin typeface="Courier New" panose="02070309020205020404" pitchFamily="49" charset="0"/>
              </a:rPr>
              <a:t>	FROM marianne,paul</a:t>
            </a:r>
          </a:p>
        </p:txBody>
      </p:sp>
      <p:sp>
        <p:nvSpPr>
          <p:cNvPr id="166919" name="Rectangle 1031"/>
          <p:cNvSpPr>
            <a:spLocks noChangeArrowheads="1"/>
          </p:cNvSpPr>
          <p:nvPr/>
        </p:nvSpPr>
        <p:spPr bwMode="auto">
          <a:xfrm>
            <a:off x="1143000" y="43434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None/>
            </a:pPr>
            <a:r>
              <a:rPr lang="en-US" altLang="de-DE" sz="1800">
                <a:latin typeface="Tahoma" panose="020B0604030504040204" pitchFamily="34" charset="0"/>
              </a:rPr>
              <a:t>Beispiel:</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06400" y="228600"/>
            <a:ext cx="8128000" cy="914400"/>
          </a:xfrm>
        </p:spPr>
        <p:txBody>
          <a:bodyPr/>
          <a:lstStyle/>
          <a:p>
            <a:pPr algn="ctr"/>
            <a:r>
              <a:rPr kumimoji="1" lang="de-DE" altLang="de-DE" sz="4000" b="1"/>
              <a:t>GRANT</a:t>
            </a:r>
            <a:r>
              <a:rPr lang="de-DE" altLang="de-DE" b="1">
                <a:latin typeface="Tahoma" panose="020B0604030504040204" pitchFamily="34" charset="0"/>
              </a:rPr>
              <a:t> / </a:t>
            </a:r>
            <a:r>
              <a:rPr kumimoji="1" lang="de-DE" altLang="de-DE" sz="4000" b="1"/>
              <a:t>REVOKE</a:t>
            </a:r>
          </a:p>
        </p:txBody>
      </p:sp>
      <p:sp>
        <p:nvSpPr>
          <p:cNvPr id="16793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167940"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167941" name="Rectangle 5"/>
          <p:cNvSpPr>
            <a:spLocks noChangeArrowheads="1"/>
          </p:cNvSpPr>
          <p:nvPr/>
        </p:nvSpPr>
        <p:spPr bwMode="auto">
          <a:xfrm>
            <a:off x="685800" y="1828800"/>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 Befehle Grant und Revoke dienen um Benutzern bestimmte Berechtigungen zu geben bzw. zu nehmen.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Zugang zu Datenbanken und Tabellen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Ausführen bestimmter Bearbeitungen an Tabellen, Spalten</a:t>
            </a:r>
            <a:endParaRPr lang="de-DE" altLang="de-DE" sz="1800">
              <a:latin typeface="Verdana" panose="020B0604030504040204" pitchFamily="34" charset="0"/>
            </a:endParaRPr>
          </a:p>
        </p:txBody>
      </p:sp>
      <p:sp>
        <p:nvSpPr>
          <p:cNvPr id="167942" name="Rectangle 6"/>
          <p:cNvSpPr>
            <a:spLocks noChangeArrowheads="1"/>
          </p:cNvSpPr>
          <p:nvPr/>
        </p:nvSpPr>
        <p:spPr bwMode="auto">
          <a:xfrm>
            <a:off x="609600" y="39624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Beispiele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GRANT ALL ON artikel TO PUBLIC</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GRANT UPDATE, SELECT ON artikel TO huber</a:t>
            </a:r>
          </a:p>
          <a:p>
            <a:pPr lvl="1"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REVOKE ALL ON artikel FROM PUBLIC</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REVOKE UPDATE ON artikel FROM huber</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el 1"/>
          <p:cNvSpPr>
            <a:spLocks noGrp="1"/>
          </p:cNvSpPr>
          <p:nvPr>
            <p:ph type="title"/>
          </p:nvPr>
        </p:nvSpPr>
        <p:spPr/>
        <p:txBody>
          <a:bodyPr/>
          <a:lstStyle/>
          <a:p>
            <a:r>
              <a:rPr lang="de-CH" altLang="de-DE"/>
              <a:t>Role Membership</a:t>
            </a:r>
          </a:p>
        </p:txBody>
      </p:sp>
      <p:pic>
        <p:nvPicPr>
          <p:cNvPr id="168963" name="Grafik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82738"/>
            <a:ext cx="75723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el 2"/>
          <p:cNvSpPr>
            <a:spLocks noGrp="1"/>
          </p:cNvSpPr>
          <p:nvPr>
            <p:ph type="title"/>
          </p:nvPr>
        </p:nvSpPr>
        <p:spPr>
          <a:xfrm>
            <a:off x="612775" y="228600"/>
            <a:ext cx="8153400" cy="990600"/>
          </a:xfrm>
        </p:spPr>
        <p:txBody>
          <a:bodyPr/>
          <a:lstStyle/>
          <a:p>
            <a:r>
              <a:rPr lang="de-CH" altLang="de-DE"/>
              <a:t>Datenbank Rollen</a:t>
            </a:r>
          </a:p>
        </p:txBody>
      </p:sp>
      <p:sp>
        <p:nvSpPr>
          <p:cNvPr id="4" name="Inhaltsplatzhalter 3"/>
          <p:cNvSpPr>
            <a:spLocks noGrp="1"/>
          </p:cNvSpPr>
          <p:nvPr>
            <p:ph sz="quarter" idx="1"/>
          </p:nvPr>
        </p:nvSpPr>
        <p:spPr>
          <a:xfrm>
            <a:off x="612775" y="1600200"/>
            <a:ext cx="8153400" cy="3052763"/>
          </a:xfrm>
        </p:spPr>
        <p:txBody>
          <a:bodyPr/>
          <a:lstStyle/>
          <a:p>
            <a:pPr>
              <a:defRPr/>
            </a:pPr>
            <a:r>
              <a:rPr lang="en-US" dirty="0" err="1"/>
              <a:t>Beispiel</a:t>
            </a:r>
            <a:r>
              <a:rPr lang="en-US" dirty="0"/>
              <a:t> </a:t>
            </a:r>
            <a:r>
              <a:rPr lang="en-US" dirty="0" err="1"/>
              <a:t>Rollen</a:t>
            </a:r>
            <a:r>
              <a:rPr lang="en-US" dirty="0"/>
              <a:t> </a:t>
            </a:r>
            <a:r>
              <a:rPr lang="en-US" dirty="0" err="1"/>
              <a:t>Zuordnung</a:t>
            </a:r>
            <a:r>
              <a:rPr lang="en-US" dirty="0"/>
              <a:t> “</a:t>
            </a:r>
            <a:r>
              <a:rPr lang="en-US" dirty="0" err="1"/>
              <a:t>sp_addrolemember</a:t>
            </a:r>
            <a:r>
              <a:rPr lang="en-US" dirty="0"/>
              <a:t>”</a:t>
            </a:r>
            <a:br>
              <a:rPr lang="en-US" dirty="0"/>
            </a:br>
            <a:endParaRPr lang="en-US" dirty="0"/>
          </a:p>
          <a:p>
            <a:pPr>
              <a:defRPr/>
            </a:pPr>
            <a:endParaRPr lang="en-US" dirty="0"/>
          </a:p>
          <a:p>
            <a:pPr marL="0" indent="0">
              <a:spcBef>
                <a:spcPts val="0"/>
              </a:spcBef>
              <a:buFont typeface="Wingdings" panose="05000000000000000000" pitchFamily="2" charset="2"/>
              <a:buNone/>
              <a:defRPr/>
            </a:pPr>
            <a:r>
              <a:rPr lang="de-CH" sz="2400" dirty="0" err="1">
                <a:solidFill>
                  <a:srgbClr val="0000FF"/>
                </a:solidFill>
                <a:latin typeface="Consolas" panose="020B0609020204030204" pitchFamily="49" charset="0"/>
              </a:rPr>
              <a:t>use</a:t>
            </a:r>
            <a:r>
              <a:rPr lang="de-CH" sz="2400" dirty="0">
                <a:solidFill>
                  <a:prstClr val="black"/>
                </a:solidFill>
                <a:latin typeface="Consolas" panose="020B0609020204030204" pitchFamily="49" charset="0"/>
              </a:rPr>
              <a:t> </a:t>
            </a:r>
            <a:r>
              <a:rPr lang="de-CH" sz="2400" dirty="0" err="1">
                <a:solidFill>
                  <a:srgbClr val="008080"/>
                </a:solidFill>
                <a:latin typeface="Consolas" panose="020B0609020204030204" pitchFamily="49" charset="0"/>
              </a:rPr>
              <a:t>YourDatabase</a:t>
            </a:r>
            <a:endParaRPr lang="de-CH" sz="2400" dirty="0">
              <a:solidFill>
                <a:prstClr val="black"/>
              </a:solidFill>
              <a:latin typeface="Consolas" panose="020B0609020204030204" pitchFamily="49" charset="0"/>
            </a:endParaRPr>
          </a:p>
          <a:p>
            <a:pPr marL="0" indent="0">
              <a:spcBef>
                <a:spcPts val="0"/>
              </a:spcBef>
              <a:buFont typeface="Wingdings" panose="05000000000000000000" pitchFamily="2" charset="2"/>
              <a:buNone/>
              <a:defRPr/>
            </a:pPr>
            <a:r>
              <a:rPr lang="de-CH" sz="2400" dirty="0" err="1">
                <a:solidFill>
                  <a:srgbClr val="0000FF"/>
                </a:solidFill>
                <a:latin typeface="Consolas" panose="020B0609020204030204" pitchFamily="49" charset="0"/>
              </a:rPr>
              <a:t>go</a:t>
            </a:r>
            <a:endParaRPr lang="de-CH" sz="2400" dirty="0">
              <a:solidFill>
                <a:prstClr val="black"/>
              </a:solidFill>
              <a:latin typeface="Consolas" panose="020B0609020204030204" pitchFamily="49" charset="0"/>
            </a:endParaRPr>
          </a:p>
          <a:p>
            <a:pPr marL="0" indent="0">
              <a:spcBef>
                <a:spcPts val="0"/>
              </a:spcBef>
              <a:buFont typeface="Wingdings" panose="05000000000000000000" pitchFamily="2" charset="2"/>
              <a:buNone/>
              <a:defRPr/>
            </a:pPr>
            <a:r>
              <a:rPr lang="de-CH" sz="2400" dirty="0" err="1">
                <a:solidFill>
                  <a:srgbClr val="0000FF"/>
                </a:solidFill>
                <a:latin typeface="Consolas" panose="020B0609020204030204" pitchFamily="49" charset="0"/>
              </a:rPr>
              <a:t>exec</a:t>
            </a:r>
            <a:r>
              <a:rPr lang="de-CH" sz="2400" dirty="0">
                <a:solidFill>
                  <a:prstClr val="black"/>
                </a:solidFill>
                <a:latin typeface="Consolas" panose="020B0609020204030204" pitchFamily="49" charset="0"/>
              </a:rPr>
              <a:t> </a:t>
            </a:r>
            <a:r>
              <a:rPr lang="de-CH" sz="2400" dirty="0" err="1">
                <a:solidFill>
                  <a:srgbClr val="800000"/>
                </a:solidFill>
                <a:latin typeface="Consolas" panose="020B0609020204030204" pitchFamily="49" charset="0"/>
              </a:rPr>
              <a:t>sp_addrolemember</a:t>
            </a:r>
            <a:r>
              <a:rPr lang="de-CH" sz="2400" dirty="0">
                <a:solidFill>
                  <a:srgbClr val="0000FF"/>
                </a:solidFill>
                <a:latin typeface="Consolas" panose="020B0609020204030204" pitchFamily="49" charset="0"/>
              </a:rPr>
              <a:t> </a:t>
            </a:r>
            <a:r>
              <a:rPr lang="de-CH" sz="2400" dirty="0">
                <a:solidFill>
                  <a:srgbClr val="FF0000"/>
                </a:solidFill>
                <a:latin typeface="Consolas" panose="020B0609020204030204" pitchFamily="49" charset="0"/>
              </a:rPr>
              <a:t>'</a:t>
            </a:r>
            <a:r>
              <a:rPr lang="de-CH" sz="2400" dirty="0" err="1">
                <a:solidFill>
                  <a:srgbClr val="FF0000"/>
                </a:solidFill>
                <a:latin typeface="Consolas" panose="020B0609020204030204" pitchFamily="49" charset="0"/>
              </a:rPr>
              <a:t>db_owner</a:t>
            </a:r>
            <a:r>
              <a:rPr lang="de-CH" sz="2400" dirty="0">
                <a:solidFill>
                  <a:srgbClr val="FF0000"/>
                </a:solidFill>
                <a:latin typeface="Consolas" panose="020B0609020204030204" pitchFamily="49" charset="0"/>
              </a:rPr>
              <a:t>'</a:t>
            </a:r>
            <a:r>
              <a:rPr lang="de-CH" sz="2400" dirty="0">
                <a:solidFill>
                  <a:srgbClr val="808080"/>
                </a:solidFill>
                <a:latin typeface="Consolas" panose="020B0609020204030204" pitchFamily="49" charset="0"/>
              </a:rPr>
              <a:t>,</a:t>
            </a:r>
            <a:r>
              <a:rPr lang="de-CH" sz="2400" dirty="0">
                <a:solidFill>
                  <a:prstClr val="black"/>
                </a:solidFill>
                <a:latin typeface="Consolas" panose="020B0609020204030204" pitchFamily="49" charset="0"/>
              </a:rPr>
              <a:t> </a:t>
            </a:r>
            <a:r>
              <a:rPr lang="de-CH" sz="2400" dirty="0">
                <a:solidFill>
                  <a:srgbClr val="FF0000"/>
                </a:solidFill>
                <a:latin typeface="Consolas" panose="020B0609020204030204" pitchFamily="49" charset="0"/>
              </a:rPr>
              <a:t>'</a:t>
            </a:r>
            <a:r>
              <a:rPr lang="de-CH" sz="2400" dirty="0" err="1">
                <a:solidFill>
                  <a:srgbClr val="FF0000"/>
                </a:solidFill>
                <a:latin typeface="Consolas" panose="020B0609020204030204" pitchFamily="49" charset="0"/>
              </a:rPr>
              <a:t>UserName</a:t>
            </a:r>
            <a:r>
              <a:rPr lang="de-CH" sz="2400" dirty="0">
                <a:solidFill>
                  <a:srgbClr val="FF0000"/>
                </a:solidFill>
                <a:latin typeface="Consolas" panose="020B0609020204030204" pitchFamily="49" charset="0"/>
              </a:rPr>
              <a:t>'</a:t>
            </a:r>
            <a:endParaRPr lang="de-CH" sz="2400" dirty="0">
              <a:solidFill>
                <a:prstClr val="black"/>
              </a:solidFill>
              <a:latin typeface="Consolas" panose="020B0609020204030204" pitchFamily="49" charset="0"/>
            </a:endParaRPr>
          </a:p>
          <a:p>
            <a:pPr marL="0" indent="0">
              <a:spcBef>
                <a:spcPts val="0"/>
              </a:spcBef>
              <a:buFont typeface="Wingdings" panose="05000000000000000000" pitchFamily="2" charset="2"/>
              <a:buNone/>
              <a:defRPr/>
            </a:pPr>
            <a:r>
              <a:rPr lang="de-CH" sz="2400" dirty="0" err="1">
                <a:solidFill>
                  <a:srgbClr val="0000FF"/>
                </a:solidFill>
                <a:latin typeface="Consolas" panose="020B0609020204030204" pitchFamily="49" charset="0"/>
              </a:rPr>
              <a:t>go</a:t>
            </a:r>
            <a:endParaRPr lang="de-CH" sz="2400" dirty="0">
              <a:solidFill>
                <a:srgbClr val="0000FF"/>
              </a:solidFill>
              <a:latin typeface="Consolas" panose="020B0609020204030204" pitchFamily="49"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platzhalter 4"/>
          <p:cNvSpPr>
            <a:spLocks noGrp="1"/>
          </p:cNvSpPr>
          <p:nvPr>
            <p:ph type="body" idx="1"/>
          </p:nvPr>
        </p:nvSpPr>
        <p:spPr/>
        <p:txBody>
          <a:bodyPr/>
          <a:lstStyle/>
          <a:p>
            <a:endParaRPr lang="de-CH" altLang="de-DE"/>
          </a:p>
        </p:txBody>
      </p:sp>
      <p:sp>
        <p:nvSpPr>
          <p:cNvPr id="171011" name="Rectangle 1026"/>
          <p:cNvSpPr>
            <a:spLocks noGrp="1" noChangeArrowheads="1"/>
          </p:cNvSpPr>
          <p:nvPr>
            <p:ph type="title"/>
          </p:nvPr>
        </p:nvSpPr>
        <p:spPr/>
        <p:txBody>
          <a:bodyPr/>
          <a:lstStyle/>
          <a:p>
            <a:pPr algn="ctr"/>
            <a:r>
              <a:rPr lang="de-DE" altLang="de-DE">
                <a:latin typeface="Verdana" panose="020B0604030504040204" pitchFamily="34" charset="0"/>
              </a:rPr>
              <a:t>VIEWS</a:t>
            </a:r>
          </a:p>
        </p:txBody>
      </p:sp>
      <p:sp>
        <p:nvSpPr>
          <p:cNvPr id="171012"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Verdana" panose="020B0604030504040204" pitchFamily="34" charset="0"/>
            </a:endParaRPr>
          </a:p>
        </p:txBody>
      </p:sp>
      <p:sp>
        <p:nvSpPr>
          <p:cNvPr id="171013" name="Rectangle 1028"/>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None/>
            </a:pPr>
            <a:endParaRPr lang="de-DE" altLang="de-DE">
              <a:latin typeface="Verdana" panose="020B0604030504040204" pitchFamily="34"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06400" y="228600"/>
            <a:ext cx="8128000" cy="914400"/>
          </a:xfrm>
        </p:spPr>
        <p:txBody>
          <a:bodyPr/>
          <a:lstStyle/>
          <a:p>
            <a:pPr algn="ctr"/>
            <a:r>
              <a:rPr kumimoji="1" lang="de-DE" altLang="de-DE" sz="4000" b="1"/>
              <a:t>VIEWS</a:t>
            </a:r>
          </a:p>
        </p:txBody>
      </p:sp>
      <p:sp>
        <p:nvSpPr>
          <p:cNvPr id="172035"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Verdana" panose="020B0604030504040204" pitchFamily="34" charset="0"/>
            </a:endParaRPr>
          </a:p>
        </p:txBody>
      </p:sp>
      <p:sp>
        <p:nvSpPr>
          <p:cNvPr id="172036" name="Rectangle 4"/>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None/>
            </a:pPr>
            <a:endParaRPr lang="de-DE" altLang="de-DE">
              <a:latin typeface="Verdana" panose="020B0604030504040204" pitchFamily="34" charset="0"/>
            </a:endParaRPr>
          </a:p>
        </p:txBody>
      </p:sp>
      <p:sp>
        <p:nvSpPr>
          <p:cNvPr id="172037" name="Rectangle 5"/>
          <p:cNvSpPr>
            <a:spLocks noChangeArrowheads="1"/>
          </p:cNvSpPr>
          <p:nvPr/>
        </p:nvSpPr>
        <p:spPr bwMode="auto">
          <a:xfrm>
            <a:off x="685800" y="1828800"/>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Ein View ist eine gedankliche, virtuelle Tabelle, die in Wirklichkeit nicht vorhanden ist.</a:t>
            </a:r>
          </a:p>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Sie beansprucht selbst keinen Platz.</a:t>
            </a:r>
          </a:p>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Bei der Definition werden: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keine Datenbankoperationen ausgeführt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keine physischen Tabellen angelegt</a:t>
            </a:r>
          </a:p>
        </p:txBody>
      </p:sp>
      <p:sp>
        <p:nvSpPr>
          <p:cNvPr id="172038" name="Rectangle 6"/>
          <p:cNvSpPr>
            <a:spLocks noChangeArrowheads="1"/>
          </p:cNvSpPr>
          <p:nvPr/>
        </p:nvSpPr>
        <p:spPr bwMode="auto">
          <a:xfrm>
            <a:off x="609600" y="44958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8191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de-DE" altLang="de-DE" sz="2000">
                <a:latin typeface="Tahoma" panose="020B0604030504040204" pitchFamily="34" charset="0"/>
              </a:rPr>
              <a:t>Beispiel</a:t>
            </a:r>
          </a:p>
          <a:p>
            <a:pPr lvl="1" algn="l">
              <a:spcBef>
                <a:spcPct val="20000"/>
              </a:spcBef>
              <a:buClr>
                <a:schemeClr val="accent2"/>
              </a:buClr>
              <a:buFont typeface="Wingdings" panose="05000000000000000000" pitchFamily="2" charset="2"/>
              <a:buNone/>
            </a:pPr>
            <a:r>
              <a:rPr lang="de-DE" altLang="de-DE" sz="1800">
                <a:latin typeface="Tahoma" panose="020B0604030504040204" pitchFamily="34" charset="0"/>
              </a:rPr>
              <a:t>CREATE VIEW kunden_zrh AS </a:t>
            </a:r>
          </a:p>
          <a:p>
            <a:pPr lvl="1" algn="l">
              <a:spcBef>
                <a:spcPct val="20000"/>
              </a:spcBef>
              <a:buClr>
                <a:schemeClr val="accent2"/>
              </a:buClr>
              <a:buFont typeface="Wingdings" panose="05000000000000000000" pitchFamily="2" charset="2"/>
              <a:buNone/>
            </a:pPr>
            <a:r>
              <a:rPr lang="de-DE" altLang="de-DE" sz="1800">
                <a:latin typeface="Tahoma" panose="020B0604030504040204" pitchFamily="34" charset="0"/>
              </a:rPr>
              <a:t>	SELECT name, strasse, ort  FROM kunden WHERE kanton = ‚Zuerich‘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de-DE" altLang="de-DE" sz="3200" b="1">
                <a:latin typeface="Tahoma" panose="020B0604030504040204" pitchFamily="34" charset="0"/>
              </a:rPr>
              <a:t>Datenbank-Aufbau (2)</a:t>
            </a:r>
          </a:p>
        </p:txBody>
      </p:sp>
      <p:pic>
        <p:nvPicPr>
          <p:cNvPr id="2457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8751887"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406400" y="228600"/>
            <a:ext cx="8128000" cy="914400"/>
          </a:xfrm>
        </p:spPr>
        <p:txBody>
          <a:bodyPr/>
          <a:lstStyle/>
          <a:p>
            <a:pPr algn="ctr"/>
            <a:r>
              <a:rPr lang="de-DE" altLang="de-DE" sz="4000" b="1"/>
              <a:t>VORTEILE</a:t>
            </a:r>
            <a:r>
              <a:rPr lang="de-DE" altLang="de-DE" b="1">
                <a:latin typeface="Tahoma" panose="020B0604030504040204" pitchFamily="34" charset="0"/>
              </a:rPr>
              <a:t> </a:t>
            </a:r>
            <a:r>
              <a:rPr kumimoji="1" lang="de-DE" altLang="de-DE" sz="4000" b="1"/>
              <a:t>VON</a:t>
            </a:r>
            <a:r>
              <a:rPr lang="de-DE" altLang="de-DE" b="1">
                <a:latin typeface="Tahoma" panose="020B0604030504040204" pitchFamily="34" charset="0"/>
              </a:rPr>
              <a:t> VIEWS</a:t>
            </a:r>
            <a:endParaRPr lang="de-DE" altLang="de-DE"/>
          </a:p>
        </p:txBody>
      </p:sp>
      <p:sp>
        <p:nvSpPr>
          <p:cNvPr id="173059"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Verdana" panose="020B0604030504040204" pitchFamily="34" charset="0"/>
            </a:endParaRPr>
          </a:p>
        </p:txBody>
      </p:sp>
      <p:sp>
        <p:nvSpPr>
          <p:cNvPr id="173060" name="Rectangle 1028"/>
          <p:cNvSpPr>
            <a:spLocks noChangeArrowheads="1"/>
          </p:cNvSpPr>
          <p:nvPr/>
        </p:nvSpPr>
        <p:spPr bwMode="auto">
          <a:xfrm>
            <a:off x="914400" y="32004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None/>
            </a:pPr>
            <a:endParaRPr lang="de-DE" altLang="de-DE">
              <a:latin typeface="Verdana" panose="020B0604030504040204" pitchFamily="34" charset="0"/>
            </a:endParaRPr>
          </a:p>
        </p:txBody>
      </p:sp>
      <p:sp>
        <p:nvSpPr>
          <p:cNvPr id="173061" name="Rectangle 1029"/>
          <p:cNvSpPr>
            <a:spLocks noChangeArrowheads="1"/>
          </p:cNvSpPr>
          <p:nvPr/>
        </p:nvSpPr>
        <p:spPr bwMode="auto">
          <a:xfrm>
            <a:off x="533400" y="1828800"/>
            <a:ext cx="7924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Vereinfachen von komplexen SQL-Anweisungen.</a:t>
            </a:r>
          </a:p>
          <a:p>
            <a:pPr algn="l">
              <a:spcBef>
                <a:spcPct val="20000"/>
              </a:spcBef>
              <a:buClr>
                <a:schemeClr val="accent2"/>
              </a:buClr>
              <a:buSzPct val="130000"/>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Zugriffsrechte auf bestimmte Zeilen</a:t>
            </a:r>
            <a:br>
              <a:rPr lang="de-DE" altLang="de-DE">
                <a:latin typeface="Tahoma" panose="020B0604030504040204" pitchFamily="34" charset="0"/>
              </a:rPr>
            </a:br>
            <a:r>
              <a:rPr lang="de-DE" altLang="de-DE">
                <a:latin typeface="Tahoma" panose="020B0604030504040204" pitchFamily="34" charset="0"/>
              </a:rPr>
              <a:t>(Grant, Spaltenweise).</a:t>
            </a:r>
          </a:p>
          <a:p>
            <a:pPr algn="l">
              <a:spcBef>
                <a:spcPct val="20000"/>
              </a:spcBef>
              <a:buClr>
                <a:schemeClr val="accent2"/>
              </a:buClr>
              <a:buSzPct val="130000"/>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Individuelle Benutzersicht.</a:t>
            </a:r>
          </a:p>
          <a:p>
            <a:pPr algn="l">
              <a:spcBef>
                <a:spcPct val="20000"/>
              </a:spcBef>
              <a:buClr>
                <a:schemeClr val="accent2"/>
              </a:buClr>
              <a:buSzPct val="130000"/>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SzPct val="130000"/>
              <a:buFont typeface="Wingdings" panose="05000000000000000000" pitchFamily="2" charset="2"/>
              <a:buChar char="§"/>
            </a:pPr>
            <a:r>
              <a:rPr lang="de-DE" altLang="de-DE">
                <a:latin typeface="Tahoma" panose="020B0604030504040204" pitchFamily="34" charset="0"/>
              </a:rPr>
              <a:t>Schnittstellen zu Fremdsystemen.</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4000" b="1" dirty="0">
                <a:solidFill>
                  <a:schemeClr val="tx2"/>
                </a:solidFill>
                <a:latin typeface="+mj-lt"/>
                <a:ea typeface="+mj-ea"/>
                <a:cs typeface="+mj-cs"/>
              </a:rPr>
              <a:t>VIEWS</a:t>
            </a:r>
          </a:p>
        </p:txBody>
      </p:sp>
      <p:grpSp>
        <p:nvGrpSpPr>
          <p:cNvPr id="174083" name="Group 4"/>
          <p:cNvGrpSpPr>
            <a:grpSpLocks/>
          </p:cNvGrpSpPr>
          <p:nvPr/>
        </p:nvGrpSpPr>
        <p:grpSpPr bwMode="auto">
          <a:xfrm>
            <a:off x="1524000" y="1905000"/>
            <a:ext cx="5899150" cy="1763713"/>
            <a:chOff x="970" y="966"/>
            <a:chExt cx="3716" cy="1111"/>
          </a:xfrm>
        </p:grpSpPr>
        <p:sp>
          <p:nvSpPr>
            <p:cNvPr id="174100" name="Rectangle 5"/>
            <p:cNvSpPr>
              <a:spLocks noChangeArrowheads="1"/>
            </p:cNvSpPr>
            <p:nvPr/>
          </p:nvSpPr>
          <p:spPr bwMode="auto">
            <a:xfrm>
              <a:off x="985" y="966"/>
              <a:ext cx="3701" cy="1090"/>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74101" name="Rectangle 6"/>
            <p:cNvSpPr>
              <a:spLocks noChangeArrowheads="1"/>
            </p:cNvSpPr>
            <p:nvPr/>
          </p:nvSpPr>
          <p:spPr bwMode="auto">
            <a:xfrm>
              <a:off x="997" y="1502"/>
              <a:ext cx="69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Mark Dunn</a:t>
              </a:r>
            </a:p>
            <a:p>
              <a:r>
                <a:rPr lang="de-DE" altLang="de-DE" sz="1800">
                  <a:latin typeface="Arial Narrow" panose="020B0606020202030204" pitchFamily="34" charset="0"/>
                </a:rPr>
                <a:t>Ed Rogers</a:t>
              </a:r>
            </a:p>
            <a:p>
              <a:r>
                <a:rPr lang="de-DE" altLang="de-DE" sz="1800">
                  <a:latin typeface="Arial Narrow" panose="020B0606020202030204" pitchFamily="34" charset="0"/>
                </a:rPr>
                <a:t>Ann Smith</a:t>
              </a:r>
            </a:p>
          </p:txBody>
        </p:sp>
        <p:sp>
          <p:nvSpPr>
            <p:cNvPr id="174102" name="Rectangle 7"/>
            <p:cNvSpPr>
              <a:spLocks noChangeArrowheads="1"/>
            </p:cNvSpPr>
            <p:nvPr/>
          </p:nvSpPr>
          <p:spPr bwMode="auto">
            <a:xfrm>
              <a:off x="1798" y="1502"/>
              <a:ext cx="63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Marketing</a:t>
              </a:r>
            </a:p>
            <a:p>
              <a:r>
                <a:rPr lang="de-DE" altLang="de-DE" sz="1800">
                  <a:latin typeface="Arial Narrow" panose="020B0606020202030204" pitchFamily="34" charset="0"/>
                </a:rPr>
                <a:t>Security</a:t>
              </a:r>
            </a:p>
            <a:p>
              <a:r>
                <a:rPr lang="de-DE" altLang="de-DE" sz="1800">
                  <a:latin typeface="Arial Narrow" panose="020B0606020202030204" pitchFamily="34" charset="0"/>
                </a:rPr>
                <a:t>Sales</a:t>
              </a:r>
            </a:p>
          </p:txBody>
        </p:sp>
        <p:sp>
          <p:nvSpPr>
            <p:cNvPr id="174103" name="Rectangle 8"/>
            <p:cNvSpPr>
              <a:spLocks noChangeArrowheads="1"/>
            </p:cNvSpPr>
            <p:nvPr/>
          </p:nvSpPr>
          <p:spPr bwMode="auto">
            <a:xfrm>
              <a:off x="2545" y="1502"/>
              <a:ext cx="65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Tom Held</a:t>
              </a:r>
            </a:p>
            <a:p>
              <a:r>
                <a:rPr lang="de-DE" altLang="de-DE" sz="1800">
                  <a:latin typeface="Arial Narrow" panose="020B0606020202030204" pitchFamily="34" charset="0"/>
                </a:rPr>
                <a:t>Tim Quinn</a:t>
              </a:r>
            </a:p>
            <a:p>
              <a:r>
                <a:rPr lang="de-DE" altLang="de-DE" sz="1800">
                  <a:latin typeface="Arial Narrow" panose="020B0606020202030204" pitchFamily="34" charset="0"/>
                </a:rPr>
                <a:t>Kim Bates</a:t>
              </a:r>
            </a:p>
          </p:txBody>
        </p:sp>
        <p:sp>
          <p:nvSpPr>
            <p:cNvPr id="174104" name="Rectangle 9"/>
            <p:cNvSpPr>
              <a:spLocks noChangeArrowheads="1"/>
            </p:cNvSpPr>
            <p:nvPr/>
          </p:nvSpPr>
          <p:spPr bwMode="auto">
            <a:xfrm>
              <a:off x="3337" y="1502"/>
              <a:ext cx="65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Very good</a:t>
              </a:r>
            </a:p>
            <a:p>
              <a:r>
                <a:rPr lang="de-DE" altLang="de-DE" sz="1800">
                  <a:latin typeface="Arial Narrow" panose="020B0606020202030204" pitchFamily="34" charset="0"/>
                </a:rPr>
                <a:t>Good</a:t>
              </a:r>
            </a:p>
            <a:p>
              <a:r>
                <a:rPr lang="de-DE" altLang="de-DE" sz="1800">
                  <a:latin typeface="Arial Narrow" panose="020B0606020202030204" pitchFamily="34" charset="0"/>
                </a:rPr>
                <a:t>Excellent</a:t>
              </a:r>
            </a:p>
          </p:txBody>
        </p:sp>
        <p:sp>
          <p:nvSpPr>
            <p:cNvPr id="174105" name="Rectangle 10"/>
            <p:cNvSpPr>
              <a:spLocks noChangeArrowheads="1"/>
            </p:cNvSpPr>
            <p:nvPr/>
          </p:nvSpPr>
          <p:spPr bwMode="auto">
            <a:xfrm>
              <a:off x="4120" y="1502"/>
              <a:ext cx="54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$35,000</a:t>
              </a:r>
            </a:p>
            <a:p>
              <a:r>
                <a:rPr lang="de-DE" altLang="de-DE" sz="1800">
                  <a:latin typeface="Arial Narrow" panose="020B0606020202030204" pitchFamily="34" charset="0"/>
                </a:rPr>
                <a:t>$22,000</a:t>
              </a:r>
            </a:p>
            <a:p>
              <a:r>
                <a:rPr lang="de-DE" altLang="de-DE" sz="1800">
                  <a:latin typeface="Arial Narrow" panose="020B0606020202030204" pitchFamily="34" charset="0"/>
                </a:rPr>
                <a:t>$40,000</a:t>
              </a:r>
            </a:p>
          </p:txBody>
        </p:sp>
        <p:sp>
          <p:nvSpPr>
            <p:cNvPr id="174106" name="Line 11"/>
            <p:cNvSpPr>
              <a:spLocks noChangeShapeType="1"/>
            </p:cNvSpPr>
            <p:nvPr/>
          </p:nvSpPr>
          <p:spPr bwMode="auto">
            <a:xfrm>
              <a:off x="1000" y="1468"/>
              <a:ext cx="367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107" name="Line 12"/>
            <p:cNvSpPr>
              <a:spLocks noChangeShapeType="1"/>
            </p:cNvSpPr>
            <p:nvPr/>
          </p:nvSpPr>
          <p:spPr bwMode="auto">
            <a:xfrm>
              <a:off x="1006" y="1240"/>
              <a:ext cx="367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108" name="Rectangle 13"/>
            <p:cNvSpPr>
              <a:spLocks noChangeArrowheads="1"/>
            </p:cNvSpPr>
            <p:nvPr/>
          </p:nvSpPr>
          <p:spPr bwMode="auto">
            <a:xfrm>
              <a:off x="1033" y="1237"/>
              <a:ext cx="352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i="1">
                  <a:latin typeface="Arial Narrow" panose="020B0606020202030204" pitchFamily="34" charset="0"/>
                </a:rPr>
                <a:t>name              department     supervisor       performance    salary</a:t>
              </a:r>
            </a:p>
          </p:txBody>
        </p:sp>
        <p:sp>
          <p:nvSpPr>
            <p:cNvPr id="174109" name="Line 14"/>
            <p:cNvSpPr>
              <a:spLocks noChangeShapeType="1"/>
            </p:cNvSpPr>
            <p:nvPr/>
          </p:nvSpPr>
          <p:spPr bwMode="auto">
            <a:xfrm>
              <a:off x="1760" y="1236"/>
              <a:ext cx="0" cy="8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110" name="Line 15"/>
            <p:cNvSpPr>
              <a:spLocks noChangeShapeType="1"/>
            </p:cNvSpPr>
            <p:nvPr/>
          </p:nvSpPr>
          <p:spPr bwMode="auto">
            <a:xfrm>
              <a:off x="2516" y="1245"/>
              <a:ext cx="0" cy="80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111" name="Line 16"/>
            <p:cNvSpPr>
              <a:spLocks noChangeShapeType="1"/>
            </p:cNvSpPr>
            <p:nvPr/>
          </p:nvSpPr>
          <p:spPr bwMode="auto">
            <a:xfrm>
              <a:off x="3299" y="1245"/>
              <a:ext cx="0" cy="7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112" name="Line 17"/>
            <p:cNvSpPr>
              <a:spLocks noChangeShapeType="1"/>
            </p:cNvSpPr>
            <p:nvPr/>
          </p:nvSpPr>
          <p:spPr bwMode="auto">
            <a:xfrm>
              <a:off x="4100" y="1230"/>
              <a:ext cx="0" cy="8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113" name="Rectangle 18"/>
            <p:cNvSpPr>
              <a:spLocks noChangeArrowheads="1"/>
            </p:cNvSpPr>
            <p:nvPr/>
          </p:nvSpPr>
          <p:spPr bwMode="auto">
            <a:xfrm>
              <a:off x="995" y="976"/>
              <a:ext cx="3684" cy="252"/>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231443" name="Rectangle 19"/>
            <p:cNvSpPr>
              <a:spLocks noChangeArrowheads="1"/>
            </p:cNvSpPr>
            <p:nvPr/>
          </p:nvSpPr>
          <p:spPr bwMode="auto">
            <a:xfrm>
              <a:off x="970" y="980"/>
              <a:ext cx="2078" cy="248"/>
            </a:xfrm>
            <a:prstGeom prst="rect">
              <a:avLst/>
            </a:prstGeom>
            <a:noFill/>
            <a:ln w="25400">
              <a:noFill/>
              <a:miter lim="800000"/>
              <a:headEnd/>
              <a:tailEnd/>
            </a:ln>
            <a:effectLst/>
          </p:spPr>
          <p:txBody>
            <a:bodyPr wrap="none" lIns="90488" tIns="44450" rIns="90488" bIns="44450">
              <a:spAutoFit/>
            </a:bodyPr>
            <a:lstStyle/>
            <a:p>
              <a:pPr algn="ctr">
                <a:defRPr/>
              </a:pPr>
              <a:r>
                <a:rPr lang="de-DE" sz="2000" b="1" i="1">
                  <a:solidFill>
                    <a:schemeClr val="bg1"/>
                  </a:solidFill>
                  <a:effectLst>
                    <a:outerShdw blurRad="38100" dist="38100" dir="2700000" algn="tl">
                      <a:srgbClr val="C0C0C0"/>
                    </a:outerShdw>
                  </a:effectLst>
                  <a:latin typeface="Arial" charset="0"/>
                </a:rPr>
                <a:t>corporate personnel table</a:t>
              </a:r>
            </a:p>
          </p:txBody>
        </p:sp>
      </p:grpSp>
      <p:sp>
        <p:nvSpPr>
          <p:cNvPr id="174084" name="Rectangle 20"/>
          <p:cNvSpPr>
            <a:spLocks noChangeArrowheads="1"/>
          </p:cNvSpPr>
          <p:nvPr/>
        </p:nvSpPr>
        <p:spPr bwMode="auto">
          <a:xfrm>
            <a:off x="1535113" y="4465638"/>
            <a:ext cx="3903662" cy="1838325"/>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74085" name="Rectangle 21"/>
          <p:cNvSpPr>
            <a:spLocks noChangeArrowheads="1"/>
          </p:cNvSpPr>
          <p:nvPr/>
        </p:nvSpPr>
        <p:spPr bwMode="auto">
          <a:xfrm>
            <a:off x="1554163" y="5364163"/>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Mark Dunn</a:t>
            </a:r>
          </a:p>
          <a:p>
            <a:r>
              <a:rPr lang="de-DE" altLang="de-DE" sz="1800">
                <a:latin typeface="Arial Narrow" panose="020B0606020202030204" pitchFamily="34" charset="0"/>
              </a:rPr>
              <a:t>Ed Rogers</a:t>
            </a:r>
          </a:p>
          <a:p>
            <a:r>
              <a:rPr lang="de-DE" altLang="de-DE" sz="1800">
                <a:latin typeface="Arial Narrow" panose="020B0606020202030204" pitchFamily="34" charset="0"/>
              </a:rPr>
              <a:t>Ann Smith</a:t>
            </a:r>
          </a:p>
        </p:txBody>
      </p:sp>
      <p:sp>
        <p:nvSpPr>
          <p:cNvPr id="174086" name="Rectangle 22"/>
          <p:cNvSpPr>
            <a:spLocks noChangeArrowheads="1"/>
          </p:cNvSpPr>
          <p:nvPr/>
        </p:nvSpPr>
        <p:spPr bwMode="auto">
          <a:xfrm>
            <a:off x="2825750" y="5364163"/>
            <a:ext cx="1004888"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Marketing</a:t>
            </a:r>
          </a:p>
          <a:p>
            <a:r>
              <a:rPr lang="de-DE" altLang="de-DE" sz="1800">
                <a:latin typeface="Arial Narrow" panose="020B0606020202030204" pitchFamily="34" charset="0"/>
              </a:rPr>
              <a:t>Security</a:t>
            </a:r>
          </a:p>
          <a:p>
            <a:r>
              <a:rPr lang="de-DE" altLang="de-DE" sz="1800">
                <a:latin typeface="Arial Narrow" panose="020B0606020202030204" pitchFamily="34" charset="0"/>
              </a:rPr>
              <a:t>Sales</a:t>
            </a:r>
          </a:p>
        </p:txBody>
      </p:sp>
      <p:sp>
        <p:nvSpPr>
          <p:cNvPr id="174087" name="Rectangle 23"/>
          <p:cNvSpPr>
            <a:spLocks noChangeArrowheads="1"/>
          </p:cNvSpPr>
          <p:nvPr/>
        </p:nvSpPr>
        <p:spPr bwMode="auto">
          <a:xfrm>
            <a:off x="4040188" y="5364163"/>
            <a:ext cx="10461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Arial Narrow" panose="020B0606020202030204" pitchFamily="34" charset="0"/>
              </a:rPr>
              <a:t>Tom Held</a:t>
            </a:r>
          </a:p>
          <a:p>
            <a:r>
              <a:rPr lang="de-DE" altLang="de-DE" sz="1800">
                <a:latin typeface="Arial Narrow" panose="020B0606020202030204" pitchFamily="34" charset="0"/>
              </a:rPr>
              <a:t>Tim Quinn</a:t>
            </a:r>
          </a:p>
          <a:p>
            <a:r>
              <a:rPr lang="de-DE" altLang="de-DE" sz="1800">
                <a:latin typeface="Arial Narrow" panose="020B0606020202030204" pitchFamily="34" charset="0"/>
              </a:rPr>
              <a:t>Kim Bates</a:t>
            </a:r>
          </a:p>
        </p:txBody>
      </p:sp>
      <p:sp>
        <p:nvSpPr>
          <p:cNvPr id="174088" name="Line 24"/>
          <p:cNvSpPr>
            <a:spLocks noChangeShapeType="1"/>
          </p:cNvSpPr>
          <p:nvPr/>
        </p:nvSpPr>
        <p:spPr bwMode="auto">
          <a:xfrm>
            <a:off x="1558925" y="5262563"/>
            <a:ext cx="3860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089" name="Line 25"/>
          <p:cNvSpPr>
            <a:spLocks noChangeShapeType="1"/>
          </p:cNvSpPr>
          <p:nvPr/>
        </p:nvSpPr>
        <p:spPr bwMode="auto">
          <a:xfrm>
            <a:off x="1549400" y="4900613"/>
            <a:ext cx="3870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090" name="Rectangle 26"/>
          <p:cNvSpPr>
            <a:spLocks noChangeArrowheads="1"/>
          </p:cNvSpPr>
          <p:nvPr/>
        </p:nvSpPr>
        <p:spPr bwMode="auto">
          <a:xfrm>
            <a:off x="1611313" y="4895850"/>
            <a:ext cx="37766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i="1">
                <a:latin typeface="Arial Narrow" panose="020B0606020202030204" pitchFamily="34" charset="0"/>
              </a:rPr>
              <a:t>name              department     supervisor      </a:t>
            </a:r>
          </a:p>
        </p:txBody>
      </p:sp>
      <p:sp>
        <p:nvSpPr>
          <p:cNvPr id="174091" name="Line 27"/>
          <p:cNvSpPr>
            <a:spLocks noChangeShapeType="1"/>
          </p:cNvSpPr>
          <p:nvPr/>
        </p:nvSpPr>
        <p:spPr bwMode="auto">
          <a:xfrm>
            <a:off x="2765425" y="4894263"/>
            <a:ext cx="0" cy="1398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092" name="Line 28"/>
          <p:cNvSpPr>
            <a:spLocks noChangeShapeType="1"/>
          </p:cNvSpPr>
          <p:nvPr/>
        </p:nvSpPr>
        <p:spPr bwMode="auto">
          <a:xfrm>
            <a:off x="3965575" y="4908550"/>
            <a:ext cx="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CH"/>
          </a:p>
        </p:txBody>
      </p:sp>
      <p:sp>
        <p:nvSpPr>
          <p:cNvPr id="174093" name="Rectangle 29"/>
          <p:cNvSpPr>
            <a:spLocks noChangeArrowheads="1"/>
          </p:cNvSpPr>
          <p:nvPr/>
        </p:nvSpPr>
        <p:spPr bwMode="auto">
          <a:xfrm>
            <a:off x="1550988" y="4481513"/>
            <a:ext cx="3876675" cy="4000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231454" name="Rectangle 30"/>
          <p:cNvSpPr>
            <a:spLocks noChangeArrowheads="1"/>
          </p:cNvSpPr>
          <p:nvPr/>
        </p:nvSpPr>
        <p:spPr bwMode="auto">
          <a:xfrm>
            <a:off x="1511300" y="4487863"/>
            <a:ext cx="3606800" cy="393700"/>
          </a:xfrm>
          <a:prstGeom prst="rect">
            <a:avLst/>
          </a:prstGeom>
          <a:noFill/>
          <a:ln w="25400">
            <a:noFill/>
            <a:miter lim="800000"/>
            <a:headEnd/>
            <a:tailEnd/>
          </a:ln>
          <a:effectLst/>
        </p:spPr>
        <p:txBody>
          <a:bodyPr wrap="none" lIns="90488" tIns="44450" rIns="90488" bIns="44450">
            <a:spAutoFit/>
          </a:bodyPr>
          <a:lstStyle/>
          <a:p>
            <a:pPr algn="ctr">
              <a:defRPr/>
            </a:pPr>
            <a:r>
              <a:rPr lang="de-DE" sz="2000" b="1" i="1">
                <a:solidFill>
                  <a:schemeClr val="bg1"/>
                </a:solidFill>
                <a:effectLst>
                  <a:outerShdw blurRad="38100" dist="38100" dir="2700000" algn="tl">
                    <a:srgbClr val="C0C0C0"/>
                  </a:outerShdw>
                </a:effectLst>
                <a:latin typeface="Arial" charset="0"/>
              </a:rPr>
              <a:t>view of corp personnel table</a:t>
            </a:r>
          </a:p>
        </p:txBody>
      </p:sp>
      <p:grpSp>
        <p:nvGrpSpPr>
          <p:cNvPr id="174095" name="Group 31"/>
          <p:cNvGrpSpPr>
            <a:grpSpLocks/>
          </p:cNvGrpSpPr>
          <p:nvPr/>
        </p:nvGrpSpPr>
        <p:grpSpPr bwMode="auto">
          <a:xfrm>
            <a:off x="2070100" y="3690938"/>
            <a:ext cx="2695575" cy="690562"/>
            <a:chOff x="1314" y="2091"/>
            <a:chExt cx="1698" cy="435"/>
          </a:xfrm>
        </p:grpSpPr>
        <p:sp>
          <p:nvSpPr>
            <p:cNvPr id="174097" name="Freeform 32"/>
            <p:cNvSpPr>
              <a:spLocks/>
            </p:cNvSpPr>
            <p:nvPr/>
          </p:nvSpPr>
          <p:spPr bwMode="auto">
            <a:xfrm>
              <a:off x="1314" y="2091"/>
              <a:ext cx="174" cy="435"/>
            </a:xfrm>
            <a:custGeom>
              <a:avLst/>
              <a:gdLst>
                <a:gd name="T0" fmla="*/ 85 w 174"/>
                <a:gd name="T1" fmla="*/ 434 h 435"/>
                <a:gd name="T2" fmla="*/ 173 w 174"/>
                <a:gd name="T3" fmla="*/ 266 h 435"/>
                <a:gd name="T4" fmla="*/ 116 w 174"/>
                <a:gd name="T5" fmla="*/ 266 h 435"/>
                <a:gd name="T6" fmla="*/ 116 w 174"/>
                <a:gd name="T7" fmla="*/ 0 h 435"/>
                <a:gd name="T8" fmla="*/ 57 w 174"/>
                <a:gd name="T9" fmla="*/ 0 h 435"/>
                <a:gd name="T10" fmla="*/ 57 w 174"/>
                <a:gd name="T11" fmla="*/ 266 h 435"/>
                <a:gd name="T12" fmla="*/ 0 w 174"/>
                <a:gd name="T13" fmla="*/ 266 h 435"/>
                <a:gd name="T14" fmla="*/ 85 w 174"/>
                <a:gd name="T15" fmla="*/ 434 h 435"/>
                <a:gd name="T16" fmla="*/ 0 60000 65536"/>
                <a:gd name="T17" fmla="*/ 0 60000 65536"/>
                <a:gd name="T18" fmla="*/ 0 60000 65536"/>
                <a:gd name="T19" fmla="*/ 0 60000 65536"/>
                <a:gd name="T20" fmla="*/ 0 60000 65536"/>
                <a:gd name="T21" fmla="*/ 0 60000 65536"/>
                <a:gd name="T22" fmla="*/ 0 60000 65536"/>
                <a:gd name="T23" fmla="*/ 0 60000 65536"/>
                <a:gd name="T24" fmla="*/ 0 w 174"/>
                <a:gd name="T25" fmla="*/ 0 h 435"/>
                <a:gd name="T26" fmla="*/ 174 w 174"/>
                <a:gd name="T27" fmla="*/ 435 h 4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 h="435">
                  <a:moveTo>
                    <a:pt x="85" y="434"/>
                  </a:moveTo>
                  <a:lnTo>
                    <a:pt x="173" y="266"/>
                  </a:lnTo>
                  <a:lnTo>
                    <a:pt x="116" y="266"/>
                  </a:lnTo>
                  <a:lnTo>
                    <a:pt x="116" y="0"/>
                  </a:lnTo>
                  <a:lnTo>
                    <a:pt x="57" y="0"/>
                  </a:lnTo>
                  <a:lnTo>
                    <a:pt x="57" y="266"/>
                  </a:lnTo>
                  <a:lnTo>
                    <a:pt x="0" y="266"/>
                  </a:lnTo>
                  <a:lnTo>
                    <a:pt x="85" y="434"/>
                  </a:lnTo>
                </a:path>
              </a:pathLst>
            </a:custGeom>
            <a:solidFill>
              <a:schemeClr val="accent2"/>
            </a:solidFill>
            <a:ln w="12700" cap="rnd" cmpd="sng">
              <a:solidFill>
                <a:schemeClr val="tx1"/>
              </a:solidFill>
              <a:prstDash val="solid"/>
              <a:round/>
              <a:headEnd type="none" w="med" len="med"/>
              <a:tailEnd type="none" w="med" len="med"/>
            </a:ln>
          </p:spPr>
          <p:txBody>
            <a:bodyPr/>
            <a:lstStyle/>
            <a:p>
              <a:endParaRPr lang="de-CH"/>
            </a:p>
          </p:txBody>
        </p:sp>
        <p:sp>
          <p:nvSpPr>
            <p:cNvPr id="174098" name="Freeform 33"/>
            <p:cNvSpPr>
              <a:spLocks/>
            </p:cNvSpPr>
            <p:nvPr/>
          </p:nvSpPr>
          <p:spPr bwMode="auto">
            <a:xfrm>
              <a:off x="2049" y="2091"/>
              <a:ext cx="174" cy="435"/>
            </a:xfrm>
            <a:custGeom>
              <a:avLst/>
              <a:gdLst>
                <a:gd name="T0" fmla="*/ 85 w 174"/>
                <a:gd name="T1" fmla="*/ 434 h 435"/>
                <a:gd name="T2" fmla="*/ 173 w 174"/>
                <a:gd name="T3" fmla="*/ 266 h 435"/>
                <a:gd name="T4" fmla="*/ 116 w 174"/>
                <a:gd name="T5" fmla="*/ 266 h 435"/>
                <a:gd name="T6" fmla="*/ 116 w 174"/>
                <a:gd name="T7" fmla="*/ 0 h 435"/>
                <a:gd name="T8" fmla="*/ 57 w 174"/>
                <a:gd name="T9" fmla="*/ 0 h 435"/>
                <a:gd name="T10" fmla="*/ 57 w 174"/>
                <a:gd name="T11" fmla="*/ 266 h 435"/>
                <a:gd name="T12" fmla="*/ 0 w 174"/>
                <a:gd name="T13" fmla="*/ 266 h 435"/>
                <a:gd name="T14" fmla="*/ 85 w 174"/>
                <a:gd name="T15" fmla="*/ 434 h 435"/>
                <a:gd name="T16" fmla="*/ 0 60000 65536"/>
                <a:gd name="T17" fmla="*/ 0 60000 65536"/>
                <a:gd name="T18" fmla="*/ 0 60000 65536"/>
                <a:gd name="T19" fmla="*/ 0 60000 65536"/>
                <a:gd name="T20" fmla="*/ 0 60000 65536"/>
                <a:gd name="T21" fmla="*/ 0 60000 65536"/>
                <a:gd name="T22" fmla="*/ 0 60000 65536"/>
                <a:gd name="T23" fmla="*/ 0 60000 65536"/>
                <a:gd name="T24" fmla="*/ 0 w 174"/>
                <a:gd name="T25" fmla="*/ 0 h 435"/>
                <a:gd name="T26" fmla="*/ 174 w 174"/>
                <a:gd name="T27" fmla="*/ 435 h 4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 h="435">
                  <a:moveTo>
                    <a:pt x="85" y="434"/>
                  </a:moveTo>
                  <a:lnTo>
                    <a:pt x="173" y="266"/>
                  </a:lnTo>
                  <a:lnTo>
                    <a:pt x="116" y="266"/>
                  </a:lnTo>
                  <a:lnTo>
                    <a:pt x="116" y="0"/>
                  </a:lnTo>
                  <a:lnTo>
                    <a:pt x="57" y="0"/>
                  </a:lnTo>
                  <a:lnTo>
                    <a:pt x="57" y="266"/>
                  </a:lnTo>
                  <a:lnTo>
                    <a:pt x="0" y="266"/>
                  </a:lnTo>
                  <a:lnTo>
                    <a:pt x="85" y="434"/>
                  </a:lnTo>
                </a:path>
              </a:pathLst>
            </a:custGeom>
            <a:solidFill>
              <a:schemeClr val="accent2"/>
            </a:solidFill>
            <a:ln w="12700" cap="rnd" cmpd="sng">
              <a:solidFill>
                <a:schemeClr val="tx1"/>
              </a:solidFill>
              <a:prstDash val="solid"/>
              <a:round/>
              <a:headEnd type="none" w="med" len="med"/>
              <a:tailEnd type="none" w="med" len="med"/>
            </a:ln>
          </p:spPr>
          <p:txBody>
            <a:bodyPr/>
            <a:lstStyle/>
            <a:p>
              <a:endParaRPr lang="de-CH"/>
            </a:p>
          </p:txBody>
        </p:sp>
        <p:sp>
          <p:nvSpPr>
            <p:cNvPr id="174099" name="Freeform 34"/>
            <p:cNvSpPr>
              <a:spLocks/>
            </p:cNvSpPr>
            <p:nvPr/>
          </p:nvSpPr>
          <p:spPr bwMode="auto">
            <a:xfrm>
              <a:off x="2838" y="2091"/>
              <a:ext cx="174" cy="435"/>
            </a:xfrm>
            <a:custGeom>
              <a:avLst/>
              <a:gdLst>
                <a:gd name="T0" fmla="*/ 85 w 174"/>
                <a:gd name="T1" fmla="*/ 434 h 435"/>
                <a:gd name="T2" fmla="*/ 173 w 174"/>
                <a:gd name="T3" fmla="*/ 266 h 435"/>
                <a:gd name="T4" fmla="*/ 116 w 174"/>
                <a:gd name="T5" fmla="*/ 266 h 435"/>
                <a:gd name="T6" fmla="*/ 116 w 174"/>
                <a:gd name="T7" fmla="*/ 0 h 435"/>
                <a:gd name="T8" fmla="*/ 57 w 174"/>
                <a:gd name="T9" fmla="*/ 0 h 435"/>
                <a:gd name="T10" fmla="*/ 57 w 174"/>
                <a:gd name="T11" fmla="*/ 266 h 435"/>
                <a:gd name="T12" fmla="*/ 0 w 174"/>
                <a:gd name="T13" fmla="*/ 266 h 435"/>
                <a:gd name="T14" fmla="*/ 85 w 174"/>
                <a:gd name="T15" fmla="*/ 434 h 435"/>
                <a:gd name="T16" fmla="*/ 0 60000 65536"/>
                <a:gd name="T17" fmla="*/ 0 60000 65536"/>
                <a:gd name="T18" fmla="*/ 0 60000 65536"/>
                <a:gd name="T19" fmla="*/ 0 60000 65536"/>
                <a:gd name="T20" fmla="*/ 0 60000 65536"/>
                <a:gd name="T21" fmla="*/ 0 60000 65536"/>
                <a:gd name="T22" fmla="*/ 0 60000 65536"/>
                <a:gd name="T23" fmla="*/ 0 60000 65536"/>
                <a:gd name="T24" fmla="*/ 0 w 174"/>
                <a:gd name="T25" fmla="*/ 0 h 435"/>
                <a:gd name="T26" fmla="*/ 174 w 174"/>
                <a:gd name="T27" fmla="*/ 435 h 4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 h="435">
                  <a:moveTo>
                    <a:pt x="85" y="434"/>
                  </a:moveTo>
                  <a:lnTo>
                    <a:pt x="173" y="266"/>
                  </a:lnTo>
                  <a:lnTo>
                    <a:pt x="116" y="266"/>
                  </a:lnTo>
                  <a:lnTo>
                    <a:pt x="116" y="0"/>
                  </a:lnTo>
                  <a:lnTo>
                    <a:pt x="57" y="0"/>
                  </a:lnTo>
                  <a:lnTo>
                    <a:pt x="57" y="266"/>
                  </a:lnTo>
                  <a:lnTo>
                    <a:pt x="0" y="266"/>
                  </a:lnTo>
                  <a:lnTo>
                    <a:pt x="85" y="434"/>
                  </a:lnTo>
                </a:path>
              </a:pathLst>
            </a:custGeom>
            <a:solidFill>
              <a:schemeClr val="accent2"/>
            </a:solidFill>
            <a:ln w="12700" cap="rnd" cmpd="sng">
              <a:solidFill>
                <a:schemeClr val="tx1"/>
              </a:solidFill>
              <a:prstDash val="solid"/>
              <a:round/>
              <a:headEnd type="none" w="med" len="med"/>
              <a:tailEnd type="none" w="med" len="med"/>
            </a:ln>
          </p:spPr>
          <p:txBody>
            <a:bodyPr/>
            <a:lstStyle/>
            <a:p>
              <a:endParaRPr lang="de-CH"/>
            </a:p>
          </p:txBody>
        </p:sp>
      </p:grpSp>
      <p:sp>
        <p:nvSpPr>
          <p:cNvPr id="174096" name="AutoShape 35"/>
          <p:cNvSpPr>
            <a:spLocks noChangeArrowheads="1"/>
          </p:cNvSpPr>
          <p:nvPr/>
        </p:nvSpPr>
        <p:spPr bwMode="auto">
          <a:xfrm flipH="1">
            <a:off x="5634038" y="5486400"/>
            <a:ext cx="1681162" cy="647700"/>
          </a:xfrm>
          <a:prstGeom prst="rightArrow">
            <a:avLst>
              <a:gd name="adj1" fmla="val 50000"/>
              <a:gd name="adj2" fmla="val 129791"/>
            </a:avLst>
          </a:prstGeom>
          <a:solidFill>
            <a:schemeClr val="accent2"/>
          </a:solidFill>
          <a:ln w="12700">
            <a:solidFill>
              <a:schemeClr val="tx1"/>
            </a:solidFill>
            <a:miter lim="800000"/>
            <a:headEnd/>
            <a:tailEnd/>
          </a:ln>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b="1">
                <a:solidFill>
                  <a:schemeClr val="bg1"/>
                </a:solidFill>
                <a:latin typeface="Arial Narrow" panose="020B0606020202030204" pitchFamily="34" charset="0"/>
              </a:rPr>
              <a:t>Benutzersicht</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406400" y="228600"/>
            <a:ext cx="812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a:solidFill>
                <a:schemeClr val="tx2"/>
              </a:solidFill>
              <a:latin typeface="Tw Cen MT" panose="020B0602020104020603" pitchFamily="34" charset="0"/>
            </a:endParaRPr>
          </a:p>
        </p:txBody>
      </p:sp>
      <p:sp>
        <p:nvSpPr>
          <p:cNvPr id="175107" name="Titel 36"/>
          <p:cNvSpPr>
            <a:spLocks noGrp="1"/>
          </p:cNvSpPr>
          <p:nvPr>
            <p:ph type="title"/>
          </p:nvPr>
        </p:nvSpPr>
        <p:spPr>
          <a:xfrm>
            <a:off x="611188" y="228600"/>
            <a:ext cx="8151812" cy="990600"/>
          </a:xfrm>
        </p:spPr>
        <p:txBody>
          <a:bodyPr/>
          <a:lstStyle/>
          <a:p>
            <a:pPr eaLnBrk="1" hangingPunct="1"/>
            <a:r>
              <a:rPr lang="en-US" altLang="de-DE" sz="3600"/>
              <a:t>Zugriffsberechtigung</a:t>
            </a:r>
            <a:endParaRPr lang="de-CH" altLang="de-DE" sz="3600"/>
          </a:p>
        </p:txBody>
      </p:sp>
      <p:sp>
        <p:nvSpPr>
          <p:cNvPr id="175108" name="Fußzeilenplatzhalter 35"/>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
        <p:nvSpPr>
          <p:cNvPr id="175109" name="Foliennummernplatzhalter 34"/>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DEDB7A32-77E3-4582-AE16-A73D0C16978F}" type="slidenum">
              <a:rPr kumimoji="0" lang="en-US" altLang="de-DE" sz="1400" b="0">
                <a:solidFill>
                  <a:schemeClr val="tx2"/>
                </a:solidFill>
              </a:rPr>
              <a:pPr algn="r"/>
              <a:t>182</a:t>
            </a:fld>
            <a:endParaRPr kumimoji="0" lang="en-US" altLang="de-DE" sz="1400" b="0">
              <a:solidFill>
                <a:schemeClr val="tx2"/>
              </a:solidFill>
            </a:endParaRPr>
          </a:p>
        </p:txBody>
      </p:sp>
      <p:pic>
        <p:nvPicPr>
          <p:cNvPr id="175110" name="Picture 3"/>
          <p:cNvPicPr>
            <a:picLocks noChangeAspect="1" noChangeArrowheads="1"/>
          </p:cNvPicPr>
          <p:nvPr/>
        </p:nvPicPr>
        <p:blipFill>
          <a:blip r:embed="rId2">
            <a:extLst>
              <a:ext uri="{28A0092B-C50C-407E-A947-70E740481C1C}">
                <a14:useLocalDpi xmlns:a14="http://schemas.microsoft.com/office/drawing/2010/main" val="0"/>
              </a:ext>
            </a:extLst>
          </a:blip>
          <a:srcRect l="867"/>
          <a:stretch>
            <a:fillRect/>
          </a:stretch>
        </p:blipFill>
        <p:spPr bwMode="auto">
          <a:xfrm>
            <a:off x="611188" y="1531938"/>
            <a:ext cx="56848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75111" name="Grafik 6" descr="imagesCAKF6AL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365625"/>
            <a:ext cx="230505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hteckiger Pfeil 8"/>
          <p:cNvSpPr/>
          <p:nvPr/>
        </p:nvSpPr>
        <p:spPr>
          <a:xfrm rot="16200000">
            <a:off x="3528219" y="3896519"/>
            <a:ext cx="1079500" cy="21605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solidFill>
                <a:schemeClr val="tx1"/>
              </a:solidFill>
            </a:endParaRPr>
          </a:p>
        </p:txBody>
      </p:sp>
      <p:sp>
        <p:nvSpPr>
          <p:cNvPr id="10" name="Pfeil nach oben 9"/>
          <p:cNvSpPr/>
          <p:nvPr/>
        </p:nvSpPr>
        <p:spPr>
          <a:xfrm>
            <a:off x="5795963" y="2971800"/>
            <a:ext cx="504825" cy="15843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sp>
        <p:nvSpPr>
          <p:cNvPr id="13" name="Multiplizieren 12"/>
          <p:cNvSpPr/>
          <p:nvPr/>
        </p:nvSpPr>
        <p:spPr>
          <a:xfrm>
            <a:off x="5435600" y="3213100"/>
            <a:ext cx="1223963" cy="141287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sp>
        <p:nvSpPr>
          <p:cNvPr id="14" name="Textfeld 13"/>
          <p:cNvSpPr txBox="1"/>
          <p:nvPr/>
        </p:nvSpPr>
        <p:spPr>
          <a:xfrm>
            <a:off x="971550" y="5589588"/>
            <a:ext cx="4176713" cy="461962"/>
          </a:xfrm>
          <a:prstGeom prst="rect">
            <a:avLst/>
          </a:prstGeom>
          <a:noFill/>
        </p:spPr>
        <p:txBody>
          <a:bodyPr>
            <a:spAutoFit/>
          </a:bodyPr>
          <a:lstStyle/>
          <a:p>
            <a:pPr algn="ctr">
              <a:defRPr/>
            </a:pPr>
            <a:r>
              <a:rPr lang="de-CH" dirty="0">
                <a:latin typeface="+mn-lt"/>
              </a:rPr>
              <a:t>Zugriff auf View (</a:t>
            </a:r>
            <a:r>
              <a:rPr lang="de-CH" dirty="0" err="1">
                <a:latin typeface="+mn-lt"/>
              </a:rPr>
              <a:t>staff</a:t>
            </a:r>
            <a:r>
              <a:rPr lang="de-CH" dirty="0">
                <a:latin typeface="+mn-lt"/>
              </a:rPr>
              <a:t>) erlaubt</a:t>
            </a:r>
          </a:p>
        </p:txBody>
      </p:sp>
      <p:sp>
        <p:nvSpPr>
          <p:cNvPr id="15" name="Textfeld 14"/>
          <p:cNvSpPr txBox="1"/>
          <p:nvPr/>
        </p:nvSpPr>
        <p:spPr>
          <a:xfrm>
            <a:off x="6588125" y="3213100"/>
            <a:ext cx="2232025" cy="830263"/>
          </a:xfrm>
          <a:prstGeom prst="rect">
            <a:avLst/>
          </a:prstGeom>
          <a:noFill/>
        </p:spPr>
        <p:txBody>
          <a:bodyPr>
            <a:spAutoFit/>
          </a:bodyPr>
          <a:lstStyle/>
          <a:p>
            <a:pPr algn="ctr">
              <a:defRPr/>
            </a:pPr>
            <a:r>
              <a:rPr lang="de-CH" dirty="0">
                <a:latin typeface="+mn-lt"/>
              </a:rPr>
              <a:t>Kein Zugriff auf Tabelle</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026"/>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4000" b="1" dirty="0">
                <a:solidFill>
                  <a:schemeClr val="tx2"/>
                </a:solidFill>
                <a:latin typeface="+mj-lt"/>
                <a:ea typeface="+mj-ea"/>
                <a:cs typeface="+mj-cs"/>
              </a:rPr>
              <a:t>VIEWS</a:t>
            </a:r>
            <a:r>
              <a:rPr lang="en-US" sz="3600" b="1" dirty="0">
                <a:solidFill>
                  <a:schemeClr val="tx2"/>
                </a:solidFill>
                <a:latin typeface="Tahoma" pitchFamily="34" charset="0"/>
              </a:rPr>
              <a:t> </a:t>
            </a:r>
            <a:r>
              <a:rPr lang="en-US" sz="3600" b="1" dirty="0" err="1">
                <a:solidFill>
                  <a:schemeClr val="tx2"/>
                </a:solidFill>
                <a:latin typeface="Tahoma" pitchFamily="34" charset="0"/>
              </a:rPr>
              <a:t>Erstellen</a:t>
            </a:r>
            <a:endParaRPr lang="en-US" sz="4000" dirty="0">
              <a:solidFill>
                <a:schemeClr val="tx2"/>
              </a:solidFill>
              <a:latin typeface="Arial Black" pitchFamily="34" charset="0"/>
            </a:endParaRPr>
          </a:p>
        </p:txBody>
      </p:sp>
      <p:sp>
        <p:nvSpPr>
          <p:cNvPr id="176131" name="Rectangle 1027"/>
          <p:cNvSpPr>
            <a:spLocks noChangeArrowheads="1"/>
          </p:cNvSpPr>
          <p:nvPr/>
        </p:nvSpPr>
        <p:spPr bwMode="auto">
          <a:xfrm>
            <a:off x="1524000" y="1752600"/>
            <a:ext cx="6413500" cy="1689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228600" tIns="228600" rIns="228600" bIns="2286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2000">
                <a:latin typeface="Courier New" panose="02070309020205020404" pitchFamily="49" charset="0"/>
              </a:rPr>
              <a:t>CREATE VIEW [</a:t>
            </a:r>
            <a:r>
              <a:rPr lang="de-DE" altLang="de-DE" sz="2000" i="1">
                <a:latin typeface="Courier New" panose="02070309020205020404" pitchFamily="49" charset="0"/>
              </a:rPr>
              <a:t>owner</a:t>
            </a:r>
            <a:r>
              <a:rPr lang="de-DE" altLang="de-DE" sz="2000">
                <a:latin typeface="Courier New" panose="02070309020205020404" pitchFamily="49" charset="0"/>
              </a:rPr>
              <a:t>.] </a:t>
            </a:r>
            <a:r>
              <a:rPr lang="de-DE" altLang="de-DE" sz="2000" i="1">
                <a:latin typeface="Courier New" panose="02070309020205020404" pitchFamily="49" charset="0"/>
              </a:rPr>
              <a:t>view_name</a:t>
            </a:r>
            <a:endParaRPr lang="de-DE" altLang="de-DE" sz="2000">
              <a:latin typeface="Courier New" panose="02070309020205020404" pitchFamily="49" charset="0"/>
            </a:endParaRPr>
          </a:p>
          <a:p>
            <a:r>
              <a:rPr lang="de-DE" altLang="de-DE" sz="2000">
                <a:latin typeface="Courier New" panose="02070309020205020404" pitchFamily="49" charset="0"/>
              </a:rPr>
              <a:t>[(</a:t>
            </a:r>
            <a:r>
              <a:rPr lang="de-DE" altLang="de-DE" sz="2000" i="1">
                <a:latin typeface="Courier New" panose="02070309020205020404" pitchFamily="49" charset="0"/>
              </a:rPr>
              <a:t>column_name</a:t>
            </a:r>
            <a:r>
              <a:rPr lang="de-DE" altLang="de-DE" sz="2000">
                <a:latin typeface="Courier New" panose="02070309020205020404" pitchFamily="49" charset="0"/>
              </a:rPr>
              <a:t> [, </a:t>
            </a:r>
            <a:r>
              <a:rPr lang="de-DE" altLang="de-DE" sz="2000" i="1">
                <a:latin typeface="Courier New" panose="02070309020205020404" pitchFamily="49" charset="0"/>
              </a:rPr>
              <a:t>column_name</a:t>
            </a:r>
            <a:r>
              <a:rPr lang="de-DE" altLang="de-DE" sz="2000">
                <a:latin typeface="Courier New" panose="02070309020205020404" pitchFamily="49" charset="0"/>
              </a:rPr>
              <a:t>...])]</a:t>
            </a:r>
          </a:p>
          <a:p>
            <a:endParaRPr lang="de-DE" altLang="de-DE" sz="2000">
              <a:latin typeface="Courier New" panose="02070309020205020404" pitchFamily="49" charset="0"/>
            </a:endParaRPr>
          </a:p>
          <a:p>
            <a:r>
              <a:rPr lang="de-DE" altLang="de-DE" sz="2000">
                <a:latin typeface="Courier New" panose="02070309020205020404" pitchFamily="49" charset="0"/>
              </a:rPr>
              <a:t>AS </a:t>
            </a:r>
            <a:r>
              <a:rPr lang="de-DE" altLang="de-DE" sz="2000" i="1">
                <a:latin typeface="Courier New" panose="02070309020205020404" pitchFamily="49" charset="0"/>
              </a:rPr>
              <a:t>select_statement </a:t>
            </a:r>
            <a:r>
              <a:rPr lang="de-DE" altLang="de-DE" sz="2000">
                <a:latin typeface="Courier New" panose="02070309020205020404" pitchFamily="49" charset="0"/>
              </a:rPr>
              <a:t>[WITH CHECK OPTION]</a:t>
            </a:r>
          </a:p>
        </p:txBody>
      </p:sp>
      <p:sp>
        <p:nvSpPr>
          <p:cNvPr id="176132" name="Rectangle 1028"/>
          <p:cNvSpPr>
            <a:spLocks noChangeArrowheads="1"/>
          </p:cNvSpPr>
          <p:nvPr/>
        </p:nvSpPr>
        <p:spPr bwMode="auto">
          <a:xfrm>
            <a:off x="914400" y="3810000"/>
            <a:ext cx="7772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algn="l">
              <a:spcBef>
                <a:spcPct val="20000"/>
              </a:spcBef>
              <a:buClr>
                <a:schemeClr val="accent2"/>
              </a:buClr>
              <a:buFont typeface="Wingdings" panose="05000000000000000000" pitchFamily="2" charset="2"/>
              <a:buChar char="§"/>
            </a:pPr>
            <a:r>
              <a:rPr lang="en-US" altLang="de-DE">
                <a:latin typeface="Tahoma" panose="020B0604030504040204" pitchFamily="34" charset="0"/>
              </a:rPr>
              <a:t>Views Einschränkungen</a:t>
            </a:r>
          </a:p>
          <a:p>
            <a:pPr lvl="2" algn="l">
              <a:spcBef>
                <a:spcPct val="20000"/>
              </a:spcBef>
              <a:buClr>
                <a:schemeClr val="accent2"/>
              </a:buClr>
              <a:buFont typeface="Wingdings" panose="05000000000000000000" pitchFamily="2" charset="2"/>
              <a:buChar char="§"/>
            </a:pPr>
            <a:r>
              <a:rPr lang="en-US" altLang="de-DE" sz="2000">
                <a:latin typeface="Tahoma" panose="020B0604030504040204" pitchFamily="34" charset="0"/>
              </a:rPr>
              <a:t>Ohne UNION, ORDER BY, SELECT INTO Befehle</a:t>
            </a:r>
          </a:p>
          <a:p>
            <a:pPr lvl="2" algn="l">
              <a:spcBef>
                <a:spcPct val="20000"/>
              </a:spcBef>
              <a:buClr>
                <a:schemeClr val="accent2"/>
              </a:buClr>
              <a:buFont typeface="Wingdings" panose="05000000000000000000" pitchFamily="2" charset="2"/>
              <a:buChar char="§"/>
            </a:pPr>
            <a:r>
              <a:rPr lang="en-US" altLang="de-DE" sz="2000">
                <a:latin typeface="Tahoma" panose="020B0604030504040204" pitchFamily="34" charset="0"/>
              </a:rPr>
              <a:t>Modifikationen nicht möglich:</a:t>
            </a:r>
          </a:p>
          <a:p>
            <a:pPr lvl="3" algn="l">
              <a:spcBef>
                <a:spcPct val="20000"/>
              </a:spcBef>
              <a:buClr>
                <a:schemeClr val="accent2"/>
              </a:buClr>
              <a:buFontTx/>
              <a:buChar char="•"/>
            </a:pPr>
            <a:r>
              <a:rPr lang="en-US" altLang="de-DE" sz="1800">
                <a:latin typeface="Tahoma" panose="020B0604030504040204" pitchFamily="34" charset="0"/>
              </a:rPr>
              <a:t>falls View aus mehreren Basistabellen besteht</a:t>
            </a:r>
          </a:p>
          <a:p>
            <a:pPr lvl="3" algn="l">
              <a:spcBef>
                <a:spcPct val="20000"/>
              </a:spcBef>
              <a:buClr>
                <a:schemeClr val="accent2"/>
              </a:buClr>
              <a:buFontTx/>
              <a:buChar char="•"/>
            </a:pPr>
            <a:r>
              <a:rPr lang="en-US" altLang="de-DE" sz="1800">
                <a:latin typeface="Tahoma" panose="020B0604030504040204" pitchFamily="34" charset="0"/>
              </a:rPr>
              <a:t>eine Unterabfrage in der WHERE-Bedingung verwendet wird.</a:t>
            </a:r>
          </a:p>
          <a:p>
            <a:pPr lvl="3" algn="l">
              <a:spcBef>
                <a:spcPct val="20000"/>
              </a:spcBef>
              <a:buClr>
                <a:schemeClr val="accent2"/>
              </a:buClr>
              <a:buFontTx/>
              <a:buChar char="•"/>
            </a:pPr>
            <a:r>
              <a:rPr lang="en-US" altLang="de-DE" sz="1800">
                <a:latin typeface="Tahoma" panose="020B0604030504040204" pitchFamily="34" charset="0"/>
              </a:rPr>
              <a:t>Bei Aggregatfunktionen oder arithmetischen Ausdrücken</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3600" b="1" dirty="0" err="1">
                <a:solidFill>
                  <a:schemeClr val="tx2"/>
                </a:solidFill>
                <a:latin typeface="Tahoma" pitchFamily="34" charset="0"/>
              </a:rPr>
              <a:t>Beispiel</a:t>
            </a:r>
            <a:r>
              <a:rPr lang="en-US" sz="3600" b="1" dirty="0">
                <a:solidFill>
                  <a:schemeClr val="tx2"/>
                </a:solidFill>
                <a:latin typeface="Tahoma" pitchFamily="34" charset="0"/>
              </a:rPr>
              <a:t> </a:t>
            </a:r>
            <a:r>
              <a:rPr lang="en-US" sz="4000" b="1" dirty="0">
                <a:solidFill>
                  <a:schemeClr val="tx2"/>
                </a:solidFill>
                <a:latin typeface="+mj-lt"/>
                <a:ea typeface="+mj-ea"/>
                <a:cs typeface="+mj-cs"/>
              </a:rPr>
              <a:t>einer</a:t>
            </a:r>
            <a:r>
              <a:rPr lang="en-US" sz="3600" b="1" dirty="0">
                <a:solidFill>
                  <a:schemeClr val="tx2"/>
                </a:solidFill>
                <a:latin typeface="Tahoma" pitchFamily="34" charset="0"/>
              </a:rPr>
              <a:t> View</a:t>
            </a:r>
            <a:endParaRPr lang="en-US" sz="4000" dirty="0">
              <a:solidFill>
                <a:schemeClr val="tx2"/>
              </a:solidFill>
              <a:latin typeface="Arial Black" pitchFamily="34" charset="0"/>
            </a:endParaRPr>
          </a:p>
        </p:txBody>
      </p:sp>
      <p:sp>
        <p:nvSpPr>
          <p:cNvPr id="177155" name="Rectangle 5"/>
          <p:cNvSpPr>
            <a:spLocks noChangeArrowheads="1"/>
          </p:cNvSpPr>
          <p:nvPr/>
        </p:nvSpPr>
        <p:spPr bwMode="auto">
          <a:xfrm>
            <a:off x="2514600" y="2209800"/>
            <a:ext cx="3790950" cy="1993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365125" tIns="228600" rIns="365125" bIns="2286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2000">
                <a:latin typeface="Courier New" panose="02070309020205020404" pitchFamily="49" charset="0"/>
              </a:rPr>
              <a:t>CREATE VIEW loanable</a:t>
            </a:r>
          </a:p>
          <a:p>
            <a:r>
              <a:rPr lang="de-DE" altLang="de-DE" sz="2000">
                <a:latin typeface="Courier New" panose="02070309020205020404" pitchFamily="49" charset="0"/>
              </a:rPr>
              <a:t>AS </a:t>
            </a:r>
          </a:p>
          <a:p>
            <a:r>
              <a:rPr lang="de-DE" altLang="de-DE" sz="2000">
                <a:latin typeface="Courier New" panose="02070309020205020404" pitchFamily="49" charset="0"/>
              </a:rPr>
              <a:t>SELECT *</a:t>
            </a:r>
          </a:p>
          <a:p>
            <a:r>
              <a:rPr lang="de-DE" altLang="de-DE" sz="2000">
                <a:latin typeface="Courier New" panose="02070309020205020404" pitchFamily="49" charset="0"/>
              </a:rPr>
              <a:t>FROM copywide</a:t>
            </a:r>
          </a:p>
          <a:p>
            <a:r>
              <a:rPr lang="de-DE" altLang="de-DE" sz="2000">
                <a:latin typeface="Courier New" panose="02070309020205020404" pitchFamily="49" charset="0"/>
              </a:rPr>
              <a:t>WHERE loanable = 'y'</a:t>
            </a:r>
          </a:p>
        </p:txBody>
      </p:sp>
      <p:sp>
        <p:nvSpPr>
          <p:cNvPr id="177156" name="Rectangle 6"/>
          <p:cNvSpPr>
            <a:spLocks noChangeArrowheads="1"/>
          </p:cNvSpPr>
          <p:nvPr/>
        </p:nvSpPr>
        <p:spPr bwMode="auto">
          <a:xfrm>
            <a:off x="2509838" y="5410200"/>
            <a:ext cx="4095750" cy="774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365125" tIns="228600" rIns="365125" bIns="2286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2000">
                <a:latin typeface="Courier New" panose="02070309020205020404" pitchFamily="49" charset="0"/>
              </a:rPr>
              <a:t>SELECT * FROM loanable</a:t>
            </a:r>
          </a:p>
        </p:txBody>
      </p:sp>
      <p:sp>
        <p:nvSpPr>
          <p:cNvPr id="177157" name="Rectangle 7"/>
          <p:cNvSpPr>
            <a:spLocks noChangeArrowheads="1"/>
          </p:cNvSpPr>
          <p:nvPr/>
        </p:nvSpPr>
        <p:spPr bwMode="auto">
          <a:xfrm>
            <a:off x="1804988" y="1917700"/>
            <a:ext cx="14097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b="1">
                <a:latin typeface="Arial Narrow" panose="020B0606020202030204" pitchFamily="34" charset="0"/>
              </a:rPr>
              <a:t>View</a:t>
            </a:r>
          </a:p>
        </p:txBody>
      </p:sp>
      <p:sp>
        <p:nvSpPr>
          <p:cNvPr id="177158" name="Rectangle 8"/>
          <p:cNvSpPr>
            <a:spLocks noChangeArrowheads="1"/>
          </p:cNvSpPr>
          <p:nvPr/>
        </p:nvSpPr>
        <p:spPr bwMode="auto">
          <a:xfrm>
            <a:off x="1912938" y="5165725"/>
            <a:ext cx="14097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b="1">
                <a:latin typeface="Arial Narrow" panose="020B0606020202030204" pitchFamily="34" charset="0"/>
              </a:rPr>
              <a:t>Example</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ChangeArrowheads="1"/>
          </p:cNvSpPr>
          <p:nvPr/>
        </p:nvSpPr>
        <p:spPr bwMode="auto">
          <a:xfrm>
            <a:off x="406400" y="228600"/>
            <a:ext cx="812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a:solidFill>
                <a:schemeClr val="tx2"/>
              </a:solidFill>
              <a:latin typeface="Tw Cen MT" panose="020B0602020104020603" pitchFamily="34" charset="0"/>
            </a:endParaRPr>
          </a:p>
        </p:txBody>
      </p:sp>
      <p:sp>
        <p:nvSpPr>
          <p:cNvPr id="234505" name="Rectangle 1033"/>
          <p:cNvSpPr>
            <a:spLocks noChangeArrowheads="1"/>
          </p:cNvSpPr>
          <p:nvPr/>
        </p:nvSpPr>
        <p:spPr bwMode="auto">
          <a:xfrm>
            <a:off x="611188" y="1539875"/>
            <a:ext cx="2659062"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algn="ctr">
              <a:defRPr/>
            </a:pPr>
            <a:r>
              <a:rPr lang="de-DE" sz="2000" b="1" dirty="0">
                <a:latin typeface="+mn-lt"/>
              </a:rPr>
              <a:t>View erstellen</a:t>
            </a:r>
          </a:p>
        </p:txBody>
      </p:sp>
      <p:sp>
        <p:nvSpPr>
          <p:cNvPr id="234506" name="Rectangle 1034"/>
          <p:cNvSpPr>
            <a:spLocks noChangeArrowheads="1"/>
          </p:cNvSpPr>
          <p:nvPr/>
        </p:nvSpPr>
        <p:spPr bwMode="auto">
          <a:xfrm>
            <a:off x="684213" y="3700463"/>
            <a:ext cx="2519362"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algn="ctr">
              <a:defRPr/>
            </a:pPr>
            <a:r>
              <a:rPr lang="de-DE" sz="2000" b="1" dirty="0">
                <a:latin typeface="+mn-lt"/>
              </a:rPr>
              <a:t>View abfragen</a:t>
            </a:r>
          </a:p>
        </p:txBody>
      </p:sp>
      <p:sp>
        <p:nvSpPr>
          <p:cNvPr id="178181" name="Titel 8"/>
          <p:cNvSpPr>
            <a:spLocks noGrp="1"/>
          </p:cNvSpPr>
          <p:nvPr>
            <p:ph type="title"/>
          </p:nvPr>
        </p:nvSpPr>
        <p:spPr>
          <a:xfrm>
            <a:off x="611188" y="228600"/>
            <a:ext cx="8151812" cy="990600"/>
          </a:xfrm>
        </p:spPr>
        <p:txBody>
          <a:bodyPr/>
          <a:lstStyle/>
          <a:p>
            <a:pPr eaLnBrk="1" hangingPunct="1"/>
            <a:r>
              <a:rPr lang="en-US" altLang="de-DE" sz="3600"/>
              <a:t>Views betrachten</a:t>
            </a:r>
            <a:endParaRPr lang="de-CH" altLang="de-DE" sz="3600"/>
          </a:p>
        </p:txBody>
      </p:sp>
      <p:sp>
        <p:nvSpPr>
          <p:cNvPr id="178182" name="Fußzeilenplatzhalter 7"/>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
        <p:nvSpPr>
          <p:cNvPr id="178183" name="Foliennummernplatzhalter 6"/>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BF93A9FF-5DCA-4EEC-9BA3-64FF13FFACB7}" type="slidenum">
              <a:rPr kumimoji="0" lang="en-US" altLang="de-DE" sz="1400" b="0">
                <a:solidFill>
                  <a:schemeClr val="tx2"/>
                </a:solidFill>
              </a:rPr>
              <a:pPr algn="r"/>
              <a:t>185</a:t>
            </a:fld>
            <a:endParaRPr kumimoji="0" lang="en-US" altLang="de-DE" sz="1400" b="0">
              <a:solidFill>
                <a:schemeClr val="tx2"/>
              </a:solidFill>
            </a:endParaRPr>
          </a:p>
        </p:txBody>
      </p:sp>
      <p:pic>
        <p:nvPicPr>
          <p:cNvPr id="1781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6624637"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7818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060825"/>
            <a:ext cx="44640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7818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5138738"/>
            <a:ext cx="394017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5" name="Rectangle 1034"/>
          <p:cNvSpPr>
            <a:spLocks noChangeArrowheads="1"/>
          </p:cNvSpPr>
          <p:nvPr/>
        </p:nvSpPr>
        <p:spPr bwMode="auto">
          <a:xfrm>
            <a:off x="684213" y="4781550"/>
            <a:ext cx="2519362"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algn="ctr">
              <a:defRPr/>
            </a:pPr>
            <a:r>
              <a:rPr lang="de-DE" sz="2000" b="1" dirty="0">
                <a:latin typeface="+mn-lt"/>
              </a:rPr>
              <a:t>Ergebnis</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1026"/>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3600" b="1" dirty="0">
                <a:solidFill>
                  <a:schemeClr val="tx2"/>
                </a:solidFill>
                <a:latin typeface="Tahoma" pitchFamily="34" charset="0"/>
              </a:rPr>
              <a:t>View </a:t>
            </a:r>
            <a:r>
              <a:rPr lang="en-US" sz="4000" b="1" dirty="0" err="1">
                <a:solidFill>
                  <a:schemeClr val="tx2"/>
                </a:solidFill>
                <a:latin typeface="+mj-lt"/>
                <a:ea typeface="+mj-ea"/>
                <a:cs typeface="+mj-cs"/>
              </a:rPr>
              <a:t>mit</a:t>
            </a:r>
            <a:r>
              <a:rPr lang="en-US" sz="3600" b="1" dirty="0">
                <a:solidFill>
                  <a:schemeClr val="tx2"/>
                </a:solidFill>
                <a:latin typeface="Tahoma" pitchFamily="34" charset="0"/>
              </a:rPr>
              <a:t> </a:t>
            </a:r>
            <a:r>
              <a:rPr lang="en-US" sz="3600" b="1" dirty="0" err="1">
                <a:solidFill>
                  <a:schemeClr val="tx2"/>
                </a:solidFill>
                <a:latin typeface="Tahoma" pitchFamily="34" charset="0"/>
              </a:rPr>
              <a:t>Aggregatfunktion</a:t>
            </a:r>
            <a:endParaRPr lang="en-US" sz="4000" dirty="0">
              <a:solidFill>
                <a:schemeClr val="tx2"/>
              </a:solidFill>
              <a:latin typeface="Arial Black" pitchFamily="34" charset="0"/>
            </a:endParaRPr>
          </a:p>
        </p:txBody>
      </p:sp>
      <p:sp>
        <p:nvSpPr>
          <p:cNvPr id="179203" name="Rectangle 1031"/>
          <p:cNvSpPr>
            <a:spLocks noChangeArrowheads="1"/>
          </p:cNvSpPr>
          <p:nvPr/>
        </p:nvSpPr>
        <p:spPr bwMode="auto">
          <a:xfrm>
            <a:off x="533400" y="2057400"/>
            <a:ext cx="8112125" cy="290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365125" tIns="228600" rIns="365125" bIns="228600">
            <a:spAutoFit/>
          </a:bodyPr>
          <a:lstStyle>
            <a:lvl1pPr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de-DE" altLang="de-DE" sz="2000">
                <a:latin typeface="Courier New" panose="02070309020205020404" pitchFamily="49" charset="0"/>
              </a:rPr>
              <a:t>CREATE VIEW sum_of_fines</a:t>
            </a:r>
          </a:p>
          <a:p>
            <a:pPr lvl="1" algn="l"/>
            <a:r>
              <a:rPr lang="de-DE" altLang="de-DE" sz="2000">
                <a:latin typeface="Courier New" panose="02070309020205020404" pitchFamily="49" charset="0"/>
              </a:rPr>
              <a:t>(member_no, sum_fine_assessed, sum_fine_paid)</a:t>
            </a:r>
            <a:br>
              <a:rPr lang="de-DE" altLang="de-DE" sz="2000">
                <a:latin typeface="Courier New" panose="02070309020205020404" pitchFamily="49" charset="0"/>
              </a:rPr>
            </a:br>
            <a:r>
              <a:rPr lang="de-DE" altLang="de-DE" sz="2000">
                <a:latin typeface="Courier New" panose="02070309020205020404" pitchFamily="49" charset="0"/>
              </a:rPr>
              <a:t>AS</a:t>
            </a:r>
          </a:p>
          <a:p>
            <a:pPr algn="l"/>
            <a:r>
              <a:rPr lang="de-DE" altLang="de-DE" sz="2000">
                <a:latin typeface="Courier New" panose="02070309020205020404" pitchFamily="49" charset="0"/>
              </a:rPr>
              <a:t>SELECT member_no, SUM(fine_assessed),</a:t>
            </a:r>
          </a:p>
          <a:p>
            <a:pPr algn="l"/>
            <a:r>
              <a:rPr lang="de-DE" altLang="de-DE" sz="2000">
                <a:latin typeface="Courier New" panose="02070309020205020404" pitchFamily="49" charset="0"/>
              </a:rPr>
              <a:t>       SUM(fine_paid)</a:t>
            </a:r>
          </a:p>
          <a:p>
            <a:pPr algn="l"/>
            <a:r>
              <a:rPr lang="de-DE" altLang="de-DE" sz="2000">
                <a:latin typeface="Courier New" panose="02070309020205020404" pitchFamily="49" charset="0"/>
              </a:rPr>
              <a:t>FROM loanhist</a:t>
            </a:r>
          </a:p>
          <a:p>
            <a:pPr algn="l"/>
            <a:r>
              <a:rPr lang="de-DE" altLang="de-DE" sz="2000">
                <a:latin typeface="Courier New" panose="02070309020205020404" pitchFamily="49" charset="0"/>
              </a:rPr>
              <a:t>WHERE fine_assessed &gt; 0</a:t>
            </a:r>
          </a:p>
          <a:p>
            <a:pPr algn="l"/>
            <a:r>
              <a:rPr lang="de-DE" altLang="de-DE" sz="2000">
                <a:latin typeface="Courier New" panose="02070309020205020404" pitchFamily="49" charset="0"/>
              </a:rPr>
              <a:t>GROUP BY member_no</a:t>
            </a:r>
          </a:p>
        </p:txBody>
      </p:sp>
      <p:sp>
        <p:nvSpPr>
          <p:cNvPr id="179204" name="Rectangle 1032"/>
          <p:cNvSpPr>
            <a:spLocks noChangeArrowheads="1"/>
          </p:cNvSpPr>
          <p:nvPr/>
        </p:nvSpPr>
        <p:spPr bwMode="auto">
          <a:xfrm>
            <a:off x="1839913" y="5391150"/>
            <a:ext cx="4705350" cy="774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365125" tIns="228600" rIns="365125" bIns="2286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de-DE" altLang="de-DE" sz="2000">
                <a:latin typeface="Courier New" panose="02070309020205020404" pitchFamily="49" charset="0"/>
              </a:rPr>
              <a:t>SELECT * FROM sum_of_fines</a:t>
            </a:r>
          </a:p>
        </p:txBody>
      </p:sp>
      <p:sp>
        <p:nvSpPr>
          <p:cNvPr id="179205" name="Rectangle 1033"/>
          <p:cNvSpPr>
            <a:spLocks noChangeArrowheads="1"/>
          </p:cNvSpPr>
          <p:nvPr/>
        </p:nvSpPr>
        <p:spPr bwMode="auto">
          <a:xfrm>
            <a:off x="473075" y="1846263"/>
            <a:ext cx="14097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b="1">
                <a:latin typeface="Arial Narrow" panose="020B0606020202030204" pitchFamily="34" charset="0"/>
              </a:rPr>
              <a:t>View</a:t>
            </a:r>
          </a:p>
        </p:txBody>
      </p:sp>
      <p:sp>
        <p:nvSpPr>
          <p:cNvPr id="179206" name="Rectangle 1034"/>
          <p:cNvSpPr>
            <a:spLocks noChangeArrowheads="1"/>
          </p:cNvSpPr>
          <p:nvPr/>
        </p:nvSpPr>
        <p:spPr bwMode="auto">
          <a:xfrm>
            <a:off x="1557338" y="5149850"/>
            <a:ext cx="14097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b="1">
                <a:latin typeface="Arial Narrow" panose="020B0606020202030204" pitchFamily="34" charset="0"/>
              </a:rPr>
              <a:t>Example</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1026"/>
          <p:cNvSpPr>
            <a:spLocks noChangeArrowheads="1"/>
          </p:cNvSpPr>
          <p:nvPr/>
        </p:nvSpPr>
        <p:spPr bwMode="auto">
          <a:xfrm>
            <a:off x="406400" y="228600"/>
            <a:ext cx="8128000" cy="914400"/>
          </a:xfrm>
          <a:prstGeom prst="rect">
            <a:avLst/>
          </a:prstGeom>
          <a:noFill/>
          <a:ln w="9525">
            <a:noFill/>
            <a:miter lim="800000"/>
            <a:headEnd/>
            <a:tailEnd/>
          </a:ln>
        </p:spPr>
        <p:txBody>
          <a:bodyPr anchor="b"/>
          <a:lstStyle/>
          <a:p>
            <a:pPr algn="ctr">
              <a:defRPr/>
            </a:pPr>
            <a:r>
              <a:rPr lang="en-US" sz="4000" b="1" dirty="0">
                <a:solidFill>
                  <a:schemeClr val="tx2"/>
                </a:solidFill>
                <a:latin typeface="+mj-lt"/>
                <a:ea typeface="+mj-ea"/>
                <a:cs typeface="+mj-cs"/>
              </a:rPr>
              <a:t>View</a:t>
            </a:r>
            <a:r>
              <a:rPr lang="en-US" sz="3600" b="1" dirty="0">
                <a:solidFill>
                  <a:schemeClr val="tx2"/>
                </a:solidFill>
                <a:latin typeface="Tahoma" pitchFamily="34" charset="0"/>
              </a:rPr>
              <a:t> </a:t>
            </a:r>
            <a:r>
              <a:rPr lang="en-US" sz="4000" b="1" dirty="0" err="1">
                <a:solidFill>
                  <a:schemeClr val="tx2"/>
                </a:solidFill>
                <a:latin typeface="+mj-lt"/>
                <a:ea typeface="+mj-ea"/>
                <a:cs typeface="+mj-cs"/>
              </a:rPr>
              <a:t>mit</a:t>
            </a:r>
            <a:r>
              <a:rPr lang="en-US" sz="3600" b="1" dirty="0">
                <a:solidFill>
                  <a:schemeClr val="tx2"/>
                </a:solidFill>
                <a:latin typeface="Tahoma" pitchFamily="34" charset="0"/>
              </a:rPr>
              <a:t> Join </a:t>
            </a:r>
            <a:r>
              <a:rPr lang="en-US" sz="3600" b="1" dirty="0" err="1">
                <a:solidFill>
                  <a:schemeClr val="tx2"/>
                </a:solidFill>
                <a:latin typeface="Tahoma" pitchFamily="34" charset="0"/>
              </a:rPr>
              <a:t>Befehl</a:t>
            </a:r>
            <a:endParaRPr lang="en-US" sz="4000" dirty="0">
              <a:solidFill>
                <a:schemeClr val="tx2"/>
              </a:solidFill>
              <a:latin typeface="Arial Black" pitchFamily="34" charset="0"/>
            </a:endParaRPr>
          </a:p>
        </p:txBody>
      </p:sp>
      <p:sp>
        <p:nvSpPr>
          <p:cNvPr id="180227" name="Rectangle 1031"/>
          <p:cNvSpPr>
            <a:spLocks noChangeArrowheads="1"/>
          </p:cNvSpPr>
          <p:nvPr/>
        </p:nvSpPr>
        <p:spPr bwMode="auto">
          <a:xfrm>
            <a:off x="1371600" y="1600200"/>
            <a:ext cx="6026150" cy="404018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228600" tIns="228600" rIns="228600" bIns="228600">
            <a:spAutoFit/>
          </a:bodyPr>
          <a:lstStyle>
            <a:lvl1pPr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de-DE" altLang="de-DE" sz="1800">
                <a:latin typeface="Courier New" panose="02070309020205020404" pitchFamily="49" charset="0"/>
              </a:rPr>
              <a:t>CREATE VIEW copywide</a:t>
            </a:r>
          </a:p>
          <a:p>
            <a:pPr algn="l"/>
            <a:r>
              <a:rPr lang="de-DE" altLang="de-DE" sz="1800">
                <a:latin typeface="Courier New" panose="02070309020205020404" pitchFamily="49" charset="0"/>
              </a:rPr>
              <a:t>AS SELECT</a:t>
            </a:r>
          </a:p>
          <a:p>
            <a:pPr lvl="1" algn="l"/>
            <a:r>
              <a:rPr lang="de-DE" altLang="de-DE" sz="1800">
                <a:latin typeface="Courier New" panose="02070309020205020404" pitchFamily="49" charset="0"/>
              </a:rPr>
              <a:t>copy.isbn,</a:t>
            </a:r>
          </a:p>
          <a:p>
            <a:pPr lvl="1" algn="l"/>
            <a:r>
              <a:rPr lang="de-DE" altLang="de-DE" sz="1800">
                <a:latin typeface="Courier New" panose="02070309020205020404" pitchFamily="49" charset="0"/>
              </a:rPr>
              <a:t>copy.copy_no,</a:t>
            </a:r>
          </a:p>
          <a:p>
            <a:pPr lvl="1" algn="l"/>
            <a:r>
              <a:rPr lang="de-DE" altLang="de-DE" sz="1800">
                <a:latin typeface="Courier New" panose="02070309020205020404" pitchFamily="49" charset="0"/>
              </a:rPr>
              <a:t>titles.title,</a:t>
            </a:r>
          </a:p>
          <a:p>
            <a:pPr lvl="1" algn="l"/>
            <a:r>
              <a:rPr lang="de-DE" altLang="de-DE" sz="1800">
                <a:latin typeface="Courier New" panose="02070309020205020404" pitchFamily="49" charset="0"/>
              </a:rPr>
              <a:t>titles.author</a:t>
            </a:r>
          </a:p>
          <a:p>
            <a:pPr lvl="1" algn="l"/>
            <a:r>
              <a:rPr lang="de-DE" altLang="de-DE" sz="1800">
                <a:latin typeface="Courier New" panose="02070309020205020404" pitchFamily="49" charset="0"/>
              </a:rPr>
              <a:t>item.language,</a:t>
            </a:r>
          </a:p>
          <a:p>
            <a:pPr lvl="1" algn="l"/>
            <a:r>
              <a:rPr lang="de-DE" altLang="de-DE" sz="1800">
                <a:latin typeface="Courier New" panose="02070309020205020404" pitchFamily="49" charset="0"/>
              </a:rPr>
              <a:t>item.loanable,</a:t>
            </a:r>
          </a:p>
          <a:p>
            <a:pPr lvl="1" algn="l"/>
            <a:r>
              <a:rPr lang="de-DE" altLang="de-DE" sz="1800">
                <a:latin typeface="Courier New" panose="02070309020205020404" pitchFamily="49" charset="0"/>
              </a:rPr>
              <a:t>copy.on_loan</a:t>
            </a:r>
          </a:p>
          <a:p>
            <a:pPr algn="l"/>
            <a:r>
              <a:rPr lang="de-DE" altLang="de-DE" sz="1800">
                <a:latin typeface="Courier New" panose="02070309020205020404" pitchFamily="49" charset="0"/>
              </a:rPr>
              <a:t>FROM copy INNER JOIN item </a:t>
            </a:r>
            <a:br>
              <a:rPr lang="de-DE" altLang="de-DE" sz="1800">
                <a:latin typeface="Courier New" panose="02070309020205020404" pitchFamily="49" charset="0"/>
              </a:rPr>
            </a:br>
            <a:r>
              <a:rPr lang="de-DE" altLang="de-DE" sz="1800">
                <a:latin typeface="Courier New" panose="02070309020205020404" pitchFamily="49" charset="0"/>
              </a:rPr>
              <a:t>	ON item.isbn = copy.isbn</a:t>
            </a:r>
          </a:p>
          <a:p>
            <a:pPr algn="l"/>
            <a:r>
              <a:rPr lang="de-DE" altLang="de-DE" sz="1800">
                <a:latin typeface="Courier New" panose="02070309020205020404" pitchFamily="49" charset="0"/>
              </a:rPr>
              <a:t>INNER JOIN titles </a:t>
            </a:r>
            <a:br>
              <a:rPr lang="de-DE" altLang="de-DE" sz="1800">
                <a:latin typeface="Courier New" panose="02070309020205020404" pitchFamily="49" charset="0"/>
              </a:rPr>
            </a:br>
            <a:r>
              <a:rPr lang="de-DE" altLang="de-DE" sz="1800">
                <a:latin typeface="Courier New" panose="02070309020205020404" pitchFamily="49" charset="0"/>
              </a:rPr>
              <a:t>	ON titles.title_no = copy.title_no</a:t>
            </a:r>
          </a:p>
        </p:txBody>
      </p:sp>
      <p:sp>
        <p:nvSpPr>
          <p:cNvPr id="180228" name="Rectangle 1032"/>
          <p:cNvSpPr>
            <a:spLocks noChangeArrowheads="1"/>
          </p:cNvSpPr>
          <p:nvPr/>
        </p:nvSpPr>
        <p:spPr bwMode="auto">
          <a:xfrm>
            <a:off x="2446338" y="5905500"/>
            <a:ext cx="3473450" cy="7445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228600" tIns="228600" rIns="228600" bIns="2286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1800">
                <a:latin typeface="Courier New" panose="02070309020205020404" pitchFamily="49" charset="0"/>
              </a:rPr>
              <a:t>SELECT * FROM copywide</a:t>
            </a:r>
          </a:p>
        </p:txBody>
      </p:sp>
      <p:sp>
        <p:nvSpPr>
          <p:cNvPr id="180229" name="Rectangle 1033"/>
          <p:cNvSpPr>
            <a:spLocks noChangeArrowheads="1"/>
          </p:cNvSpPr>
          <p:nvPr/>
        </p:nvSpPr>
        <p:spPr bwMode="auto">
          <a:xfrm>
            <a:off x="1009650" y="1360488"/>
            <a:ext cx="14097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b="1">
                <a:latin typeface="Arial Narrow" panose="020B0606020202030204" pitchFamily="34" charset="0"/>
              </a:rPr>
              <a:t>View</a:t>
            </a:r>
          </a:p>
        </p:txBody>
      </p:sp>
      <p:sp>
        <p:nvSpPr>
          <p:cNvPr id="180230" name="Rectangle 1034"/>
          <p:cNvSpPr>
            <a:spLocks noChangeArrowheads="1"/>
          </p:cNvSpPr>
          <p:nvPr/>
        </p:nvSpPr>
        <p:spPr bwMode="auto">
          <a:xfrm>
            <a:off x="1895475" y="5680075"/>
            <a:ext cx="14097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b="1">
                <a:latin typeface="Arial Narrow" panose="020B0606020202030204" pitchFamily="34" charset="0"/>
              </a:rPr>
              <a:t>Example</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ChangeArrowheads="1"/>
          </p:cNvSpPr>
          <p:nvPr/>
        </p:nvSpPr>
        <p:spPr bwMode="auto">
          <a:xfrm>
            <a:off x="406400" y="228600"/>
            <a:ext cx="812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a:solidFill>
                <a:schemeClr val="tx2"/>
              </a:solidFill>
              <a:latin typeface="Tw Cen MT" panose="020B0602020104020603" pitchFamily="34" charset="0"/>
            </a:endParaRPr>
          </a:p>
        </p:txBody>
      </p:sp>
      <p:sp>
        <p:nvSpPr>
          <p:cNvPr id="181251" name="Titel 8"/>
          <p:cNvSpPr>
            <a:spLocks noGrp="1"/>
          </p:cNvSpPr>
          <p:nvPr>
            <p:ph type="title"/>
          </p:nvPr>
        </p:nvSpPr>
        <p:spPr>
          <a:xfrm>
            <a:off x="611188" y="228600"/>
            <a:ext cx="8151812" cy="990600"/>
          </a:xfrm>
        </p:spPr>
        <p:txBody>
          <a:bodyPr/>
          <a:lstStyle/>
          <a:p>
            <a:pPr eaLnBrk="1" hangingPunct="1"/>
            <a:r>
              <a:rPr lang="en-US" altLang="de-DE" sz="3600"/>
              <a:t>Warum Views gut für Datenbanken sind</a:t>
            </a:r>
            <a:endParaRPr lang="de-CH" altLang="de-DE" sz="3600"/>
          </a:p>
        </p:txBody>
      </p:sp>
      <p:sp>
        <p:nvSpPr>
          <p:cNvPr id="181252" name="Fußzeilenplatzhalter 7"/>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
        <p:nvSpPr>
          <p:cNvPr id="181253" name="Foliennummernplatzhalter 6"/>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0168B1DA-F726-41B5-A7E7-234AA34701AA}" type="slidenum">
              <a:rPr kumimoji="0" lang="en-US" altLang="de-DE" sz="1400" b="0">
                <a:solidFill>
                  <a:schemeClr val="tx2"/>
                </a:solidFill>
              </a:rPr>
              <a:pPr algn="r"/>
              <a:t>188</a:t>
            </a:fld>
            <a:endParaRPr kumimoji="0" lang="en-US" altLang="de-DE" sz="1400" b="0">
              <a:solidFill>
                <a:schemeClr val="tx2"/>
              </a:solidFill>
            </a:endParaRPr>
          </a:p>
        </p:txBody>
      </p:sp>
      <p:pic>
        <p:nvPicPr>
          <p:cNvPr id="181254" name="Picture 2"/>
          <p:cNvPicPr>
            <a:picLocks noChangeAspect="1" noChangeArrowheads="1"/>
          </p:cNvPicPr>
          <p:nvPr/>
        </p:nvPicPr>
        <p:blipFill>
          <a:blip r:embed="rId2">
            <a:extLst>
              <a:ext uri="{28A0092B-C50C-407E-A947-70E740481C1C}">
                <a14:useLocalDpi xmlns:a14="http://schemas.microsoft.com/office/drawing/2010/main" val="0"/>
              </a:ext>
            </a:extLst>
          </a:blip>
          <a:srcRect t="6390"/>
          <a:stretch>
            <a:fillRect/>
          </a:stretch>
        </p:blipFill>
        <p:spPr bwMode="auto">
          <a:xfrm>
            <a:off x="2268538" y="1547813"/>
            <a:ext cx="55435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812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237013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026"/>
          <p:cNvSpPr>
            <a:spLocks noChangeArrowheads="1"/>
          </p:cNvSpPr>
          <p:nvPr/>
        </p:nvSpPr>
        <p:spPr bwMode="auto">
          <a:xfrm>
            <a:off x="406400" y="228600"/>
            <a:ext cx="812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a:solidFill>
                <a:schemeClr val="tx2"/>
              </a:solidFill>
              <a:latin typeface="Tw Cen MT" panose="020B0602020104020603" pitchFamily="34" charset="0"/>
            </a:endParaRPr>
          </a:p>
        </p:txBody>
      </p:sp>
      <p:sp>
        <p:nvSpPr>
          <p:cNvPr id="182275" name="Titel 8"/>
          <p:cNvSpPr>
            <a:spLocks noGrp="1"/>
          </p:cNvSpPr>
          <p:nvPr>
            <p:ph type="title"/>
          </p:nvPr>
        </p:nvSpPr>
        <p:spPr>
          <a:xfrm>
            <a:off x="611188" y="228600"/>
            <a:ext cx="8151812" cy="990600"/>
          </a:xfrm>
        </p:spPr>
        <p:txBody>
          <a:bodyPr/>
          <a:lstStyle/>
          <a:p>
            <a:pPr eaLnBrk="1" hangingPunct="1"/>
            <a:r>
              <a:rPr lang="en-US" altLang="de-DE" sz="3600"/>
              <a:t>Aufgabe Views</a:t>
            </a:r>
            <a:endParaRPr lang="de-CH" altLang="de-DE" sz="3600"/>
          </a:p>
        </p:txBody>
      </p:sp>
      <p:sp>
        <p:nvSpPr>
          <p:cNvPr id="182276" name="Fußzeilenplatzhalter 7"/>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
        <p:nvSpPr>
          <p:cNvPr id="182277" name="Foliennummernplatzhalter 6"/>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D2B229A9-6F2E-41A9-BDD0-F48C88DB1EF5}" type="slidenum">
              <a:rPr kumimoji="0" lang="en-US" altLang="de-DE" sz="1400" b="0">
                <a:solidFill>
                  <a:schemeClr val="tx2"/>
                </a:solidFill>
              </a:rPr>
              <a:pPr algn="r"/>
              <a:t>189</a:t>
            </a:fld>
            <a:endParaRPr kumimoji="0" lang="en-US" altLang="de-DE" sz="1400" b="0">
              <a:solidFill>
                <a:schemeClr val="tx2"/>
              </a:solidFill>
            </a:endParaRPr>
          </a:p>
        </p:txBody>
      </p:sp>
      <p:pic>
        <p:nvPicPr>
          <p:cNvPr id="1822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16113"/>
            <a:ext cx="32956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822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45125"/>
            <a:ext cx="59039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 name="Rectangle 1033"/>
          <p:cNvSpPr>
            <a:spLocks noChangeArrowheads="1"/>
          </p:cNvSpPr>
          <p:nvPr/>
        </p:nvSpPr>
        <p:spPr bwMode="auto">
          <a:xfrm>
            <a:off x="611188" y="1557338"/>
            <a:ext cx="2665412"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algn="ctr">
              <a:defRPr/>
            </a:pPr>
            <a:r>
              <a:rPr lang="de-DE" sz="2000" b="1" dirty="0">
                <a:latin typeface="+mn-lt"/>
              </a:rPr>
              <a:t>Tabelle </a:t>
            </a:r>
            <a:r>
              <a:rPr lang="de-DE" sz="2000" b="1" dirty="0" err="1">
                <a:latin typeface="+mn-lt"/>
              </a:rPr>
              <a:t>sparschwein</a:t>
            </a:r>
            <a:endParaRPr lang="de-DE" sz="2000" b="1" dirty="0">
              <a:latin typeface="+mn-lt"/>
            </a:endParaRPr>
          </a:p>
        </p:txBody>
      </p:sp>
      <p:sp>
        <p:nvSpPr>
          <p:cNvPr id="11" name="Rectangle 1033"/>
          <p:cNvSpPr>
            <a:spLocks noChangeArrowheads="1"/>
          </p:cNvSpPr>
          <p:nvPr/>
        </p:nvSpPr>
        <p:spPr bwMode="auto">
          <a:xfrm>
            <a:off x="684213" y="5084763"/>
            <a:ext cx="2663825"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algn="ctr">
              <a:defRPr/>
            </a:pPr>
            <a:r>
              <a:rPr lang="de-DE" sz="2000" b="1" dirty="0">
                <a:latin typeface="+mn-lt"/>
              </a:rPr>
              <a:t>View </a:t>
            </a:r>
            <a:r>
              <a:rPr lang="de-DE" sz="2000" b="1" dirty="0" err="1">
                <a:latin typeface="+mn-lt"/>
              </a:rPr>
              <a:t>spar_groschen</a:t>
            </a:r>
            <a:endParaRPr lang="de-DE" sz="2000" b="1" dirty="0">
              <a:latin typeface="+mn-lt"/>
            </a:endParaRPr>
          </a:p>
        </p:txBody>
      </p:sp>
      <p:pic>
        <p:nvPicPr>
          <p:cNvPr id="1822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628775"/>
            <a:ext cx="47529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de-DE" altLang="de-DE"/>
              <a:t>Vorteile eines DBMS</a:t>
            </a:r>
          </a:p>
        </p:txBody>
      </p:sp>
      <p:sp>
        <p:nvSpPr>
          <p:cNvPr id="25603" name="Text Box 3"/>
          <p:cNvSpPr txBox="1">
            <a:spLocks noChangeArrowheads="1"/>
          </p:cNvSpPr>
          <p:nvPr/>
        </p:nvSpPr>
        <p:spPr bwMode="auto">
          <a:xfrm>
            <a:off x="838200" y="1828800"/>
            <a:ext cx="7620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Zentrale Datenbasis, auf welche alle Prozesse über Kontroll-</a:t>
            </a:r>
            <a:br>
              <a:rPr kumimoji="0" lang="de-DE" altLang="de-DE" sz="2000">
                <a:latin typeface="Tahoma" panose="020B0604030504040204" pitchFamily="34" charset="0"/>
              </a:rPr>
            </a:br>
            <a:r>
              <a:rPr kumimoji="0" lang="de-DE" altLang="de-DE" sz="2000">
                <a:latin typeface="Tahoma" panose="020B0604030504040204" pitchFamily="34" charset="0"/>
              </a:rPr>
              <a:t>und Organisationsstelle (DBMS) zugreifen.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Bietet für alle Anwendungen eine einheitliche Anschlussstelle an.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Datenbestand ist weitgehend frei von Redundanzen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Datensicherheit beim Absturz einer Applikation während einer kritischen Operation (Recovery).</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Wartung der DB-Software beim DBMS, nicht bei der Applikation.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Erzwingen von Integritätsregeln auf dem Datenbestand.</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Flexiblere Überprüfung von Zugriffsrechten mit VIEWS.</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platzhalter 5"/>
          <p:cNvSpPr>
            <a:spLocks noGrp="1"/>
          </p:cNvSpPr>
          <p:nvPr>
            <p:ph type="body" idx="1"/>
          </p:nvPr>
        </p:nvSpPr>
        <p:spPr/>
        <p:txBody>
          <a:bodyPr/>
          <a:lstStyle/>
          <a:p>
            <a:r>
              <a:rPr lang="de-CH" altLang="de-DE"/>
              <a:t>Index</a:t>
            </a:r>
          </a:p>
        </p:txBody>
      </p:sp>
      <p:sp>
        <p:nvSpPr>
          <p:cNvPr id="183299" name="Rectangle 2"/>
          <p:cNvSpPr>
            <a:spLocks noGrp="1" noChangeArrowheads="1"/>
          </p:cNvSpPr>
          <p:nvPr>
            <p:ph type="title"/>
          </p:nvPr>
        </p:nvSpPr>
        <p:spPr/>
        <p:txBody>
          <a:bodyPr/>
          <a:lstStyle/>
          <a:p>
            <a:pPr algn="ctr"/>
            <a:r>
              <a:rPr lang="de-DE" altLang="de-DE" b="1">
                <a:latin typeface="Tahoma" panose="020B0604030504040204" pitchFamily="34" charset="0"/>
              </a:rPr>
              <a:t>Speicherstrukturen</a:t>
            </a:r>
            <a:endParaRPr lang="de-DE" altLang="de-DE"/>
          </a:p>
        </p:txBody>
      </p:sp>
      <p:sp>
        <p:nvSpPr>
          <p:cNvPr id="183300"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81000"/>
            <a:ext cx="8280400" cy="838200"/>
          </a:xfrm>
        </p:spPr>
        <p:txBody>
          <a:bodyPr/>
          <a:lstStyle/>
          <a:p>
            <a:pPr algn="ctr" eaLnBrk="1" hangingPunct="1"/>
            <a:r>
              <a:rPr kumimoji="1" lang="de-DE" altLang="de-DE" sz="4000"/>
              <a:t>Speicherstrukturen</a:t>
            </a:r>
          </a:p>
        </p:txBody>
      </p:sp>
      <p:sp>
        <p:nvSpPr>
          <p:cNvPr id="184323" name="Rectangle 3"/>
          <p:cNvSpPr>
            <a:spLocks noGrp="1" noChangeArrowheads="1"/>
          </p:cNvSpPr>
          <p:nvPr>
            <p:ph sz="quarter" idx="1"/>
          </p:nvPr>
        </p:nvSpPr>
        <p:spPr>
          <a:xfrm>
            <a:off x="1143000" y="1752600"/>
            <a:ext cx="7239000" cy="4572000"/>
          </a:xfrm>
        </p:spPr>
        <p:txBody>
          <a:bodyPr/>
          <a:lstStyle/>
          <a:p>
            <a:pPr eaLnBrk="1" hangingPunct="1"/>
            <a:r>
              <a:rPr lang="de-DE" altLang="de-DE" sz="2400">
                <a:latin typeface="Verdana" panose="020B0604030504040204" pitchFamily="34" charset="0"/>
                <a:cs typeface="Arial" panose="020B0604020202020204" pitchFamily="34" charset="0"/>
              </a:rPr>
              <a:t>Die Relationen können in einer Datenbank wie folgt abgespeichert werden,</a:t>
            </a:r>
          </a:p>
          <a:p>
            <a:pPr eaLnBrk="1" hangingPunct="1"/>
            <a:endParaRPr lang="de-DE" altLang="de-DE" sz="2400">
              <a:latin typeface="Verdana" panose="020B0604030504040204" pitchFamily="34" charset="0"/>
              <a:cs typeface="Arial" panose="020B0604020202020204" pitchFamily="34" charset="0"/>
            </a:endParaRPr>
          </a:p>
          <a:p>
            <a:pPr lvl="1" eaLnBrk="1" hangingPunct="1"/>
            <a:r>
              <a:rPr lang="de-DE" altLang="de-DE" sz="2000">
                <a:latin typeface="Verdana" panose="020B0604030504040204" pitchFamily="34" charset="0"/>
                <a:cs typeface="Arial" panose="020B0604020202020204" pitchFamily="34" charset="0"/>
              </a:rPr>
              <a:t>baumartig, wobei die Datensätze in einem Suchbaum angeordnet sind,</a:t>
            </a:r>
          </a:p>
          <a:p>
            <a:pPr lvl="1" eaLnBrk="1" hangingPunct="1"/>
            <a:r>
              <a:rPr lang="de-DE" altLang="de-DE" sz="2000">
                <a:latin typeface="Verdana" panose="020B0604030504040204" pitchFamily="34" charset="0"/>
                <a:cs typeface="Arial" panose="020B0604020202020204" pitchFamily="34" charset="0"/>
              </a:rPr>
              <a:t>sequentiell d.h. geordnet nach einem bestimmten Attribut oder einer Attributkombination,</a:t>
            </a:r>
          </a:p>
          <a:p>
            <a:pPr lvl="1" eaLnBrk="1" hangingPunct="1"/>
            <a:r>
              <a:rPr lang="de-DE" altLang="de-DE" sz="2000">
                <a:latin typeface="Verdana" panose="020B0604030504040204" pitchFamily="34" charset="0"/>
                <a:cs typeface="Arial" panose="020B0604020202020204" pitchFamily="34" charset="0"/>
              </a:rPr>
              <a:t>als Heap (dt. Haufen) also ungeordnet bzw. oft in der Reihenfolge des Einfügens.</a:t>
            </a:r>
          </a:p>
          <a:p>
            <a:pPr lvl="1" eaLnBrk="1" hangingPunct="1"/>
            <a:r>
              <a:rPr lang="de-DE" altLang="de-DE" sz="2000">
                <a:latin typeface="Verdana" panose="020B0604030504040204" pitchFamily="34" charset="0"/>
                <a:cs typeface="Arial" panose="020B0604020202020204" pitchFamily="34" charset="0"/>
              </a:rPr>
              <a:t>Hash-organisiert, wobei die Adressberechung durch eine numerische Formel erfolgt.</a:t>
            </a:r>
          </a:p>
          <a:p>
            <a:pPr lvl="1" eaLnBrk="1" hangingPunct="1"/>
            <a:endParaRPr lang="de-DE" altLang="de-DE" sz="2000">
              <a:latin typeface="Verdana" panose="020B0604030504040204" pitchFamily="34" charset="0"/>
              <a:cs typeface="Arial" panose="020B0604020202020204"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Binärbaum</a:t>
            </a:r>
          </a:p>
        </p:txBody>
      </p:sp>
      <p:sp>
        <p:nvSpPr>
          <p:cNvPr id="71684" name="Rectangle 5"/>
          <p:cNvSpPr>
            <a:spLocks noGrp="1" noChangeArrowheads="1"/>
          </p:cNvSpPr>
          <p:nvPr>
            <p:ph sz="quarter" idx="1"/>
          </p:nvPr>
        </p:nvSpPr>
        <p:spPr>
          <a:xfrm>
            <a:off x="1143000" y="1752600"/>
            <a:ext cx="7086600" cy="685800"/>
          </a:xfrm>
        </p:spPr>
        <p:txBody>
          <a:bodyPr>
            <a:normAutofit lnSpcReduction="10000"/>
          </a:bodyPr>
          <a:lstStyle/>
          <a:p>
            <a:pPr marL="320040" indent="-320040" eaLnBrk="1" fontAlgn="auto" hangingPunct="1">
              <a:lnSpc>
                <a:spcPct val="90000"/>
              </a:lnSpc>
              <a:spcAft>
                <a:spcPts val="0"/>
              </a:spcAft>
              <a:buFont typeface="Wingdings"/>
              <a:buChar char=""/>
              <a:defRPr/>
            </a:pPr>
            <a:r>
              <a:rPr lang="de-DE" sz="2000">
                <a:latin typeface="Arial" charset="0"/>
                <a:cs typeface="Arial" charset="0"/>
              </a:rPr>
              <a:t>Baumstruktur</a:t>
            </a:r>
          </a:p>
          <a:p>
            <a:pPr marL="320040" indent="-320040" eaLnBrk="1" fontAlgn="auto" hangingPunct="1">
              <a:lnSpc>
                <a:spcPct val="90000"/>
              </a:lnSpc>
              <a:spcAft>
                <a:spcPts val="0"/>
              </a:spcAft>
              <a:buFont typeface="Wingdings"/>
              <a:buChar char=""/>
              <a:defRPr/>
            </a:pPr>
            <a:r>
              <a:rPr lang="de-DE" sz="2000">
                <a:latin typeface="Arial" charset="0"/>
                <a:cs typeface="Arial" charset="0"/>
              </a:rPr>
              <a:t>Jeder Knoten hat zwei Verzweigungen</a:t>
            </a:r>
          </a:p>
        </p:txBody>
      </p:sp>
      <p:sp>
        <p:nvSpPr>
          <p:cNvPr id="185348" name="Text Box 3"/>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sp>
        <p:nvSpPr>
          <p:cNvPr id="185349" name="Rectangle 6"/>
          <p:cNvSpPr>
            <a:spLocks noChangeArrowheads="1"/>
          </p:cNvSpPr>
          <p:nvPr/>
        </p:nvSpPr>
        <p:spPr bwMode="auto">
          <a:xfrm>
            <a:off x="4191000" y="30861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Maier</a:t>
            </a:r>
          </a:p>
        </p:txBody>
      </p:sp>
      <p:sp>
        <p:nvSpPr>
          <p:cNvPr id="185350" name="Rectangle 7"/>
          <p:cNvSpPr>
            <a:spLocks noChangeArrowheads="1"/>
          </p:cNvSpPr>
          <p:nvPr/>
        </p:nvSpPr>
        <p:spPr bwMode="auto">
          <a:xfrm>
            <a:off x="3962400" y="30861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2</a:t>
            </a:r>
          </a:p>
        </p:txBody>
      </p:sp>
      <p:sp>
        <p:nvSpPr>
          <p:cNvPr id="185351" name="Rectangle 8"/>
          <p:cNvSpPr>
            <a:spLocks noChangeArrowheads="1"/>
          </p:cNvSpPr>
          <p:nvPr/>
        </p:nvSpPr>
        <p:spPr bwMode="auto">
          <a:xfrm>
            <a:off x="5105400" y="30861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3</a:t>
            </a:r>
          </a:p>
        </p:txBody>
      </p:sp>
      <p:sp>
        <p:nvSpPr>
          <p:cNvPr id="185352" name="Rectangle 9"/>
          <p:cNvSpPr>
            <a:spLocks noChangeArrowheads="1"/>
          </p:cNvSpPr>
          <p:nvPr/>
        </p:nvSpPr>
        <p:spPr bwMode="auto">
          <a:xfrm>
            <a:off x="2057400" y="40767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Berger</a:t>
            </a:r>
          </a:p>
        </p:txBody>
      </p:sp>
      <p:sp>
        <p:nvSpPr>
          <p:cNvPr id="185353" name="Rectangle 10"/>
          <p:cNvSpPr>
            <a:spLocks noChangeArrowheads="1"/>
          </p:cNvSpPr>
          <p:nvPr/>
        </p:nvSpPr>
        <p:spPr bwMode="auto">
          <a:xfrm>
            <a:off x="1828800" y="40767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4</a:t>
            </a:r>
          </a:p>
        </p:txBody>
      </p:sp>
      <p:sp>
        <p:nvSpPr>
          <p:cNvPr id="185354" name="Rectangle 11"/>
          <p:cNvSpPr>
            <a:spLocks noChangeArrowheads="1"/>
          </p:cNvSpPr>
          <p:nvPr/>
        </p:nvSpPr>
        <p:spPr bwMode="auto">
          <a:xfrm>
            <a:off x="2971800" y="40767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5</a:t>
            </a:r>
          </a:p>
        </p:txBody>
      </p:sp>
      <p:sp>
        <p:nvSpPr>
          <p:cNvPr id="185355" name="Rectangle 12"/>
          <p:cNvSpPr>
            <a:spLocks noChangeArrowheads="1"/>
          </p:cNvSpPr>
          <p:nvPr/>
        </p:nvSpPr>
        <p:spPr bwMode="auto">
          <a:xfrm>
            <a:off x="6324600" y="40767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Müller</a:t>
            </a:r>
          </a:p>
        </p:txBody>
      </p:sp>
      <p:sp>
        <p:nvSpPr>
          <p:cNvPr id="185356" name="Rectangle 13"/>
          <p:cNvSpPr>
            <a:spLocks noChangeArrowheads="1"/>
          </p:cNvSpPr>
          <p:nvPr/>
        </p:nvSpPr>
        <p:spPr bwMode="auto">
          <a:xfrm>
            <a:off x="6096000" y="40767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6</a:t>
            </a:r>
          </a:p>
        </p:txBody>
      </p:sp>
      <p:sp>
        <p:nvSpPr>
          <p:cNvPr id="185357" name="Rectangle 14"/>
          <p:cNvSpPr>
            <a:spLocks noChangeArrowheads="1"/>
          </p:cNvSpPr>
          <p:nvPr/>
        </p:nvSpPr>
        <p:spPr bwMode="auto">
          <a:xfrm>
            <a:off x="7239000" y="40767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7</a:t>
            </a:r>
          </a:p>
        </p:txBody>
      </p:sp>
      <p:sp>
        <p:nvSpPr>
          <p:cNvPr id="185358" name="Rectangle 15"/>
          <p:cNvSpPr>
            <a:spLocks noChangeArrowheads="1"/>
          </p:cNvSpPr>
          <p:nvPr/>
        </p:nvSpPr>
        <p:spPr bwMode="auto">
          <a:xfrm>
            <a:off x="762000" y="50673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Bender</a:t>
            </a:r>
          </a:p>
        </p:txBody>
      </p:sp>
      <p:sp>
        <p:nvSpPr>
          <p:cNvPr id="185359" name="Rectangle 16"/>
          <p:cNvSpPr>
            <a:spLocks noChangeArrowheads="1"/>
          </p:cNvSpPr>
          <p:nvPr/>
        </p:nvSpPr>
        <p:spPr bwMode="auto">
          <a:xfrm>
            <a:off x="533400" y="50673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0" name="Rectangle 17"/>
          <p:cNvSpPr>
            <a:spLocks noChangeArrowheads="1"/>
          </p:cNvSpPr>
          <p:nvPr/>
        </p:nvSpPr>
        <p:spPr bwMode="auto">
          <a:xfrm>
            <a:off x="1676400" y="50673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1" name="Rectangle 18"/>
          <p:cNvSpPr>
            <a:spLocks noChangeArrowheads="1"/>
          </p:cNvSpPr>
          <p:nvPr/>
        </p:nvSpPr>
        <p:spPr bwMode="auto">
          <a:xfrm>
            <a:off x="3276600" y="51435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Jakobi</a:t>
            </a:r>
          </a:p>
        </p:txBody>
      </p:sp>
      <p:sp>
        <p:nvSpPr>
          <p:cNvPr id="185362" name="Rectangle 19"/>
          <p:cNvSpPr>
            <a:spLocks noChangeArrowheads="1"/>
          </p:cNvSpPr>
          <p:nvPr/>
        </p:nvSpPr>
        <p:spPr bwMode="auto">
          <a:xfrm>
            <a:off x="3048000" y="51435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3" name="Rectangle 20"/>
          <p:cNvSpPr>
            <a:spLocks noChangeArrowheads="1"/>
          </p:cNvSpPr>
          <p:nvPr/>
        </p:nvSpPr>
        <p:spPr bwMode="auto">
          <a:xfrm>
            <a:off x="4191000" y="51435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4" name="Rectangle 21"/>
          <p:cNvSpPr>
            <a:spLocks noChangeArrowheads="1"/>
          </p:cNvSpPr>
          <p:nvPr/>
        </p:nvSpPr>
        <p:spPr bwMode="auto">
          <a:xfrm>
            <a:off x="5181600" y="51435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May</a:t>
            </a:r>
          </a:p>
        </p:txBody>
      </p:sp>
      <p:sp>
        <p:nvSpPr>
          <p:cNvPr id="185365" name="Rectangle 22"/>
          <p:cNvSpPr>
            <a:spLocks noChangeArrowheads="1"/>
          </p:cNvSpPr>
          <p:nvPr/>
        </p:nvSpPr>
        <p:spPr bwMode="auto">
          <a:xfrm>
            <a:off x="4953000" y="51435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6" name="Rectangle 23"/>
          <p:cNvSpPr>
            <a:spLocks noChangeArrowheads="1"/>
          </p:cNvSpPr>
          <p:nvPr/>
        </p:nvSpPr>
        <p:spPr bwMode="auto">
          <a:xfrm>
            <a:off x="6096000" y="51435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7" name="Rectangle 24"/>
          <p:cNvSpPr>
            <a:spLocks noChangeArrowheads="1"/>
          </p:cNvSpPr>
          <p:nvPr/>
        </p:nvSpPr>
        <p:spPr bwMode="auto">
          <a:xfrm>
            <a:off x="7467600" y="5143500"/>
            <a:ext cx="914400" cy="381000"/>
          </a:xfrm>
          <a:prstGeom prst="rect">
            <a:avLst/>
          </a:prstGeom>
          <a:solidFill>
            <a:srgbClr val="FFFFCC">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CH" altLang="de-DE" sz="1600">
                <a:latin typeface="Tahoma" panose="020B0604030504040204" pitchFamily="34" charset="0"/>
              </a:rPr>
              <a:t>Schmidt</a:t>
            </a:r>
          </a:p>
        </p:txBody>
      </p:sp>
      <p:sp>
        <p:nvSpPr>
          <p:cNvPr id="185368" name="Rectangle 25"/>
          <p:cNvSpPr>
            <a:spLocks noChangeArrowheads="1"/>
          </p:cNvSpPr>
          <p:nvPr/>
        </p:nvSpPr>
        <p:spPr bwMode="auto">
          <a:xfrm>
            <a:off x="7239000" y="51435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sp>
        <p:nvSpPr>
          <p:cNvPr id="185369" name="Rectangle 26"/>
          <p:cNvSpPr>
            <a:spLocks noChangeArrowheads="1"/>
          </p:cNvSpPr>
          <p:nvPr/>
        </p:nvSpPr>
        <p:spPr bwMode="auto">
          <a:xfrm>
            <a:off x="8382000" y="5143500"/>
            <a:ext cx="228600" cy="381000"/>
          </a:xfrm>
          <a:prstGeom prst="rect">
            <a:avLst/>
          </a:prstGeom>
          <a:solidFill>
            <a:srgbClr val="FFCC99">
              <a:alpha val="50195"/>
            </a:srgbClr>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sz="1600">
              <a:latin typeface="Tahoma" panose="020B0604030504040204" pitchFamily="34" charset="0"/>
            </a:endParaRPr>
          </a:p>
        </p:txBody>
      </p:sp>
      <p:cxnSp>
        <p:nvCxnSpPr>
          <p:cNvPr id="185370" name="AutoShape 27"/>
          <p:cNvCxnSpPr>
            <a:cxnSpLocks noChangeShapeType="1"/>
            <a:stCxn id="185350" idx="2"/>
            <a:endCxn id="185352" idx="0"/>
          </p:cNvCxnSpPr>
          <p:nvPr/>
        </p:nvCxnSpPr>
        <p:spPr bwMode="auto">
          <a:xfrm rot="5400000">
            <a:off x="2990850" y="2990850"/>
            <a:ext cx="609600" cy="15621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5371" name="AutoShape 28"/>
          <p:cNvCxnSpPr>
            <a:cxnSpLocks noChangeShapeType="1"/>
            <a:stCxn id="185351" idx="2"/>
            <a:endCxn id="185355" idx="0"/>
          </p:cNvCxnSpPr>
          <p:nvPr/>
        </p:nvCxnSpPr>
        <p:spPr bwMode="auto">
          <a:xfrm rot="16200000" flipH="1">
            <a:off x="5695950" y="2990850"/>
            <a:ext cx="609600" cy="15621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5372" name="AutoShape 29"/>
          <p:cNvCxnSpPr>
            <a:cxnSpLocks noChangeShapeType="1"/>
            <a:stCxn id="185353" idx="2"/>
            <a:endCxn id="185358" idx="0"/>
          </p:cNvCxnSpPr>
          <p:nvPr/>
        </p:nvCxnSpPr>
        <p:spPr bwMode="auto">
          <a:xfrm rot="5400000">
            <a:off x="1276350" y="4400550"/>
            <a:ext cx="609600" cy="7239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5373" name="AutoShape 30"/>
          <p:cNvCxnSpPr>
            <a:cxnSpLocks noChangeShapeType="1"/>
            <a:stCxn id="185354" idx="2"/>
            <a:endCxn id="185361" idx="0"/>
          </p:cNvCxnSpPr>
          <p:nvPr/>
        </p:nvCxnSpPr>
        <p:spPr bwMode="auto">
          <a:xfrm rot="16200000" flipH="1">
            <a:off x="3067050" y="4476750"/>
            <a:ext cx="685800" cy="6477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5374" name="AutoShape 31"/>
          <p:cNvCxnSpPr>
            <a:cxnSpLocks noChangeShapeType="1"/>
            <a:stCxn id="185356" idx="2"/>
            <a:endCxn id="185364" idx="0"/>
          </p:cNvCxnSpPr>
          <p:nvPr/>
        </p:nvCxnSpPr>
        <p:spPr bwMode="auto">
          <a:xfrm rot="5400000">
            <a:off x="5581650" y="4514850"/>
            <a:ext cx="685800" cy="5715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5375" name="AutoShape 32"/>
          <p:cNvCxnSpPr>
            <a:cxnSpLocks noChangeShapeType="1"/>
            <a:stCxn id="185357" idx="2"/>
            <a:endCxn id="185367" idx="0"/>
          </p:cNvCxnSpPr>
          <p:nvPr/>
        </p:nvCxnSpPr>
        <p:spPr bwMode="auto">
          <a:xfrm rot="16200000" flipH="1">
            <a:off x="7296150" y="4514850"/>
            <a:ext cx="685800" cy="5715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85376" name="Text Box 33"/>
          <p:cNvSpPr txBox="1">
            <a:spLocks noChangeArrowheads="1"/>
          </p:cNvSpPr>
          <p:nvPr/>
        </p:nvSpPr>
        <p:spPr bwMode="auto">
          <a:xfrm>
            <a:off x="3657600" y="2917825"/>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1</a:t>
            </a:r>
          </a:p>
        </p:txBody>
      </p:sp>
      <p:sp>
        <p:nvSpPr>
          <p:cNvPr id="185377" name="Text Box 34"/>
          <p:cNvSpPr txBox="1">
            <a:spLocks noChangeArrowheads="1"/>
          </p:cNvSpPr>
          <p:nvPr/>
        </p:nvSpPr>
        <p:spPr bwMode="auto">
          <a:xfrm>
            <a:off x="1524000" y="38481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2</a:t>
            </a:r>
          </a:p>
        </p:txBody>
      </p:sp>
      <p:sp>
        <p:nvSpPr>
          <p:cNvPr id="185378" name="Text Box 35"/>
          <p:cNvSpPr txBox="1">
            <a:spLocks noChangeArrowheads="1"/>
          </p:cNvSpPr>
          <p:nvPr/>
        </p:nvSpPr>
        <p:spPr bwMode="auto">
          <a:xfrm>
            <a:off x="228600" y="4953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4</a:t>
            </a:r>
          </a:p>
        </p:txBody>
      </p:sp>
      <p:sp>
        <p:nvSpPr>
          <p:cNvPr id="185379" name="Text Box 36"/>
          <p:cNvSpPr txBox="1">
            <a:spLocks noChangeArrowheads="1"/>
          </p:cNvSpPr>
          <p:nvPr/>
        </p:nvSpPr>
        <p:spPr bwMode="auto">
          <a:xfrm>
            <a:off x="2743200" y="49911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5</a:t>
            </a:r>
          </a:p>
        </p:txBody>
      </p:sp>
      <p:sp>
        <p:nvSpPr>
          <p:cNvPr id="185380" name="Text Box 37"/>
          <p:cNvSpPr txBox="1">
            <a:spLocks noChangeArrowheads="1"/>
          </p:cNvSpPr>
          <p:nvPr/>
        </p:nvSpPr>
        <p:spPr bwMode="auto">
          <a:xfrm>
            <a:off x="5791200" y="38481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3</a:t>
            </a:r>
          </a:p>
        </p:txBody>
      </p:sp>
      <p:sp>
        <p:nvSpPr>
          <p:cNvPr id="185381" name="Text Box 38"/>
          <p:cNvSpPr txBox="1">
            <a:spLocks noChangeArrowheads="1"/>
          </p:cNvSpPr>
          <p:nvPr/>
        </p:nvSpPr>
        <p:spPr bwMode="auto">
          <a:xfrm>
            <a:off x="4648200" y="49911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6</a:t>
            </a:r>
          </a:p>
        </p:txBody>
      </p:sp>
      <p:sp>
        <p:nvSpPr>
          <p:cNvPr id="185382" name="Text Box 39"/>
          <p:cNvSpPr txBox="1">
            <a:spLocks noChangeArrowheads="1"/>
          </p:cNvSpPr>
          <p:nvPr/>
        </p:nvSpPr>
        <p:spPr bwMode="auto">
          <a:xfrm>
            <a:off x="6934200" y="49911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CH" altLang="de-DE" sz="1600" b="1">
                <a:latin typeface="Tahoma" panose="020B0604030504040204" pitchFamily="34" charset="0"/>
              </a:rPr>
              <a:t>7</a:t>
            </a:r>
          </a:p>
        </p:txBody>
      </p:sp>
      <p:pic>
        <p:nvPicPr>
          <p:cNvPr id="185383"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1628775"/>
            <a:ext cx="21336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a:xfrm>
            <a:off x="457200" y="533400"/>
            <a:ext cx="8280400" cy="838200"/>
          </a:xfrm>
        </p:spPr>
        <p:txBody>
          <a:bodyPr/>
          <a:lstStyle/>
          <a:p>
            <a:pPr algn="ctr" eaLnBrk="1" hangingPunct="1"/>
            <a:r>
              <a:rPr kumimoji="1" lang="de-DE" altLang="de-DE" sz="4000"/>
              <a:t>Suchen</a:t>
            </a:r>
            <a:r>
              <a:rPr lang="de-DE" altLang="de-DE" sz="3600" b="1">
                <a:latin typeface="Verdana" panose="020B0604030504040204" pitchFamily="34" charset="0"/>
                <a:cs typeface="Arial" panose="020B0604020202020204" pitchFamily="34" charset="0"/>
              </a:rPr>
              <a:t> </a:t>
            </a:r>
            <a:r>
              <a:rPr kumimoji="1" lang="de-DE" altLang="de-DE" sz="4000"/>
              <a:t>in</a:t>
            </a:r>
            <a:r>
              <a:rPr lang="de-DE" altLang="de-DE" sz="3600" b="1">
                <a:latin typeface="Verdana" panose="020B0604030504040204" pitchFamily="34" charset="0"/>
                <a:cs typeface="Arial" panose="020B0604020202020204" pitchFamily="34" charset="0"/>
              </a:rPr>
              <a:t> </a:t>
            </a:r>
            <a:r>
              <a:rPr kumimoji="1" lang="de-DE" altLang="de-DE" sz="4000"/>
              <a:t>B-Bäumen</a:t>
            </a:r>
          </a:p>
        </p:txBody>
      </p:sp>
      <p:sp>
        <p:nvSpPr>
          <p:cNvPr id="186371" name="Rectangle 1029"/>
          <p:cNvSpPr>
            <a:spLocks noGrp="1" noChangeArrowheads="1"/>
          </p:cNvSpPr>
          <p:nvPr>
            <p:ph sz="quarter" idx="1"/>
          </p:nvPr>
        </p:nvSpPr>
        <p:spPr>
          <a:xfrm>
            <a:off x="1143000" y="1752600"/>
            <a:ext cx="7677150" cy="685800"/>
          </a:xfrm>
        </p:spPr>
        <p:txBody>
          <a:bodyPr/>
          <a:lstStyle/>
          <a:p>
            <a:pPr eaLnBrk="1" hangingPunct="1"/>
            <a:r>
              <a:rPr lang="de-DE" altLang="de-DE" sz="2400">
                <a:latin typeface="Arial" panose="020B0604020202020204" pitchFamily="34" charset="0"/>
                <a:cs typeface="Arial" panose="020B0604020202020204" pitchFamily="34" charset="0"/>
              </a:rPr>
              <a:t>Ausgeglichener B-Baum (kein binärer Baum)</a:t>
            </a:r>
          </a:p>
        </p:txBody>
      </p:sp>
      <p:sp>
        <p:nvSpPr>
          <p:cNvPr id="186372" name="Text Box 1027"/>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pic>
        <p:nvPicPr>
          <p:cNvPr id="186373"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95600"/>
            <a:ext cx="8256588"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86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349500"/>
            <a:ext cx="29146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26"/>
          <p:cNvSpPr>
            <a:spLocks noGrp="1" noChangeArrowheads="1"/>
          </p:cNvSpPr>
          <p:nvPr>
            <p:ph type="title"/>
          </p:nvPr>
        </p:nvSpPr>
        <p:spPr>
          <a:xfrm>
            <a:off x="457200" y="533400"/>
            <a:ext cx="8280400" cy="838200"/>
          </a:xfrm>
        </p:spPr>
        <p:txBody>
          <a:bodyPr/>
          <a:lstStyle/>
          <a:p>
            <a:pPr algn="ctr" eaLnBrk="1" hangingPunct="1"/>
            <a:r>
              <a:rPr kumimoji="1" lang="de-DE" altLang="de-DE" sz="4000"/>
              <a:t>Beispiel</a:t>
            </a:r>
            <a:r>
              <a:rPr lang="de-DE" altLang="de-DE" sz="3600" b="1">
                <a:latin typeface="Verdana" panose="020B0604030504040204" pitchFamily="34" charset="0"/>
                <a:cs typeface="Arial" panose="020B0604020202020204" pitchFamily="34" charset="0"/>
              </a:rPr>
              <a:t> </a:t>
            </a:r>
            <a:r>
              <a:rPr kumimoji="1" lang="de-DE" altLang="de-DE" sz="4000"/>
              <a:t>Java</a:t>
            </a:r>
            <a:r>
              <a:rPr lang="de-DE" altLang="de-DE" sz="3600" b="1">
                <a:latin typeface="Verdana" panose="020B0604030504040204" pitchFamily="34" charset="0"/>
                <a:cs typeface="Arial" panose="020B0604020202020204" pitchFamily="34" charset="0"/>
              </a:rPr>
              <a:t> </a:t>
            </a:r>
            <a:r>
              <a:rPr kumimoji="1" lang="de-DE" altLang="de-DE" sz="4000"/>
              <a:t>Applet</a:t>
            </a:r>
          </a:p>
        </p:txBody>
      </p:sp>
      <p:sp>
        <p:nvSpPr>
          <p:cNvPr id="187395" name="Rectangle 1029"/>
          <p:cNvSpPr>
            <a:spLocks noGrp="1" noChangeArrowheads="1"/>
          </p:cNvSpPr>
          <p:nvPr>
            <p:ph sz="quarter" idx="1"/>
          </p:nvPr>
        </p:nvSpPr>
        <p:spPr>
          <a:xfrm>
            <a:off x="1143000" y="1752600"/>
            <a:ext cx="7677150" cy="685800"/>
          </a:xfrm>
        </p:spPr>
        <p:txBody>
          <a:bodyPr/>
          <a:lstStyle/>
          <a:p>
            <a:pPr eaLnBrk="1" hangingPunct="1"/>
            <a:r>
              <a:rPr lang="de-CH" altLang="de-DE" sz="2400"/>
              <a:t>http://slady.net/java/bt/view.php</a:t>
            </a:r>
          </a:p>
        </p:txBody>
      </p:sp>
      <p:sp>
        <p:nvSpPr>
          <p:cNvPr id="187396" name="Text Box 1027"/>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pic>
        <p:nvPicPr>
          <p:cNvPr id="187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49500"/>
            <a:ext cx="554355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26"/>
          <p:cNvSpPr>
            <a:spLocks noGrp="1" noChangeArrowheads="1"/>
          </p:cNvSpPr>
          <p:nvPr>
            <p:ph type="title"/>
          </p:nvPr>
        </p:nvSpPr>
        <p:spPr>
          <a:xfrm>
            <a:off x="457200" y="533400"/>
            <a:ext cx="8280400" cy="838200"/>
          </a:xfrm>
        </p:spPr>
        <p:txBody>
          <a:bodyPr/>
          <a:lstStyle/>
          <a:p>
            <a:pPr algn="ctr" eaLnBrk="1" hangingPunct="1"/>
            <a:r>
              <a:rPr kumimoji="1" lang="de-DE" altLang="de-DE" sz="4000"/>
              <a:t>Suchen</a:t>
            </a:r>
            <a:r>
              <a:rPr lang="de-DE" altLang="de-DE" sz="3600" b="1">
                <a:latin typeface="Verdana" panose="020B0604030504040204" pitchFamily="34" charset="0"/>
                <a:cs typeface="Arial" panose="020B0604020202020204" pitchFamily="34" charset="0"/>
              </a:rPr>
              <a:t> </a:t>
            </a:r>
            <a:r>
              <a:rPr kumimoji="1" lang="de-DE" altLang="de-DE" sz="4000"/>
              <a:t>in</a:t>
            </a:r>
            <a:r>
              <a:rPr lang="de-DE" altLang="de-DE" sz="3600" b="1">
                <a:latin typeface="Verdana" panose="020B0604030504040204" pitchFamily="34" charset="0"/>
                <a:cs typeface="Arial" panose="020B0604020202020204" pitchFamily="34" charset="0"/>
              </a:rPr>
              <a:t> </a:t>
            </a:r>
            <a:r>
              <a:rPr kumimoji="1" lang="de-DE" altLang="de-DE" sz="4000"/>
              <a:t>B-Bäumen</a:t>
            </a:r>
          </a:p>
        </p:txBody>
      </p:sp>
      <p:sp>
        <p:nvSpPr>
          <p:cNvPr id="188419" name="Rectangle 1029"/>
          <p:cNvSpPr>
            <a:spLocks noGrp="1" noChangeArrowheads="1"/>
          </p:cNvSpPr>
          <p:nvPr>
            <p:ph sz="quarter" idx="1"/>
          </p:nvPr>
        </p:nvSpPr>
        <p:spPr>
          <a:xfrm>
            <a:off x="611188" y="1628775"/>
            <a:ext cx="7591425" cy="452438"/>
          </a:xfrm>
        </p:spPr>
        <p:txBody>
          <a:bodyPr/>
          <a:lstStyle/>
          <a:p>
            <a:pPr eaLnBrk="1" hangingPunct="1"/>
            <a:r>
              <a:rPr lang="de-DE" altLang="de-DE" sz="2400">
                <a:latin typeface="Arial" panose="020B0604020202020204" pitchFamily="34" charset="0"/>
                <a:cs typeface="Arial" panose="020B0604020202020204" pitchFamily="34" charset="0"/>
              </a:rPr>
              <a:t>Einfüge Operation</a:t>
            </a:r>
          </a:p>
        </p:txBody>
      </p:sp>
      <p:sp>
        <p:nvSpPr>
          <p:cNvPr id="188420" name="Text Box 1027"/>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pic>
        <p:nvPicPr>
          <p:cNvPr id="188421" name="Grafik 5" descr="B_tree_insertion_examp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208915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Textfeld 6"/>
          <p:cNvSpPr txBox="1">
            <a:spLocks noChangeArrowheads="1"/>
          </p:cNvSpPr>
          <p:nvPr/>
        </p:nvSpPr>
        <p:spPr bwMode="auto">
          <a:xfrm>
            <a:off x="2987675" y="2060575"/>
            <a:ext cx="5976938"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ltLang="de-DE" sz="1400"/>
              <a:t>Search the tree to find the leaf node where the new element should be added. Insert the new element into that node with the following steps:</a:t>
            </a:r>
          </a:p>
          <a:p>
            <a:endParaRPr lang="en-US" altLang="de-DE" sz="1400"/>
          </a:p>
          <a:p>
            <a:r>
              <a:rPr lang="en-US" altLang="de-DE" sz="1400"/>
              <a:t>If the node contains fewer than the maximum legal number of elements, then there is room for the new element. Insert the new element in the node, keeping the node's elements ordered.</a:t>
            </a:r>
          </a:p>
          <a:p>
            <a:r>
              <a:rPr lang="en-US" altLang="de-DE" sz="1400"/>
              <a:t>Otherwise the node is full, so evenly split it into two nodes. </a:t>
            </a:r>
          </a:p>
          <a:p>
            <a:pPr lvl="1"/>
            <a:r>
              <a:rPr lang="en-US" altLang="de-DE" sz="1400"/>
              <a:t>A single median is chosen from among the leaf's elements and the new element.</a:t>
            </a:r>
          </a:p>
          <a:p>
            <a:pPr lvl="1"/>
            <a:r>
              <a:rPr lang="en-US" altLang="de-DE" sz="1400"/>
              <a:t>Values less than the median are put in the new left node and values greater than the median are put in the new right node, with the median acting as a separation value.</a:t>
            </a:r>
          </a:p>
          <a:p>
            <a:pPr lvl="1"/>
            <a:r>
              <a:rPr lang="en-US" altLang="de-DE" sz="1400"/>
              <a:t>Insert the separation value in the node's parent, which may cause it to be split, and so on. If the node has no parent (i.e., the node was the root), create a new root above this node (increasing the height of the tree).</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26"/>
          <p:cNvSpPr>
            <a:spLocks noGrp="1" noChangeArrowheads="1"/>
          </p:cNvSpPr>
          <p:nvPr>
            <p:ph type="title"/>
          </p:nvPr>
        </p:nvSpPr>
        <p:spPr>
          <a:xfrm>
            <a:off x="457200" y="533400"/>
            <a:ext cx="8280400" cy="838200"/>
          </a:xfrm>
        </p:spPr>
        <p:txBody>
          <a:bodyPr/>
          <a:lstStyle/>
          <a:p>
            <a:pPr algn="ctr" eaLnBrk="1" hangingPunct="1"/>
            <a:r>
              <a:rPr kumimoji="1" lang="de-DE" altLang="de-DE" sz="4000"/>
              <a:t>Hashen</a:t>
            </a:r>
          </a:p>
        </p:txBody>
      </p:sp>
      <p:sp>
        <p:nvSpPr>
          <p:cNvPr id="189443" name="Rectangle 1028"/>
          <p:cNvSpPr>
            <a:spLocks noGrp="1" noChangeArrowheads="1"/>
          </p:cNvSpPr>
          <p:nvPr>
            <p:ph sz="quarter" idx="1"/>
          </p:nvPr>
        </p:nvSpPr>
        <p:spPr>
          <a:xfrm>
            <a:off x="1143000" y="1752600"/>
            <a:ext cx="7086600" cy="457200"/>
          </a:xfrm>
        </p:spPr>
        <p:txBody>
          <a:bodyPr/>
          <a:lstStyle/>
          <a:p>
            <a:pPr eaLnBrk="1" hangingPunct="1"/>
            <a:r>
              <a:rPr lang="de-DE" altLang="de-DE" sz="2400">
                <a:latin typeface="Arial" panose="020B0604020202020204" pitchFamily="34" charset="0"/>
                <a:cs typeface="Arial" panose="020B0604020202020204" pitchFamily="34" charset="0"/>
              </a:rPr>
              <a:t>Hash Funktion berechnet direkt Speicherort</a:t>
            </a:r>
          </a:p>
        </p:txBody>
      </p:sp>
      <p:sp>
        <p:nvSpPr>
          <p:cNvPr id="189444" name="Text Box 1027"/>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pic>
        <p:nvPicPr>
          <p:cNvPr id="18944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35158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a:xfrm>
            <a:off x="457200" y="381000"/>
            <a:ext cx="8280400" cy="838200"/>
          </a:xfrm>
        </p:spPr>
        <p:txBody>
          <a:bodyPr/>
          <a:lstStyle/>
          <a:p>
            <a:pPr algn="ctr" eaLnBrk="1" hangingPunct="1"/>
            <a:r>
              <a:rPr lang="de-DE" altLang="de-DE" sz="3600" b="1">
                <a:latin typeface="Verdana" panose="020B0604030504040204" pitchFamily="34" charset="0"/>
                <a:cs typeface="Arial" panose="020B0604020202020204" pitchFamily="34" charset="0"/>
              </a:rPr>
              <a:t> </a:t>
            </a:r>
            <a:r>
              <a:rPr kumimoji="1" lang="de-DE" altLang="de-DE" sz="4000"/>
              <a:t>Vor-</a:t>
            </a:r>
            <a:r>
              <a:rPr lang="de-DE" altLang="de-DE" sz="3200" b="1">
                <a:latin typeface="Tahoma" panose="020B0604030504040204" pitchFamily="34" charset="0"/>
                <a:cs typeface="Arial" panose="020B0604020202020204" pitchFamily="34" charset="0"/>
              </a:rPr>
              <a:t> / </a:t>
            </a:r>
            <a:r>
              <a:rPr kumimoji="1" lang="de-DE" altLang="de-DE" sz="4000"/>
              <a:t>Nachteile</a:t>
            </a:r>
            <a:r>
              <a:rPr lang="de-DE" altLang="de-DE" sz="3200" b="1">
                <a:latin typeface="Tahoma" panose="020B0604030504040204" pitchFamily="34" charset="0"/>
                <a:cs typeface="Arial" panose="020B0604020202020204" pitchFamily="34" charset="0"/>
              </a:rPr>
              <a:t> </a:t>
            </a:r>
            <a:r>
              <a:rPr kumimoji="1" lang="de-DE" altLang="de-DE" sz="4000"/>
              <a:t>des</a:t>
            </a:r>
            <a:r>
              <a:rPr lang="de-DE" altLang="de-DE" sz="3200" b="1">
                <a:latin typeface="Tahoma" panose="020B0604030504040204" pitchFamily="34" charset="0"/>
                <a:cs typeface="Arial" panose="020B0604020202020204" pitchFamily="34" charset="0"/>
              </a:rPr>
              <a:t> </a:t>
            </a:r>
            <a:r>
              <a:rPr kumimoji="1" lang="de-DE" altLang="de-DE" sz="4000"/>
              <a:t>Hash-Verfahrens</a:t>
            </a:r>
          </a:p>
        </p:txBody>
      </p:sp>
      <p:sp>
        <p:nvSpPr>
          <p:cNvPr id="190467" name="Rectangle 1028"/>
          <p:cNvSpPr>
            <a:spLocks noGrp="1" noChangeArrowheads="1"/>
          </p:cNvSpPr>
          <p:nvPr>
            <p:ph sz="quarter" idx="1"/>
          </p:nvPr>
        </p:nvSpPr>
        <p:spPr>
          <a:xfrm>
            <a:off x="1143000" y="1676400"/>
            <a:ext cx="7010400" cy="4648200"/>
          </a:xfrm>
        </p:spPr>
        <p:txBody>
          <a:bodyPr/>
          <a:lstStyle/>
          <a:p>
            <a:pPr eaLnBrk="1" hangingPunct="1"/>
            <a:r>
              <a:rPr lang="de-DE" altLang="de-DE" sz="2000">
                <a:latin typeface="Arial" panose="020B0604020202020204" pitchFamily="34" charset="0"/>
                <a:cs typeface="Arial" panose="020B0604020202020204" pitchFamily="34" charset="0"/>
              </a:rPr>
              <a:t>Vorteile</a:t>
            </a:r>
          </a:p>
          <a:p>
            <a:pPr lvl="1" eaLnBrk="1" hangingPunct="1"/>
            <a:r>
              <a:rPr lang="de-DE" altLang="de-DE" sz="1800">
                <a:latin typeface="Arial" panose="020B0604020202020204" pitchFamily="34" charset="0"/>
                <a:cs typeface="Arial" panose="020B0604020202020204" pitchFamily="34" charset="0"/>
              </a:rPr>
              <a:t>Kein Durchsuchen eines Indexbaumes.</a:t>
            </a:r>
          </a:p>
          <a:p>
            <a:pPr lvl="1" eaLnBrk="1" hangingPunct="1"/>
            <a:r>
              <a:rPr lang="de-DE" altLang="de-DE" sz="1800">
                <a:latin typeface="Arial" panose="020B0604020202020204" pitchFamily="34" charset="0"/>
                <a:cs typeface="Arial" panose="020B0604020202020204" pitchFamily="34" charset="0"/>
              </a:rPr>
              <a:t>Schneller Zugriff.</a:t>
            </a:r>
          </a:p>
          <a:p>
            <a:pPr lvl="1" eaLnBrk="1" hangingPunct="1"/>
            <a:r>
              <a:rPr lang="de-DE" altLang="de-DE" sz="1800">
                <a:latin typeface="Arial" panose="020B0604020202020204" pitchFamily="34" charset="0"/>
                <a:cs typeface="Arial" panose="020B0604020202020204" pitchFamily="34" charset="0"/>
              </a:rPr>
              <a:t>Keine erhöhte Deadlock-Gefahr.</a:t>
            </a:r>
          </a:p>
          <a:p>
            <a:pPr lvl="1" eaLnBrk="1" hangingPunct="1"/>
            <a:endParaRPr lang="de-DE" altLang="de-DE" sz="1800">
              <a:latin typeface="Arial" panose="020B0604020202020204" pitchFamily="34" charset="0"/>
              <a:cs typeface="Arial" panose="020B0604020202020204" pitchFamily="34" charset="0"/>
            </a:endParaRPr>
          </a:p>
          <a:p>
            <a:pPr eaLnBrk="1" hangingPunct="1"/>
            <a:r>
              <a:rPr lang="de-DE" altLang="de-DE" sz="2000">
                <a:latin typeface="Arial" panose="020B0604020202020204" pitchFamily="34" charset="0"/>
                <a:cs typeface="Arial" panose="020B0604020202020204" pitchFamily="34" charset="0"/>
              </a:rPr>
              <a:t>Nachteile</a:t>
            </a:r>
          </a:p>
          <a:p>
            <a:pPr lvl="1" eaLnBrk="1" hangingPunct="1"/>
            <a:r>
              <a:rPr lang="de-DE" altLang="de-DE" sz="1800">
                <a:latin typeface="Arial" panose="020B0604020202020204" pitchFamily="34" charset="0"/>
                <a:cs typeface="Arial" panose="020B0604020202020204" pitchFamily="34" charset="0"/>
              </a:rPr>
              <a:t>Mangelnde Dynamik</a:t>
            </a:r>
          </a:p>
          <a:p>
            <a:pPr lvl="1" eaLnBrk="1" hangingPunct="1"/>
            <a:r>
              <a:rPr lang="de-DE" altLang="de-DE" sz="1800">
                <a:latin typeface="Arial" panose="020B0604020202020204" pitchFamily="34" charset="0"/>
                <a:cs typeface="Arial" panose="020B0604020202020204" pitchFamily="34" charset="0"/>
              </a:rPr>
              <a:t>Vergrösserung des Bildbereiches erfordert komplexes Neu-Hashen</a:t>
            </a:r>
          </a:p>
          <a:p>
            <a:pPr lvl="1" eaLnBrk="1" hangingPunct="1"/>
            <a:r>
              <a:rPr lang="de-DE" altLang="de-DE" sz="1800">
                <a:latin typeface="Arial" panose="020B0604020202020204" pitchFamily="34" charset="0"/>
                <a:cs typeface="Arial" panose="020B0604020202020204" pitchFamily="34" charset="0"/>
              </a:rPr>
              <a:t>Sortiertes Ausgeben einer Relation ist schlecht.</a:t>
            </a:r>
          </a:p>
          <a:p>
            <a:pPr lvl="1" eaLnBrk="1" hangingPunct="1"/>
            <a:r>
              <a:rPr lang="de-DE" altLang="de-DE" sz="1800">
                <a:latin typeface="Arial" panose="020B0604020202020204" pitchFamily="34" charset="0"/>
                <a:cs typeface="Arial" panose="020B0604020202020204" pitchFamily="34" charset="0"/>
              </a:rPr>
              <a:t>Schwierige Wahl der optimalen Hash-Funktion (wenige Kollisionen).</a:t>
            </a:r>
          </a:p>
          <a:p>
            <a:pPr lvl="1" eaLnBrk="1" hangingPunct="1"/>
            <a:r>
              <a:rPr lang="de-DE" altLang="de-DE" sz="1800">
                <a:latin typeface="Arial" panose="020B0604020202020204" pitchFamily="34" charset="0"/>
                <a:cs typeface="Arial" panose="020B0604020202020204" pitchFamily="34" charset="0"/>
              </a:rPr>
              <a:t>Füllungsgrad &gt; 60% führt zu Perfomanceverminderung.</a:t>
            </a:r>
          </a:p>
        </p:txBody>
      </p:sp>
      <p:sp>
        <p:nvSpPr>
          <p:cNvPr id="190468" name="Text Box 1027"/>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Heap</a:t>
            </a:r>
            <a:r>
              <a:rPr lang="de-DE" altLang="de-DE" sz="3600" b="1">
                <a:latin typeface="Verdana" panose="020B0604030504040204" pitchFamily="34" charset="0"/>
                <a:cs typeface="Arial" panose="020B0604020202020204" pitchFamily="34" charset="0"/>
              </a:rPr>
              <a:t> </a:t>
            </a:r>
            <a:r>
              <a:rPr kumimoji="1" lang="de-DE" altLang="de-DE" sz="4000"/>
              <a:t>Organisation</a:t>
            </a:r>
          </a:p>
        </p:txBody>
      </p:sp>
      <p:sp>
        <p:nvSpPr>
          <p:cNvPr id="3077" name="Rectangle 4"/>
          <p:cNvSpPr>
            <a:spLocks noGrp="1" noChangeArrowheads="1"/>
          </p:cNvSpPr>
          <p:nvPr>
            <p:ph sz="quarter" idx="1"/>
          </p:nvPr>
        </p:nvSpPr>
        <p:spPr>
          <a:xfrm>
            <a:off x="1143000" y="1676400"/>
            <a:ext cx="7086600" cy="1066800"/>
          </a:xfrm>
        </p:spPr>
        <p:txBody>
          <a:bodyPr>
            <a:normAutofit lnSpcReduction="10000"/>
          </a:bodyPr>
          <a:lstStyle/>
          <a:p>
            <a:pPr marL="320040" indent="-320040" eaLnBrk="1" fontAlgn="auto" hangingPunct="1">
              <a:spcAft>
                <a:spcPts val="0"/>
              </a:spcAft>
              <a:buFont typeface="Wingdings"/>
              <a:buChar char=""/>
              <a:defRPr/>
            </a:pPr>
            <a:r>
              <a:rPr lang="de-DE" sz="2000">
                <a:latin typeface="Arial" charset="0"/>
                <a:cs typeface="Arial" charset="0"/>
              </a:rPr>
              <a:t>Völlig unsortiert Speichern</a:t>
            </a:r>
          </a:p>
          <a:p>
            <a:pPr marL="320040" indent="-320040" eaLnBrk="1" fontAlgn="auto" hangingPunct="1">
              <a:spcAft>
                <a:spcPts val="0"/>
              </a:spcAft>
              <a:buFont typeface="Wingdings"/>
              <a:buChar char=""/>
              <a:defRPr/>
            </a:pPr>
            <a:r>
              <a:rPr lang="de-DE" sz="2000">
                <a:latin typeface="Arial" charset="0"/>
                <a:cs typeface="Arial" charset="0"/>
              </a:rPr>
              <a:t>Physische Reihenfolge der Datensätze ist zeitliche Reihenfolge der Aufnahme von Datensätzen</a:t>
            </a:r>
          </a:p>
          <a:p>
            <a:pPr marL="320040" indent="-320040" eaLnBrk="1" fontAlgn="auto" hangingPunct="1">
              <a:spcAft>
                <a:spcPts val="0"/>
              </a:spcAft>
              <a:buFont typeface="Wingdings"/>
              <a:buChar char=""/>
              <a:defRPr/>
            </a:pPr>
            <a:endParaRPr lang="de-DE" sz="2000">
              <a:latin typeface="Arial" charset="0"/>
              <a:cs typeface="Arial" charset="0"/>
            </a:endParaRPr>
          </a:p>
        </p:txBody>
      </p:sp>
      <p:sp>
        <p:nvSpPr>
          <p:cNvPr id="191492" name="Text Box 3"/>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graphicFrame>
        <p:nvGraphicFramePr>
          <p:cNvPr id="191493" name="Object 5"/>
          <p:cNvGraphicFramePr>
            <a:graphicFrameLocks noChangeAspect="1"/>
          </p:cNvGraphicFramePr>
          <p:nvPr/>
        </p:nvGraphicFramePr>
        <p:xfrm>
          <a:off x="1600200" y="2743200"/>
          <a:ext cx="4149725" cy="3662363"/>
        </p:xfrm>
        <a:graphic>
          <a:graphicData uri="http://schemas.openxmlformats.org/presentationml/2006/ole">
            <mc:AlternateContent xmlns:mc="http://schemas.openxmlformats.org/markup-compatibility/2006">
              <mc:Choice xmlns:v="urn:schemas-microsoft-com:vml" Requires="v">
                <p:oleObj spid="_x0000_s191502" name="Bitmap Image" r:id="rId3" imgW="5525271" imgH="4877481" progId="Paint.Picture">
                  <p:embed/>
                </p:oleObj>
              </mc:Choice>
              <mc:Fallback>
                <p:oleObj name="Bitmap Image" r:id="rId3" imgW="5525271" imgH="4877481"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414972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533400"/>
            <a:ext cx="8280400" cy="838200"/>
          </a:xfrm>
        </p:spPr>
        <p:txBody>
          <a:bodyPr/>
          <a:lstStyle/>
          <a:p>
            <a:pPr algn="ctr" eaLnBrk="1" hangingPunct="1"/>
            <a:r>
              <a:rPr lang="de-DE" altLang="de-DE" sz="3600" b="1">
                <a:latin typeface="Verdana" panose="020B0604030504040204" pitchFamily="34" charset="0"/>
                <a:cs typeface="Arial" panose="020B0604020202020204" pitchFamily="34" charset="0"/>
              </a:rPr>
              <a:t> </a:t>
            </a:r>
            <a:r>
              <a:rPr kumimoji="1" lang="de-DE" altLang="de-DE" sz="4000"/>
              <a:t>Vor-</a:t>
            </a:r>
            <a:r>
              <a:rPr lang="de-DE" altLang="de-DE" sz="3600" b="1">
                <a:latin typeface="Verdana" panose="020B0604030504040204" pitchFamily="34" charset="0"/>
                <a:cs typeface="Arial" panose="020B0604020202020204" pitchFamily="34" charset="0"/>
              </a:rPr>
              <a:t> / </a:t>
            </a:r>
            <a:r>
              <a:rPr kumimoji="1" lang="de-DE" altLang="de-DE" sz="4000"/>
              <a:t>Nachteile</a:t>
            </a:r>
            <a:r>
              <a:rPr lang="de-DE" altLang="de-DE" sz="3600" b="1">
                <a:latin typeface="Verdana" panose="020B0604030504040204" pitchFamily="34" charset="0"/>
                <a:cs typeface="Arial" panose="020B0604020202020204" pitchFamily="34" charset="0"/>
              </a:rPr>
              <a:t> </a:t>
            </a:r>
            <a:r>
              <a:rPr kumimoji="1" lang="de-DE" altLang="de-DE" sz="4000"/>
              <a:t>von</a:t>
            </a:r>
            <a:r>
              <a:rPr lang="de-DE" altLang="de-DE" sz="3600" b="1">
                <a:latin typeface="Verdana" panose="020B0604030504040204" pitchFamily="34" charset="0"/>
                <a:cs typeface="Arial" panose="020B0604020202020204" pitchFamily="34" charset="0"/>
              </a:rPr>
              <a:t> </a:t>
            </a:r>
            <a:r>
              <a:rPr kumimoji="1" lang="de-DE" altLang="de-DE" sz="4000"/>
              <a:t>Heap</a:t>
            </a:r>
          </a:p>
        </p:txBody>
      </p:sp>
      <p:sp>
        <p:nvSpPr>
          <p:cNvPr id="192515" name="Rectangle 4"/>
          <p:cNvSpPr>
            <a:spLocks noGrp="1" noChangeArrowheads="1"/>
          </p:cNvSpPr>
          <p:nvPr>
            <p:ph sz="quarter" idx="1"/>
          </p:nvPr>
        </p:nvSpPr>
        <p:spPr>
          <a:xfrm>
            <a:off x="1143000" y="1676400"/>
            <a:ext cx="6858000" cy="4343400"/>
          </a:xfrm>
        </p:spPr>
        <p:txBody>
          <a:bodyPr/>
          <a:lstStyle/>
          <a:p>
            <a:pPr eaLnBrk="1" hangingPunct="1"/>
            <a:r>
              <a:rPr lang="de-DE" altLang="de-DE" sz="2400">
                <a:latin typeface="Arial" panose="020B0604020202020204" pitchFamily="34" charset="0"/>
                <a:cs typeface="Arial" panose="020B0604020202020204" pitchFamily="34" charset="0"/>
              </a:rPr>
              <a:t>Vorteile</a:t>
            </a:r>
          </a:p>
          <a:p>
            <a:pPr lvl="1" eaLnBrk="1" hangingPunct="1"/>
            <a:r>
              <a:rPr lang="de-DE" altLang="de-DE" sz="2000">
                <a:latin typeface="Arial" panose="020B0604020202020204" pitchFamily="34" charset="0"/>
                <a:cs typeface="Arial" panose="020B0604020202020204" pitchFamily="34" charset="0"/>
              </a:rPr>
              <a:t>Einfache Speicherstruktur.</a:t>
            </a:r>
          </a:p>
          <a:p>
            <a:pPr lvl="1" eaLnBrk="1" hangingPunct="1"/>
            <a:r>
              <a:rPr lang="de-DE" altLang="de-DE" sz="2000">
                <a:latin typeface="Arial" panose="020B0604020202020204" pitchFamily="34" charset="0"/>
                <a:cs typeface="Arial" panose="020B0604020202020204" pitchFamily="34" charset="0"/>
              </a:rPr>
              <a:t>Schnelles speichern der Daten (wenig I/O).</a:t>
            </a:r>
          </a:p>
          <a:p>
            <a:pPr lvl="1" eaLnBrk="1" hangingPunct="1"/>
            <a:r>
              <a:rPr lang="de-DE" altLang="de-DE" sz="2000">
                <a:latin typeface="Arial" panose="020B0604020202020204" pitchFamily="34" charset="0"/>
                <a:cs typeface="Arial" panose="020B0604020202020204" pitchFamily="34" charset="0"/>
              </a:rPr>
              <a:t>Kein Schlüssel nötig.</a:t>
            </a:r>
          </a:p>
          <a:p>
            <a:pPr lvl="1" eaLnBrk="1" hangingPunct="1"/>
            <a:endParaRPr lang="de-DE" altLang="de-DE" sz="2000">
              <a:latin typeface="Arial" panose="020B0604020202020204" pitchFamily="34" charset="0"/>
              <a:cs typeface="Arial" panose="020B0604020202020204" pitchFamily="34" charset="0"/>
            </a:endParaRPr>
          </a:p>
          <a:p>
            <a:pPr eaLnBrk="1" hangingPunct="1"/>
            <a:r>
              <a:rPr lang="de-DE" altLang="de-DE" sz="2400">
                <a:latin typeface="Arial" panose="020B0604020202020204" pitchFamily="34" charset="0"/>
                <a:cs typeface="Arial" panose="020B0604020202020204" pitchFamily="34" charset="0"/>
              </a:rPr>
              <a:t>Nachteile</a:t>
            </a:r>
          </a:p>
          <a:p>
            <a:pPr lvl="1" eaLnBrk="1" hangingPunct="1"/>
            <a:r>
              <a:rPr lang="de-DE" altLang="de-DE" sz="2000">
                <a:latin typeface="Arial" panose="020B0604020202020204" pitchFamily="34" charset="0"/>
                <a:cs typeface="Arial" panose="020B0604020202020204" pitchFamily="34" charset="0"/>
              </a:rPr>
              <a:t>Zugriff auf einen bestimmten Wert </a:t>
            </a:r>
            <a:r>
              <a:rPr lang="de-DE" altLang="de-DE" sz="2000">
                <a:latin typeface="Arial" panose="020B0604020202020204" pitchFamily="34" charset="0"/>
                <a:cs typeface="Arial" panose="020B0604020202020204" pitchFamily="34" charset="0"/>
                <a:sym typeface="Wingdings" panose="05000000000000000000" pitchFamily="2" charset="2"/>
              </a:rPr>
              <a:t> Durchsuchen der Gesamtdatei (Max. Aufwand).</a:t>
            </a:r>
            <a:endParaRPr lang="de-DE" altLang="de-DE" sz="2000">
              <a:latin typeface="Arial" panose="020B0604020202020204" pitchFamily="34" charset="0"/>
              <a:cs typeface="Arial" panose="020B0604020202020204" pitchFamily="34" charset="0"/>
            </a:endParaRPr>
          </a:p>
          <a:p>
            <a:pPr eaLnBrk="1" hangingPunct="1"/>
            <a:endParaRPr lang="de-DE" altLang="de-DE" sz="2400">
              <a:latin typeface="Arial" panose="020B0604020202020204" pitchFamily="34" charset="0"/>
              <a:cs typeface="Arial" panose="020B0604020202020204" pitchFamily="34" charset="0"/>
            </a:endParaRPr>
          </a:p>
        </p:txBody>
      </p:sp>
      <p:sp>
        <p:nvSpPr>
          <p:cNvPr id="192516" name="Text Box 3"/>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0243" name="Rectangle 3"/>
          <p:cNvSpPr>
            <a:spLocks noGrp="1" noChangeArrowheads="1"/>
          </p:cNvSpPr>
          <p:nvPr>
            <p:ph sz="quarter" idx="1"/>
          </p:nvPr>
        </p:nvSpPr>
        <p:spPr>
          <a:xfrm>
            <a:off x="1116013" y="2420938"/>
            <a:ext cx="7559675" cy="3816350"/>
          </a:xfrm>
        </p:spPr>
        <p:txBody>
          <a:bodyPr/>
          <a:lstStyle/>
          <a:p>
            <a:pPr eaLnBrk="1" hangingPunct="1"/>
            <a:r>
              <a:rPr lang="de-CH" altLang="de-DE"/>
              <a:t>Datenmodellierung</a:t>
            </a:r>
          </a:p>
          <a:p>
            <a:pPr lvl="1" eaLnBrk="1" hangingPunct="1"/>
            <a:r>
              <a:rPr lang="de-CH" altLang="de-DE"/>
              <a:t>Die Beziehungen von Datenbeständen</a:t>
            </a:r>
          </a:p>
          <a:p>
            <a:pPr lvl="1" eaLnBrk="1" hangingPunct="1"/>
            <a:r>
              <a:rPr lang="de-CH" altLang="de-DE"/>
              <a:t>ER-Model (Entity Relationship Model)</a:t>
            </a:r>
          </a:p>
          <a:p>
            <a:pPr lvl="1" eaLnBrk="1" hangingPunct="1"/>
            <a:r>
              <a:rPr lang="de-CH" altLang="de-DE"/>
              <a:t>Relationales Datenbank Modell</a:t>
            </a:r>
          </a:p>
          <a:p>
            <a:pPr lvl="1" eaLnBrk="1" hangingPunct="1"/>
            <a:r>
              <a:rPr lang="de-CH" altLang="de-DE"/>
              <a:t>Übungen</a:t>
            </a:r>
          </a:p>
        </p:txBody>
      </p:sp>
      <p:sp>
        <p:nvSpPr>
          <p:cNvPr id="10244" name="Text Box 4"/>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2. Schultag</a:t>
            </a:r>
            <a:endParaRPr kumimoji="0" lang="de-DE" altLang="de-DE" sz="28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381000"/>
            <a:ext cx="8382000" cy="685800"/>
          </a:xfrm>
        </p:spPr>
        <p:txBody>
          <a:bodyPr/>
          <a:lstStyle/>
          <a:p>
            <a:pPr algn="ctr" eaLnBrk="1" hangingPunct="1"/>
            <a:r>
              <a:rPr lang="de-DE" altLang="de-DE" sz="2800"/>
              <a:t>Eigenschaften einer Datenorganisation</a:t>
            </a:r>
            <a:endParaRPr lang="de-DE" altLang="de-DE"/>
          </a:p>
        </p:txBody>
      </p:sp>
      <p:sp>
        <p:nvSpPr>
          <p:cNvPr id="26627" name="Text Box 4"/>
          <p:cNvSpPr txBox="1">
            <a:spLocks noChangeArrowheads="1"/>
          </p:cNvSpPr>
          <p:nvPr/>
        </p:nvSpPr>
        <p:spPr bwMode="auto">
          <a:xfrm>
            <a:off x="533400" y="1828800"/>
            <a:ext cx="8001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Die DB soll Werkzeuge für die Strukturierung und den Unterhalt der Daten schaffen (einfache Befehle wie create table, insert, update).</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Der Benutzer soll sich nicht mit der inneren Organisation abgeben müssen.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Datenmanipulationen werden innerhalb Transaktionen durchgeführt</a:t>
            </a:r>
            <a:br>
              <a:rPr kumimoji="0" lang="de-DE" altLang="de-DE" sz="2000">
                <a:latin typeface="Tahoma" panose="020B0604030504040204" pitchFamily="34" charset="0"/>
              </a:rPr>
            </a:br>
            <a:r>
              <a:rPr kumimoji="0" lang="de-DE" altLang="de-DE" sz="2000">
                <a:latin typeface="Tahoma" panose="020B0604030504040204" pitchFamily="34" charset="0"/>
              </a:rPr>
              <a:t>(commit, rollback).</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Konsistenten Zustand auch nach Systemabsturz (Recovery).</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Das DBMS verwaltet Daten unabhängig von darauf zugreifenden Anwenderprogrammen (Views -&gt; Sichtweise).</a:t>
            </a:r>
            <a:endParaRPr kumimoji="0" lang="de-DE" altLang="de-DE"/>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Sequentielle</a:t>
            </a:r>
            <a:r>
              <a:rPr lang="de-DE" altLang="de-DE" sz="3600" b="1">
                <a:latin typeface="Verdana" panose="020B0604030504040204" pitchFamily="34" charset="0"/>
                <a:cs typeface="Arial" panose="020B0604020202020204" pitchFamily="34" charset="0"/>
              </a:rPr>
              <a:t> </a:t>
            </a:r>
            <a:r>
              <a:rPr kumimoji="1" lang="de-DE" altLang="de-DE" sz="4000"/>
              <a:t>Organisation</a:t>
            </a:r>
          </a:p>
        </p:txBody>
      </p:sp>
      <p:sp>
        <p:nvSpPr>
          <p:cNvPr id="193539" name="Rectangle 4"/>
          <p:cNvSpPr>
            <a:spLocks noGrp="1" noChangeArrowheads="1"/>
          </p:cNvSpPr>
          <p:nvPr>
            <p:ph sz="quarter" idx="1"/>
          </p:nvPr>
        </p:nvSpPr>
        <p:spPr>
          <a:xfrm>
            <a:off x="1143000" y="1676400"/>
            <a:ext cx="7010400" cy="762000"/>
          </a:xfrm>
        </p:spPr>
        <p:txBody>
          <a:bodyPr/>
          <a:lstStyle/>
          <a:p>
            <a:pPr eaLnBrk="1" hangingPunct="1"/>
            <a:r>
              <a:rPr lang="de-DE" altLang="de-DE" sz="2400">
                <a:latin typeface="Arial" panose="020B0604020202020204" pitchFamily="34" charset="0"/>
                <a:cs typeface="Arial" panose="020B0604020202020204" pitchFamily="34" charset="0"/>
              </a:rPr>
              <a:t>Sortiertes Speichern der Datensätze</a:t>
            </a:r>
          </a:p>
          <a:p>
            <a:pPr eaLnBrk="1" hangingPunct="1"/>
            <a:endParaRPr lang="de-DE" altLang="de-DE" sz="2400">
              <a:latin typeface="Arial" panose="020B0604020202020204" pitchFamily="34" charset="0"/>
              <a:cs typeface="Arial" panose="020B0604020202020204" pitchFamily="34" charset="0"/>
            </a:endParaRPr>
          </a:p>
          <a:p>
            <a:pPr eaLnBrk="1" hangingPunct="1"/>
            <a:endParaRPr lang="de-DE" altLang="de-DE" sz="2400">
              <a:latin typeface="Arial" panose="020B0604020202020204" pitchFamily="34" charset="0"/>
              <a:cs typeface="Arial" panose="020B0604020202020204" pitchFamily="34" charset="0"/>
            </a:endParaRPr>
          </a:p>
        </p:txBody>
      </p:sp>
      <p:sp>
        <p:nvSpPr>
          <p:cNvPr id="193540" name="Text Box 3"/>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graphicFrame>
        <p:nvGraphicFramePr>
          <p:cNvPr id="193541" name="Object 6"/>
          <p:cNvGraphicFramePr>
            <a:graphicFrameLocks noChangeAspect="1"/>
          </p:cNvGraphicFramePr>
          <p:nvPr/>
        </p:nvGraphicFramePr>
        <p:xfrm>
          <a:off x="1600200" y="2209800"/>
          <a:ext cx="4160838" cy="3649663"/>
        </p:xfrm>
        <a:graphic>
          <a:graphicData uri="http://schemas.openxmlformats.org/presentationml/2006/ole">
            <mc:AlternateContent xmlns:mc="http://schemas.openxmlformats.org/markup-compatibility/2006">
              <mc:Choice xmlns:v="urn:schemas-microsoft-com:vml" Requires="v">
                <p:oleObj spid="_x0000_s193550" name="Bitmap Image" r:id="rId3" imgW="4896533" imgH="4296375" progId="Paint.Picture">
                  <p:embed/>
                </p:oleObj>
              </mc:Choice>
              <mc:Fallback>
                <p:oleObj name="Bitmap Image" r:id="rId3" imgW="4896533" imgH="4296375"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4160838" cy="36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Indexsequentielle</a:t>
            </a:r>
            <a:r>
              <a:rPr lang="de-DE" altLang="de-DE" sz="3600" b="1">
                <a:latin typeface="Verdana" panose="020B0604030504040204" pitchFamily="34" charset="0"/>
                <a:cs typeface="Arial" panose="020B0604020202020204" pitchFamily="34" charset="0"/>
              </a:rPr>
              <a:t> </a:t>
            </a:r>
            <a:r>
              <a:rPr kumimoji="1" lang="de-DE" altLang="de-DE" sz="4000"/>
              <a:t>Organisation</a:t>
            </a:r>
          </a:p>
        </p:txBody>
      </p:sp>
      <p:sp>
        <p:nvSpPr>
          <p:cNvPr id="5125" name="Rectangle 4"/>
          <p:cNvSpPr>
            <a:spLocks noGrp="1" noChangeArrowheads="1"/>
          </p:cNvSpPr>
          <p:nvPr>
            <p:ph sz="quarter" idx="1"/>
          </p:nvPr>
        </p:nvSpPr>
        <p:spPr>
          <a:xfrm>
            <a:off x="1143000" y="1600200"/>
            <a:ext cx="7086600" cy="1066800"/>
          </a:xfrm>
        </p:spPr>
        <p:txBody>
          <a:bodyPr>
            <a:normAutofit lnSpcReduction="10000"/>
          </a:bodyPr>
          <a:lstStyle/>
          <a:p>
            <a:pPr marL="320040" indent="-320040" eaLnBrk="1" fontAlgn="auto" hangingPunct="1">
              <a:spcAft>
                <a:spcPts val="0"/>
              </a:spcAft>
              <a:buFont typeface="Wingdings"/>
              <a:buChar char=""/>
              <a:defRPr/>
            </a:pPr>
            <a:r>
              <a:rPr lang="de-DE" sz="1800">
                <a:latin typeface="Arial" charset="0"/>
                <a:cs typeface="Arial" charset="0"/>
              </a:rPr>
              <a:t>Kombination von sequentieller Hauptdatei und Index Datei.</a:t>
            </a:r>
          </a:p>
          <a:p>
            <a:pPr marL="320040" indent="-320040" eaLnBrk="1" fontAlgn="auto" hangingPunct="1">
              <a:spcAft>
                <a:spcPts val="0"/>
              </a:spcAft>
              <a:buFont typeface="Wingdings"/>
              <a:buChar char=""/>
              <a:defRPr/>
            </a:pPr>
            <a:r>
              <a:rPr lang="de-DE" sz="1800">
                <a:latin typeface="Arial" charset="0"/>
                <a:cs typeface="Arial" charset="0"/>
              </a:rPr>
              <a:t>Mindestens 2. Stufiger Baum</a:t>
            </a:r>
          </a:p>
          <a:p>
            <a:pPr marL="640080" lvl="1" indent="-274320" eaLnBrk="1" fontAlgn="auto" hangingPunct="1">
              <a:spcAft>
                <a:spcPts val="0"/>
              </a:spcAft>
              <a:buFont typeface="Wingdings 2"/>
              <a:buChar char=""/>
              <a:defRPr/>
            </a:pPr>
            <a:r>
              <a:rPr lang="de-DE" sz="1800">
                <a:latin typeface="Arial" charset="0"/>
                <a:cs typeface="Arial" charset="0"/>
              </a:rPr>
              <a:t>Blattebene ist Haupdatei (Datensätze)</a:t>
            </a:r>
            <a:endParaRPr lang="de-DE" sz="1600">
              <a:latin typeface="Arial" charset="0"/>
              <a:cs typeface="Arial" charset="0"/>
            </a:endParaRPr>
          </a:p>
          <a:p>
            <a:pPr marL="320040" indent="-320040" eaLnBrk="1" fontAlgn="auto" hangingPunct="1">
              <a:spcAft>
                <a:spcPts val="0"/>
              </a:spcAft>
              <a:buFont typeface="Wingdings"/>
              <a:buChar char=""/>
              <a:defRPr/>
            </a:pPr>
            <a:endParaRPr lang="de-DE" sz="1800">
              <a:latin typeface="Arial" charset="0"/>
              <a:cs typeface="Arial" charset="0"/>
            </a:endParaRPr>
          </a:p>
        </p:txBody>
      </p:sp>
      <p:sp>
        <p:nvSpPr>
          <p:cNvPr id="194564" name="Text Box 3"/>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graphicFrame>
        <p:nvGraphicFramePr>
          <p:cNvPr id="194565" name="Object 6"/>
          <p:cNvGraphicFramePr>
            <a:graphicFrameLocks noChangeAspect="1"/>
          </p:cNvGraphicFramePr>
          <p:nvPr/>
        </p:nvGraphicFramePr>
        <p:xfrm>
          <a:off x="1752600" y="2590800"/>
          <a:ext cx="3602038" cy="3948113"/>
        </p:xfrm>
        <a:graphic>
          <a:graphicData uri="http://schemas.openxmlformats.org/presentationml/2006/ole">
            <mc:AlternateContent xmlns:mc="http://schemas.openxmlformats.org/markup-compatibility/2006">
              <mc:Choice xmlns:v="urn:schemas-microsoft-com:vml" Requires="v">
                <p:oleObj spid="_x0000_s194574" name="Bitmap Image" r:id="rId3" imgW="5544324" imgH="6076190" progId="Paint.Picture">
                  <p:embed/>
                </p:oleObj>
              </mc:Choice>
              <mc:Fallback>
                <p:oleObj name="Bitmap Image" r:id="rId3" imgW="5544324" imgH="607619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590800"/>
                        <a:ext cx="3602038" cy="394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Index-</a:t>
            </a:r>
            <a:r>
              <a:rPr lang="de-DE" altLang="de-DE" sz="3600" b="1">
                <a:latin typeface="Verdana" panose="020B0604030504040204" pitchFamily="34" charset="0"/>
                <a:cs typeface="Arial" panose="020B0604020202020204" pitchFamily="34" charset="0"/>
              </a:rPr>
              <a:t> </a:t>
            </a:r>
            <a:r>
              <a:rPr kumimoji="1" lang="de-DE" altLang="de-DE" sz="4000"/>
              <a:t>und</a:t>
            </a:r>
            <a:r>
              <a:rPr lang="de-DE" altLang="de-DE" sz="3600" b="1">
                <a:latin typeface="Verdana" panose="020B0604030504040204" pitchFamily="34" charset="0"/>
                <a:cs typeface="Arial" panose="020B0604020202020204" pitchFamily="34" charset="0"/>
              </a:rPr>
              <a:t> </a:t>
            </a:r>
            <a:r>
              <a:rPr kumimoji="1" lang="de-DE" altLang="de-DE" sz="4000"/>
              <a:t>Hauptdatei</a:t>
            </a:r>
          </a:p>
        </p:txBody>
      </p:sp>
      <p:sp>
        <p:nvSpPr>
          <p:cNvPr id="195587" name="Text Box 3"/>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pic>
        <p:nvPicPr>
          <p:cNvPr id="195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5308600"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Vor-</a:t>
            </a:r>
            <a:r>
              <a:rPr lang="de-DE" altLang="de-DE" sz="3600" b="1">
                <a:latin typeface="Verdana" panose="020B0604030504040204" pitchFamily="34" charset="0"/>
                <a:cs typeface="Arial" panose="020B0604020202020204" pitchFamily="34" charset="0"/>
              </a:rPr>
              <a:t> / </a:t>
            </a:r>
            <a:r>
              <a:rPr kumimoji="1" lang="de-DE" altLang="de-DE" sz="4000"/>
              <a:t>Nachteile</a:t>
            </a:r>
            <a:r>
              <a:rPr lang="de-DE" altLang="de-DE" sz="3600" b="1">
                <a:latin typeface="Verdana" panose="020B0604030504040204" pitchFamily="34" charset="0"/>
                <a:cs typeface="Arial" panose="020B0604020202020204" pitchFamily="34" charset="0"/>
              </a:rPr>
              <a:t> </a:t>
            </a:r>
            <a:r>
              <a:rPr kumimoji="1" lang="de-DE" altLang="de-DE" sz="4000"/>
              <a:t>der</a:t>
            </a:r>
            <a:r>
              <a:rPr lang="de-DE" altLang="de-DE" sz="3600" b="1">
                <a:latin typeface="Verdana" panose="020B0604030504040204" pitchFamily="34" charset="0"/>
                <a:cs typeface="Arial" panose="020B0604020202020204" pitchFamily="34" charset="0"/>
              </a:rPr>
              <a:t> </a:t>
            </a:r>
            <a:r>
              <a:rPr kumimoji="1" lang="de-DE" altLang="de-DE" sz="4000"/>
              <a:t>Indizes</a:t>
            </a:r>
          </a:p>
        </p:txBody>
      </p:sp>
      <p:sp>
        <p:nvSpPr>
          <p:cNvPr id="196611" name="Rectangle 3"/>
          <p:cNvSpPr>
            <a:spLocks noGrp="1" noChangeArrowheads="1"/>
          </p:cNvSpPr>
          <p:nvPr>
            <p:ph sz="quarter" idx="1"/>
          </p:nvPr>
        </p:nvSpPr>
        <p:spPr>
          <a:xfrm>
            <a:off x="1143000" y="1752600"/>
            <a:ext cx="7010400" cy="4038600"/>
          </a:xfrm>
        </p:spPr>
        <p:txBody>
          <a:bodyPr/>
          <a:lstStyle/>
          <a:p>
            <a:pPr eaLnBrk="1" hangingPunct="1"/>
            <a:r>
              <a:rPr lang="de-DE" altLang="de-DE">
                <a:latin typeface="Verdana" panose="020B0604030504040204" pitchFamily="34" charset="0"/>
                <a:cs typeface="Arial" panose="020B0604020202020204" pitchFamily="34" charset="0"/>
              </a:rPr>
              <a:t>Vorteile</a:t>
            </a:r>
            <a:endParaRPr lang="de-DE" altLang="de-DE" sz="2400">
              <a:latin typeface="Verdana" panose="020B0604030504040204" pitchFamily="34" charset="0"/>
              <a:cs typeface="Arial" panose="020B0604020202020204" pitchFamily="34" charset="0"/>
            </a:endParaRPr>
          </a:p>
          <a:p>
            <a:pPr lvl="1" eaLnBrk="1" hangingPunct="1"/>
            <a:r>
              <a:rPr lang="de-DE" altLang="de-DE" sz="2000">
                <a:latin typeface="Verdana" panose="020B0604030504040204" pitchFamily="34" charset="0"/>
                <a:cs typeface="Arial" panose="020B0604020202020204" pitchFamily="34" charset="0"/>
              </a:rPr>
              <a:t>Schnellen Zugriff auf Tabellenzeilen.</a:t>
            </a:r>
          </a:p>
          <a:p>
            <a:pPr lvl="1" eaLnBrk="1" hangingPunct="1"/>
            <a:r>
              <a:rPr lang="de-DE" altLang="de-DE" sz="2000">
                <a:latin typeface="Verdana" panose="020B0604030504040204" pitchFamily="34" charset="0"/>
                <a:cs typeface="Arial" panose="020B0604020202020204" pitchFamily="34" charset="0"/>
              </a:rPr>
              <a:t>Datensätze können sortiert nach einem Schlüssel gelesen werden.</a:t>
            </a:r>
          </a:p>
          <a:p>
            <a:pPr lvl="1" eaLnBrk="1" hangingPunct="1"/>
            <a:endParaRPr lang="de-DE" altLang="de-DE" sz="2000">
              <a:latin typeface="Verdana" panose="020B0604030504040204" pitchFamily="34" charset="0"/>
              <a:cs typeface="Arial" panose="020B0604020202020204" pitchFamily="34" charset="0"/>
            </a:endParaRPr>
          </a:p>
          <a:p>
            <a:pPr eaLnBrk="1" hangingPunct="1"/>
            <a:r>
              <a:rPr lang="de-DE" altLang="de-DE">
                <a:latin typeface="Verdana" panose="020B0604030504040204" pitchFamily="34" charset="0"/>
                <a:cs typeface="Arial" panose="020B0604020202020204" pitchFamily="34" charset="0"/>
              </a:rPr>
              <a:t>Nachteil</a:t>
            </a:r>
          </a:p>
          <a:p>
            <a:pPr lvl="1" eaLnBrk="1" hangingPunct="1"/>
            <a:r>
              <a:rPr lang="de-DE" altLang="de-DE" sz="2000">
                <a:latin typeface="Verdana" panose="020B0604030504040204" pitchFamily="34" charset="0"/>
                <a:cs typeface="Arial" panose="020B0604020202020204" pitchFamily="34" charset="0"/>
              </a:rPr>
              <a:t>Benötigt Speicherplatz.</a:t>
            </a:r>
          </a:p>
          <a:p>
            <a:pPr lvl="1" eaLnBrk="1" hangingPunct="1"/>
            <a:r>
              <a:rPr lang="de-DE" altLang="de-DE" sz="2000">
                <a:latin typeface="Verdana" panose="020B0604030504040204" pitchFamily="34" charset="0"/>
                <a:cs typeface="Arial" panose="020B0604020202020204" pitchFamily="34" charset="0"/>
              </a:rPr>
              <a:t>Einfüge- und Löschoperationen werden langsamer (bewirkt Aenderung der Struktur des Indexbaumes).</a:t>
            </a:r>
          </a:p>
        </p:txBody>
      </p:sp>
      <p:sp>
        <p:nvSpPr>
          <p:cNvPr id="196612" name="Text Box 4"/>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533400"/>
            <a:ext cx="8280400" cy="838200"/>
          </a:xfrm>
        </p:spPr>
        <p:txBody>
          <a:bodyPr/>
          <a:lstStyle/>
          <a:p>
            <a:pPr algn="ctr" eaLnBrk="1" hangingPunct="1"/>
            <a:r>
              <a:rPr kumimoji="1" lang="de-DE" altLang="de-DE" sz="4000"/>
              <a:t>SQL</a:t>
            </a:r>
            <a:r>
              <a:rPr lang="de-DE" altLang="de-DE" sz="3600" b="1">
                <a:latin typeface="Verdana" panose="020B0604030504040204" pitchFamily="34" charset="0"/>
                <a:cs typeface="Arial" panose="020B0604020202020204" pitchFamily="34" charset="0"/>
              </a:rPr>
              <a:t> </a:t>
            </a:r>
            <a:r>
              <a:rPr kumimoji="1" lang="de-DE" altLang="de-DE" sz="4000"/>
              <a:t>Anweisung</a:t>
            </a:r>
            <a:r>
              <a:rPr lang="de-DE" altLang="de-DE" sz="3600" b="1">
                <a:latin typeface="Verdana" panose="020B0604030504040204" pitchFamily="34" charset="0"/>
                <a:cs typeface="Arial" panose="020B0604020202020204" pitchFamily="34" charset="0"/>
              </a:rPr>
              <a:t> </a:t>
            </a:r>
            <a:r>
              <a:rPr kumimoji="1" lang="de-DE" altLang="de-DE" sz="4000"/>
              <a:t>für</a:t>
            </a:r>
            <a:r>
              <a:rPr lang="de-DE" altLang="de-DE" sz="3600" b="1">
                <a:latin typeface="Verdana" panose="020B0604030504040204" pitchFamily="34" charset="0"/>
                <a:cs typeface="Arial" panose="020B0604020202020204" pitchFamily="34" charset="0"/>
              </a:rPr>
              <a:t> </a:t>
            </a:r>
            <a:r>
              <a:rPr kumimoji="1" lang="de-DE" altLang="de-DE" sz="4000"/>
              <a:t>Indizes</a:t>
            </a:r>
          </a:p>
        </p:txBody>
      </p:sp>
      <p:sp>
        <p:nvSpPr>
          <p:cNvPr id="197635" name="Rectangle 3"/>
          <p:cNvSpPr>
            <a:spLocks noGrp="1" noChangeArrowheads="1"/>
          </p:cNvSpPr>
          <p:nvPr>
            <p:ph sz="quarter" idx="1"/>
          </p:nvPr>
        </p:nvSpPr>
        <p:spPr>
          <a:xfrm>
            <a:off x="1143000" y="1752600"/>
            <a:ext cx="7086600" cy="1981200"/>
          </a:xfrm>
        </p:spPr>
        <p:txBody>
          <a:bodyPr/>
          <a:lstStyle/>
          <a:p>
            <a:pPr eaLnBrk="1" hangingPunct="1">
              <a:lnSpc>
                <a:spcPct val="90000"/>
              </a:lnSpc>
            </a:pPr>
            <a:r>
              <a:rPr lang="de-DE" altLang="de-DE">
                <a:latin typeface="Arial" panose="020B0604020202020204" pitchFamily="34" charset="0"/>
                <a:cs typeface="Arial" panose="020B0604020202020204" pitchFamily="34" charset="0"/>
              </a:rPr>
              <a:t>Erstellung</a:t>
            </a:r>
          </a:p>
          <a:p>
            <a:pPr eaLnBrk="1" hangingPunct="1">
              <a:lnSpc>
                <a:spcPct val="90000"/>
              </a:lnSpc>
              <a:buFont typeface="Wingdings" panose="05000000000000000000" pitchFamily="2" charset="2"/>
              <a:buNone/>
            </a:pPr>
            <a:r>
              <a:rPr lang="de-DE" altLang="de-DE" sz="1600">
                <a:latin typeface="Courier New" panose="02070309020205020404" pitchFamily="49" charset="0"/>
                <a:cs typeface="Arial" panose="020B0604020202020204" pitchFamily="34" charset="0"/>
              </a:rPr>
              <a:t>	CREATE [UNIQUE] [CLUSTERED¦NONCLUSTERED] INDEX 	index_name</a:t>
            </a:r>
            <a:br>
              <a:rPr lang="de-DE" altLang="de-DE" sz="1600">
                <a:latin typeface="Courier New" panose="02070309020205020404" pitchFamily="49" charset="0"/>
                <a:cs typeface="Arial" panose="020B0604020202020204" pitchFamily="34" charset="0"/>
              </a:rPr>
            </a:br>
            <a:r>
              <a:rPr lang="de-DE" altLang="de-DE" sz="1600">
                <a:latin typeface="Courier New" panose="02070309020205020404" pitchFamily="49" charset="0"/>
                <a:cs typeface="Arial" panose="020B0604020202020204" pitchFamily="34" charset="0"/>
              </a:rPr>
              <a:t>	ON tab_name(spalte_1 [{,spalte_2}...])</a:t>
            </a:r>
          </a:p>
          <a:p>
            <a:pPr eaLnBrk="1" hangingPunct="1">
              <a:lnSpc>
                <a:spcPct val="90000"/>
              </a:lnSpc>
              <a:buFont typeface="Wingdings" panose="05000000000000000000" pitchFamily="2" charset="2"/>
              <a:buNone/>
            </a:pPr>
            <a:r>
              <a:rPr lang="de-DE" altLang="de-DE" sz="2000">
                <a:latin typeface="Arial" panose="020B0604020202020204" pitchFamily="34" charset="0"/>
                <a:cs typeface="Arial" panose="020B0604020202020204" pitchFamily="34" charset="0"/>
              </a:rPr>
              <a:t>	Beispiel:</a:t>
            </a:r>
          </a:p>
          <a:p>
            <a:pPr eaLnBrk="1" hangingPunct="1">
              <a:lnSpc>
                <a:spcPct val="90000"/>
              </a:lnSpc>
              <a:buFont typeface="Wingdings" panose="05000000000000000000" pitchFamily="2" charset="2"/>
              <a:buNone/>
            </a:pPr>
            <a:r>
              <a:rPr lang="de-DE" altLang="de-DE" sz="1800">
                <a:latin typeface="Arial" panose="020B0604020202020204" pitchFamily="34" charset="0"/>
                <a:cs typeface="Arial" panose="020B0604020202020204" pitchFamily="34" charset="0"/>
              </a:rPr>
              <a:t>	CREATE INDEX i_mit_mnr  ON mitarbeiter(abt_nr)</a:t>
            </a:r>
          </a:p>
          <a:p>
            <a:pPr eaLnBrk="1" hangingPunct="1">
              <a:lnSpc>
                <a:spcPct val="90000"/>
              </a:lnSpc>
              <a:buFont typeface="Wingdings" panose="05000000000000000000" pitchFamily="2" charset="2"/>
              <a:buNone/>
            </a:pPr>
            <a:endParaRPr lang="de-DE" altLang="de-DE" sz="1600">
              <a:latin typeface="Courier New" panose="02070309020205020404" pitchFamily="49" charset="0"/>
              <a:cs typeface="Arial" panose="020B0604020202020204" pitchFamily="34" charset="0"/>
            </a:endParaRPr>
          </a:p>
        </p:txBody>
      </p:sp>
      <p:sp>
        <p:nvSpPr>
          <p:cNvPr id="197636" name="Text Box 4"/>
          <p:cNvSpPr txBox="1">
            <a:spLocks noChangeArrowheads="1"/>
          </p:cNvSpPr>
          <p:nvPr/>
        </p:nvSpPr>
        <p:spPr bwMode="auto">
          <a:xfrm>
            <a:off x="1143000" y="1600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endParaRPr kumimoji="0" lang="de-DE" altLang="de-DE" sz="2800">
              <a:solidFill>
                <a:schemeClr val="accent1"/>
              </a:solidFill>
            </a:endParaRPr>
          </a:p>
        </p:txBody>
      </p:sp>
      <p:sp>
        <p:nvSpPr>
          <p:cNvPr id="197637" name="Rectangle 5"/>
          <p:cNvSpPr>
            <a:spLocks noChangeArrowheads="1"/>
          </p:cNvSpPr>
          <p:nvPr/>
        </p:nvSpPr>
        <p:spPr bwMode="auto">
          <a:xfrm>
            <a:off x="1219200" y="3962400"/>
            <a:ext cx="6934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r>
              <a:rPr lang="de-DE" altLang="de-DE" sz="2800">
                <a:latin typeface="Tahoma" panose="020B0604030504040204" pitchFamily="34" charset="0"/>
              </a:rPr>
              <a:t>Löschen</a:t>
            </a:r>
          </a:p>
          <a:p>
            <a:pPr>
              <a:spcBef>
                <a:spcPct val="20000"/>
              </a:spcBef>
              <a:buClr>
                <a:schemeClr val="accent2"/>
              </a:buClr>
              <a:buSzPct val="130000"/>
              <a:buFont typeface="Wingdings" panose="05000000000000000000" pitchFamily="2" charset="2"/>
              <a:buNone/>
            </a:pPr>
            <a:r>
              <a:rPr lang="de-DE" altLang="de-DE" sz="1600">
                <a:latin typeface="Courier New" panose="02070309020205020404" pitchFamily="49" charset="0"/>
              </a:rPr>
              <a:t>	DROP INDEX tab_name.index_name[{, 	tab_name.index_name}...]</a:t>
            </a:r>
          </a:p>
          <a:p>
            <a:pPr>
              <a:spcBef>
                <a:spcPct val="20000"/>
              </a:spcBef>
              <a:buClr>
                <a:schemeClr val="accent2"/>
              </a:buClr>
              <a:buSzPct val="130000"/>
              <a:buFont typeface="Wingdings" panose="05000000000000000000" pitchFamily="2" charset="2"/>
              <a:buNone/>
            </a:pPr>
            <a:endParaRPr lang="de-DE" altLang="de-DE" sz="1600">
              <a:latin typeface="Courier New" panose="02070309020205020404" pitchFamily="49" charset="0"/>
            </a:endParaRPr>
          </a:p>
          <a:p>
            <a:pPr>
              <a:spcBef>
                <a:spcPct val="20000"/>
              </a:spcBef>
              <a:buClr>
                <a:schemeClr val="accent2"/>
              </a:buClr>
              <a:buSzPct val="130000"/>
              <a:buFont typeface="Wingdings" panose="05000000000000000000" pitchFamily="2" charset="2"/>
              <a:buNone/>
            </a:pPr>
            <a:r>
              <a:rPr lang="de-DE" altLang="de-DE" sz="2000">
                <a:latin typeface="Tahoma" panose="020B0604030504040204" pitchFamily="34" charset="0"/>
              </a:rPr>
              <a:t>	Beispiel:</a:t>
            </a:r>
          </a:p>
          <a:p>
            <a:pPr>
              <a:spcBef>
                <a:spcPct val="20000"/>
              </a:spcBef>
              <a:buClr>
                <a:schemeClr val="accent2"/>
              </a:buClr>
              <a:buSzPct val="130000"/>
              <a:buFont typeface="Wingdings" panose="05000000000000000000" pitchFamily="2" charset="2"/>
              <a:buNone/>
            </a:pPr>
            <a:r>
              <a:rPr lang="de-DE" altLang="de-DE" sz="1800">
                <a:latin typeface="Tahoma" panose="020B0604030504040204" pitchFamily="34" charset="0"/>
              </a:rPr>
              <a:t>	DROP INDEX mitarbeiter.i_mit_mnr</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platzhalter 5"/>
          <p:cNvSpPr>
            <a:spLocks noGrp="1"/>
          </p:cNvSpPr>
          <p:nvPr>
            <p:ph type="body" idx="1"/>
          </p:nvPr>
        </p:nvSpPr>
        <p:spPr/>
        <p:txBody>
          <a:bodyPr/>
          <a:lstStyle/>
          <a:p>
            <a:r>
              <a:rPr lang="de-CH" altLang="de-DE"/>
              <a:t>Parallelverarbeitung</a:t>
            </a:r>
          </a:p>
        </p:txBody>
      </p:sp>
      <p:sp>
        <p:nvSpPr>
          <p:cNvPr id="198659" name="Rectangle 2"/>
          <p:cNvSpPr>
            <a:spLocks noGrp="1" noChangeArrowheads="1"/>
          </p:cNvSpPr>
          <p:nvPr>
            <p:ph type="title"/>
          </p:nvPr>
        </p:nvSpPr>
        <p:spPr/>
        <p:txBody>
          <a:bodyPr/>
          <a:lstStyle/>
          <a:p>
            <a:pPr algn="ctr"/>
            <a:r>
              <a:rPr lang="de-DE" altLang="de-DE" b="1">
                <a:latin typeface="Tahoma" panose="020B0604030504040204" pitchFamily="34" charset="0"/>
              </a:rPr>
              <a:t>Transaktion</a:t>
            </a:r>
            <a:endParaRPr lang="de-DE" altLang="de-DE"/>
          </a:p>
        </p:txBody>
      </p:sp>
      <p:sp>
        <p:nvSpPr>
          <p:cNvPr id="198660"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26"/>
          <p:cNvSpPr>
            <a:spLocks noGrp="1" noChangeArrowheads="1"/>
          </p:cNvSpPr>
          <p:nvPr>
            <p:ph type="title"/>
          </p:nvPr>
        </p:nvSpPr>
        <p:spPr>
          <a:xfrm>
            <a:off x="406400" y="354013"/>
            <a:ext cx="8736013" cy="914400"/>
          </a:xfrm>
        </p:spPr>
        <p:txBody>
          <a:bodyPr/>
          <a:lstStyle/>
          <a:p>
            <a:pPr eaLnBrk="1" hangingPunct="1"/>
            <a:r>
              <a:rPr lang="de-DE" altLang="de-DE" sz="3600"/>
              <a:t>Wenn guten Datenbanken Böses widerfährt (1)</a:t>
            </a:r>
          </a:p>
        </p:txBody>
      </p:sp>
      <p:sp>
        <p:nvSpPr>
          <p:cNvPr id="199683"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0" name="Rectangle 1028"/>
          <p:cNvSpPr>
            <a:spLocks noChangeArrowheads="1"/>
          </p:cNvSpPr>
          <p:nvPr/>
        </p:nvSpPr>
        <p:spPr bwMode="auto">
          <a:xfrm>
            <a:off x="539750" y="1700213"/>
            <a:ext cx="8153400" cy="720725"/>
          </a:xfrm>
          <a:prstGeom prst="rect">
            <a:avLst/>
          </a:prstGeom>
          <a:noFill/>
          <a:ln w="9525">
            <a:noFill/>
            <a:miter lim="800000"/>
            <a:headEnd/>
            <a:tailEnd/>
          </a:ln>
        </p:spPr>
        <p:txBody>
          <a:bodyPr/>
          <a:lstStyle/>
          <a:p>
            <a:pPr marL="342900" indent="-342900" algn="ctr">
              <a:spcBef>
                <a:spcPct val="20000"/>
              </a:spcBef>
              <a:buClr>
                <a:schemeClr val="accent2"/>
              </a:buClr>
              <a:buSzPct val="130000"/>
              <a:buFont typeface="Wingdings" pitchFamily="2" charset="2"/>
              <a:buChar char="§"/>
              <a:tabLst>
                <a:tab pos="2197100" algn="l"/>
              </a:tabLst>
              <a:defRPr/>
            </a:pPr>
            <a:r>
              <a:rPr lang="de-CH" sz="2000" dirty="0">
                <a:latin typeface="+mn-lt"/>
              </a:rPr>
              <a:t>Frau Hummel will 1000 Taler von ihrem Girokonto auf ihr Sparbuch überweisen und geht dazu zum Geldautomaten ...</a:t>
            </a:r>
            <a:endParaRPr lang="de-DE" sz="2000" dirty="0">
              <a:latin typeface="+mn-lt"/>
            </a:endParaRPr>
          </a:p>
        </p:txBody>
      </p:sp>
      <p:sp>
        <p:nvSpPr>
          <p:cNvPr id="199685"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D6D14059-5BB9-47B0-9CA8-9AD1729FF16F}" type="slidenum">
              <a:rPr kumimoji="0" lang="en-US" altLang="de-DE" sz="1400" b="0">
                <a:solidFill>
                  <a:schemeClr val="tx2"/>
                </a:solidFill>
              </a:rPr>
              <a:pPr algn="r"/>
              <a:t>206</a:t>
            </a:fld>
            <a:endParaRPr kumimoji="0" lang="en-US" altLang="de-DE" sz="1400" b="0">
              <a:solidFill>
                <a:schemeClr val="tx2"/>
              </a:solidFill>
            </a:endParaRPr>
          </a:p>
        </p:txBody>
      </p:sp>
      <p:sp>
        <p:nvSpPr>
          <p:cNvPr id="199686"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pic>
        <p:nvPicPr>
          <p:cNvPr id="19968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60625"/>
            <a:ext cx="5935663"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996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2133600"/>
            <a:ext cx="2065338"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250825" y="354013"/>
            <a:ext cx="8713788" cy="914400"/>
          </a:xfrm>
        </p:spPr>
        <p:txBody>
          <a:bodyPr/>
          <a:lstStyle/>
          <a:p>
            <a:pPr eaLnBrk="1" hangingPunct="1"/>
            <a:r>
              <a:rPr lang="de-DE" altLang="de-DE" sz="3600"/>
              <a:t>Wenn guten Datenbanken Böses widerfährt (2)</a:t>
            </a:r>
          </a:p>
        </p:txBody>
      </p:sp>
      <p:sp>
        <p:nvSpPr>
          <p:cNvPr id="200707"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0" name="Rectangle 1028"/>
          <p:cNvSpPr>
            <a:spLocks noChangeArrowheads="1"/>
          </p:cNvSpPr>
          <p:nvPr/>
        </p:nvSpPr>
        <p:spPr bwMode="auto">
          <a:xfrm>
            <a:off x="468313" y="1773238"/>
            <a:ext cx="7991475" cy="4248150"/>
          </a:xfrm>
          <a:prstGeom prst="rect">
            <a:avLst/>
          </a:prstGeom>
          <a:noFill/>
          <a:ln w="9525">
            <a:noFill/>
            <a:miter lim="800000"/>
            <a:headEnd/>
            <a:tailEnd/>
          </a:ln>
        </p:spPr>
        <p:txBody>
          <a:bodyPr/>
          <a:lstStyle/>
          <a:p>
            <a:pPr marL="342900" indent="-342900">
              <a:spcBef>
                <a:spcPct val="20000"/>
              </a:spcBef>
              <a:buClr>
                <a:schemeClr val="accent2"/>
              </a:buClr>
              <a:buSzPct val="130000"/>
              <a:buFont typeface="Wingdings" pitchFamily="2" charset="2"/>
              <a:buChar char="§"/>
              <a:tabLst>
                <a:tab pos="2197100" algn="l"/>
              </a:tabLst>
              <a:defRPr/>
            </a:pPr>
            <a:r>
              <a:rPr lang="de-CH" sz="2800" dirty="0">
                <a:latin typeface="+mn-lt"/>
              </a:rPr>
              <a:t>Was im Geldautomaten abläuft</a:t>
            </a:r>
          </a:p>
          <a:p>
            <a:pPr marL="800100" lvl="1" indent="-342900">
              <a:spcBef>
                <a:spcPct val="20000"/>
              </a:spcBef>
              <a:buClr>
                <a:schemeClr val="accent2"/>
              </a:buClr>
              <a:buSzPct val="130000"/>
              <a:buFont typeface="Wingdings" pitchFamily="2" charset="2"/>
              <a:buChar char="§"/>
              <a:tabLst>
                <a:tab pos="2197100" algn="l"/>
              </a:tabLst>
              <a:defRPr/>
            </a:pPr>
            <a:r>
              <a:rPr lang="de-CH" sz="2800" dirty="0">
                <a:latin typeface="+mn-lt"/>
              </a:rPr>
              <a:t>Gehen wir zusammen die Schritte</a:t>
            </a:r>
            <a:br>
              <a:rPr lang="de-CH" sz="2800" dirty="0">
                <a:latin typeface="+mn-lt"/>
              </a:rPr>
            </a:br>
            <a:r>
              <a:rPr lang="de-CH" sz="2800" dirty="0">
                <a:latin typeface="+mn-lt"/>
              </a:rPr>
              <a:t>1:1 durch.</a:t>
            </a:r>
          </a:p>
          <a:p>
            <a:pPr marL="800100" lvl="1" indent="-342900">
              <a:spcBef>
                <a:spcPct val="20000"/>
              </a:spcBef>
              <a:buClr>
                <a:schemeClr val="accent2"/>
              </a:buClr>
              <a:buSzPct val="130000"/>
              <a:buFont typeface="Wingdings" pitchFamily="2" charset="2"/>
              <a:buChar char="§"/>
              <a:tabLst>
                <a:tab pos="2197100" algn="l"/>
              </a:tabLst>
              <a:defRPr/>
            </a:pPr>
            <a:endParaRPr lang="de-CH" sz="2800" dirty="0">
              <a:latin typeface="+mn-lt"/>
            </a:endParaRPr>
          </a:p>
          <a:p>
            <a:pPr marL="342900" indent="-342900">
              <a:spcBef>
                <a:spcPct val="20000"/>
              </a:spcBef>
              <a:buClr>
                <a:schemeClr val="accent2"/>
              </a:buClr>
              <a:buSzPct val="130000"/>
              <a:buFont typeface="Wingdings" pitchFamily="2" charset="2"/>
              <a:buChar char="§"/>
              <a:tabLst>
                <a:tab pos="2197100" algn="l"/>
              </a:tabLst>
              <a:defRPr/>
            </a:pPr>
            <a:r>
              <a:rPr lang="de-CH" sz="2800" dirty="0">
                <a:latin typeface="+mn-lt"/>
              </a:rPr>
              <a:t>Bankdaten von Frau Hummel sind:</a:t>
            </a:r>
          </a:p>
          <a:p>
            <a:pPr marL="800100" lvl="1" indent="-342900">
              <a:spcBef>
                <a:spcPct val="20000"/>
              </a:spcBef>
              <a:buClr>
                <a:schemeClr val="accent2"/>
              </a:buClr>
              <a:buSzPct val="130000"/>
              <a:buFont typeface="Wingdings" pitchFamily="2" charset="2"/>
              <a:buChar char="§"/>
              <a:tabLst>
                <a:tab pos="2197100" algn="l"/>
              </a:tabLst>
              <a:defRPr/>
            </a:pPr>
            <a:r>
              <a:rPr lang="de-CH" sz="2800" dirty="0">
                <a:latin typeface="+mn-lt"/>
              </a:rPr>
              <a:t>Giro </a:t>
            </a:r>
            <a:r>
              <a:rPr lang="de-CH" sz="2800" dirty="0" err="1">
                <a:latin typeface="+mn-lt"/>
              </a:rPr>
              <a:t>KtoNo</a:t>
            </a:r>
            <a:r>
              <a:rPr lang="de-CH" sz="2800" dirty="0">
                <a:latin typeface="+mn-lt"/>
              </a:rPr>
              <a:t> = 100, Saldo = 1000 Taler</a:t>
            </a:r>
          </a:p>
          <a:p>
            <a:pPr marL="800100" lvl="1" indent="-342900">
              <a:spcBef>
                <a:spcPct val="20000"/>
              </a:spcBef>
              <a:buClr>
                <a:schemeClr val="accent2"/>
              </a:buClr>
              <a:buSzPct val="130000"/>
              <a:buFont typeface="Wingdings" pitchFamily="2" charset="2"/>
              <a:buChar char="§"/>
              <a:tabLst>
                <a:tab pos="2197100" algn="l"/>
              </a:tabLst>
              <a:defRPr/>
            </a:pPr>
            <a:r>
              <a:rPr lang="de-CH" sz="2800" dirty="0">
                <a:latin typeface="+mn-lt"/>
              </a:rPr>
              <a:t>Spar </a:t>
            </a:r>
            <a:r>
              <a:rPr lang="de-CH" sz="2800" dirty="0" err="1">
                <a:latin typeface="+mn-lt"/>
              </a:rPr>
              <a:t>KtoNo</a:t>
            </a:r>
            <a:r>
              <a:rPr lang="de-CH" sz="2800" dirty="0">
                <a:latin typeface="+mn-lt"/>
              </a:rPr>
              <a:t> = 200, Saldo = 30 Taler</a:t>
            </a:r>
          </a:p>
        </p:txBody>
      </p:sp>
      <p:sp>
        <p:nvSpPr>
          <p:cNvPr id="200709"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9EEE01E9-0CDB-45F8-BBD9-67B5A6F099B3}" type="slidenum">
              <a:rPr kumimoji="0" lang="en-US" altLang="de-DE" sz="1400" b="0">
                <a:solidFill>
                  <a:schemeClr val="tx2"/>
                </a:solidFill>
              </a:rPr>
              <a:pPr algn="r"/>
              <a:t>207</a:t>
            </a:fld>
            <a:endParaRPr kumimoji="0" lang="en-US" altLang="de-DE" sz="1400" b="0">
              <a:solidFill>
                <a:schemeClr val="tx2"/>
              </a:solidFill>
            </a:endParaRPr>
          </a:p>
        </p:txBody>
      </p:sp>
      <p:sp>
        <p:nvSpPr>
          <p:cNvPr id="200710"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pic>
        <p:nvPicPr>
          <p:cNvPr id="2007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711325"/>
            <a:ext cx="19208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Grp="1" noChangeArrowheads="1"/>
          </p:cNvSpPr>
          <p:nvPr>
            <p:ph type="title"/>
          </p:nvPr>
        </p:nvSpPr>
        <p:spPr>
          <a:xfrm>
            <a:off x="179388" y="354013"/>
            <a:ext cx="8785225" cy="914400"/>
          </a:xfrm>
        </p:spPr>
        <p:txBody>
          <a:bodyPr/>
          <a:lstStyle/>
          <a:p>
            <a:pPr eaLnBrk="1" hangingPunct="1"/>
            <a:r>
              <a:rPr lang="de-DE" altLang="de-DE" sz="3600"/>
              <a:t>Wenn guten Datenbanken Böses widerfährt (3)</a:t>
            </a:r>
          </a:p>
        </p:txBody>
      </p:sp>
      <p:sp>
        <p:nvSpPr>
          <p:cNvPr id="201731"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0" name="Rectangle 1028"/>
          <p:cNvSpPr>
            <a:spLocks noChangeArrowheads="1"/>
          </p:cNvSpPr>
          <p:nvPr/>
        </p:nvSpPr>
        <p:spPr bwMode="auto">
          <a:xfrm>
            <a:off x="611188" y="2276475"/>
            <a:ext cx="7993062" cy="2952750"/>
          </a:xfrm>
          <a:prstGeom prst="rect">
            <a:avLst/>
          </a:prstGeom>
          <a:noFill/>
          <a:ln w="9525">
            <a:noFill/>
            <a:miter lim="800000"/>
            <a:headEnd/>
            <a:tailEnd/>
          </a:ln>
        </p:spPr>
        <p:txBody>
          <a:bodyPr/>
          <a:lstStyle/>
          <a:p>
            <a:pPr marL="342900" indent="-342900" algn="ctr">
              <a:spcBef>
                <a:spcPct val="20000"/>
              </a:spcBef>
              <a:buClr>
                <a:schemeClr val="accent2"/>
              </a:buClr>
              <a:buSzPct val="130000"/>
              <a:tabLst>
                <a:tab pos="2197100" algn="l"/>
              </a:tabLst>
              <a:defRPr/>
            </a:pPr>
            <a:r>
              <a:rPr lang="de-CH" sz="5400" dirty="0">
                <a:latin typeface="+mn-lt"/>
              </a:rPr>
              <a:t>Wir lösen dieses Problem mit Transaktionen</a:t>
            </a:r>
          </a:p>
          <a:p>
            <a:pPr marL="800100" lvl="1" indent="-342900" algn="ctr">
              <a:spcBef>
                <a:spcPct val="20000"/>
              </a:spcBef>
              <a:buClr>
                <a:schemeClr val="accent2"/>
              </a:buClr>
              <a:buSzPct val="130000"/>
              <a:buFont typeface="Wingdings" pitchFamily="2" charset="2"/>
              <a:buChar char="§"/>
              <a:tabLst>
                <a:tab pos="2197100" algn="l"/>
              </a:tabLst>
              <a:defRPr/>
            </a:pPr>
            <a:endParaRPr lang="de-CH" sz="5400" dirty="0">
              <a:latin typeface="+mn-lt"/>
            </a:endParaRPr>
          </a:p>
        </p:txBody>
      </p:sp>
      <p:sp>
        <p:nvSpPr>
          <p:cNvPr id="201733"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857AF3EC-9154-4680-8DB7-089044826B30}" type="slidenum">
              <a:rPr kumimoji="0" lang="en-US" altLang="de-DE" sz="1400" b="0">
                <a:solidFill>
                  <a:schemeClr val="tx2"/>
                </a:solidFill>
              </a:rPr>
              <a:pPr algn="r"/>
              <a:t>208</a:t>
            </a:fld>
            <a:endParaRPr kumimoji="0" lang="en-US" altLang="de-DE" sz="1400" b="0">
              <a:solidFill>
                <a:schemeClr val="tx2"/>
              </a:solidFill>
            </a:endParaRPr>
          </a:p>
        </p:txBody>
      </p:sp>
      <p:sp>
        <p:nvSpPr>
          <p:cNvPr id="201734"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1026"/>
          <p:cNvSpPr>
            <a:spLocks noGrp="1" noChangeArrowheads="1"/>
          </p:cNvSpPr>
          <p:nvPr>
            <p:ph type="title"/>
          </p:nvPr>
        </p:nvSpPr>
        <p:spPr>
          <a:xfrm>
            <a:off x="406400" y="228600"/>
            <a:ext cx="8128000" cy="914400"/>
          </a:xfrm>
        </p:spPr>
        <p:txBody>
          <a:bodyPr/>
          <a:lstStyle/>
          <a:p>
            <a:pPr algn="ctr" eaLnBrk="1" hangingPunct="1"/>
            <a:r>
              <a:rPr lang="de-DE" altLang="de-DE" sz="3600"/>
              <a:t>Was ist eine Transaktion</a:t>
            </a:r>
          </a:p>
        </p:txBody>
      </p:sp>
      <p:sp>
        <p:nvSpPr>
          <p:cNvPr id="202755"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0" name="Rectangle 1028"/>
          <p:cNvSpPr>
            <a:spLocks noChangeArrowheads="1"/>
          </p:cNvSpPr>
          <p:nvPr/>
        </p:nvSpPr>
        <p:spPr bwMode="auto">
          <a:xfrm>
            <a:off x="539750" y="1773238"/>
            <a:ext cx="8358188" cy="4708525"/>
          </a:xfrm>
          <a:prstGeom prst="rect">
            <a:avLst/>
          </a:prstGeom>
          <a:noFill/>
          <a:ln w="9525">
            <a:noFill/>
            <a:miter lim="800000"/>
            <a:headEnd/>
            <a:tailEnd/>
          </a:ln>
        </p:spPr>
        <p:txBody>
          <a:bodyPr/>
          <a:lstStyle/>
          <a:p>
            <a:pPr marL="342900" indent="-342900">
              <a:spcBef>
                <a:spcPct val="20000"/>
              </a:spcBef>
              <a:buClr>
                <a:schemeClr val="accent2"/>
              </a:buClr>
              <a:buSzPct val="130000"/>
              <a:buFont typeface="Wingdings" pitchFamily="2" charset="2"/>
              <a:buChar char="§"/>
              <a:tabLst>
                <a:tab pos="2197100" algn="l"/>
              </a:tabLst>
              <a:defRPr/>
            </a:pPr>
            <a:r>
              <a:rPr lang="de-DE" b="1" dirty="0">
                <a:latin typeface="+mn-lt"/>
              </a:rPr>
              <a:t>Definition:</a:t>
            </a:r>
          </a:p>
          <a:p>
            <a:pPr marL="800100" lvl="1" indent="-342900">
              <a:spcBef>
                <a:spcPct val="20000"/>
              </a:spcBef>
              <a:buClr>
                <a:schemeClr val="accent2"/>
              </a:buClr>
              <a:buSzPct val="130000"/>
              <a:buFont typeface="Wingdings" pitchFamily="2" charset="2"/>
              <a:buChar char="§"/>
              <a:tabLst>
                <a:tab pos="2197100" algn="l"/>
              </a:tabLst>
              <a:defRPr/>
            </a:pPr>
            <a:r>
              <a:rPr lang="de-DE" dirty="0">
                <a:latin typeface="+mn-lt"/>
              </a:rPr>
              <a:t>Eine Serie von inhaltlich zusammengehörenden Lese- und Schreiboperationen, welche die DB von einem konsistenten in einen anderen konsistenten Zustand überführen bezeichnen wir als Transaktion.</a:t>
            </a:r>
          </a:p>
          <a:p>
            <a:pPr marL="800100" lvl="1" indent="-342900">
              <a:spcBef>
                <a:spcPct val="20000"/>
              </a:spcBef>
              <a:buClr>
                <a:schemeClr val="accent2"/>
              </a:buClr>
              <a:buSzPct val="130000"/>
              <a:buFont typeface="Wingdings" pitchFamily="2" charset="2"/>
              <a:buChar char="§"/>
              <a:tabLst>
                <a:tab pos="2197100" algn="l"/>
              </a:tabLst>
              <a:defRPr/>
            </a:pPr>
            <a:endParaRPr lang="de-DE" dirty="0">
              <a:latin typeface="+mn-lt"/>
            </a:endParaRPr>
          </a:p>
          <a:p>
            <a:pPr marL="800100" lvl="1" indent="-342900">
              <a:spcBef>
                <a:spcPct val="20000"/>
              </a:spcBef>
              <a:buClr>
                <a:schemeClr val="accent2"/>
              </a:buClr>
              <a:buSzPct val="130000"/>
              <a:buFont typeface="Wingdings" pitchFamily="2" charset="2"/>
              <a:buChar char="§"/>
              <a:tabLst>
                <a:tab pos="2197100" algn="l"/>
              </a:tabLst>
              <a:defRPr/>
            </a:pPr>
            <a:r>
              <a:rPr lang="de-DE" dirty="0">
                <a:latin typeface="+mn-lt"/>
              </a:rPr>
              <a:t>Eine Transaktion ermöglicht es, dass mehrere einzelne Datenbankoperationen als eine atomare Operation ausgeführt werden.</a:t>
            </a:r>
          </a:p>
        </p:txBody>
      </p:sp>
      <p:sp>
        <p:nvSpPr>
          <p:cNvPr id="202757"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2A24484C-FDAA-4B15-B3E1-27721FBDCFEC}" type="slidenum">
              <a:rPr kumimoji="0" lang="en-US" altLang="de-DE" sz="1400" b="0">
                <a:solidFill>
                  <a:schemeClr val="tx2"/>
                </a:solidFill>
              </a:rPr>
              <a:pPr algn="r"/>
              <a:t>209</a:t>
            </a:fld>
            <a:endParaRPr kumimoji="0" lang="en-US" altLang="de-DE" sz="1400" b="0">
              <a:solidFill>
                <a:schemeClr val="tx2"/>
              </a:solidFill>
            </a:endParaRPr>
          </a:p>
        </p:txBody>
      </p:sp>
      <p:sp>
        <p:nvSpPr>
          <p:cNvPr id="202758"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95288" y="404813"/>
            <a:ext cx="8509000" cy="752475"/>
          </a:xfrm>
        </p:spPr>
        <p:txBody>
          <a:bodyPr>
            <a:normAutofit fontScale="90000"/>
          </a:bodyPr>
          <a:lstStyle/>
          <a:p>
            <a:pPr algn="ctr" eaLnBrk="1" fontAlgn="auto" hangingPunct="1">
              <a:spcAft>
                <a:spcPts val="0"/>
              </a:spcAft>
              <a:defRPr/>
            </a:pPr>
            <a:r>
              <a:rPr lang="de-DE" b="1">
                <a:latin typeface="Verdana" pitchFamily="34" charset="0"/>
              </a:rPr>
              <a:t>DATENBANKEN</a:t>
            </a:r>
            <a:endParaRPr lang="de-DE"/>
          </a:p>
        </p:txBody>
      </p:sp>
      <p:sp>
        <p:nvSpPr>
          <p:cNvPr id="27651" name="Rectangle 3"/>
          <p:cNvSpPr>
            <a:spLocks noGrp="1" noChangeArrowheads="1"/>
          </p:cNvSpPr>
          <p:nvPr>
            <p:ph sz="quarter" idx="1"/>
          </p:nvPr>
        </p:nvSpPr>
        <p:spPr>
          <a:xfrm>
            <a:off x="684213" y="2276475"/>
            <a:ext cx="7848600" cy="4171950"/>
          </a:xfrm>
        </p:spPr>
        <p:txBody>
          <a:bodyPr/>
          <a:lstStyle/>
          <a:p>
            <a:pPr algn="ctr" eaLnBrk="1" hangingPunct="1">
              <a:buFont typeface="Wingdings" panose="05000000000000000000" pitchFamily="2" charset="2"/>
              <a:buNone/>
            </a:pPr>
            <a:r>
              <a:rPr lang="de-DE" altLang="de-DE" sz="4000"/>
              <a:t>Übersicht</a:t>
            </a:r>
            <a:r>
              <a:rPr lang="de-CH" altLang="de-DE" sz="4000"/>
              <a:t> </a:t>
            </a:r>
            <a:br>
              <a:rPr lang="de-CH" altLang="de-DE" sz="4000"/>
            </a:br>
            <a:endParaRPr lang="de-CH" altLang="de-DE" sz="4000"/>
          </a:p>
          <a:p>
            <a:pPr algn="ctr" eaLnBrk="1" hangingPunct="1">
              <a:buFont typeface="Wingdings" panose="05000000000000000000" pitchFamily="2" charset="2"/>
              <a:buNone/>
            </a:pPr>
            <a:r>
              <a:rPr lang="de-CH" altLang="de-DE" sz="4000"/>
              <a:t>Datenbanksystem</a:t>
            </a:r>
            <a:endParaRPr lang="en-US" altLang="de-DE" sz="40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026"/>
          <p:cNvSpPr>
            <a:spLocks noGrp="1" noChangeArrowheads="1"/>
          </p:cNvSpPr>
          <p:nvPr>
            <p:ph type="title"/>
          </p:nvPr>
        </p:nvSpPr>
        <p:spPr>
          <a:xfrm>
            <a:off x="406400" y="228600"/>
            <a:ext cx="8128000" cy="914400"/>
          </a:xfrm>
        </p:spPr>
        <p:txBody>
          <a:bodyPr/>
          <a:lstStyle/>
          <a:p>
            <a:pPr eaLnBrk="1" hangingPunct="1"/>
            <a:r>
              <a:rPr lang="de-DE" altLang="de-DE" sz="3600"/>
              <a:t>ACID-Eigenschaften von DBMS</a:t>
            </a:r>
          </a:p>
        </p:txBody>
      </p:sp>
      <p:sp>
        <p:nvSpPr>
          <p:cNvPr id="203779"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1" name="Rectangle 1029"/>
          <p:cNvSpPr>
            <a:spLocks noChangeArrowheads="1"/>
          </p:cNvSpPr>
          <p:nvPr/>
        </p:nvSpPr>
        <p:spPr bwMode="auto">
          <a:xfrm>
            <a:off x="506413" y="1557338"/>
            <a:ext cx="8529637" cy="5300662"/>
          </a:xfrm>
          <a:prstGeom prst="rect">
            <a:avLst/>
          </a:prstGeom>
          <a:noFill/>
          <a:ln w="9525">
            <a:noFill/>
            <a:miter lim="800000"/>
            <a:headEnd/>
            <a:tailEnd/>
          </a:ln>
        </p:spPr>
        <p:txBody>
          <a:bodyPr/>
          <a:lstStyle/>
          <a:p>
            <a:pPr marL="361950" indent="-285750">
              <a:spcBef>
                <a:spcPct val="20000"/>
              </a:spcBef>
              <a:buClr>
                <a:schemeClr val="accent2"/>
              </a:buClr>
              <a:buFont typeface="Wingdings" pitchFamily="2" charset="2"/>
              <a:buChar char="§"/>
              <a:tabLst>
                <a:tab pos="2197100" algn="l"/>
              </a:tabLst>
              <a:defRPr/>
            </a:pPr>
            <a:r>
              <a:rPr lang="de-DE" sz="4000" b="1" dirty="0" err="1">
                <a:latin typeface="+mn-lt"/>
              </a:rPr>
              <a:t>A</a:t>
            </a:r>
            <a:r>
              <a:rPr lang="de-DE" sz="3200" dirty="0" err="1">
                <a:latin typeface="+mn-lt"/>
              </a:rPr>
              <a:t>tomicity</a:t>
            </a:r>
            <a:r>
              <a:rPr lang="de-DE" sz="3200" dirty="0">
                <a:latin typeface="+mn-lt"/>
              </a:rPr>
              <a:t> </a:t>
            </a:r>
            <a:br>
              <a:rPr lang="de-DE" sz="3200" dirty="0">
                <a:latin typeface="+mn-lt"/>
              </a:rPr>
            </a:br>
            <a:r>
              <a:rPr lang="de-DE" sz="3200" dirty="0" err="1">
                <a:latin typeface="+mn-lt"/>
              </a:rPr>
              <a:t>Atomarität</a:t>
            </a:r>
            <a:r>
              <a:rPr lang="de-DE" sz="3200" dirty="0">
                <a:latin typeface="+mn-lt"/>
              </a:rPr>
              <a:t> </a:t>
            </a:r>
            <a:r>
              <a:rPr lang="de-DE" sz="1800" dirty="0">
                <a:latin typeface="+mn-lt"/>
              </a:rPr>
              <a:t>(Alles oder nichts Prinzip, unteilbare Einheit)</a:t>
            </a:r>
          </a:p>
          <a:p>
            <a:pPr marL="361950" indent="-285750">
              <a:spcBef>
                <a:spcPct val="20000"/>
              </a:spcBef>
              <a:buClr>
                <a:schemeClr val="accent2"/>
              </a:buClr>
              <a:buFont typeface="Wingdings" pitchFamily="2" charset="2"/>
              <a:buChar char="§"/>
              <a:tabLst>
                <a:tab pos="2197100" algn="l"/>
              </a:tabLst>
              <a:defRPr/>
            </a:pPr>
            <a:r>
              <a:rPr lang="de-DE" sz="4000" b="1" dirty="0" err="1">
                <a:latin typeface="+mn-lt"/>
              </a:rPr>
              <a:t>C</a:t>
            </a:r>
            <a:r>
              <a:rPr lang="de-DE" sz="3200" dirty="0" err="1">
                <a:latin typeface="+mn-lt"/>
              </a:rPr>
              <a:t>onsistency</a:t>
            </a:r>
            <a:br>
              <a:rPr lang="de-DE" sz="3200" dirty="0">
                <a:latin typeface="+mn-lt"/>
              </a:rPr>
            </a:br>
            <a:r>
              <a:rPr lang="de-DE" sz="3200" dirty="0">
                <a:latin typeface="+mn-lt"/>
              </a:rPr>
              <a:t>Konsistenzerhaltung </a:t>
            </a:r>
            <a:r>
              <a:rPr lang="de-DE" sz="1800" dirty="0">
                <a:latin typeface="+mn-lt"/>
              </a:rPr>
              <a:t>(Mechanismen zur Konsistenzsicherung)</a:t>
            </a:r>
          </a:p>
          <a:p>
            <a:pPr marL="361950" indent="-285750">
              <a:spcBef>
                <a:spcPct val="20000"/>
              </a:spcBef>
              <a:buClr>
                <a:schemeClr val="accent2"/>
              </a:buClr>
              <a:buFont typeface="Wingdings" pitchFamily="2" charset="2"/>
              <a:buChar char="§"/>
              <a:tabLst>
                <a:tab pos="2197100" algn="l"/>
              </a:tabLst>
              <a:defRPr/>
            </a:pPr>
            <a:r>
              <a:rPr lang="de-DE" sz="4000" dirty="0">
                <a:latin typeface="+mn-lt"/>
              </a:rPr>
              <a:t>I</a:t>
            </a:r>
            <a:r>
              <a:rPr lang="de-DE" sz="3200" dirty="0">
                <a:latin typeface="+mn-lt"/>
              </a:rPr>
              <a:t>solation</a:t>
            </a:r>
            <a:br>
              <a:rPr lang="de-DE" sz="3200" dirty="0">
                <a:latin typeface="+mn-lt"/>
              </a:rPr>
            </a:br>
            <a:r>
              <a:rPr lang="de-DE" sz="3200" dirty="0">
                <a:latin typeface="+mn-lt"/>
              </a:rPr>
              <a:t>Isoliert</a:t>
            </a:r>
            <a:r>
              <a:rPr lang="de-DE" sz="1800" dirty="0">
                <a:latin typeface="+mn-lt"/>
              </a:rPr>
              <a:t>(Mechanismen zur </a:t>
            </a:r>
            <a:r>
              <a:rPr lang="de-DE" sz="1800" dirty="0" err="1">
                <a:latin typeface="+mn-lt"/>
              </a:rPr>
              <a:t>mehrbenutzer</a:t>
            </a:r>
            <a:r>
              <a:rPr lang="de-DE" sz="1800" dirty="0">
                <a:latin typeface="+mn-lt"/>
              </a:rPr>
              <a:t> Synchronisation)</a:t>
            </a:r>
          </a:p>
          <a:p>
            <a:pPr marL="361950" indent="-285750">
              <a:spcBef>
                <a:spcPct val="20000"/>
              </a:spcBef>
              <a:buClr>
                <a:schemeClr val="accent2"/>
              </a:buClr>
              <a:buFont typeface="Wingdings" pitchFamily="2" charset="2"/>
              <a:buChar char="§"/>
              <a:tabLst>
                <a:tab pos="2197100" algn="l"/>
              </a:tabLst>
              <a:defRPr/>
            </a:pPr>
            <a:r>
              <a:rPr lang="de-DE" sz="4000" b="1" dirty="0" err="1">
                <a:latin typeface="+mn-lt"/>
              </a:rPr>
              <a:t>D</a:t>
            </a:r>
            <a:r>
              <a:rPr lang="de-DE" sz="3200" dirty="0" err="1">
                <a:latin typeface="+mn-lt"/>
              </a:rPr>
              <a:t>urability</a:t>
            </a:r>
            <a:br>
              <a:rPr lang="de-DE" sz="3200" dirty="0">
                <a:latin typeface="+mn-lt"/>
              </a:rPr>
            </a:br>
            <a:r>
              <a:rPr lang="de-DE" sz="3200" dirty="0">
                <a:latin typeface="+mn-lt"/>
              </a:rPr>
              <a:t>Dauerhaftigkeit </a:t>
            </a:r>
            <a:r>
              <a:rPr lang="de-DE" sz="1600" dirty="0">
                <a:latin typeface="+mn-lt"/>
              </a:rPr>
              <a:t>(wenn abgeschlossen sind alle Änderungen in DB festgehalten)</a:t>
            </a:r>
          </a:p>
        </p:txBody>
      </p:sp>
      <p:sp>
        <p:nvSpPr>
          <p:cNvPr id="203781"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188F8CAE-1DDD-4581-AFE5-234698044BAB}" type="slidenum">
              <a:rPr kumimoji="0" lang="en-US" altLang="de-DE" sz="1400" b="0">
                <a:solidFill>
                  <a:schemeClr val="tx2"/>
                </a:solidFill>
              </a:rPr>
              <a:pPr algn="r"/>
              <a:t>210</a:t>
            </a:fld>
            <a:endParaRPr kumimoji="0" lang="en-US" altLang="de-DE" sz="1400" b="0">
              <a:solidFill>
                <a:schemeClr val="tx2"/>
              </a:solidFill>
            </a:endParaRPr>
          </a:p>
        </p:txBody>
      </p:sp>
      <p:sp>
        <p:nvSpPr>
          <p:cNvPr id="203782"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9"/>
          <p:cNvSpPr>
            <a:spLocks noChangeArrowheads="1"/>
          </p:cNvSpPr>
          <p:nvPr/>
        </p:nvSpPr>
        <p:spPr bwMode="auto">
          <a:xfrm>
            <a:off x="611188" y="1682750"/>
            <a:ext cx="8208962" cy="2628900"/>
          </a:xfrm>
          <a:prstGeom prst="rect">
            <a:avLst/>
          </a:prstGeom>
          <a:noFill/>
          <a:ln w="9525">
            <a:noFill/>
            <a:miter lim="800000"/>
            <a:headEnd/>
            <a:tailEnd/>
          </a:ln>
        </p:spPr>
        <p:txBody>
          <a:bodyPr>
            <a:spAutoFit/>
          </a:bodyPr>
          <a:lstStyle/>
          <a:p>
            <a:pPr>
              <a:spcBef>
                <a:spcPct val="20000"/>
              </a:spcBef>
              <a:defRPr/>
            </a:pPr>
            <a:r>
              <a:rPr lang="de-DE" dirty="0">
                <a:latin typeface="+mn-lt"/>
              </a:rPr>
              <a:t>Anwendungsspezifische Zusammenhänge zwischen Daten erfordern mehrere zusammenhängende Änderungen, die alle oder gar nicht ausgeführt werden.</a:t>
            </a:r>
          </a:p>
          <a:p>
            <a:pPr>
              <a:spcBef>
                <a:spcPct val="20000"/>
              </a:spcBef>
              <a:defRPr/>
            </a:pPr>
            <a:r>
              <a:rPr lang="de-DE" dirty="0">
                <a:latin typeface="+mn-lt"/>
              </a:rPr>
              <a:t>z.B.</a:t>
            </a:r>
          </a:p>
          <a:p>
            <a:pPr>
              <a:spcBef>
                <a:spcPct val="20000"/>
              </a:spcBef>
              <a:defRPr/>
            </a:pPr>
            <a:r>
              <a:rPr lang="de-DE" sz="2000" dirty="0">
                <a:latin typeface="+mn-lt"/>
              </a:rPr>
              <a:t>Banken/Buchhaltung 	</a:t>
            </a:r>
            <a:r>
              <a:rPr lang="de-DE" sz="2000" dirty="0">
                <a:latin typeface="+mn-lt"/>
                <a:sym typeface="Wingdings" pitchFamily="2" charset="2"/>
              </a:rPr>
              <a:t> </a:t>
            </a:r>
            <a:r>
              <a:rPr lang="de-DE" sz="2000" dirty="0">
                <a:latin typeface="+mn-lt"/>
              </a:rPr>
              <a:t>Soll- u. Haben-Buchung</a:t>
            </a:r>
            <a:br>
              <a:rPr lang="de-DE" sz="2000" dirty="0">
                <a:latin typeface="+mn-lt"/>
              </a:rPr>
            </a:br>
            <a:r>
              <a:rPr lang="de-DE" sz="2000" dirty="0">
                <a:latin typeface="+mn-lt"/>
              </a:rPr>
              <a:t>Zentral- und Filiallager: 	</a:t>
            </a:r>
            <a:r>
              <a:rPr lang="de-DE" sz="2000" dirty="0">
                <a:latin typeface="+mn-lt"/>
                <a:sym typeface="Wingdings" pitchFamily="2" charset="2"/>
              </a:rPr>
              <a:t> </a:t>
            </a:r>
            <a:r>
              <a:rPr lang="de-DE" sz="2000" dirty="0">
                <a:latin typeface="+mn-lt"/>
              </a:rPr>
              <a:t>Warenauslieferung erfordert Buchungen in 			      beiden Lagern</a:t>
            </a:r>
          </a:p>
        </p:txBody>
      </p:sp>
      <p:sp>
        <p:nvSpPr>
          <p:cNvPr id="102500" name="Oval 100"/>
          <p:cNvSpPr>
            <a:spLocks noChangeArrowheads="1"/>
          </p:cNvSpPr>
          <p:nvPr/>
        </p:nvSpPr>
        <p:spPr bwMode="auto">
          <a:xfrm>
            <a:off x="5795963" y="4076700"/>
            <a:ext cx="1608137" cy="1508125"/>
          </a:xfrm>
          <a:prstGeom prst="ellipse">
            <a:avLst/>
          </a:prstGeom>
          <a:solidFill>
            <a:srgbClr val="FF0000">
              <a:alpha val="56078"/>
            </a:srgbClr>
          </a:solidFill>
          <a:ln w="9525">
            <a:solidFill>
              <a:schemeClr val="tx1"/>
            </a:solidFill>
            <a:round/>
            <a:headEnd/>
            <a:tailEnd/>
          </a:ln>
        </p:spPr>
        <p:txBody>
          <a:bodyPr wrap="none" anchor="ctr"/>
          <a:lstStyle/>
          <a:p>
            <a:pPr algn="ctr">
              <a:defRPr/>
            </a:pPr>
            <a:r>
              <a:rPr lang="de-DE" sz="1800" dirty="0">
                <a:latin typeface="+mn-lt"/>
              </a:rPr>
              <a:t>Mehr-</a:t>
            </a:r>
            <a:br>
              <a:rPr lang="de-DE" sz="1800" dirty="0">
                <a:latin typeface="+mn-lt"/>
              </a:rPr>
            </a:br>
            <a:r>
              <a:rPr lang="de-DE" sz="1800" dirty="0" err="1">
                <a:latin typeface="+mn-lt"/>
              </a:rPr>
              <a:t>benutzer</a:t>
            </a:r>
            <a:r>
              <a:rPr lang="de-DE" sz="1800" dirty="0">
                <a:latin typeface="+mn-lt"/>
              </a:rPr>
              <a:t>-</a:t>
            </a:r>
            <a:br>
              <a:rPr lang="de-DE" sz="1800" dirty="0">
                <a:latin typeface="+mn-lt"/>
              </a:rPr>
            </a:br>
            <a:r>
              <a:rPr lang="de-DE" sz="1800" dirty="0">
                <a:latin typeface="+mn-lt"/>
              </a:rPr>
              <a:t>betrieb</a:t>
            </a:r>
          </a:p>
          <a:p>
            <a:pPr algn="ctr">
              <a:defRPr/>
            </a:pPr>
            <a:endParaRPr lang="de-DE" sz="1800" dirty="0">
              <a:latin typeface="+mn-lt"/>
            </a:endParaRPr>
          </a:p>
        </p:txBody>
      </p:sp>
      <p:sp>
        <p:nvSpPr>
          <p:cNvPr id="102501" name="Oval 101"/>
          <p:cNvSpPr>
            <a:spLocks noChangeArrowheads="1"/>
          </p:cNvSpPr>
          <p:nvPr/>
        </p:nvSpPr>
        <p:spPr bwMode="auto">
          <a:xfrm>
            <a:off x="7042150" y="4227513"/>
            <a:ext cx="1608138" cy="1508125"/>
          </a:xfrm>
          <a:prstGeom prst="ellipse">
            <a:avLst/>
          </a:prstGeom>
          <a:solidFill>
            <a:srgbClr val="FFCC00">
              <a:alpha val="89803"/>
            </a:srgbClr>
          </a:solidFill>
          <a:ln w="9525">
            <a:solidFill>
              <a:schemeClr val="tx1"/>
            </a:solidFill>
            <a:round/>
            <a:headEnd/>
            <a:tailEnd/>
          </a:ln>
        </p:spPr>
        <p:txBody>
          <a:bodyPr wrap="none" anchor="ctr"/>
          <a:lstStyle/>
          <a:p>
            <a:pPr algn="ctr">
              <a:defRPr/>
            </a:pPr>
            <a:r>
              <a:rPr lang="de-DE" sz="1800" dirty="0">
                <a:latin typeface="+mn-lt"/>
              </a:rPr>
              <a:t>Daten-</a:t>
            </a:r>
            <a:br>
              <a:rPr lang="de-DE" sz="1800" dirty="0">
                <a:latin typeface="+mn-lt"/>
              </a:rPr>
            </a:br>
            <a:r>
              <a:rPr lang="de-DE" sz="1800" dirty="0" err="1">
                <a:latin typeface="+mn-lt"/>
              </a:rPr>
              <a:t>konsistenz</a:t>
            </a:r>
            <a:br>
              <a:rPr lang="de-DE" sz="1800" dirty="0">
                <a:latin typeface="+mn-lt"/>
              </a:rPr>
            </a:br>
            <a:endParaRPr lang="de-DE" sz="1800" dirty="0">
              <a:latin typeface="+mn-lt"/>
            </a:endParaRPr>
          </a:p>
        </p:txBody>
      </p:sp>
      <p:sp>
        <p:nvSpPr>
          <p:cNvPr id="102502" name="Oval 102"/>
          <p:cNvSpPr>
            <a:spLocks noChangeArrowheads="1"/>
          </p:cNvSpPr>
          <p:nvPr/>
        </p:nvSpPr>
        <p:spPr bwMode="auto">
          <a:xfrm>
            <a:off x="7042150" y="5195888"/>
            <a:ext cx="1608138" cy="1508125"/>
          </a:xfrm>
          <a:prstGeom prst="ellipse">
            <a:avLst/>
          </a:prstGeom>
          <a:solidFill>
            <a:srgbClr val="333399">
              <a:alpha val="50195"/>
            </a:srgbClr>
          </a:solidFill>
          <a:ln w="9525">
            <a:solidFill>
              <a:schemeClr val="tx1"/>
            </a:solidFill>
            <a:round/>
            <a:headEnd/>
            <a:tailEnd/>
          </a:ln>
        </p:spPr>
        <p:txBody>
          <a:bodyPr wrap="none" anchor="ctr"/>
          <a:lstStyle/>
          <a:p>
            <a:pPr algn="ctr">
              <a:defRPr/>
            </a:pPr>
            <a:r>
              <a:rPr lang="de-DE" sz="1800">
                <a:latin typeface="+mn-lt"/>
              </a:rPr>
              <a:t>Fehler-</a:t>
            </a:r>
            <a:br>
              <a:rPr lang="de-DE" sz="1800">
                <a:latin typeface="+mn-lt"/>
              </a:rPr>
            </a:br>
            <a:r>
              <a:rPr lang="de-DE" sz="1800">
                <a:latin typeface="+mn-lt"/>
              </a:rPr>
              <a:t>erholung</a:t>
            </a:r>
          </a:p>
        </p:txBody>
      </p:sp>
      <p:sp>
        <p:nvSpPr>
          <p:cNvPr id="102503" name="Oval 103"/>
          <p:cNvSpPr>
            <a:spLocks noChangeArrowheads="1"/>
          </p:cNvSpPr>
          <p:nvPr/>
        </p:nvSpPr>
        <p:spPr bwMode="auto">
          <a:xfrm>
            <a:off x="5843588" y="5076825"/>
            <a:ext cx="1608137" cy="1508125"/>
          </a:xfrm>
          <a:prstGeom prst="ellipse">
            <a:avLst/>
          </a:prstGeom>
          <a:solidFill>
            <a:srgbClr val="008000">
              <a:alpha val="50195"/>
            </a:srgbClr>
          </a:solidFill>
          <a:ln w="9525">
            <a:solidFill>
              <a:schemeClr val="tx1"/>
            </a:solidFill>
            <a:round/>
            <a:headEnd/>
            <a:tailEnd/>
          </a:ln>
        </p:spPr>
        <p:txBody>
          <a:bodyPr wrap="none" anchor="ctr"/>
          <a:lstStyle/>
          <a:p>
            <a:pPr algn="ctr">
              <a:defRPr/>
            </a:pPr>
            <a:r>
              <a:rPr lang="de-DE" sz="1800" dirty="0">
                <a:latin typeface="+mn-lt"/>
              </a:rPr>
              <a:t>Lese-</a:t>
            </a:r>
            <a:br>
              <a:rPr lang="de-DE" sz="1800" dirty="0">
                <a:latin typeface="+mn-lt"/>
              </a:rPr>
            </a:br>
            <a:r>
              <a:rPr lang="de-DE" sz="1800" dirty="0" err="1">
                <a:latin typeface="+mn-lt"/>
              </a:rPr>
              <a:t>konsistenz</a:t>
            </a:r>
            <a:endParaRPr lang="de-DE" sz="1800" dirty="0">
              <a:latin typeface="+mn-lt"/>
            </a:endParaRPr>
          </a:p>
        </p:txBody>
      </p:sp>
      <p:sp>
        <p:nvSpPr>
          <p:cNvPr id="204807" name="Titel 7"/>
          <p:cNvSpPr>
            <a:spLocks noGrp="1"/>
          </p:cNvSpPr>
          <p:nvPr>
            <p:ph type="title"/>
          </p:nvPr>
        </p:nvSpPr>
        <p:spPr>
          <a:xfrm>
            <a:off x="609600" y="350838"/>
            <a:ext cx="8153400" cy="990600"/>
          </a:xfrm>
        </p:spPr>
        <p:txBody>
          <a:bodyPr/>
          <a:lstStyle/>
          <a:p>
            <a:r>
              <a:rPr lang="de-CH" altLang="de-DE"/>
              <a:t>Transaktion – Motivation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02501"/>
                                        </p:tgtEl>
                                        <p:attrNameLst>
                                          <p:attrName>style.visibility</p:attrName>
                                        </p:attrNameLst>
                                      </p:cBhvr>
                                      <p:to>
                                        <p:strVal val="visible"/>
                                      </p:to>
                                    </p:set>
                                    <p:anim calcmode="lin" valueType="num">
                                      <p:cBhvr additive="base">
                                        <p:cTn id="7" dur="500" fill="hold"/>
                                        <p:tgtEl>
                                          <p:spTgt spid="102501"/>
                                        </p:tgtEl>
                                        <p:attrNameLst>
                                          <p:attrName>ppt_x</p:attrName>
                                        </p:attrNameLst>
                                      </p:cBhvr>
                                      <p:tavLst>
                                        <p:tav tm="0">
                                          <p:val>
                                            <p:strVal val="1+#ppt_w/2"/>
                                          </p:val>
                                        </p:tav>
                                        <p:tav tm="100000">
                                          <p:val>
                                            <p:strVal val="#ppt_x"/>
                                          </p:val>
                                        </p:tav>
                                      </p:tavLst>
                                    </p:anim>
                                    <p:anim calcmode="lin" valueType="num">
                                      <p:cBhvr additive="base">
                                        <p:cTn id="8" dur="500" fill="hold"/>
                                        <p:tgtEl>
                                          <p:spTgt spid="10250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02500"/>
                                        </p:tgtEl>
                                        <p:attrNameLst>
                                          <p:attrName>style.visibility</p:attrName>
                                        </p:attrNameLst>
                                      </p:cBhvr>
                                      <p:to>
                                        <p:strVal val="visible"/>
                                      </p:to>
                                    </p:set>
                                    <p:anim calcmode="lin" valueType="num">
                                      <p:cBhvr additive="base">
                                        <p:cTn id="13" dur="500" fill="hold"/>
                                        <p:tgtEl>
                                          <p:spTgt spid="102500"/>
                                        </p:tgtEl>
                                        <p:attrNameLst>
                                          <p:attrName>ppt_x</p:attrName>
                                        </p:attrNameLst>
                                      </p:cBhvr>
                                      <p:tavLst>
                                        <p:tav tm="0">
                                          <p:val>
                                            <p:strVal val="0-#ppt_w/2"/>
                                          </p:val>
                                        </p:tav>
                                        <p:tav tm="100000">
                                          <p:val>
                                            <p:strVal val="#ppt_x"/>
                                          </p:val>
                                        </p:tav>
                                      </p:tavLst>
                                    </p:anim>
                                    <p:anim calcmode="lin" valueType="num">
                                      <p:cBhvr additive="base">
                                        <p:cTn id="14" dur="500" fill="hold"/>
                                        <p:tgtEl>
                                          <p:spTgt spid="10250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02502"/>
                                        </p:tgtEl>
                                        <p:attrNameLst>
                                          <p:attrName>style.visibility</p:attrName>
                                        </p:attrNameLst>
                                      </p:cBhvr>
                                      <p:to>
                                        <p:strVal val="visible"/>
                                      </p:to>
                                    </p:set>
                                    <p:anim calcmode="lin" valueType="num">
                                      <p:cBhvr additive="base">
                                        <p:cTn id="19" dur="500" fill="hold"/>
                                        <p:tgtEl>
                                          <p:spTgt spid="102502"/>
                                        </p:tgtEl>
                                        <p:attrNameLst>
                                          <p:attrName>ppt_x</p:attrName>
                                        </p:attrNameLst>
                                      </p:cBhvr>
                                      <p:tavLst>
                                        <p:tav tm="0">
                                          <p:val>
                                            <p:strVal val="1+#ppt_w/2"/>
                                          </p:val>
                                        </p:tav>
                                        <p:tav tm="100000">
                                          <p:val>
                                            <p:strVal val="#ppt_x"/>
                                          </p:val>
                                        </p:tav>
                                      </p:tavLst>
                                    </p:anim>
                                    <p:anim calcmode="lin" valueType="num">
                                      <p:cBhvr additive="base">
                                        <p:cTn id="20" dur="500" fill="hold"/>
                                        <p:tgtEl>
                                          <p:spTgt spid="1025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02503"/>
                                        </p:tgtEl>
                                        <p:attrNameLst>
                                          <p:attrName>style.visibility</p:attrName>
                                        </p:attrNameLst>
                                      </p:cBhvr>
                                      <p:to>
                                        <p:strVal val="visible"/>
                                      </p:to>
                                    </p:set>
                                    <p:anim calcmode="lin" valueType="num">
                                      <p:cBhvr additive="base">
                                        <p:cTn id="25" dur="500" fill="hold"/>
                                        <p:tgtEl>
                                          <p:spTgt spid="102503"/>
                                        </p:tgtEl>
                                        <p:attrNameLst>
                                          <p:attrName>ppt_x</p:attrName>
                                        </p:attrNameLst>
                                      </p:cBhvr>
                                      <p:tavLst>
                                        <p:tav tm="0">
                                          <p:val>
                                            <p:strVal val="0-#ppt_w/2"/>
                                          </p:val>
                                        </p:tav>
                                        <p:tav tm="100000">
                                          <p:val>
                                            <p:strVal val="#ppt_x"/>
                                          </p:val>
                                        </p:tav>
                                      </p:tavLst>
                                    </p:anim>
                                    <p:anim calcmode="lin" valueType="num">
                                      <p:cBhvr additive="base">
                                        <p:cTn id="26" dur="500" fill="hold"/>
                                        <p:tgtEl>
                                          <p:spTgt spid="102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0" grpId="0" animBg="1" autoUpdateAnimBg="0"/>
      <p:bldP spid="102501" grpId="0" animBg="1" autoUpdateAnimBg="0"/>
      <p:bldP spid="102502" grpId="0" animBg="1" autoUpdateAnimBg="0"/>
      <p:bldP spid="102503" grpId="0" animBg="1"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026"/>
          <p:cNvSpPr>
            <a:spLocks noGrp="1" noChangeArrowheads="1"/>
          </p:cNvSpPr>
          <p:nvPr>
            <p:ph type="title"/>
          </p:nvPr>
        </p:nvSpPr>
        <p:spPr>
          <a:xfrm>
            <a:off x="406400" y="228600"/>
            <a:ext cx="8128000" cy="914400"/>
          </a:xfrm>
        </p:spPr>
        <p:txBody>
          <a:bodyPr/>
          <a:lstStyle/>
          <a:p>
            <a:pPr eaLnBrk="1" hangingPunct="1"/>
            <a:r>
              <a:rPr lang="de-DE" altLang="de-DE" sz="3600"/>
              <a:t>Transaktionsverarbeitungs-Operationen (1)</a:t>
            </a:r>
          </a:p>
        </p:txBody>
      </p:sp>
      <p:sp>
        <p:nvSpPr>
          <p:cNvPr id="205827"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0" name="Rectangle 1028"/>
          <p:cNvSpPr>
            <a:spLocks noChangeArrowheads="1"/>
          </p:cNvSpPr>
          <p:nvPr/>
        </p:nvSpPr>
        <p:spPr bwMode="auto">
          <a:xfrm>
            <a:off x="539750" y="1700213"/>
            <a:ext cx="8215313" cy="4781550"/>
          </a:xfrm>
          <a:prstGeom prst="rect">
            <a:avLst/>
          </a:prstGeom>
          <a:noFill/>
          <a:ln w="9525">
            <a:noFill/>
            <a:miter lim="800000"/>
            <a:headEnd/>
            <a:tailEnd/>
          </a:ln>
        </p:spPr>
        <p:txBody>
          <a:bodyPr/>
          <a:lstStyle/>
          <a:p>
            <a:pPr marL="342900" indent="-342900">
              <a:spcBef>
                <a:spcPct val="20000"/>
              </a:spcBef>
              <a:buClr>
                <a:schemeClr val="accent2"/>
              </a:buClr>
              <a:buSzPct val="130000"/>
              <a:buFont typeface="Wingdings" pitchFamily="2" charset="2"/>
              <a:buChar char="§"/>
              <a:tabLst>
                <a:tab pos="2197100" algn="l"/>
              </a:tabLst>
              <a:defRPr/>
            </a:pPr>
            <a:r>
              <a:rPr lang="de-DE" sz="3200" b="1" dirty="0">
                <a:latin typeface="+mn-lt"/>
              </a:rPr>
              <a:t>Begin </a:t>
            </a:r>
            <a:r>
              <a:rPr lang="de-DE" sz="3200" b="1" dirty="0" err="1">
                <a:latin typeface="+mn-lt"/>
              </a:rPr>
              <a:t>of</a:t>
            </a:r>
            <a:r>
              <a:rPr lang="de-DE" sz="3200" b="1" dirty="0">
                <a:latin typeface="+mn-lt"/>
              </a:rPr>
              <a:t> </a:t>
            </a:r>
            <a:r>
              <a:rPr lang="de-DE" sz="3200" b="1" dirty="0" err="1">
                <a:latin typeface="+mn-lt"/>
              </a:rPr>
              <a:t>transaction</a:t>
            </a:r>
            <a:r>
              <a:rPr lang="de-DE" sz="3200" b="1" dirty="0">
                <a:latin typeface="+mn-lt"/>
              </a:rPr>
              <a:t> (bot)</a:t>
            </a:r>
          </a:p>
          <a:p>
            <a:pPr marL="800100" lvl="1" indent="-342900">
              <a:spcBef>
                <a:spcPct val="20000"/>
              </a:spcBef>
              <a:buClr>
                <a:schemeClr val="accent2"/>
              </a:buClr>
              <a:buSzPct val="130000"/>
              <a:buFont typeface="Wingdings" pitchFamily="2" charset="2"/>
              <a:buChar char="§"/>
              <a:tabLst>
                <a:tab pos="2197100" algn="l"/>
              </a:tabLst>
              <a:defRPr/>
            </a:pPr>
            <a:r>
              <a:rPr lang="de-DE" sz="3200" dirty="0">
                <a:latin typeface="+mn-lt"/>
              </a:rPr>
              <a:t>Markiert den Anfang einer Transaktion</a:t>
            </a:r>
          </a:p>
          <a:p>
            <a:pPr marL="342900" indent="-342900">
              <a:spcBef>
                <a:spcPct val="20000"/>
              </a:spcBef>
              <a:buClr>
                <a:schemeClr val="accent2"/>
              </a:buClr>
              <a:buSzPct val="130000"/>
              <a:buFont typeface="Wingdings" pitchFamily="2" charset="2"/>
              <a:buChar char="§"/>
              <a:tabLst>
                <a:tab pos="2197100" algn="l"/>
              </a:tabLst>
              <a:defRPr/>
            </a:pPr>
            <a:r>
              <a:rPr lang="de-DE" sz="3200" b="1" dirty="0">
                <a:latin typeface="+mn-lt"/>
              </a:rPr>
              <a:t>Commit</a:t>
            </a:r>
          </a:p>
          <a:p>
            <a:pPr marL="800100" lvl="1" indent="-342900">
              <a:spcBef>
                <a:spcPct val="20000"/>
              </a:spcBef>
              <a:buClr>
                <a:schemeClr val="accent2"/>
              </a:buClr>
              <a:buSzPct val="130000"/>
              <a:buFont typeface="Wingdings" pitchFamily="2" charset="2"/>
              <a:buChar char="§"/>
              <a:tabLst>
                <a:tab pos="2197100" algn="l"/>
              </a:tabLst>
              <a:defRPr/>
            </a:pPr>
            <a:r>
              <a:rPr lang="de-DE" sz="3200" dirty="0">
                <a:latin typeface="+mn-lt"/>
              </a:rPr>
              <a:t>Markiert das Ende einer Transaktion</a:t>
            </a:r>
          </a:p>
          <a:p>
            <a:pPr marL="342900" indent="-342900">
              <a:spcBef>
                <a:spcPct val="20000"/>
              </a:spcBef>
              <a:buClr>
                <a:schemeClr val="accent2"/>
              </a:buClr>
              <a:buSzPct val="130000"/>
              <a:buFont typeface="Wingdings" pitchFamily="2" charset="2"/>
              <a:buChar char="§"/>
              <a:tabLst>
                <a:tab pos="2197100" algn="l"/>
              </a:tabLst>
              <a:defRPr/>
            </a:pPr>
            <a:r>
              <a:rPr lang="de-DE" sz="3200" b="1" dirty="0">
                <a:latin typeface="+mn-lt"/>
              </a:rPr>
              <a:t>Rollback</a:t>
            </a:r>
          </a:p>
          <a:p>
            <a:pPr marL="800100" lvl="1" indent="-342900">
              <a:spcBef>
                <a:spcPct val="20000"/>
              </a:spcBef>
              <a:buClr>
                <a:schemeClr val="accent2"/>
              </a:buClr>
              <a:buSzPct val="130000"/>
              <a:buFont typeface="Wingdings" pitchFamily="2" charset="2"/>
              <a:buChar char="§"/>
              <a:tabLst>
                <a:tab pos="2197100" algn="l"/>
              </a:tabLst>
              <a:defRPr/>
            </a:pPr>
            <a:r>
              <a:rPr lang="de-DE" sz="3200" dirty="0">
                <a:latin typeface="+mn-lt"/>
              </a:rPr>
              <a:t>Bricht eine Transaktion ab.</a:t>
            </a:r>
          </a:p>
        </p:txBody>
      </p:sp>
      <p:sp>
        <p:nvSpPr>
          <p:cNvPr id="205829"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A47E638D-716B-4F56-9AAA-AA792B8DABC6}" type="slidenum">
              <a:rPr kumimoji="0" lang="en-US" altLang="de-DE" sz="1400" b="0">
                <a:solidFill>
                  <a:schemeClr val="tx2"/>
                </a:solidFill>
              </a:rPr>
              <a:pPr algn="r"/>
              <a:t>212</a:t>
            </a:fld>
            <a:endParaRPr kumimoji="0" lang="en-US" altLang="de-DE" sz="1400" b="0">
              <a:solidFill>
                <a:schemeClr val="tx2"/>
              </a:solidFill>
            </a:endParaRPr>
          </a:p>
        </p:txBody>
      </p:sp>
      <p:sp>
        <p:nvSpPr>
          <p:cNvPr id="205830"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026"/>
          <p:cNvSpPr>
            <a:spLocks noGrp="1" noChangeArrowheads="1"/>
          </p:cNvSpPr>
          <p:nvPr>
            <p:ph type="title"/>
          </p:nvPr>
        </p:nvSpPr>
        <p:spPr>
          <a:xfrm>
            <a:off x="406400" y="228600"/>
            <a:ext cx="8128000" cy="914400"/>
          </a:xfrm>
        </p:spPr>
        <p:txBody>
          <a:bodyPr/>
          <a:lstStyle/>
          <a:p>
            <a:pPr eaLnBrk="1" hangingPunct="1"/>
            <a:r>
              <a:rPr lang="de-DE" altLang="de-DE" sz="3600"/>
              <a:t>Transaktionsverarbeitungs-Operationen (2)</a:t>
            </a:r>
          </a:p>
        </p:txBody>
      </p:sp>
      <p:sp>
        <p:nvSpPr>
          <p:cNvPr id="206851"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81604" name="Rectangle 1028"/>
          <p:cNvSpPr>
            <a:spLocks noChangeArrowheads="1"/>
          </p:cNvSpPr>
          <p:nvPr/>
        </p:nvSpPr>
        <p:spPr bwMode="auto">
          <a:xfrm>
            <a:off x="539750" y="1700213"/>
            <a:ext cx="8229600" cy="4876800"/>
          </a:xfrm>
          <a:prstGeom prst="rect">
            <a:avLst/>
          </a:prstGeom>
          <a:noFill/>
          <a:ln w="9525">
            <a:noFill/>
            <a:miter lim="800000"/>
            <a:headEnd/>
            <a:tailEnd/>
          </a:ln>
        </p:spPr>
        <p:txBody>
          <a:bodyPr/>
          <a:lstStyle/>
          <a:p>
            <a:pPr marL="342900" indent="-342900">
              <a:spcBef>
                <a:spcPct val="20000"/>
              </a:spcBef>
              <a:buClr>
                <a:schemeClr val="accent2"/>
              </a:buClr>
              <a:buSzPct val="130000"/>
              <a:buFont typeface="Wingdings" pitchFamily="2" charset="2"/>
              <a:buChar char="§"/>
              <a:tabLst>
                <a:tab pos="2197100" algn="l"/>
              </a:tabLst>
              <a:defRPr/>
            </a:pPr>
            <a:r>
              <a:rPr lang="de-DE" dirty="0">
                <a:latin typeface="+mn-lt"/>
              </a:rPr>
              <a:t>COMMIT</a:t>
            </a:r>
          </a:p>
          <a:p>
            <a:pPr marL="819150" lvl="1" indent="-285750">
              <a:spcBef>
                <a:spcPct val="20000"/>
              </a:spcBef>
              <a:buClr>
                <a:schemeClr val="accent2"/>
              </a:buClr>
              <a:buFont typeface="Wingdings" pitchFamily="2" charset="2"/>
              <a:buChar char="§"/>
              <a:tabLst>
                <a:tab pos="2197100" algn="l"/>
              </a:tabLst>
              <a:defRPr/>
            </a:pPr>
            <a:r>
              <a:rPr lang="de-DE" sz="2000" dirty="0">
                <a:latin typeface="+mn-lt"/>
              </a:rPr>
              <a:t>Änderungen in die Datenbank übernommen</a:t>
            </a:r>
          </a:p>
          <a:p>
            <a:pPr marL="819150" lvl="1" indent="-285750">
              <a:spcBef>
                <a:spcPct val="20000"/>
              </a:spcBef>
              <a:buClr>
                <a:schemeClr val="accent2"/>
              </a:buClr>
              <a:buFont typeface="Wingdings" pitchFamily="2" charset="2"/>
              <a:buChar char="§"/>
              <a:tabLst>
                <a:tab pos="2197100" algn="l"/>
              </a:tabLst>
              <a:defRPr/>
            </a:pPr>
            <a:r>
              <a:rPr lang="de-DE" sz="2000" dirty="0">
                <a:latin typeface="+mn-lt"/>
              </a:rPr>
              <a:t>Beispiel:</a:t>
            </a:r>
            <a:br>
              <a:rPr lang="de-DE" sz="2000" dirty="0">
                <a:latin typeface="+mn-lt"/>
              </a:rPr>
            </a:br>
            <a:r>
              <a:rPr lang="de-DE" sz="1800" b="1" dirty="0">
                <a:latin typeface="+mn-lt"/>
              </a:rPr>
              <a:t>BEGIN TRANSACTION</a:t>
            </a:r>
            <a:br>
              <a:rPr lang="de-DE" sz="1800" dirty="0">
                <a:latin typeface="+mn-lt"/>
              </a:rPr>
            </a:br>
            <a:r>
              <a:rPr lang="de-DE" sz="1800" dirty="0">
                <a:latin typeface="+mn-lt"/>
              </a:rPr>
              <a:t>Update </a:t>
            </a:r>
            <a:r>
              <a:rPr lang="de-DE" sz="1800" dirty="0" err="1">
                <a:latin typeface="+mn-lt"/>
              </a:rPr>
              <a:t>tblTest</a:t>
            </a:r>
            <a:r>
              <a:rPr lang="de-DE" sz="1800" dirty="0">
                <a:latin typeface="+mn-lt"/>
              </a:rPr>
              <a:t> Set </a:t>
            </a:r>
            <a:r>
              <a:rPr lang="de-DE" sz="1800" dirty="0" err="1">
                <a:latin typeface="+mn-lt"/>
              </a:rPr>
              <a:t>userid</a:t>
            </a:r>
            <a:r>
              <a:rPr lang="de-DE" sz="1800" dirty="0">
                <a:latin typeface="+mn-lt"/>
              </a:rPr>
              <a:t> = ‚King‘</a:t>
            </a:r>
            <a:br>
              <a:rPr lang="de-DE" sz="1800" dirty="0">
                <a:latin typeface="+mn-lt"/>
              </a:rPr>
            </a:br>
            <a:r>
              <a:rPr lang="de-DE" sz="1800" dirty="0">
                <a:latin typeface="+mn-lt"/>
              </a:rPr>
              <a:t>...</a:t>
            </a:r>
            <a:br>
              <a:rPr lang="de-DE" sz="1800" dirty="0">
                <a:latin typeface="+mn-lt"/>
              </a:rPr>
            </a:br>
            <a:r>
              <a:rPr lang="de-DE" sz="1800" b="1" dirty="0">
                <a:latin typeface="+mn-lt"/>
              </a:rPr>
              <a:t>COMMIT TRANSACTION</a:t>
            </a:r>
          </a:p>
          <a:p>
            <a:pPr marL="342900" indent="-342900">
              <a:spcBef>
                <a:spcPct val="20000"/>
              </a:spcBef>
              <a:buClr>
                <a:schemeClr val="accent2"/>
              </a:buClr>
              <a:buSzPct val="130000"/>
              <a:buFont typeface="Wingdings" pitchFamily="2" charset="2"/>
              <a:buChar char="§"/>
              <a:tabLst>
                <a:tab pos="2197100" algn="l"/>
              </a:tabLst>
              <a:defRPr/>
            </a:pPr>
            <a:r>
              <a:rPr lang="de-DE" dirty="0">
                <a:latin typeface="+mn-lt"/>
              </a:rPr>
              <a:t>ROLLBACK (</a:t>
            </a:r>
            <a:r>
              <a:rPr lang="de-DE" dirty="0" err="1">
                <a:latin typeface="+mn-lt"/>
              </a:rPr>
              <a:t>Undo</a:t>
            </a:r>
            <a:r>
              <a:rPr lang="de-DE" dirty="0">
                <a:latin typeface="+mn-lt"/>
              </a:rPr>
              <a:t>)</a:t>
            </a:r>
          </a:p>
          <a:p>
            <a:pPr marL="819150" lvl="1" indent="-285750">
              <a:spcBef>
                <a:spcPct val="20000"/>
              </a:spcBef>
              <a:buClr>
                <a:schemeClr val="accent2"/>
              </a:buClr>
              <a:buFont typeface="Wingdings" pitchFamily="2" charset="2"/>
              <a:buChar char="§"/>
              <a:tabLst>
                <a:tab pos="2197100" algn="l"/>
              </a:tabLst>
              <a:defRPr/>
            </a:pPr>
            <a:r>
              <a:rPr lang="de-DE" sz="2000" dirty="0">
                <a:latin typeface="+mn-lt"/>
              </a:rPr>
              <a:t>Änderungen werden rückgängig gemacht. Dabei wird die Log-Datei rückwärts abgearbeitet.</a:t>
            </a:r>
          </a:p>
          <a:p>
            <a:pPr marL="819150" lvl="1" indent="-285750">
              <a:spcBef>
                <a:spcPct val="20000"/>
              </a:spcBef>
              <a:buClr>
                <a:schemeClr val="accent2"/>
              </a:buClr>
              <a:buFont typeface="Wingdings" pitchFamily="2" charset="2"/>
              <a:buChar char="§"/>
              <a:tabLst>
                <a:tab pos="2197100" algn="l"/>
              </a:tabLst>
              <a:defRPr/>
            </a:pPr>
            <a:r>
              <a:rPr lang="de-DE" sz="2000" dirty="0">
                <a:latin typeface="+mn-lt"/>
              </a:rPr>
              <a:t>Beispiel:</a:t>
            </a:r>
            <a:br>
              <a:rPr lang="de-DE" sz="2000" dirty="0">
                <a:latin typeface="+mn-lt"/>
              </a:rPr>
            </a:br>
            <a:r>
              <a:rPr lang="de-DE" sz="1800" b="1" dirty="0">
                <a:latin typeface="+mn-lt"/>
              </a:rPr>
              <a:t>BEGIN Transaktion</a:t>
            </a:r>
            <a:br>
              <a:rPr lang="de-DE" sz="1800" dirty="0">
                <a:latin typeface="+mn-lt"/>
              </a:rPr>
            </a:br>
            <a:r>
              <a:rPr lang="de-DE" sz="1800" dirty="0">
                <a:latin typeface="+mn-lt"/>
              </a:rPr>
              <a:t>Update </a:t>
            </a:r>
            <a:r>
              <a:rPr lang="de-DE" sz="1800" dirty="0" err="1">
                <a:latin typeface="+mn-lt"/>
              </a:rPr>
              <a:t>tblTest</a:t>
            </a:r>
            <a:r>
              <a:rPr lang="de-DE" sz="1800" dirty="0">
                <a:latin typeface="+mn-lt"/>
              </a:rPr>
              <a:t> Set </a:t>
            </a:r>
            <a:r>
              <a:rPr lang="de-DE" sz="1800" dirty="0" err="1">
                <a:latin typeface="+mn-lt"/>
              </a:rPr>
              <a:t>userid</a:t>
            </a:r>
            <a:r>
              <a:rPr lang="de-DE" sz="1800" dirty="0">
                <a:latin typeface="+mn-lt"/>
              </a:rPr>
              <a:t> = ‚King‘</a:t>
            </a:r>
            <a:br>
              <a:rPr lang="de-DE" sz="1800" dirty="0">
                <a:latin typeface="+mn-lt"/>
              </a:rPr>
            </a:br>
            <a:r>
              <a:rPr lang="de-DE" sz="1800" dirty="0">
                <a:latin typeface="+mn-lt"/>
              </a:rPr>
              <a:t>...</a:t>
            </a:r>
            <a:br>
              <a:rPr lang="de-DE" sz="1800" dirty="0">
                <a:latin typeface="+mn-lt"/>
              </a:rPr>
            </a:br>
            <a:r>
              <a:rPr lang="de-DE" sz="1800" b="1" dirty="0">
                <a:latin typeface="+mn-lt"/>
              </a:rPr>
              <a:t>ROLLBACK TRANSACTION</a:t>
            </a:r>
          </a:p>
        </p:txBody>
      </p:sp>
      <p:sp>
        <p:nvSpPr>
          <p:cNvPr id="206853" name="Foliennummernplatzhalter 4"/>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211F7751-2128-4D1D-A261-57911063FE2A}" type="slidenum">
              <a:rPr kumimoji="0" lang="en-US" altLang="de-DE" sz="1400" b="0">
                <a:solidFill>
                  <a:schemeClr val="tx2"/>
                </a:solidFill>
              </a:rPr>
              <a:pPr algn="r"/>
              <a:t>213</a:t>
            </a:fld>
            <a:endParaRPr kumimoji="0" lang="en-US" altLang="de-DE" sz="1400" b="0">
              <a:solidFill>
                <a:schemeClr val="tx2"/>
              </a:solidFill>
            </a:endParaRPr>
          </a:p>
        </p:txBody>
      </p:sp>
      <p:sp>
        <p:nvSpPr>
          <p:cNvPr id="206854" name="Fußzeilenplatzhalter 5"/>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026"/>
          <p:cNvSpPr>
            <a:spLocks noGrp="1" noChangeArrowheads="1"/>
          </p:cNvSpPr>
          <p:nvPr>
            <p:ph type="title"/>
          </p:nvPr>
        </p:nvSpPr>
        <p:spPr>
          <a:xfrm>
            <a:off x="406400" y="228600"/>
            <a:ext cx="8128000" cy="914400"/>
          </a:xfrm>
        </p:spPr>
        <p:txBody>
          <a:bodyPr/>
          <a:lstStyle/>
          <a:p>
            <a:pPr eaLnBrk="1" hangingPunct="1"/>
            <a:r>
              <a:rPr lang="de-DE" altLang="de-DE" sz="3600"/>
              <a:t>Was im Geldautomat hätte passieren sollen</a:t>
            </a:r>
          </a:p>
        </p:txBody>
      </p:sp>
      <p:sp>
        <p:nvSpPr>
          <p:cNvPr id="207875"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81604" name="Rectangle 1028"/>
          <p:cNvSpPr>
            <a:spLocks noChangeArrowheads="1"/>
          </p:cNvSpPr>
          <p:nvPr/>
        </p:nvSpPr>
        <p:spPr bwMode="auto">
          <a:xfrm>
            <a:off x="2771775" y="1773238"/>
            <a:ext cx="5991225" cy="3560762"/>
          </a:xfrm>
          <a:prstGeom prst="rect">
            <a:avLst/>
          </a:prstGeom>
          <a:noFill/>
          <a:ln w="9525">
            <a:noFill/>
            <a:miter lim="800000"/>
            <a:headEnd/>
            <a:tailEnd/>
          </a:ln>
        </p:spPr>
        <p:txBody>
          <a:bodyPr/>
          <a:lstStyle/>
          <a:p>
            <a:pPr marL="1346200" indent="-1346200">
              <a:spcBef>
                <a:spcPct val="20000"/>
              </a:spcBef>
              <a:buClr>
                <a:schemeClr val="accent2"/>
              </a:buClr>
              <a:buSzPct val="130000"/>
              <a:tabLst>
                <a:tab pos="1257300" algn="l"/>
              </a:tabLst>
              <a:defRPr/>
            </a:pPr>
            <a:r>
              <a:rPr lang="de-DE" sz="1800" dirty="0">
                <a:latin typeface="+mn-lt"/>
              </a:rPr>
              <a:t>Fr. Hummel:	Können Sie mir mitteilen wie viel Geld ich habe?</a:t>
            </a:r>
          </a:p>
          <a:p>
            <a:pPr marL="1257300" indent="-1257300">
              <a:spcBef>
                <a:spcPct val="20000"/>
              </a:spcBef>
              <a:buClr>
                <a:schemeClr val="accent2"/>
              </a:buClr>
              <a:buSzPct val="130000"/>
              <a:tabLst>
                <a:tab pos="1257300" algn="l"/>
              </a:tabLst>
              <a:defRPr/>
            </a:pPr>
            <a:r>
              <a:rPr lang="de-DE" sz="1800" dirty="0">
                <a:latin typeface="+mn-lt"/>
              </a:rPr>
              <a:t>Automat:	Abfrage Kontostand (Giro, Spar) und gibt 1000 T auf Giro, 30 T auf Sparbuch.</a:t>
            </a:r>
          </a:p>
          <a:p>
            <a:pPr marL="1257300" indent="-1257300">
              <a:spcBef>
                <a:spcPct val="20000"/>
              </a:spcBef>
              <a:buClr>
                <a:schemeClr val="accent2"/>
              </a:buClr>
              <a:buSzPct val="130000"/>
              <a:tabLst>
                <a:tab pos="1257300" algn="l"/>
              </a:tabLst>
              <a:defRPr/>
            </a:pPr>
            <a:r>
              <a:rPr lang="de-DE" sz="1800" dirty="0">
                <a:latin typeface="+mn-lt"/>
              </a:rPr>
              <a:t>Fr. Hummel:	Überweisen Sie 1000 T vom Giro- auf das Sparbuch.</a:t>
            </a:r>
          </a:p>
          <a:p>
            <a:pPr marL="1257300" indent="-1257300">
              <a:spcBef>
                <a:spcPct val="20000"/>
              </a:spcBef>
              <a:buClr>
                <a:schemeClr val="accent2"/>
              </a:buClr>
              <a:buSzPct val="130000"/>
              <a:tabLst>
                <a:tab pos="1257300" algn="l"/>
              </a:tabLst>
              <a:defRPr/>
            </a:pPr>
            <a:r>
              <a:rPr lang="de-DE" sz="1800" dirty="0">
                <a:latin typeface="+mn-lt"/>
              </a:rPr>
              <a:t>Automat:	Führt die Umbuchung aus:</a:t>
            </a:r>
            <a:br>
              <a:rPr lang="de-DE" sz="1800" dirty="0">
                <a:latin typeface="+mn-lt"/>
              </a:rPr>
            </a:br>
            <a:r>
              <a:rPr lang="de-DE" sz="1800" dirty="0">
                <a:latin typeface="+mn-lt"/>
              </a:rPr>
              <a:t>Girokonto: Saldo = Saldo – 1000</a:t>
            </a:r>
            <a:br>
              <a:rPr lang="de-DE" sz="1800" dirty="0">
                <a:latin typeface="+mn-lt"/>
              </a:rPr>
            </a:br>
            <a:r>
              <a:rPr lang="de-DE" sz="1800" dirty="0">
                <a:latin typeface="+mn-lt"/>
              </a:rPr>
              <a:t>Piepen …….</a:t>
            </a:r>
          </a:p>
          <a:p>
            <a:pPr marL="1257300" indent="-1257300">
              <a:spcBef>
                <a:spcPct val="20000"/>
              </a:spcBef>
              <a:buClr>
                <a:schemeClr val="accent2"/>
              </a:buClr>
              <a:buSzPct val="130000"/>
              <a:tabLst>
                <a:tab pos="1257300" algn="l"/>
              </a:tabLst>
              <a:defRPr/>
            </a:pPr>
            <a:endParaRPr lang="de-DE" sz="1800" dirty="0">
              <a:latin typeface="+mn-lt"/>
            </a:endParaRPr>
          </a:p>
          <a:p>
            <a:pPr marL="1257300" indent="-1257300">
              <a:spcBef>
                <a:spcPct val="20000"/>
              </a:spcBef>
              <a:buClr>
                <a:schemeClr val="accent2"/>
              </a:buClr>
              <a:buSzPct val="130000"/>
              <a:tabLst>
                <a:tab pos="1257300" algn="l"/>
              </a:tabLst>
              <a:defRPr/>
            </a:pPr>
            <a:r>
              <a:rPr lang="de-DE" sz="1800" dirty="0">
                <a:latin typeface="+mn-lt"/>
              </a:rPr>
              <a:t>	</a:t>
            </a:r>
            <a:r>
              <a:rPr lang="de-DE" sz="1800" b="1" dirty="0">
                <a:latin typeface="+mn-lt"/>
              </a:rPr>
              <a:t>Unter Notstromversorgung ROLLBACK ausführen.</a:t>
            </a:r>
          </a:p>
        </p:txBody>
      </p:sp>
      <p:sp>
        <p:nvSpPr>
          <p:cNvPr id="207877" name="Foliennummernplatzhalter 4"/>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9E82EF38-BF5F-4280-8D0B-65EBBF7BF604}" type="slidenum">
              <a:rPr kumimoji="0" lang="en-US" altLang="de-DE" sz="1400" b="0">
                <a:solidFill>
                  <a:schemeClr val="tx2"/>
                </a:solidFill>
              </a:rPr>
              <a:pPr algn="r"/>
              <a:t>214</a:t>
            </a:fld>
            <a:endParaRPr kumimoji="0" lang="en-US" altLang="de-DE" sz="1400" b="0">
              <a:solidFill>
                <a:schemeClr val="tx2"/>
              </a:solidFill>
            </a:endParaRPr>
          </a:p>
        </p:txBody>
      </p:sp>
      <p:sp>
        <p:nvSpPr>
          <p:cNvPr id="207878" name="Fußzeilenplatzhalter 5"/>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pic>
        <p:nvPicPr>
          <p:cNvPr id="2078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63725"/>
            <a:ext cx="2065337"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 name="Abgerundete rechteckige Legende 7"/>
          <p:cNvSpPr/>
          <p:nvPr/>
        </p:nvSpPr>
        <p:spPr>
          <a:xfrm>
            <a:off x="6443663" y="3933825"/>
            <a:ext cx="2449512" cy="574675"/>
          </a:xfrm>
          <a:prstGeom prst="wedgeRoundRectCallout">
            <a:avLst>
              <a:gd name="adj1" fmla="val -101756"/>
              <a:gd name="adj2" fmla="val -223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600" dirty="0"/>
              <a:t> Das ist der Punkt an dem der Strom ausfiel.</a:t>
            </a:r>
          </a:p>
        </p:txBody>
      </p:sp>
      <p:sp>
        <p:nvSpPr>
          <p:cNvPr id="9" name="Rechteck 8"/>
          <p:cNvSpPr/>
          <p:nvPr/>
        </p:nvSpPr>
        <p:spPr>
          <a:xfrm>
            <a:off x="755650" y="5516563"/>
            <a:ext cx="7561263" cy="523875"/>
          </a:xfrm>
          <a:prstGeom prst="rect">
            <a:avLst/>
          </a:prstGeom>
        </p:spPr>
        <p:txBody>
          <a:bodyPr>
            <a:spAutoFit/>
          </a:bodyPr>
          <a:lstStyle/>
          <a:p>
            <a:pPr algn="ctr">
              <a:defRPr/>
            </a:pPr>
            <a:r>
              <a:rPr lang="de-CH" sz="2800" dirty="0">
                <a:latin typeface="+mn-lt"/>
              </a:rPr>
              <a:t>Wie viel Taler liegen nun auf den beiden </a:t>
            </a:r>
            <a:r>
              <a:rPr lang="de-CH" sz="2800" dirty="0" err="1">
                <a:latin typeface="+mn-lt"/>
              </a:rPr>
              <a:t>Konti</a:t>
            </a:r>
            <a:r>
              <a:rPr lang="de-CH" sz="2800" dirty="0">
                <a:latin typeface="+mn-lt"/>
              </a:rPr>
              <a:t>?</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06400" y="228600"/>
            <a:ext cx="8128000" cy="914400"/>
          </a:xfrm>
        </p:spPr>
        <p:txBody>
          <a:bodyPr/>
          <a:lstStyle/>
          <a:p>
            <a:pPr algn="ctr"/>
            <a:r>
              <a:rPr lang="de-DE" altLang="de-DE" sz="3600"/>
              <a:t>Transaktion</a:t>
            </a:r>
          </a:p>
        </p:txBody>
      </p:sp>
      <p:sp>
        <p:nvSpPr>
          <p:cNvPr id="20889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208900" name="Rectangle 4"/>
          <p:cNvSpPr>
            <a:spLocks noChangeArrowheads="1"/>
          </p:cNvSpPr>
          <p:nvPr/>
        </p:nvSpPr>
        <p:spPr bwMode="auto">
          <a:xfrm>
            <a:off x="533400" y="160020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Definition:</a:t>
            </a:r>
            <a:br>
              <a:rPr lang="de-DE" altLang="de-DE">
                <a:latin typeface="Tahoma" panose="020B0604030504040204" pitchFamily="34" charset="0"/>
              </a:rPr>
            </a:br>
            <a:r>
              <a:rPr lang="de-DE" altLang="de-DE" sz="2000">
                <a:latin typeface="Tahoma" panose="020B0604030504040204" pitchFamily="34" charset="0"/>
              </a:rPr>
              <a:t>Eine Serie von inhaltlich zusammengehörenden Lese- und Schreiboperationen, welche die DB von einem konsistenten in einen anderen konsistenten Zustand überführen bezeichnen wir als Transaktion.</a:t>
            </a:r>
          </a:p>
        </p:txBody>
      </p:sp>
      <p:sp>
        <p:nvSpPr>
          <p:cNvPr id="208901" name="Rectangle 6"/>
          <p:cNvSpPr>
            <a:spLocks noChangeArrowheads="1"/>
          </p:cNvSpPr>
          <p:nvPr/>
        </p:nvSpPr>
        <p:spPr bwMode="auto">
          <a:xfrm>
            <a:off x="533400" y="3733800"/>
            <a:ext cx="8153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Eigenschaften: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Atomarität </a:t>
            </a:r>
            <a:r>
              <a:rPr lang="de-DE" altLang="de-DE" sz="1400">
                <a:latin typeface="Tahoma" panose="020B0604030504040204" pitchFamily="34" charset="0"/>
              </a:rPr>
              <a:t>(Alles oder nichts Prinzip)</a:t>
            </a:r>
            <a:endParaRPr lang="de-DE" altLang="de-DE" sz="2000">
              <a:latin typeface="Tahoma" panose="020B0604030504040204" pitchFamily="34" charset="0"/>
            </a:endParaRP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Konsistenzerhaltung</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Dauerhaftigkeit </a:t>
            </a:r>
            <a:r>
              <a:rPr lang="de-DE" altLang="de-DE" sz="1400">
                <a:latin typeface="Tahoma" panose="020B0604030504040204" pitchFamily="34" charset="0"/>
              </a:rPr>
              <a:t>(wenn abgeschlossen sind alle Änderungen in DB festgehalten)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Serialisierbarkeit</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06400" y="228600"/>
            <a:ext cx="8128000" cy="914400"/>
          </a:xfrm>
        </p:spPr>
        <p:txBody>
          <a:bodyPr/>
          <a:lstStyle/>
          <a:p>
            <a:pPr algn="ctr"/>
            <a:r>
              <a:rPr lang="de-DE" altLang="de-DE" sz="3600"/>
              <a:t>Commit / Rollback</a:t>
            </a:r>
          </a:p>
        </p:txBody>
      </p:sp>
      <p:sp>
        <p:nvSpPr>
          <p:cNvPr id="209923"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209924" name="Rectangle 4"/>
          <p:cNvSpPr>
            <a:spLocks noChangeArrowheads="1"/>
          </p:cNvSpPr>
          <p:nvPr/>
        </p:nvSpPr>
        <p:spPr bwMode="auto">
          <a:xfrm>
            <a:off x="5334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COMMIT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Änderungen in die Datenbank übernommen</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Beispiel:</a:t>
            </a:r>
            <a:br>
              <a:rPr lang="de-DE" altLang="de-DE" sz="2000">
                <a:latin typeface="Tahoma" panose="020B0604030504040204" pitchFamily="34" charset="0"/>
              </a:rPr>
            </a:br>
            <a:r>
              <a:rPr lang="de-DE" altLang="de-DE" sz="1800">
                <a:latin typeface="Tahoma" panose="020B0604030504040204" pitchFamily="34" charset="0"/>
              </a:rPr>
              <a:t>BEGIN TRANSACTION</a:t>
            </a:r>
            <a:br>
              <a:rPr lang="de-DE" altLang="de-DE" sz="1800">
                <a:latin typeface="Tahoma" panose="020B0604030504040204" pitchFamily="34" charset="0"/>
              </a:rPr>
            </a:br>
            <a:r>
              <a:rPr lang="de-DE" altLang="de-DE" sz="1800">
                <a:latin typeface="Tahoma" panose="020B0604030504040204" pitchFamily="34" charset="0"/>
              </a:rPr>
              <a:t>Update tblTest Set userid = ‚King‘</a:t>
            </a:r>
            <a:br>
              <a:rPr lang="de-DE" altLang="de-DE" sz="1800">
                <a:latin typeface="Tahoma" panose="020B0604030504040204" pitchFamily="34" charset="0"/>
              </a:rPr>
            </a:br>
            <a:r>
              <a:rPr lang="de-DE" altLang="de-DE" sz="1800">
                <a:latin typeface="Tahoma" panose="020B0604030504040204" pitchFamily="34" charset="0"/>
              </a:rPr>
              <a:t>...</a:t>
            </a:r>
            <a:br>
              <a:rPr lang="de-DE" altLang="de-DE" sz="1800">
                <a:latin typeface="Tahoma" panose="020B0604030504040204" pitchFamily="34" charset="0"/>
              </a:rPr>
            </a:br>
            <a:r>
              <a:rPr lang="de-DE" altLang="de-DE" sz="1800">
                <a:latin typeface="Tahoma" panose="020B0604030504040204" pitchFamily="34" charset="0"/>
              </a:rPr>
              <a:t>COMMIT TRANSACTION</a:t>
            </a: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ROLLBACK (Undo)</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Änderungen werden rückgängig gemacht. Dabei wird die Log-Datei rückwärts abgearbeitet.</a:t>
            </a:r>
          </a:p>
          <a:p>
            <a:pPr lvl="1"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Beispiel:</a:t>
            </a:r>
            <a:br>
              <a:rPr lang="de-DE" altLang="de-DE" sz="2000">
                <a:latin typeface="Tahoma" panose="020B0604030504040204" pitchFamily="34" charset="0"/>
              </a:rPr>
            </a:br>
            <a:r>
              <a:rPr lang="de-DE" altLang="de-DE" sz="1800">
                <a:latin typeface="Tahoma" panose="020B0604030504040204" pitchFamily="34" charset="0"/>
              </a:rPr>
              <a:t>BEGIN Transaktion</a:t>
            </a:r>
            <a:br>
              <a:rPr lang="de-DE" altLang="de-DE" sz="1800">
                <a:latin typeface="Tahoma" panose="020B0604030504040204" pitchFamily="34" charset="0"/>
              </a:rPr>
            </a:br>
            <a:r>
              <a:rPr lang="de-DE" altLang="de-DE" sz="1800">
                <a:latin typeface="Tahoma" panose="020B0604030504040204" pitchFamily="34" charset="0"/>
              </a:rPr>
              <a:t>Update tblTest Set userid = ‚King‘</a:t>
            </a:r>
            <a:br>
              <a:rPr lang="de-DE" altLang="de-DE" sz="1800">
                <a:latin typeface="Tahoma" panose="020B0604030504040204" pitchFamily="34" charset="0"/>
              </a:rPr>
            </a:br>
            <a:r>
              <a:rPr lang="de-DE" altLang="de-DE" sz="1800">
                <a:latin typeface="Tahoma" panose="020B0604030504040204" pitchFamily="34" charset="0"/>
              </a:rPr>
              <a:t>...</a:t>
            </a:r>
            <a:br>
              <a:rPr lang="de-DE" altLang="de-DE" sz="1800">
                <a:latin typeface="Tahoma" panose="020B0604030504040204" pitchFamily="34" charset="0"/>
              </a:rPr>
            </a:br>
            <a:r>
              <a:rPr lang="de-DE" altLang="de-DE" sz="1800">
                <a:latin typeface="Tahoma" panose="020B0604030504040204" pitchFamily="34" charset="0"/>
              </a:rPr>
              <a:t>ROLLBACK TRANSACTION</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platzhalter 5"/>
          <p:cNvSpPr>
            <a:spLocks noGrp="1"/>
          </p:cNvSpPr>
          <p:nvPr>
            <p:ph type="body" idx="1"/>
          </p:nvPr>
        </p:nvSpPr>
        <p:spPr/>
        <p:txBody>
          <a:bodyPr/>
          <a:lstStyle/>
          <a:p>
            <a:pPr eaLnBrk="1" hangingPunct="1"/>
            <a:endParaRPr lang="de-CH" altLang="de-DE"/>
          </a:p>
        </p:txBody>
      </p:sp>
      <p:sp>
        <p:nvSpPr>
          <p:cNvPr id="210947" name="Titel 4"/>
          <p:cNvSpPr>
            <a:spLocks noGrp="1"/>
          </p:cNvSpPr>
          <p:nvPr>
            <p:ph type="title"/>
          </p:nvPr>
        </p:nvSpPr>
        <p:spPr/>
        <p:txBody>
          <a:bodyPr/>
          <a:lstStyle/>
          <a:p>
            <a:pPr eaLnBrk="1" hangingPunct="1"/>
            <a:r>
              <a:rPr lang="de-CH" altLang="de-DE" sz="3600">
                <a:solidFill>
                  <a:schemeClr val="tx2"/>
                </a:solidFill>
              </a:rPr>
              <a:t>Parallelverarbeitung in DB Systemen</a:t>
            </a:r>
          </a:p>
        </p:txBody>
      </p:sp>
      <p:sp>
        <p:nvSpPr>
          <p:cNvPr id="210948" name="Foliennummernplatzhalt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fld id="{E98D5273-A56D-4164-8D0E-1ADC3AD6D85A}" type="slidenum">
              <a:rPr kumimoji="0" lang="en-US" altLang="de-DE">
                <a:solidFill>
                  <a:srgbClr val="FFFFFF"/>
                </a:solidFill>
              </a:rPr>
              <a:pPr/>
              <a:t>217</a:t>
            </a:fld>
            <a:endParaRPr kumimoji="0" lang="en-US" altLang="de-DE">
              <a:solidFill>
                <a:srgbClr val="FFFFFF"/>
              </a:solidFill>
            </a:endParaRPr>
          </a:p>
        </p:txBody>
      </p:sp>
      <p:sp>
        <p:nvSpPr>
          <p:cNvPr id="210949" name="Fußzeilenplatzhalt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r>
              <a:rPr kumimoji="0" lang="en-US" altLang="de-DE" sz="1400">
                <a:solidFill>
                  <a:schemeClr val="tx2"/>
                </a:solidFill>
              </a:rPr>
              <a:t>Lukas Müller</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026"/>
          <p:cNvSpPr>
            <a:spLocks noGrp="1" noChangeArrowheads="1"/>
          </p:cNvSpPr>
          <p:nvPr>
            <p:ph type="title"/>
          </p:nvPr>
        </p:nvSpPr>
        <p:spPr>
          <a:xfrm>
            <a:off x="406400" y="228600"/>
            <a:ext cx="8128000" cy="914400"/>
          </a:xfrm>
        </p:spPr>
        <p:txBody>
          <a:bodyPr/>
          <a:lstStyle/>
          <a:p>
            <a:pPr eaLnBrk="1" hangingPunct="1"/>
            <a:r>
              <a:rPr lang="de-DE" altLang="de-DE" sz="3600"/>
              <a:t>Parallelität</a:t>
            </a:r>
          </a:p>
        </p:txBody>
      </p:sp>
      <p:sp>
        <p:nvSpPr>
          <p:cNvPr id="211971"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5460" name="Rectangle 1028"/>
          <p:cNvSpPr>
            <a:spLocks noChangeArrowheads="1"/>
          </p:cNvSpPr>
          <p:nvPr/>
        </p:nvSpPr>
        <p:spPr bwMode="auto">
          <a:xfrm>
            <a:off x="539750" y="1700213"/>
            <a:ext cx="8153400" cy="1752600"/>
          </a:xfrm>
          <a:prstGeom prst="rect">
            <a:avLst/>
          </a:prstGeom>
          <a:noFill/>
          <a:ln w="9525">
            <a:noFill/>
            <a:miter lim="800000"/>
            <a:headEnd/>
            <a:tailEnd/>
          </a:ln>
        </p:spPr>
        <p:txBody>
          <a:bodyPr/>
          <a:lstStyle/>
          <a:p>
            <a:pPr marL="342900" indent="-342900" algn="ctr">
              <a:spcBef>
                <a:spcPct val="20000"/>
              </a:spcBef>
              <a:buClr>
                <a:schemeClr val="accent2"/>
              </a:buClr>
              <a:buSzPct val="130000"/>
              <a:buFont typeface="Wingdings" pitchFamily="2" charset="2"/>
              <a:buChar char="§"/>
              <a:tabLst>
                <a:tab pos="2197100" algn="l"/>
              </a:tabLst>
              <a:defRPr/>
            </a:pPr>
            <a:r>
              <a:rPr lang="de-DE" dirty="0">
                <a:latin typeface="+mn-lt"/>
              </a:rPr>
              <a:t>Was passiert wenn mehrere Transaktionen parallel auf die gleichen Daten zugreifen?</a:t>
            </a:r>
          </a:p>
        </p:txBody>
      </p:sp>
      <p:sp>
        <p:nvSpPr>
          <p:cNvPr id="211973" name="Foliennummernplatzhalter 5"/>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AE0836AC-B700-4BDA-AC76-DBB2F05183A7}" type="slidenum">
              <a:rPr kumimoji="0" lang="en-US" altLang="de-DE" sz="1400" b="0">
                <a:solidFill>
                  <a:schemeClr val="tx2"/>
                </a:solidFill>
              </a:rPr>
              <a:pPr algn="r"/>
              <a:t>218</a:t>
            </a:fld>
            <a:endParaRPr kumimoji="0" lang="en-US" altLang="de-DE" sz="1400" b="0">
              <a:solidFill>
                <a:schemeClr val="tx2"/>
              </a:solidFill>
            </a:endParaRPr>
          </a:p>
        </p:txBody>
      </p:sp>
      <p:sp>
        <p:nvSpPr>
          <p:cNvPr id="211974" name="Fußzeilenplatzhalter 6"/>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pic>
        <p:nvPicPr>
          <p:cNvPr id="21197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92375"/>
            <a:ext cx="7237412"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4" name="Object 2"/>
          <p:cNvGraphicFramePr>
            <a:graphicFrameLocks noChangeAspect="1"/>
          </p:cNvGraphicFramePr>
          <p:nvPr/>
        </p:nvGraphicFramePr>
        <p:xfrm>
          <a:off x="5229225" y="1924050"/>
          <a:ext cx="2954338" cy="1739900"/>
        </p:xfrm>
        <a:graphic>
          <a:graphicData uri="http://schemas.openxmlformats.org/presentationml/2006/ole">
            <mc:AlternateContent xmlns:mc="http://schemas.openxmlformats.org/markup-compatibility/2006">
              <mc:Choice xmlns:v="urn:schemas-microsoft-com:vml" Requires="v">
                <p:oleObj spid="_x0000_s213027" name="Clip" r:id="rId3" imgW="4963204" imgH="2924490" progId="MS_ClipArt_Gallery.2">
                  <p:embed/>
                </p:oleObj>
              </mc:Choice>
              <mc:Fallback>
                <p:oleObj name="Clip" r:id="rId3" imgW="4963204" imgH="292449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1924050"/>
                        <a:ext cx="2954338"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Rectangle 60"/>
          <p:cNvSpPr>
            <a:spLocks noChangeArrowheads="1"/>
          </p:cNvSpPr>
          <p:nvPr/>
        </p:nvSpPr>
        <p:spPr bwMode="auto">
          <a:xfrm>
            <a:off x="468313" y="1700213"/>
            <a:ext cx="4327525" cy="1200150"/>
          </a:xfrm>
          <a:prstGeom prst="rect">
            <a:avLst/>
          </a:prstGeom>
          <a:noFill/>
          <a:ln w="9525">
            <a:noFill/>
            <a:miter lim="800000"/>
            <a:headEnd/>
            <a:tailEnd/>
          </a:ln>
        </p:spPr>
        <p:txBody>
          <a:bodyPr wrap="none">
            <a:spAutoFit/>
          </a:bodyPr>
          <a:lstStyle/>
          <a:p>
            <a:pPr algn="ctr">
              <a:defRPr/>
            </a:pPr>
            <a:r>
              <a:rPr lang="de-DE" b="1" dirty="0">
                <a:latin typeface="+mn-lt"/>
              </a:rPr>
              <a:t>Beispiel:</a:t>
            </a:r>
          </a:p>
          <a:p>
            <a:pPr algn="ctr">
              <a:defRPr/>
            </a:pPr>
            <a:r>
              <a:rPr lang="de-DE" dirty="0">
                <a:latin typeface="+mn-lt"/>
              </a:rPr>
              <a:t>	zwei Benutzer bearbeiten </a:t>
            </a:r>
            <a:br>
              <a:rPr lang="de-DE" dirty="0">
                <a:latin typeface="+mn-lt"/>
              </a:rPr>
            </a:br>
            <a:r>
              <a:rPr lang="de-DE" dirty="0">
                <a:latin typeface="+mn-lt"/>
              </a:rPr>
              <a:t>	die </a:t>
            </a:r>
            <a:r>
              <a:rPr lang="de-DE" b="1" dirty="0">
                <a:solidFill>
                  <a:srgbClr val="0000FF"/>
                </a:solidFill>
                <a:latin typeface="+mn-lt"/>
              </a:rPr>
              <a:t>gleiche</a:t>
            </a:r>
            <a:r>
              <a:rPr lang="de-DE" dirty="0">
                <a:latin typeface="+mn-lt"/>
              </a:rPr>
              <a:t> Tabelle „</a:t>
            </a:r>
            <a:r>
              <a:rPr lang="de-DE" dirty="0" err="1">
                <a:latin typeface="+mn-lt"/>
              </a:rPr>
              <a:t>tab</a:t>
            </a:r>
            <a:r>
              <a:rPr lang="de-DE" dirty="0">
                <a:latin typeface="+mn-lt"/>
              </a:rPr>
              <a:t>“</a:t>
            </a:r>
          </a:p>
        </p:txBody>
      </p:sp>
      <p:graphicFrame>
        <p:nvGraphicFramePr>
          <p:cNvPr id="108605" name="Object 3"/>
          <p:cNvGraphicFramePr>
            <a:graphicFrameLocks noChangeAspect="1"/>
          </p:cNvGraphicFramePr>
          <p:nvPr/>
        </p:nvGraphicFramePr>
        <p:xfrm>
          <a:off x="584200" y="3835400"/>
          <a:ext cx="6527800" cy="2730500"/>
        </p:xfrm>
        <a:graphic>
          <a:graphicData uri="http://schemas.openxmlformats.org/presentationml/2006/ole">
            <mc:AlternateContent xmlns:mc="http://schemas.openxmlformats.org/markup-compatibility/2006">
              <mc:Choice xmlns:v="urn:schemas-microsoft-com:vml" Requires="v">
                <p:oleObj spid="_x0000_s213028" name="Document" r:id="rId5" imgW="8300377" imgH="3478962" progId="Word.Document.8">
                  <p:embed/>
                </p:oleObj>
              </mc:Choice>
              <mc:Fallback>
                <p:oleObj name="Document" r:id="rId5" imgW="8300377" imgH="3478962"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3835400"/>
                        <a:ext cx="65278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7" name="Titel 6"/>
          <p:cNvSpPr>
            <a:spLocks noGrp="1"/>
          </p:cNvSpPr>
          <p:nvPr>
            <p:ph type="title"/>
          </p:nvPr>
        </p:nvSpPr>
        <p:spPr>
          <a:xfrm>
            <a:off x="609600" y="350838"/>
            <a:ext cx="8153400" cy="990600"/>
          </a:xfrm>
        </p:spPr>
        <p:txBody>
          <a:bodyPr/>
          <a:lstStyle/>
          <a:p>
            <a:r>
              <a:rPr lang="de-CH" altLang="de-DE" sz="3600"/>
              <a:t>Beispiel: Parallelbetrieb (1)</a:t>
            </a:r>
          </a:p>
        </p:txBody>
      </p:sp>
      <p:sp>
        <p:nvSpPr>
          <p:cNvPr id="212998" name="AutoShape 79"/>
          <p:cNvSpPr>
            <a:spLocks noChangeArrowheads="1"/>
          </p:cNvSpPr>
          <p:nvPr/>
        </p:nvSpPr>
        <p:spPr bwMode="auto">
          <a:xfrm>
            <a:off x="7235825" y="3789363"/>
            <a:ext cx="1463675" cy="1414462"/>
          </a:xfrm>
          <a:prstGeom prst="can">
            <a:avLst>
              <a:gd name="adj" fmla="val 25000"/>
            </a:avLst>
          </a:prstGeom>
          <a:solidFill>
            <a:srgbClr val="FFCC00"/>
          </a:solidFill>
          <a:ln w="9525">
            <a:solidFill>
              <a:schemeClr val="tx1"/>
            </a:solidFill>
            <a:round/>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graphicFrame>
        <p:nvGraphicFramePr>
          <p:cNvPr id="212999" name="Object 4"/>
          <p:cNvGraphicFramePr>
            <a:graphicFrameLocks noChangeAspect="1"/>
          </p:cNvGraphicFramePr>
          <p:nvPr/>
        </p:nvGraphicFramePr>
        <p:xfrm>
          <a:off x="7667625" y="4292600"/>
          <a:ext cx="7419975" cy="749300"/>
        </p:xfrm>
        <a:graphic>
          <a:graphicData uri="http://schemas.openxmlformats.org/presentationml/2006/ole">
            <mc:AlternateContent xmlns:mc="http://schemas.openxmlformats.org/markup-compatibility/2006">
              <mc:Choice xmlns:v="urn:schemas-microsoft-com:vml" Requires="v">
                <p:oleObj spid="_x0000_s213029" name="Document" r:id="rId7" imgW="6084147" imgH="769014" progId="Word.Document.8">
                  <p:embed/>
                </p:oleObj>
              </mc:Choice>
              <mc:Fallback>
                <p:oleObj name="Document" r:id="rId7" imgW="6084147" imgH="769014"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7625" y="4292600"/>
                        <a:ext cx="74199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feld 7"/>
          <p:cNvSpPr txBox="1"/>
          <p:nvPr/>
        </p:nvSpPr>
        <p:spPr>
          <a:xfrm>
            <a:off x="7308850" y="3716338"/>
            <a:ext cx="1295400" cy="461962"/>
          </a:xfrm>
          <a:prstGeom prst="rect">
            <a:avLst/>
          </a:prstGeom>
          <a:noFill/>
        </p:spPr>
        <p:txBody>
          <a:bodyPr>
            <a:spAutoFit/>
          </a:bodyPr>
          <a:lstStyle/>
          <a:p>
            <a:pPr algn="ctr">
              <a:defRPr/>
            </a:pPr>
            <a:r>
              <a:rPr lang="de-CH" dirty="0" err="1">
                <a:latin typeface="+mn-lt"/>
              </a:rPr>
              <a:t>tab</a:t>
            </a:r>
            <a:endParaRPr lang="de-CH" dirty="0">
              <a:latin typeface="+mn-lt"/>
            </a:endParaRPr>
          </a:p>
        </p:txBody>
      </p:sp>
      <p:sp>
        <p:nvSpPr>
          <p:cNvPr id="9" name="Textfeld 8"/>
          <p:cNvSpPr txBox="1"/>
          <p:nvPr/>
        </p:nvSpPr>
        <p:spPr>
          <a:xfrm>
            <a:off x="5580063" y="1484313"/>
            <a:ext cx="863600" cy="461962"/>
          </a:xfrm>
          <a:prstGeom prst="rect">
            <a:avLst/>
          </a:prstGeom>
          <a:noFill/>
        </p:spPr>
        <p:txBody>
          <a:bodyPr>
            <a:spAutoFit/>
          </a:bodyPr>
          <a:lstStyle/>
          <a:p>
            <a:pPr algn="ctr">
              <a:defRPr/>
            </a:pPr>
            <a:r>
              <a:rPr lang="de-CH" dirty="0">
                <a:latin typeface="+mn-lt"/>
              </a:rPr>
              <a:t>T1</a:t>
            </a:r>
          </a:p>
        </p:txBody>
      </p:sp>
      <p:sp>
        <p:nvSpPr>
          <p:cNvPr id="10" name="Textfeld 9"/>
          <p:cNvSpPr txBox="1"/>
          <p:nvPr/>
        </p:nvSpPr>
        <p:spPr>
          <a:xfrm>
            <a:off x="7451725" y="1484313"/>
            <a:ext cx="865188" cy="461962"/>
          </a:xfrm>
          <a:prstGeom prst="rect">
            <a:avLst/>
          </a:prstGeom>
          <a:noFill/>
        </p:spPr>
        <p:txBody>
          <a:bodyPr>
            <a:spAutoFit/>
          </a:bodyPr>
          <a:lstStyle/>
          <a:p>
            <a:pPr algn="ctr">
              <a:defRPr/>
            </a:pPr>
            <a:r>
              <a:rPr lang="de-CH" dirty="0">
                <a:latin typeface="+mn-lt"/>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8605"/>
                                        </p:tgtEl>
                                        <p:attrNameLst>
                                          <p:attrName>style.visibility</p:attrName>
                                        </p:attrNameLst>
                                      </p:cBhvr>
                                      <p:to>
                                        <p:strVal val="visible"/>
                                      </p:to>
                                    </p:set>
                                    <p:animEffect transition="in" filter="wipe(up)">
                                      <p:cBhvr>
                                        <p:cTn id="7" dur="500"/>
                                        <p:tgtEl>
                                          <p:spTgt spid="1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6400" y="228600"/>
            <a:ext cx="8204200" cy="990600"/>
          </a:xfrm>
        </p:spPr>
        <p:txBody>
          <a:bodyPr/>
          <a:lstStyle/>
          <a:p>
            <a:pPr algn="ctr" eaLnBrk="1" hangingPunct="1"/>
            <a:r>
              <a:rPr lang="de-DE" altLang="de-DE" sz="3200" b="1">
                <a:latin typeface="Tahoma" panose="020B0604030504040204" pitchFamily="34" charset="0"/>
              </a:rPr>
              <a:t>Übersicht / Einleitung ( 1 )</a:t>
            </a:r>
            <a:endParaRPr lang="de-DE" altLang="de-DE" b="1">
              <a:latin typeface="Verdana" panose="020B0604030504040204" pitchFamily="34" charset="0"/>
            </a:endParaRPr>
          </a:p>
        </p:txBody>
      </p:sp>
      <p:sp>
        <p:nvSpPr>
          <p:cNvPr id="28675" name="Rectangle 6"/>
          <p:cNvSpPr>
            <a:spLocks noChangeArrowheads="1"/>
          </p:cNvSpPr>
          <p:nvPr/>
        </p:nvSpPr>
        <p:spPr bwMode="auto">
          <a:xfrm>
            <a:off x="3352800" y="1752600"/>
            <a:ext cx="2425700" cy="5334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b="1">
                <a:latin typeface="Tahoma" panose="020B0604030504040204" pitchFamily="34" charset="0"/>
              </a:rPr>
              <a:t>Datenbanken</a:t>
            </a:r>
            <a:endParaRPr kumimoji="0" lang="de-DE" altLang="de-DE" b="1">
              <a:latin typeface="Tahoma" panose="020B0604030504040204" pitchFamily="34" charset="0"/>
            </a:endParaRPr>
          </a:p>
        </p:txBody>
      </p:sp>
      <p:sp>
        <p:nvSpPr>
          <p:cNvPr id="28676" name="Rectangle 7"/>
          <p:cNvSpPr>
            <a:spLocks noChangeArrowheads="1"/>
          </p:cNvSpPr>
          <p:nvPr/>
        </p:nvSpPr>
        <p:spPr bwMode="auto">
          <a:xfrm>
            <a:off x="533400" y="2819400"/>
            <a:ext cx="2438400" cy="5334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b="1">
                <a:latin typeface="Tahoma" panose="020B0604030504040204" pitchFamily="34" charset="0"/>
              </a:rPr>
              <a:t>Designmethode</a:t>
            </a:r>
            <a:endParaRPr kumimoji="0" lang="de-DE" altLang="de-DE" b="1">
              <a:latin typeface="Tahoma" panose="020B0604030504040204" pitchFamily="34" charset="0"/>
            </a:endParaRPr>
          </a:p>
        </p:txBody>
      </p:sp>
      <p:sp>
        <p:nvSpPr>
          <p:cNvPr id="28677" name="Rectangle 8"/>
          <p:cNvSpPr>
            <a:spLocks noChangeArrowheads="1"/>
          </p:cNvSpPr>
          <p:nvPr/>
        </p:nvSpPr>
        <p:spPr bwMode="auto">
          <a:xfrm>
            <a:off x="3352800" y="2819400"/>
            <a:ext cx="2425700" cy="5334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b="1">
                <a:latin typeface="Tahoma" panose="020B0604030504040204" pitchFamily="34" charset="0"/>
              </a:rPr>
              <a:t>Verwaltungs-</a:t>
            </a:r>
            <a:br>
              <a:rPr kumimoji="0" lang="de-DE" altLang="de-DE" sz="1600" b="1">
                <a:latin typeface="Tahoma" panose="020B0604030504040204" pitchFamily="34" charset="0"/>
              </a:rPr>
            </a:br>
            <a:r>
              <a:rPr kumimoji="0" lang="de-DE" altLang="de-DE" sz="1600" b="1">
                <a:latin typeface="Tahoma" panose="020B0604030504040204" pitchFamily="34" charset="0"/>
              </a:rPr>
              <a:t>sprache</a:t>
            </a:r>
            <a:endParaRPr kumimoji="0" lang="de-DE" altLang="de-DE" b="1">
              <a:latin typeface="Tahoma" panose="020B0604030504040204" pitchFamily="34" charset="0"/>
            </a:endParaRPr>
          </a:p>
        </p:txBody>
      </p:sp>
      <p:sp>
        <p:nvSpPr>
          <p:cNvPr id="28678" name="Rectangle 9"/>
          <p:cNvSpPr>
            <a:spLocks noChangeArrowheads="1"/>
          </p:cNvSpPr>
          <p:nvPr/>
        </p:nvSpPr>
        <p:spPr bwMode="auto">
          <a:xfrm>
            <a:off x="6096000" y="2819400"/>
            <a:ext cx="2425700" cy="5334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b="1">
                <a:latin typeface="Tahoma" panose="020B0604030504040204" pitchFamily="34" charset="0"/>
              </a:rPr>
              <a:t>Physischestruktur</a:t>
            </a:r>
            <a:endParaRPr kumimoji="0" lang="de-DE" altLang="de-DE" b="1">
              <a:latin typeface="Tahoma" panose="020B0604030504040204" pitchFamily="34" charset="0"/>
            </a:endParaRPr>
          </a:p>
        </p:txBody>
      </p:sp>
      <p:sp>
        <p:nvSpPr>
          <p:cNvPr id="28679" name="Rectangle 10"/>
          <p:cNvSpPr>
            <a:spLocks noChangeArrowheads="1"/>
          </p:cNvSpPr>
          <p:nvPr/>
        </p:nvSpPr>
        <p:spPr bwMode="auto">
          <a:xfrm>
            <a:off x="533400" y="3505200"/>
            <a:ext cx="2438400" cy="25908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buClr>
                <a:schemeClr val="accent1"/>
              </a:buClr>
              <a:buFont typeface="Monotype Sorts" pitchFamily="2" charset="2"/>
              <a:buChar char="y"/>
            </a:pPr>
            <a:r>
              <a:rPr kumimoji="0" lang="de-DE" altLang="de-DE" sz="1600">
                <a:latin typeface="Tahoma" panose="020B0604030504040204" pitchFamily="34" charset="0"/>
              </a:rPr>
              <a:t>konzeptionelles</a:t>
            </a:r>
            <a:br>
              <a:rPr kumimoji="0" lang="de-DE" altLang="de-DE" sz="1600">
                <a:latin typeface="Tahoma" panose="020B0604030504040204" pitchFamily="34" charset="0"/>
              </a:rPr>
            </a:br>
            <a:r>
              <a:rPr kumimoji="0" lang="de-DE" altLang="de-DE" sz="1600">
                <a:latin typeface="Tahoma" panose="020B0604030504040204" pitchFamily="34" charset="0"/>
              </a:rPr>
              <a:t>Datenmodell</a:t>
            </a:r>
          </a:p>
          <a:p>
            <a:pPr algn="l">
              <a:buClr>
                <a:schemeClr val="accent1"/>
              </a:buClr>
              <a:buFont typeface="Monotype Sorts" pitchFamily="2" charset="2"/>
              <a:buChar char="y"/>
            </a:pPr>
            <a:endParaRPr kumimoji="0" lang="de-DE" altLang="de-DE" sz="1600">
              <a:latin typeface="Tahoma" panose="020B0604030504040204" pitchFamily="34" charset="0"/>
            </a:endParaRPr>
          </a:p>
          <a:p>
            <a:pPr algn="l">
              <a:buClr>
                <a:schemeClr val="accent1"/>
              </a:buClr>
              <a:buFont typeface="Monotype Sorts" pitchFamily="2" charset="2"/>
              <a:buChar char="y"/>
            </a:pPr>
            <a:r>
              <a:rPr kumimoji="0" lang="de-DE" altLang="de-DE" sz="1600">
                <a:latin typeface="Tahoma" panose="020B0604030504040204" pitchFamily="34" charset="0"/>
              </a:rPr>
              <a:t>logisches</a:t>
            </a:r>
            <a:br>
              <a:rPr kumimoji="0" lang="de-DE" altLang="de-DE" sz="1600">
                <a:latin typeface="Tahoma" panose="020B0604030504040204" pitchFamily="34" charset="0"/>
              </a:rPr>
            </a:br>
            <a:r>
              <a:rPr kumimoji="0" lang="de-DE" altLang="de-DE" sz="1600">
                <a:latin typeface="Tahoma" panose="020B0604030504040204" pitchFamily="34" charset="0"/>
              </a:rPr>
              <a:t>Datenmodell</a:t>
            </a:r>
          </a:p>
          <a:p>
            <a:pPr algn="l">
              <a:buClr>
                <a:schemeClr val="accent1"/>
              </a:buClr>
              <a:buFont typeface="Monotype Sorts" pitchFamily="2" charset="2"/>
              <a:buChar char="y"/>
            </a:pPr>
            <a:endParaRPr kumimoji="0" lang="de-DE" altLang="de-DE" sz="1600">
              <a:latin typeface="Tahoma" panose="020B0604030504040204" pitchFamily="34" charset="0"/>
            </a:endParaRPr>
          </a:p>
          <a:p>
            <a:pPr algn="l">
              <a:buClr>
                <a:schemeClr val="accent1"/>
              </a:buClr>
              <a:buFont typeface="Monotype Sorts" pitchFamily="2" charset="2"/>
              <a:buChar char="y"/>
            </a:pPr>
            <a:r>
              <a:rPr kumimoji="0" lang="de-DE" altLang="de-DE" sz="1600">
                <a:latin typeface="Tahoma" panose="020B0604030504040204" pitchFamily="34" charset="0"/>
              </a:rPr>
              <a:t>Datadictionary</a:t>
            </a:r>
            <a:endParaRPr kumimoji="0" lang="de-DE" altLang="de-DE" b="1">
              <a:latin typeface="Tahoma" panose="020B0604030504040204" pitchFamily="34" charset="0"/>
            </a:endParaRPr>
          </a:p>
        </p:txBody>
      </p:sp>
      <p:sp>
        <p:nvSpPr>
          <p:cNvPr id="28680" name="Rectangle 11"/>
          <p:cNvSpPr>
            <a:spLocks noChangeArrowheads="1"/>
          </p:cNvSpPr>
          <p:nvPr/>
        </p:nvSpPr>
        <p:spPr bwMode="auto">
          <a:xfrm>
            <a:off x="3352800" y="3505200"/>
            <a:ext cx="2425700" cy="25908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buClr>
                <a:schemeClr val="accent1"/>
              </a:buClr>
              <a:buFont typeface="Monotype Sorts" pitchFamily="2" charset="2"/>
              <a:buChar char="y"/>
            </a:pPr>
            <a:r>
              <a:rPr kumimoji="0" lang="de-DE" altLang="de-DE" sz="1600">
                <a:latin typeface="Tahoma" panose="020B0604030504040204" pitchFamily="34" charset="0"/>
              </a:rPr>
              <a:t>Datendefinitions-</a:t>
            </a:r>
            <a:br>
              <a:rPr kumimoji="0" lang="de-DE" altLang="de-DE" sz="1600">
                <a:latin typeface="Tahoma" panose="020B0604030504040204" pitchFamily="34" charset="0"/>
              </a:rPr>
            </a:br>
            <a:r>
              <a:rPr kumimoji="0" lang="de-DE" altLang="de-DE" sz="1600">
                <a:latin typeface="Tahoma" panose="020B0604030504040204" pitchFamily="34" charset="0"/>
              </a:rPr>
              <a:t>sprache DDL</a:t>
            </a:r>
          </a:p>
          <a:p>
            <a:pPr algn="l">
              <a:buClr>
                <a:schemeClr val="accent1"/>
              </a:buClr>
              <a:buFont typeface="Monotype Sorts" pitchFamily="2" charset="2"/>
              <a:buChar char="y"/>
            </a:pPr>
            <a:endParaRPr kumimoji="0" lang="de-DE" altLang="de-DE" sz="1600">
              <a:latin typeface="Tahoma" panose="020B0604030504040204" pitchFamily="34" charset="0"/>
            </a:endParaRPr>
          </a:p>
          <a:p>
            <a:pPr algn="l">
              <a:buClr>
                <a:schemeClr val="accent1"/>
              </a:buClr>
              <a:buFont typeface="Monotype Sorts" pitchFamily="2" charset="2"/>
              <a:buChar char="y"/>
            </a:pPr>
            <a:r>
              <a:rPr kumimoji="0" lang="de-DE" altLang="de-DE" sz="1600">
                <a:latin typeface="Tahoma" panose="020B0604030504040204" pitchFamily="34" charset="0"/>
              </a:rPr>
              <a:t>Daten-</a:t>
            </a:r>
            <a:br>
              <a:rPr kumimoji="0" lang="de-DE" altLang="de-DE" sz="1600">
                <a:latin typeface="Tahoma" panose="020B0604030504040204" pitchFamily="34" charset="0"/>
              </a:rPr>
            </a:br>
            <a:r>
              <a:rPr kumimoji="0" lang="de-DE" altLang="de-DE" sz="1600">
                <a:latin typeface="Tahoma" panose="020B0604030504040204" pitchFamily="34" charset="0"/>
              </a:rPr>
              <a:t>manipulations-</a:t>
            </a:r>
            <a:br>
              <a:rPr kumimoji="0" lang="de-DE" altLang="de-DE" sz="1600">
                <a:latin typeface="Tahoma" panose="020B0604030504040204" pitchFamily="34" charset="0"/>
              </a:rPr>
            </a:br>
            <a:r>
              <a:rPr kumimoji="0" lang="de-DE" altLang="de-DE" sz="1600">
                <a:latin typeface="Tahoma" panose="020B0604030504040204" pitchFamily="34" charset="0"/>
              </a:rPr>
              <a:t>sprache DML</a:t>
            </a:r>
          </a:p>
          <a:p>
            <a:pPr algn="l">
              <a:buClr>
                <a:schemeClr val="accent1"/>
              </a:buClr>
              <a:buFont typeface="Monotype Sorts" pitchFamily="2" charset="2"/>
              <a:buChar char="y"/>
            </a:pPr>
            <a:endParaRPr kumimoji="0" lang="de-DE" altLang="de-DE" sz="1600">
              <a:latin typeface="Tahoma" panose="020B0604030504040204" pitchFamily="34" charset="0"/>
            </a:endParaRPr>
          </a:p>
          <a:p>
            <a:pPr algn="l">
              <a:buClr>
                <a:schemeClr val="accent1"/>
              </a:buClr>
              <a:buFont typeface="Monotype Sorts" pitchFamily="2" charset="2"/>
              <a:buChar char="y"/>
            </a:pPr>
            <a:r>
              <a:rPr kumimoji="0" lang="de-DE" altLang="de-DE" sz="1600">
                <a:latin typeface="Tahoma" panose="020B0604030504040204" pitchFamily="34" charset="0"/>
              </a:rPr>
              <a:t>Datenkontroll-</a:t>
            </a:r>
            <a:br>
              <a:rPr kumimoji="0" lang="de-DE" altLang="de-DE" sz="1600">
                <a:latin typeface="Tahoma" panose="020B0604030504040204" pitchFamily="34" charset="0"/>
              </a:rPr>
            </a:br>
            <a:r>
              <a:rPr kumimoji="0" lang="de-DE" altLang="de-DE" sz="1600">
                <a:latin typeface="Tahoma" panose="020B0604030504040204" pitchFamily="34" charset="0"/>
              </a:rPr>
              <a:t>sprache DCL</a:t>
            </a:r>
            <a:endParaRPr kumimoji="0" lang="de-DE" altLang="de-DE" b="1">
              <a:latin typeface="Tahoma" panose="020B0604030504040204" pitchFamily="34" charset="0"/>
            </a:endParaRPr>
          </a:p>
        </p:txBody>
      </p:sp>
      <p:sp>
        <p:nvSpPr>
          <p:cNvPr id="28681" name="Rectangle 12"/>
          <p:cNvSpPr>
            <a:spLocks noChangeArrowheads="1"/>
          </p:cNvSpPr>
          <p:nvPr/>
        </p:nvSpPr>
        <p:spPr bwMode="auto">
          <a:xfrm>
            <a:off x="6096000" y="3505200"/>
            <a:ext cx="2425700" cy="2590800"/>
          </a:xfrm>
          <a:prstGeom prst="rect">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buClr>
                <a:schemeClr val="accent1"/>
              </a:buClr>
              <a:buFont typeface="Monotype Sorts" pitchFamily="2" charset="2"/>
              <a:buChar char="y"/>
            </a:pPr>
            <a:r>
              <a:rPr kumimoji="0" lang="de-DE" altLang="de-DE" sz="1600">
                <a:latin typeface="Tahoma" panose="020B0604030504040204" pitchFamily="34" charset="0"/>
              </a:rPr>
              <a:t>Datenstrukturtyp</a:t>
            </a:r>
            <a:br>
              <a:rPr kumimoji="0" lang="de-DE" altLang="de-DE" sz="1600">
                <a:latin typeface="Tahoma" panose="020B0604030504040204" pitchFamily="34" charset="0"/>
              </a:rPr>
            </a:br>
            <a:r>
              <a:rPr kumimoji="0" lang="de-DE" altLang="de-DE" sz="1600">
                <a:latin typeface="Tahoma" panose="020B0604030504040204" pitchFamily="34" charset="0"/>
              </a:rPr>
              <a:t>(relational, netzwerk)</a:t>
            </a:r>
          </a:p>
          <a:p>
            <a:pPr algn="l">
              <a:buClr>
                <a:schemeClr val="accent1"/>
              </a:buClr>
              <a:buFont typeface="Monotype Sorts" pitchFamily="2" charset="2"/>
              <a:buChar char="y"/>
            </a:pPr>
            <a:endParaRPr kumimoji="0" lang="de-DE" altLang="de-DE" sz="1600">
              <a:latin typeface="Tahoma" panose="020B0604030504040204" pitchFamily="34" charset="0"/>
            </a:endParaRPr>
          </a:p>
          <a:p>
            <a:pPr algn="l">
              <a:buClr>
                <a:schemeClr val="accent1"/>
              </a:buClr>
              <a:buFont typeface="Monotype Sorts" pitchFamily="2" charset="2"/>
              <a:buChar char="y"/>
            </a:pPr>
            <a:r>
              <a:rPr kumimoji="0" lang="de-DE" altLang="de-DE" sz="1600">
                <a:latin typeface="Tahoma" panose="020B0604030504040204" pitchFamily="34" charset="0"/>
              </a:rPr>
              <a:t>Transaktionsmodell</a:t>
            </a:r>
          </a:p>
          <a:p>
            <a:pPr algn="l">
              <a:buClr>
                <a:schemeClr val="accent1"/>
              </a:buClr>
              <a:buFont typeface="Monotype Sorts" pitchFamily="2" charset="2"/>
              <a:buChar char="y"/>
            </a:pPr>
            <a:endParaRPr kumimoji="0" lang="de-DE" altLang="de-DE" sz="1600">
              <a:latin typeface="Tahoma" panose="020B0604030504040204" pitchFamily="34" charset="0"/>
            </a:endParaRPr>
          </a:p>
          <a:p>
            <a:pPr algn="l">
              <a:buClr>
                <a:schemeClr val="accent1"/>
              </a:buClr>
              <a:buFont typeface="Monotype Sorts" pitchFamily="2" charset="2"/>
              <a:buChar char="y"/>
            </a:pPr>
            <a:r>
              <a:rPr kumimoji="0" lang="de-DE" altLang="de-DE" sz="1600">
                <a:latin typeface="Tahoma" panose="020B0604030504040204" pitchFamily="34" charset="0"/>
              </a:rPr>
              <a:t>Speicherverwaltung</a:t>
            </a:r>
            <a:endParaRPr kumimoji="0" lang="de-DE" altLang="de-DE" b="1">
              <a:latin typeface="Tahoma" panose="020B0604030504040204" pitchFamily="34" charset="0"/>
            </a:endParaRPr>
          </a:p>
        </p:txBody>
      </p:sp>
      <p:cxnSp>
        <p:nvCxnSpPr>
          <p:cNvPr id="28682" name="AutoShape 16"/>
          <p:cNvCxnSpPr>
            <a:cxnSpLocks noChangeShapeType="1"/>
            <a:stCxn id="28678" idx="0"/>
            <a:endCxn id="28675" idx="3"/>
          </p:cNvCxnSpPr>
          <p:nvPr/>
        </p:nvCxnSpPr>
        <p:spPr bwMode="auto">
          <a:xfrm rot="5400000" flipH="1">
            <a:off x="6143625" y="1654175"/>
            <a:ext cx="800100" cy="153035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28683" name="AutoShape 17"/>
          <p:cNvCxnSpPr>
            <a:cxnSpLocks noChangeShapeType="1"/>
            <a:stCxn id="28677" idx="0"/>
            <a:endCxn id="28675" idx="2"/>
          </p:cNvCxnSpPr>
          <p:nvPr/>
        </p:nvCxnSpPr>
        <p:spPr bwMode="auto">
          <a:xfrm flipV="1">
            <a:off x="4565650" y="2286000"/>
            <a:ext cx="0" cy="5334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84" name="AutoShape 18"/>
          <p:cNvCxnSpPr>
            <a:cxnSpLocks noChangeShapeType="1"/>
            <a:stCxn id="28676" idx="0"/>
            <a:endCxn id="28675" idx="1"/>
          </p:cNvCxnSpPr>
          <p:nvPr/>
        </p:nvCxnSpPr>
        <p:spPr bwMode="auto">
          <a:xfrm rot="-5400000">
            <a:off x="2152650" y="1619250"/>
            <a:ext cx="800100" cy="1600200"/>
          </a:xfrm>
          <a:prstGeom prst="bentConnector2">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605" name="Object 3"/>
          <p:cNvGraphicFramePr>
            <a:graphicFrameLocks noChangeAspect="1"/>
          </p:cNvGraphicFramePr>
          <p:nvPr/>
        </p:nvGraphicFramePr>
        <p:xfrm>
          <a:off x="611188" y="1773238"/>
          <a:ext cx="6565900" cy="2743200"/>
        </p:xfrm>
        <a:graphic>
          <a:graphicData uri="http://schemas.openxmlformats.org/presentationml/2006/ole">
            <mc:AlternateContent xmlns:mc="http://schemas.openxmlformats.org/markup-compatibility/2006">
              <mc:Choice xmlns:v="urn:schemas-microsoft-com:vml" Requires="v">
                <p:oleObj spid="_x0000_s214051" name="Document" r:id="rId3" imgW="8300377" imgH="3482917" progId="Word.Document.8">
                  <p:embed/>
                </p:oleObj>
              </mc:Choice>
              <mc:Fallback>
                <p:oleObj name="Document" r:id="rId3" imgW="8300377" imgH="3482917"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73238"/>
                        <a:ext cx="65659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19" name="Titel 6"/>
          <p:cNvSpPr>
            <a:spLocks noGrp="1"/>
          </p:cNvSpPr>
          <p:nvPr>
            <p:ph type="title"/>
          </p:nvPr>
        </p:nvSpPr>
        <p:spPr>
          <a:xfrm>
            <a:off x="609600" y="350838"/>
            <a:ext cx="8153400" cy="990600"/>
          </a:xfrm>
        </p:spPr>
        <p:txBody>
          <a:bodyPr/>
          <a:lstStyle/>
          <a:p>
            <a:r>
              <a:rPr lang="de-CH" altLang="de-DE" sz="3600"/>
              <a:t>Beispiel: Parallelbetrieb (2)</a:t>
            </a:r>
          </a:p>
        </p:txBody>
      </p:sp>
      <p:sp>
        <p:nvSpPr>
          <p:cNvPr id="6" name="AutoShape 79"/>
          <p:cNvSpPr>
            <a:spLocks noChangeArrowheads="1"/>
          </p:cNvSpPr>
          <p:nvPr/>
        </p:nvSpPr>
        <p:spPr bwMode="auto">
          <a:xfrm>
            <a:off x="827088" y="4727575"/>
            <a:ext cx="1463675" cy="1414463"/>
          </a:xfrm>
          <a:prstGeom prst="can">
            <a:avLst>
              <a:gd name="adj" fmla="val 25000"/>
            </a:avLst>
          </a:prstGeom>
          <a:solidFill>
            <a:srgbClr val="FFCC0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endParaRPr lang="de-CH">
              <a:latin typeface="Times New Roman" charset="0"/>
            </a:endParaRPr>
          </a:p>
        </p:txBody>
      </p:sp>
      <p:graphicFrame>
        <p:nvGraphicFramePr>
          <p:cNvPr id="214021" name="Object 4"/>
          <p:cNvGraphicFramePr>
            <a:graphicFrameLocks noChangeAspect="1"/>
          </p:cNvGraphicFramePr>
          <p:nvPr/>
        </p:nvGraphicFramePr>
        <p:xfrm>
          <a:off x="1257300" y="5232400"/>
          <a:ext cx="7418388" cy="749300"/>
        </p:xfrm>
        <a:graphic>
          <a:graphicData uri="http://schemas.openxmlformats.org/presentationml/2006/ole">
            <mc:AlternateContent xmlns:mc="http://schemas.openxmlformats.org/markup-compatibility/2006">
              <mc:Choice xmlns:v="urn:schemas-microsoft-com:vml" Requires="v">
                <p:oleObj spid="_x0000_s214052" name="Document" r:id="rId5" imgW="6084147" imgH="769014" progId="Word.Document.8">
                  <p:embed/>
                </p:oleObj>
              </mc:Choice>
              <mc:Fallback>
                <p:oleObj name="Document" r:id="rId5" imgW="6084147" imgH="769014"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300" y="5232400"/>
                        <a:ext cx="74183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feld 7"/>
          <p:cNvSpPr txBox="1"/>
          <p:nvPr/>
        </p:nvSpPr>
        <p:spPr>
          <a:xfrm>
            <a:off x="900113" y="4656138"/>
            <a:ext cx="1295400" cy="461962"/>
          </a:xfrm>
          <a:prstGeom prst="rect">
            <a:avLst/>
          </a:prstGeom>
          <a:noFill/>
        </p:spPr>
        <p:txBody>
          <a:bodyPr>
            <a:spAutoFit/>
          </a:bodyPr>
          <a:lstStyle/>
          <a:p>
            <a:pPr algn="ctr">
              <a:defRPr/>
            </a:pPr>
            <a:r>
              <a:rPr lang="de-CH" dirty="0" err="1">
                <a:latin typeface="+mn-lt"/>
              </a:rPr>
              <a:t>tab</a:t>
            </a:r>
            <a:endParaRPr lang="de-CH" dirty="0">
              <a:latin typeface="+mn-lt"/>
            </a:endParaRPr>
          </a:p>
        </p:txBody>
      </p:sp>
      <p:sp>
        <p:nvSpPr>
          <p:cNvPr id="9" name="AutoShape 79"/>
          <p:cNvSpPr>
            <a:spLocks noChangeArrowheads="1"/>
          </p:cNvSpPr>
          <p:nvPr/>
        </p:nvSpPr>
        <p:spPr bwMode="auto">
          <a:xfrm>
            <a:off x="5580063" y="4656138"/>
            <a:ext cx="1463675" cy="1414462"/>
          </a:xfrm>
          <a:prstGeom prst="can">
            <a:avLst>
              <a:gd name="adj" fmla="val 25000"/>
            </a:avLst>
          </a:prstGeom>
          <a:solidFill>
            <a:srgbClr val="FFCC0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endParaRPr lang="de-CH">
              <a:latin typeface="Times New Roman" charset="0"/>
            </a:endParaRPr>
          </a:p>
        </p:txBody>
      </p:sp>
      <p:sp>
        <p:nvSpPr>
          <p:cNvPr id="10" name="Textfeld 9"/>
          <p:cNvSpPr txBox="1"/>
          <p:nvPr/>
        </p:nvSpPr>
        <p:spPr>
          <a:xfrm>
            <a:off x="5651500" y="4584700"/>
            <a:ext cx="1296988" cy="461963"/>
          </a:xfrm>
          <a:prstGeom prst="rect">
            <a:avLst/>
          </a:prstGeom>
          <a:noFill/>
        </p:spPr>
        <p:txBody>
          <a:bodyPr>
            <a:spAutoFit/>
          </a:bodyPr>
          <a:lstStyle/>
          <a:p>
            <a:pPr algn="ctr">
              <a:defRPr/>
            </a:pPr>
            <a:r>
              <a:rPr lang="de-CH" dirty="0" err="1">
                <a:latin typeface="+mn-lt"/>
              </a:rPr>
              <a:t>tab</a:t>
            </a:r>
            <a:endParaRPr lang="de-CH" dirty="0">
              <a:latin typeface="+mn-lt"/>
            </a:endParaRPr>
          </a:p>
        </p:txBody>
      </p:sp>
      <p:graphicFrame>
        <p:nvGraphicFramePr>
          <p:cNvPr id="214025" name="Object 5"/>
          <p:cNvGraphicFramePr>
            <a:graphicFrameLocks noChangeAspect="1"/>
          </p:cNvGraphicFramePr>
          <p:nvPr/>
        </p:nvGraphicFramePr>
        <p:xfrm>
          <a:off x="6062663" y="5013325"/>
          <a:ext cx="7366000" cy="927100"/>
        </p:xfrm>
        <a:graphic>
          <a:graphicData uri="http://schemas.openxmlformats.org/presentationml/2006/ole">
            <mc:AlternateContent xmlns:mc="http://schemas.openxmlformats.org/markup-compatibility/2006">
              <mc:Choice xmlns:v="urn:schemas-microsoft-com:vml" Requires="v">
                <p:oleObj spid="_x0000_s214053" name="Document" r:id="rId7" imgW="6084147" imgH="769014" progId="Word.Document.8">
                  <p:embed/>
                </p:oleObj>
              </mc:Choice>
              <mc:Fallback>
                <p:oleObj name="Document" r:id="rId7" imgW="6084147" imgH="769014"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2663" y="5013325"/>
                        <a:ext cx="73660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Pfeil nach rechts 11"/>
          <p:cNvSpPr/>
          <p:nvPr/>
        </p:nvSpPr>
        <p:spPr>
          <a:xfrm>
            <a:off x="2916238" y="4945063"/>
            <a:ext cx="2087562" cy="792162"/>
          </a:xfrm>
          <a:prstGeom prst="rightArrow">
            <a:avLst/>
          </a:prstGeom>
          <a:ln>
            <a:solidFill>
              <a:schemeClr val="accent1">
                <a:shade val="50000"/>
                <a:alpha val="58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8605"/>
                                        </p:tgtEl>
                                        <p:attrNameLst>
                                          <p:attrName>style.visibility</p:attrName>
                                        </p:attrNameLst>
                                      </p:cBhvr>
                                      <p:to>
                                        <p:strVal val="visible"/>
                                      </p:to>
                                    </p:set>
                                    <p:animEffect transition="in" filter="wipe(up)">
                                      <p:cBhvr>
                                        <p:cTn id="7" dur="500"/>
                                        <p:tgtEl>
                                          <p:spTgt spid="1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60"/>
          <p:cNvSpPr>
            <a:spLocks noChangeArrowheads="1"/>
          </p:cNvSpPr>
          <p:nvPr/>
        </p:nvSpPr>
        <p:spPr bwMode="auto">
          <a:xfrm>
            <a:off x="323850" y="1773238"/>
            <a:ext cx="2600325" cy="984250"/>
          </a:xfrm>
          <a:prstGeom prst="rect">
            <a:avLst/>
          </a:prstGeom>
          <a:noFill/>
          <a:ln w="9525">
            <a:noFill/>
            <a:miter lim="800000"/>
            <a:headEnd/>
            <a:tailEnd/>
          </a:ln>
        </p:spPr>
        <p:txBody>
          <a:bodyPr wrap="none">
            <a:spAutoFit/>
          </a:bodyPr>
          <a:lstStyle/>
          <a:p>
            <a:pPr algn="ctr">
              <a:defRPr/>
            </a:pPr>
            <a:r>
              <a:rPr lang="de-DE" sz="2200" b="1" dirty="0">
                <a:latin typeface="+mn-lt"/>
              </a:rPr>
              <a:t>Beispiel:</a:t>
            </a:r>
          </a:p>
          <a:p>
            <a:pPr algn="ctr">
              <a:defRPr/>
            </a:pPr>
            <a:r>
              <a:rPr lang="de-DE" sz="1800" dirty="0">
                <a:latin typeface="+mn-lt"/>
              </a:rPr>
              <a:t>zwei Benutzer bearbeiten </a:t>
            </a:r>
            <a:br>
              <a:rPr lang="de-DE" sz="1800" dirty="0">
                <a:latin typeface="+mn-lt"/>
              </a:rPr>
            </a:br>
            <a:r>
              <a:rPr lang="de-DE" sz="1800" dirty="0">
                <a:latin typeface="+mn-lt"/>
              </a:rPr>
              <a:t>die </a:t>
            </a:r>
            <a:r>
              <a:rPr lang="de-DE" sz="1800" b="1" dirty="0">
                <a:solidFill>
                  <a:srgbClr val="0000FF"/>
                </a:solidFill>
                <a:latin typeface="+mn-lt"/>
              </a:rPr>
              <a:t>gleiche</a:t>
            </a:r>
            <a:r>
              <a:rPr lang="de-DE" sz="1800" dirty="0">
                <a:latin typeface="+mn-lt"/>
              </a:rPr>
              <a:t> Tabelle „</a:t>
            </a:r>
            <a:r>
              <a:rPr lang="de-DE" sz="1800" dirty="0" err="1">
                <a:latin typeface="+mn-lt"/>
              </a:rPr>
              <a:t>tab</a:t>
            </a:r>
            <a:r>
              <a:rPr lang="de-DE" sz="1800" dirty="0">
                <a:latin typeface="+mn-lt"/>
              </a:rPr>
              <a:t>“</a:t>
            </a:r>
          </a:p>
        </p:txBody>
      </p:sp>
      <p:sp>
        <p:nvSpPr>
          <p:cNvPr id="215043" name="Titel 6"/>
          <p:cNvSpPr>
            <a:spLocks noGrp="1"/>
          </p:cNvSpPr>
          <p:nvPr>
            <p:ph type="title"/>
          </p:nvPr>
        </p:nvSpPr>
        <p:spPr>
          <a:xfrm>
            <a:off x="609600" y="350838"/>
            <a:ext cx="8153400" cy="990600"/>
          </a:xfrm>
        </p:spPr>
        <p:txBody>
          <a:bodyPr/>
          <a:lstStyle/>
          <a:p>
            <a:r>
              <a:rPr lang="de-CH" altLang="de-DE" sz="3600"/>
              <a:t>verlorener Update</a:t>
            </a:r>
          </a:p>
        </p:txBody>
      </p:sp>
      <p:pic>
        <p:nvPicPr>
          <p:cNvPr id="2150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563" y="1628775"/>
            <a:ext cx="62944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AutoShape 79"/>
          <p:cNvSpPr>
            <a:spLocks noChangeArrowheads="1"/>
          </p:cNvSpPr>
          <p:nvPr/>
        </p:nvSpPr>
        <p:spPr bwMode="auto">
          <a:xfrm>
            <a:off x="468313" y="4652963"/>
            <a:ext cx="1463675" cy="1414462"/>
          </a:xfrm>
          <a:prstGeom prst="can">
            <a:avLst>
              <a:gd name="adj" fmla="val 25000"/>
            </a:avLst>
          </a:prstGeom>
          <a:solidFill>
            <a:srgbClr val="FFCC00"/>
          </a:solidFill>
          <a:ln w="9525">
            <a:solidFill>
              <a:schemeClr val="tx1"/>
            </a:solidFill>
            <a:round/>
            <a:headEnd/>
            <a:tailEnd/>
          </a:ln>
          <a:effectLst>
            <a:outerShdw blurRad="50800" dist="38100" dir="2700000" algn="tl" rotWithShape="0">
              <a:prstClr val="black">
                <a:alpha val="40000"/>
              </a:prstClr>
            </a:outerShdw>
          </a:effectLst>
        </p:spPr>
        <p:txBody>
          <a:bodyPr wrap="none"/>
          <a:lstStyle/>
          <a:p>
            <a:pPr algn="ctr">
              <a:defRPr/>
            </a:pPr>
            <a:endParaRPr lang="de-CH" sz="2800" dirty="0">
              <a:latin typeface="+mn-lt"/>
            </a:endParaRPr>
          </a:p>
        </p:txBody>
      </p:sp>
      <p:graphicFrame>
        <p:nvGraphicFramePr>
          <p:cNvPr id="215046" name="Object 2"/>
          <p:cNvGraphicFramePr>
            <a:graphicFrameLocks noChangeAspect="1"/>
          </p:cNvGraphicFramePr>
          <p:nvPr/>
        </p:nvGraphicFramePr>
        <p:xfrm>
          <a:off x="901700" y="5156200"/>
          <a:ext cx="7366000" cy="927100"/>
        </p:xfrm>
        <a:graphic>
          <a:graphicData uri="http://schemas.openxmlformats.org/presentationml/2006/ole">
            <mc:AlternateContent xmlns:mc="http://schemas.openxmlformats.org/markup-compatibility/2006">
              <mc:Choice xmlns:v="urn:schemas-microsoft-com:vml" Requires="v">
                <p:oleObj spid="_x0000_s215057" name="Document" r:id="rId4" imgW="6084147" imgH="769014" progId="Word.Document.8">
                  <p:embed/>
                </p:oleObj>
              </mc:Choice>
              <mc:Fallback>
                <p:oleObj name="Document" r:id="rId4" imgW="6084147" imgH="76901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5156200"/>
                        <a:ext cx="73660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feld 6"/>
          <p:cNvSpPr txBox="1"/>
          <p:nvPr/>
        </p:nvSpPr>
        <p:spPr>
          <a:xfrm>
            <a:off x="539750" y="4581525"/>
            <a:ext cx="1295400" cy="461963"/>
          </a:xfrm>
          <a:prstGeom prst="rect">
            <a:avLst/>
          </a:prstGeom>
          <a:noFill/>
        </p:spPr>
        <p:txBody>
          <a:bodyPr>
            <a:spAutoFit/>
          </a:bodyPr>
          <a:lstStyle/>
          <a:p>
            <a:pPr algn="ctr">
              <a:defRPr/>
            </a:pPr>
            <a:r>
              <a:rPr lang="de-CH" dirty="0" err="1">
                <a:latin typeface="+mn-lt"/>
              </a:rPr>
              <a:t>tab</a:t>
            </a:r>
            <a:endParaRPr lang="de-CH" dirty="0">
              <a:latin typeface="+mn-lt"/>
            </a:endParaRPr>
          </a:p>
        </p:txBody>
      </p:sp>
      <p:sp>
        <p:nvSpPr>
          <p:cNvPr id="8" name="Textfeld 7"/>
          <p:cNvSpPr txBox="1"/>
          <p:nvPr/>
        </p:nvSpPr>
        <p:spPr>
          <a:xfrm>
            <a:off x="539750" y="6165850"/>
            <a:ext cx="8208963" cy="460375"/>
          </a:xfrm>
          <a:prstGeom prst="rect">
            <a:avLst/>
          </a:prstGeom>
          <a:noFill/>
        </p:spPr>
        <p:txBody>
          <a:bodyPr>
            <a:spAutoFit/>
          </a:bodyPr>
          <a:lstStyle/>
          <a:p>
            <a:pPr algn="ctr">
              <a:defRPr/>
            </a:pPr>
            <a:r>
              <a:rPr lang="de-CH" dirty="0">
                <a:latin typeface="+mn-lt"/>
              </a:rPr>
              <a:t>Was läuft hier falsch?, Wert F = ?</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el 6"/>
          <p:cNvSpPr>
            <a:spLocks noGrp="1"/>
          </p:cNvSpPr>
          <p:nvPr>
            <p:ph type="title"/>
          </p:nvPr>
        </p:nvSpPr>
        <p:spPr>
          <a:xfrm>
            <a:off x="609600" y="350838"/>
            <a:ext cx="8153400" cy="990600"/>
          </a:xfrm>
        </p:spPr>
        <p:txBody>
          <a:bodyPr/>
          <a:lstStyle/>
          <a:p>
            <a:r>
              <a:rPr lang="de-CH" altLang="de-DE" sz="3600"/>
              <a:t>verlorener Update</a:t>
            </a:r>
          </a:p>
        </p:txBody>
      </p:sp>
      <p:sp>
        <p:nvSpPr>
          <p:cNvPr id="8" name="Textfeld 7"/>
          <p:cNvSpPr txBox="1"/>
          <p:nvPr/>
        </p:nvSpPr>
        <p:spPr>
          <a:xfrm>
            <a:off x="611188" y="1700213"/>
            <a:ext cx="8208962" cy="3540125"/>
          </a:xfrm>
          <a:prstGeom prst="rect">
            <a:avLst/>
          </a:prstGeom>
          <a:noFill/>
        </p:spPr>
        <p:txBody>
          <a:bodyPr>
            <a:spAutoFit/>
          </a:bodyPr>
          <a:lstStyle/>
          <a:p>
            <a:pPr algn="ctr">
              <a:defRPr/>
            </a:pPr>
            <a:r>
              <a:rPr lang="de-CH" sz="3200" dirty="0">
                <a:latin typeface="+mn-lt"/>
              </a:rPr>
              <a:t>Wir merken uns:</a:t>
            </a:r>
          </a:p>
          <a:p>
            <a:pPr algn="ctr">
              <a:defRPr/>
            </a:pPr>
            <a:endParaRPr lang="de-CH" dirty="0">
              <a:latin typeface="+mn-lt"/>
            </a:endParaRPr>
          </a:p>
          <a:p>
            <a:pPr algn="ctr">
              <a:defRPr/>
            </a:pPr>
            <a:r>
              <a:rPr lang="de-CH" sz="2800" i="1" dirty="0">
                <a:latin typeface="+mn-lt"/>
              </a:rPr>
              <a:t>Falls mehrere Transaktionen parallel gleiche Felder in der Datenbank ändern, so müssen diese Transaktionen </a:t>
            </a:r>
            <a:r>
              <a:rPr lang="de-CH" sz="2800" i="1" dirty="0" err="1">
                <a:latin typeface="+mn-lt"/>
              </a:rPr>
              <a:t>serialisiert</a:t>
            </a:r>
            <a:r>
              <a:rPr lang="de-CH" sz="2800" i="1" dirty="0">
                <a:latin typeface="+mn-lt"/>
              </a:rPr>
              <a:t> werden!</a:t>
            </a:r>
          </a:p>
          <a:p>
            <a:pPr algn="ctr">
              <a:defRPr/>
            </a:pPr>
            <a:endParaRPr lang="de-CH" sz="2800" i="1" dirty="0">
              <a:latin typeface="+mn-lt"/>
            </a:endParaRPr>
          </a:p>
          <a:p>
            <a:pPr algn="ctr">
              <a:defRPr/>
            </a:pPr>
            <a:r>
              <a:rPr lang="de-CH" sz="2800" i="1" dirty="0">
                <a:latin typeface="+mn-lt"/>
              </a:rPr>
              <a:t>Vor der Datenänderung müssen die Daten gesperrt werden.</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6"/>
          <p:cNvSpPr>
            <a:spLocks noChangeArrowheads="1"/>
          </p:cNvSpPr>
          <p:nvPr/>
        </p:nvSpPr>
        <p:spPr bwMode="auto">
          <a:xfrm>
            <a:off x="411163" y="1847850"/>
            <a:ext cx="81788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pPr>
            <a:endParaRPr lang="de-DE" altLang="de-DE" sz="3200"/>
          </a:p>
          <a:p>
            <a:pPr>
              <a:spcBef>
                <a:spcPct val="20000"/>
              </a:spcBef>
            </a:pPr>
            <a:endParaRPr lang="de-DE" altLang="de-DE" sz="3200"/>
          </a:p>
        </p:txBody>
      </p:sp>
      <p:sp>
        <p:nvSpPr>
          <p:cNvPr id="9221" name="Text Box 77"/>
          <p:cNvSpPr txBox="1">
            <a:spLocks noChangeArrowheads="1"/>
          </p:cNvSpPr>
          <p:nvPr/>
        </p:nvSpPr>
        <p:spPr bwMode="auto">
          <a:xfrm>
            <a:off x="336550" y="1765300"/>
            <a:ext cx="2032000" cy="461963"/>
          </a:xfrm>
          <a:prstGeom prst="rect">
            <a:avLst/>
          </a:prstGeom>
          <a:noFill/>
          <a:ln w="9525">
            <a:noFill/>
            <a:miter lim="800000"/>
            <a:headEnd/>
            <a:tailEnd/>
          </a:ln>
        </p:spPr>
        <p:txBody>
          <a:bodyPr wrap="none">
            <a:spAutoFit/>
          </a:bodyPr>
          <a:lstStyle/>
          <a:p>
            <a:pPr algn="ctr">
              <a:defRPr/>
            </a:pPr>
            <a:r>
              <a:rPr lang="de-DE" b="1" dirty="0">
                <a:solidFill>
                  <a:srgbClr val="0000FF"/>
                </a:solidFill>
                <a:latin typeface="+mn-lt"/>
              </a:rPr>
              <a:t>LOCK-Ebenen</a:t>
            </a:r>
            <a:r>
              <a:rPr lang="de-DE" dirty="0">
                <a:solidFill>
                  <a:srgbClr val="0000FF"/>
                </a:solidFill>
                <a:latin typeface="+mn-lt"/>
              </a:rPr>
              <a:t>:	</a:t>
            </a:r>
          </a:p>
        </p:txBody>
      </p:sp>
      <p:sp>
        <p:nvSpPr>
          <p:cNvPr id="9222" name="Rectangle 78"/>
          <p:cNvSpPr>
            <a:spLocks noChangeArrowheads="1"/>
          </p:cNvSpPr>
          <p:nvPr/>
        </p:nvSpPr>
        <p:spPr bwMode="auto">
          <a:xfrm>
            <a:off x="468313" y="2274888"/>
            <a:ext cx="5759450" cy="3711575"/>
          </a:xfrm>
          <a:prstGeom prst="rect">
            <a:avLst/>
          </a:prstGeom>
          <a:noFill/>
          <a:ln w="9525">
            <a:noFill/>
            <a:miter lim="800000"/>
            <a:headEnd/>
            <a:tailEnd/>
          </a:ln>
        </p:spPr>
        <p:txBody>
          <a:bodyPr>
            <a:spAutoFit/>
          </a:bodyPr>
          <a:lstStyle/>
          <a:p>
            <a:pPr marL="341313" indent="-341313">
              <a:lnSpc>
                <a:spcPct val="180000"/>
              </a:lnSpc>
              <a:spcBef>
                <a:spcPct val="20000"/>
              </a:spcBef>
              <a:buFont typeface="Wingdings" pitchFamily="2" charset="2"/>
              <a:buChar char="§"/>
              <a:defRPr/>
            </a:pPr>
            <a:r>
              <a:rPr lang="de-DE" dirty="0">
                <a:latin typeface="+mn-lt"/>
              </a:rPr>
              <a:t>Locken der ganzen Datenbank</a:t>
            </a:r>
          </a:p>
          <a:p>
            <a:pPr marL="341313" indent="-341313">
              <a:lnSpc>
                <a:spcPct val="180000"/>
              </a:lnSpc>
              <a:spcBef>
                <a:spcPct val="20000"/>
              </a:spcBef>
              <a:buFont typeface="Wingdings" pitchFamily="2" charset="2"/>
              <a:buChar char="§"/>
              <a:defRPr/>
            </a:pPr>
            <a:r>
              <a:rPr lang="de-DE" dirty="0">
                <a:latin typeface="+mn-lt"/>
              </a:rPr>
              <a:t>Locken einer Tabelle</a:t>
            </a:r>
          </a:p>
          <a:p>
            <a:pPr marL="341313" indent="-341313">
              <a:lnSpc>
                <a:spcPct val="180000"/>
              </a:lnSpc>
              <a:spcBef>
                <a:spcPct val="20000"/>
              </a:spcBef>
              <a:buFont typeface="Wingdings" pitchFamily="2" charset="2"/>
              <a:buChar char="§"/>
              <a:defRPr/>
            </a:pPr>
            <a:r>
              <a:rPr lang="de-DE" dirty="0">
                <a:latin typeface="+mn-lt"/>
              </a:rPr>
              <a:t>Locken einer Seite einer Tabelle</a:t>
            </a:r>
          </a:p>
          <a:p>
            <a:pPr marL="341313" indent="-341313">
              <a:lnSpc>
                <a:spcPct val="180000"/>
              </a:lnSpc>
              <a:spcBef>
                <a:spcPct val="20000"/>
              </a:spcBef>
              <a:buFont typeface="Wingdings" pitchFamily="2" charset="2"/>
              <a:buChar char="§"/>
              <a:defRPr/>
            </a:pPr>
            <a:r>
              <a:rPr lang="de-DE" dirty="0">
                <a:latin typeface="+mn-lt"/>
              </a:rPr>
              <a:t>Locken eines </a:t>
            </a:r>
            <a:r>
              <a:rPr lang="de-DE" dirty="0" err="1">
                <a:latin typeface="+mn-lt"/>
              </a:rPr>
              <a:t>Tupels</a:t>
            </a:r>
            <a:r>
              <a:rPr lang="de-DE" dirty="0">
                <a:latin typeface="+mn-lt"/>
              </a:rPr>
              <a:t> einer Tabelle</a:t>
            </a:r>
          </a:p>
          <a:p>
            <a:pPr marL="341313" indent="-341313">
              <a:lnSpc>
                <a:spcPct val="180000"/>
              </a:lnSpc>
              <a:spcBef>
                <a:spcPct val="20000"/>
              </a:spcBef>
              <a:buFont typeface="Wingdings" pitchFamily="2" charset="2"/>
              <a:buChar char="§"/>
              <a:defRPr/>
            </a:pPr>
            <a:r>
              <a:rPr lang="de-DE" dirty="0">
                <a:latin typeface="+mn-lt"/>
              </a:rPr>
              <a:t>Locken eines einzelnen Feldes </a:t>
            </a:r>
          </a:p>
        </p:txBody>
      </p:sp>
      <p:sp>
        <p:nvSpPr>
          <p:cNvPr id="217093" name="AutoShape 79"/>
          <p:cNvSpPr>
            <a:spLocks noChangeArrowheads="1"/>
          </p:cNvSpPr>
          <p:nvPr/>
        </p:nvSpPr>
        <p:spPr bwMode="auto">
          <a:xfrm>
            <a:off x="6227763" y="1773238"/>
            <a:ext cx="1463675" cy="1414462"/>
          </a:xfrm>
          <a:prstGeom prst="can">
            <a:avLst>
              <a:gd name="adj" fmla="val 25000"/>
            </a:avLst>
          </a:prstGeom>
          <a:solidFill>
            <a:srgbClr val="FFCC00"/>
          </a:solidFill>
          <a:ln w="9525">
            <a:solidFill>
              <a:schemeClr val="tx1"/>
            </a:solidFill>
            <a:round/>
            <a:headEnd/>
            <a:tailEnd/>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graphicFrame>
        <p:nvGraphicFramePr>
          <p:cNvPr id="217094" name="Object 2"/>
          <p:cNvGraphicFramePr>
            <a:graphicFrameLocks noChangeAspect="1"/>
          </p:cNvGraphicFramePr>
          <p:nvPr/>
        </p:nvGraphicFramePr>
        <p:xfrm>
          <a:off x="6213475" y="3482975"/>
          <a:ext cx="6026150" cy="1336675"/>
        </p:xfrm>
        <a:graphic>
          <a:graphicData uri="http://schemas.openxmlformats.org/presentationml/2006/ole">
            <mc:AlternateContent xmlns:mc="http://schemas.openxmlformats.org/markup-compatibility/2006">
              <mc:Choice xmlns:v="urn:schemas-microsoft-com:vml" Requires="v">
                <p:oleObj spid="_x0000_s217113" name="Dokument" r:id="rId3" imgW="6077021" imgH="1348967" progId="Word.Document.8">
                  <p:embed/>
                </p:oleObj>
              </mc:Choice>
              <mc:Fallback>
                <p:oleObj name="Dokument" r:id="rId3" imgW="6077021" imgH="134896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475" y="3482975"/>
                        <a:ext cx="6026150"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5" name="Object 3"/>
          <p:cNvGraphicFramePr>
            <a:graphicFrameLocks noChangeAspect="1"/>
          </p:cNvGraphicFramePr>
          <p:nvPr/>
        </p:nvGraphicFramePr>
        <p:xfrm>
          <a:off x="6205538" y="5216525"/>
          <a:ext cx="6026150" cy="468313"/>
        </p:xfrm>
        <a:graphic>
          <a:graphicData uri="http://schemas.openxmlformats.org/presentationml/2006/ole">
            <mc:AlternateContent xmlns:mc="http://schemas.openxmlformats.org/markup-compatibility/2006">
              <mc:Choice xmlns:v="urn:schemas-microsoft-com:vml" Requires="v">
                <p:oleObj spid="_x0000_s217114" name="Dokument" r:id="rId5" imgW="6077021" imgH="477759" progId="Word.Document.8">
                  <p:embed/>
                </p:oleObj>
              </mc:Choice>
              <mc:Fallback>
                <p:oleObj name="Dokument" r:id="rId5" imgW="6077021" imgH="477759"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5538" y="5216525"/>
                        <a:ext cx="60261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096" name="Titel 10"/>
          <p:cNvSpPr>
            <a:spLocks noGrp="1"/>
          </p:cNvSpPr>
          <p:nvPr>
            <p:ph type="title"/>
          </p:nvPr>
        </p:nvSpPr>
        <p:spPr>
          <a:xfrm>
            <a:off x="609600" y="350838"/>
            <a:ext cx="8153400" cy="990600"/>
          </a:xfrm>
        </p:spPr>
        <p:txBody>
          <a:bodyPr/>
          <a:lstStyle/>
          <a:p>
            <a:r>
              <a:rPr lang="de-CH" altLang="de-DE"/>
              <a:t>Lock Ebenen</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26"/>
          <p:cNvSpPr>
            <a:spLocks noGrp="1" noChangeArrowheads="1"/>
          </p:cNvSpPr>
          <p:nvPr>
            <p:ph type="title"/>
          </p:nvPr>
        </p:nvSpPr>
        <p:spPr>
          <a:xfrm>
            <a:off x="406400" y="228600"/>
            <a:ext cx="8128000" cy="914400"/>
          </a:xfrm>
        </p:spPr>
        <p:txBody>
          <a:bodyPr/>
          <a:lstStyle/>
          <a:p>
            <a:pPr eaLnBrk="1" hangingPunct="1"/>
            <a:r>
              <a:rPr lang="de-DE" altLang="de-DE" sz="3600"/>
              <a:t>X-Lock</a:t>
            </a:r>
            <a:r>
              <a:rPr lang="de-DE" altLang="de-DE" sz="3600" b="1">
                <a:latin typeface="Tahoma" panose="020B0604030504040204" pitchFamily="34" charset="0"/>
              </a:rPr>
              <a:t> </a:t>
            </a:r>
            <a:r>
              <a:rPr lang="de-DE" altLang="de-DE" sz="3600"/>
              <a:t>/ S-Lock der Datentupels</a:t>
            </a:r>
          </a:p>
        </p:txBody>
      </p:sp>
      <p:sp>
        <p:nvSpPr>
          <p:cNvPr id="218115"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SzPct val="130000"/>
              <a:buFont typeface="Wingdings" panose="05000000000000000000" pitchFamily="2" charset="2"/>
              <a:buChar char="§"/>
            </a:pPr>
            <a:endParaRPr lang="de-DE" altLang="de-DE">
              <a:latin typeface="Tw Cen MT" panose="020B0602020104020603" pitchFamily="34" charset="0"/>
            </a:endParaRPr>
          </a:p>
        </p:txBody>
      </p:sp>
      <p:sp>
        <p:nvSpPr>
          <p:cNvPr id="278532" name="Rectangle 1028"/>
          <p:cNvSpPr>
            <a:spLocks noChangeArrowheads="1"/>
          </p:cNvSpPr>
          <p:nvPr/>
        </p:nvSpPr>
        <p:spPr bwMode="auto">
          <a:xfrm>
            <a:off x="533400" y="1752600"/>
            <a:ext cx="8153400" cy="2514600"/>
          </a:xfrm>
          <a:prstGeom prst="rect">
            <a:avLst/>
          </a:prstGeom>
          <a:noFill/>
          <a:ln w="9525">
            <a:noFill/>
            <a:miter lim="800000"/>
            <a:headEnd/>
            <a:tailEnd/>
          </a:ln>
        </p:spPr>
        <p:txBody>
          <a:bodyPr/>
          <a:lstStyle/>
          <a:p>
            <a:pPr marL="342900" indent="-342900">
              <a:spcBef>
                <a:spcPct val="20000"/>
              </a:spcBef>
              <a:buClr>
                <a:schemeClr val="accent2"/>
              </a:buClr>
              <a:buSzPct val="130000"/>
              <a:buFont typeface="Wingdings" pitchFamily="2" charset="2"/>
              <a:buChar char="§"/>
              <a:tabLst>
                <a:tab pos="2197100" algn="l"/>
              </a:tabLst>
              <a:defRPr/>
            </a:pPr>
            <a:r>
              <a:rPr lang="de-DE" dirty="0">
                <a:latin typeface="+mn-lt"/>
              </a:rPr>
              <a:t>X-</a:t>
            </a:r>
            <a:r>
              <a:rPr lang="de-DE" dirty="0" err="1">
                <a:latin typeface="+mn-lt"/>
              </a:rPr>
              <a:t>Locks</a:t>
            </a:r>
            <a:r>
              <a:rPr lang="de-DE" dirty="0">
                <a:latin typeface="+mn-lt"/>
              </a:rPr>
              <a:t> (</a:t>
            </a:r>
            <a:r>
              <a:rPr lang="de-DE" dirty="0" err="1">
                <a:latin typeface="+mn-lt"/>
              </a:rPr>
              <a:t>exclusive</a:t>
            </a:r>
            <a:r>
              <a:rPr lang="de-DE" dirty="0">
                <a:latin typeface="+mn-lt"/>
              </a:rPr>
              <a:t> lock)</a:t>
            </a:r>
            <a:br>
              <a:rPr lang="de-DE" dirty="0">
                <a:latin typeface="+mn-lt"/>
              </a:rPr>
            </a:br>
            <a:r>
              <a:rPr lang="de-DE" sz="2000" dirty="0">
                <a:latin typeface="+mn-lt"/>
              </a:rPr>
              <a:t>Für Änderungsoperationen, wobei kein anderer Prozess das </a:t>
            </a:r>
            <a:r>
              <a:rPr lang="de-DE" sz="2000" dirty="0" err="1">
                <a:latin typeface="+mn-lt"/>
              </a:rPr>
              <a:t>Tupel</a:t>
            </a:r>
            <a:r>
              <a:rPr lang="de-DE" sz="2000" dirty="0">
                <a:latin typeface="+mn-lt"/>
              </a:rPr>
              <a:t> lesen oder schreiben darf.</a:t>
            </a:r>
            <a:br>
              <a:rPr lang="de-DE" sz="2000" dirty="0">
                <a:latin typeface="+mn-lt"/>
              </a:rPr>
            </a:br>
            <a:endParaRPr lang="de-DE" dirty="0">
              <a:latin typeface="+mn-lt"/>
            </a:endParaRPr>
          </a:p>
          <a:p>
            <a:pPr marL="342900" indent="-342900">
              <a:spcBef>
                <a:spcPct val="20000"/>
              </a:spcBef>
              <a:buClr>
                <a:schemeClr val="accent2"/>
              </a:buClr>
              <a:buSzPct val="130000"/>
              <a:buFont typeface="Wingdings" pitchFamily="2" charset="2"/>
              <a:buChar char="§"/>
              <a:tabLst>
                <a:tab pos="2197100" algn="l"/>
              </a:tabLst>
              <a:defRPr/>
            </a:pPr>
            <a:r>
              <a:rPr lang="de-DE" dirty="0">
                <a:latin typeface="+mn-lt"/>
              </a:rPr>
              <a:t>S-</a:t>
            </a:r>
            <a:r>
              <a:rPr lang="de-DE" dirty="0" err="1">
                <a:latin typeface="+mn-lt"/>
              </a:rPr>
              <a:t>Locks</a:t>
            </a:r>
            <a:r>
              <a:rPr lang="de-DE" dirty="0">
                <a:latin typeface="+mn-lt"/>
              </a:rPr>
              <a:t> (</a:t>
            </a:r>
            <a:r>
              <a:rPr lang="de-DE" dirty="0" err="1">
                <a:latin typeface="+mn-lt"/>
              </a:rPr>
              <a:t>shared</a:t>
            </a:r>
            <a:r>
              <a:rPr lang="de-DE" dirty="0">
                <a:latin typeface="+mn-lt"/>
              </a:rPr>
              <a:t> lock)</a:t>
            </a:r>
            <a:br>
              <a:rPr lang="de-DE" dirty="0">
                <a:latin typeface="+mn-lt"/>
              </a:rPr>
            </a:br>
            <a:r>
              <a:rPr lang="de-DE" sz="2000" dirty="0">
                <a:latin typeface="+mn-lt"/>
              </a:rPr>
              <a:t>Für Leseoperationen, wobei mehrerer Transaktionen einen S-Lock auf ein </a:t>
            </a:r>
            <a:r>
              <a:rPr lang="de-DE" sz="2000" dirty="0" err="1">
                <a:latin typeface="+mn-lt"/>
              </a:rPr>
              <a:t>Datentupel</a:t>
            </a:r>
            <a:r>
              <a:rPr lang="de-DE" sz="2000" dirty="0">
                <a:latin typeface="+mn-lt"/>
              </a:rPr>
              <a:t> haben dürfen.</a:t>
            </a:r>
          </a:p>
          <a:p>
            <a:pPr marL="342900" indent="-342900">
              <a:spcBef>
                <a:spcPct val="20000"/>
              </a:spcBef>
              <a:buClr>
                <a:schemeClr val="accent2"/>
              </a:buClr>
              <a:buSzPct val="130000"/>
              <a:buFont typeface="Wingdings" pitchFamily="2" charset="2"/>
              <a:buChar char="§"/>
              <a:tabLst>
                <a:tab pos="2197100" algn="l"/>
              </a:tabLst>
              <a:defRPr/>
            </a:pPr>
            <a:endParaRPr lang="de-DE" sz="2000" dirty="0">
              <a:latin typeface="+mn-lt"/>
            </a:endParaRPr>
          </a:p>
          <a:p>
            <a:pPr marL="342900" indent="-342900">
              <a:spcBef>
                <a:spcPct val="20000"/>
              </a:spcBef>
              <a:buClr>
                <a:schemeClr val="accent2"/>
              </a:buClr>
              <a:buSzPct val="130000"/>
              <a:buFont typeface="Wingdings" pitchFamily="2" charset="2"/>
              <a:buChar char="§"/>
              <a:tabLst>
                <a:tab pos="2197100" algn="l"/>
              </a:tabLst>
              <a:defRPr/>
            </a:pPr>
            <a:r>
              <a:rPr lang="de-DE" sz="2000" dirty="0">
                <a:latin typeface="+mn-lt"/>
              </a:rPr>
              <a:t>Kompatibilitätsmatrix:</a:t>
            </a:r>
          </a:p>
        </p:txBody>
      </p:sp>
      <p:sp>
        <p:nvSpPr>
          <p:cNvPr id="218117" name="Rectangle 1029"/>
          <p:cNvSpPr>
            <a:spLocks noChangeArrowheads="1"/>
          </p:cNvSpPr>
          <p:nvPr/>
        </p:nvSpPr>
        <p:spPr bwMode="auto">
          <a:xfrm>
            <a:off x="900113" y="5013325"/>
            <a:ext cx="2514600" cy="533400"/>
          </a:xfrm>
          <a:prstGeom prst="rect">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r>
              <a:rPr kumimoji="0" lang="de-CH" altLang="de-DE" sz="1600" b="1">
                <a:latin typeface="Tahoma" panose="020B0604030504040204" pitchFamily="34" charset="0"/>
              </a:rPr>
              <a:t>angeforderte Locks</a:t>
            </a:r>
            <a:br>
              <a:rPr kumimoji="0" lang="de-CH" altLang="de-DE" sz="1600" b="1">
                <a:latin typeface="Tahoma" panose="020B0604030504040204" pitchFamily="34" charset="0"/>
              </a:rPr>
            </a:br>
            <a:r>
              <a:rPr kumimoji="0" lang="de-CH" altLang="de-DE" sz="1600" b="1">
                <a:latin typeface="Tahoma" panose="020B0604030504040204" pitchFamily="34" charset="0"/>
              </a:rPr>
              <a:t>bestehende Locks</a:t>
            </a:r>
            <a:r>
              <a:rPr kumimoji="0" lang="de-CH" altLang="de-DE" sz="1600">
                <a:latin typeface="Tahoma" panose="020B0604030504040204" pitchFamily="34" charset="0"/>
              </a:rPr>
              <a:t>         </a:t>
            </a:r>
            <a:endParaRPr kumimoji="0" lang="de-CH" altLang="de-DE"/>
          </a:p>
        </p:txBody>
      </p:sp>
      <p:sp>
        <p:nvSpPr>
          <p:cNvPr id="218118" name="Rectangle 1030"/>
          <p:cNvSpPr>
            <a:spLocks noChangeArrowheads="1"/>
          </p:cNvSpPr>
          <p:nvPr/>
        </p:nvSpPr>
        <p:spPr bwMode="auto">
          <a:xfrm>
            <a:off x="3414713" y="5013325"/>
            <a:ext cx="2514600" cy="533400"/>
          </a:xfrm>
          <a:prstGeom prst="rect">
            <a:avLst/>
          </a:prstGeom>
          <a:solidFill>
            <a:srgbClr val="FFFF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b="1">
                <a:latin typeface="Tahoma" panose="020B0604030504040204" pitchFamily="34" charset="0"/>
              </a:rPr>
              <a:t>X-Lock</a:t>
            </a:r>
            <a:endParaRPr kumimoji="0" lang="de-CH" altLang="de-DE"/>
          </a:p>
        </p:txBody>
      </p:sp>
      <p:sp>
        <p:nvSpPr>
          <p:cNvPr id="218119" name="Rectangle 1031"/>
          <p:cNvSpPr>
            <a:spLocks noChangeArrowheads="1"/>
          </p:cNvSpPr>
          <p:nvPr/>
        </p:nvSpPr>
        <p:spPr bwMode="auto">
          <a:xfrm>
            <a:off x="5929313" y="5013325"/>
            <a:ext cx="2514600" cy="533400"/>
          </a:xfrm>
          <a:prstGeom prst="rect">
            <a:avLst/>
          </a:prstGeom>
          <a:solidFill>
            <a:srgbClr val="FFFF99"/>
          </a:solidFill>
          <a:ln w="12700">
            <a:solidFill>
              <a:schemeClr val="tx1"/>
            </a:solidFill>
            <a:miter lim="800000"/>
            <a:headEnd type="none" w="sm" len="sm"/>
            <a:tailEnd type="none" w="sm" len="sm"/>
          </a:ln>
        </p:spPr>
        <p:txBody>
          <a:bodyPr wrap="none"/>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b="1">
                <a:latin typeface="Tahoma" panose="020B0604030504040204" pitchFamily="34" charset="0"/>
              </a:rPr>
              <a:t>S-Lock</a:t>
            </a:r>
            <a:endParaRPr kumimoji="0" lang="de-CH" altLang="de-DE" b="1"/>
          </a:p>
        </p:txBody>
      </p:sp>
      <p:sp>
        <p:nvSpPr>
          <p:cNvPr id="218120" name="Rectangle 1032"/>
          <p:cNvSpPr>
            <a:spLocks noChangeArrowheads="1"/>
          </p:cNvSpPr>
          <p:nvPr/>
        </p:nvSpPr>
        <p:spPr bwMode="auto">
          <a:xfrm>
            <a:off x="900113" y="5546725"/>
            <a:ext cx="2514600" cy="304800"/>
          </a:xfrm>
          <a:prstGeom prst="rect">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b="1">
                <a:latin typeface="Tahoma" panose="020B0604030504040204" pitchFamily="34" charset="0"/>
              </a:rPr>
              <a:t>X-Lock</a:t>
            </a:r>
            <a:r>
              <a:rPr kumimoji="0" lang="de-CH" altLang="de-DE" sz="1600">
                <a:latin typeface="Tahoma" panose="020B0604030504040204" pitchFamily="34" charset="0"/>
              </a:rPr>
              <a:t> </a:t>
            </a:r>
            <a:endParaRPr kumimoji="0" lang="de-CH" altLang="de-DE"/>
          </a:p>
        </p:txBody>
      </p:sp>
      <p:sp>
        <p:nvSpPr>
          <p:cNvPr id="218121" name="Rectangle 1033"/>
          <p:cNvSpPr>
            <a:spLocks noChangeArrowheads="1"/>
          </p:cNvSpPr>
          <p:nvPr/>
        </p:nvSpPr>
        <p:spPr bwMode="auto">
          <a:xfrm>
            <a:off x="900113" y="5851525"/>
            <a:ext cx="2514600" cy="304800"/>
          </a:xfrm>
          <a:prstGeom prst="rect">
            <a:avLst/>
          </a:prstGeom>
          <a:solidFill>
            <a:srgbClr val="FFFF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b="1">
                <a:latin typeface="Tahoma" panose="020B0604030504040204" pitchFamily="34" charset="0"/>
              </a:rPr>
              <a:t>S-Lock</a:t>
            </a:r>
            <a:endParaRPr kumimoji="0" lang="de-CH" altLang="de-DE"/>
          </a:p>
        </p:txBody>
      </p:sp>
      <p:sp>
        <p:nvSpPr>
          <p:cNvPr id="218122" name="Rectangle 1034"/>
          <p:cNvSpPr>
            <a:spLocks noChangeArrowheads="1"/>
          </p:cNvSpPr>
          <p:nvPr/>
        </p:nvSpPr>
        <p:spPr bwMode="auto">
          <a:xfrm>
            <a:off x="3414713" y="5546725"/>
            <a:ext cx="2514600" cy="304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a:latin typeface="Tahoma" panose="020B0604030504040204" pitchFamily="34" charset="0"/>
              </a:rPr>
              <a:t>unverträglich</a:t>
            </a:r>
            <a:endParaRPr kumimoji="0" lang="de-CH" altLang="de-DE"/>
          </a:p>
        </p:txBody>
      </p:sp>
      <p:sp>
        <p:nvSpPr>
          <p:cNvPr id="218123" name="Rectangle 1035"/>
          <p:cNvSpPr>
            <a:spLocks noChangeArrowheads="1"/>
          </p:cNvSpPr>
          <p:nvPr/>
        </p:nvSpPr>
        <p:spPr bwMode="auto">
          <a:xfrm>
            <a:off x="3414713" y="5851525"/>
            <a:ext cx="2514600" cy="304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a:latin typeface="Tahoma" panose="020B0604030504040204" pitchFamily="34" charset="0"/>
              </a:rPr>
              <a:t>unverträglich</a:t>
            </a:r>
          </a:p>
        </p:txBody>
      </p:sp>
      <p:sp>
        <p:nvSpPr>
          <p:cNvPr id="218124" name="Rectangle 1036"/>
          <p:cNvSpPr>
            <a:spLocks noChangeArrowheads="1"/>
          </p:cNvSpPr>
          <p:nvPr/>
        </p:nvSpPr>
        <p:spPr bwMode="auto">
          <a:xfrm>
            <a:off x="5929313" y="5546725"/>
            <a:ext cx="2514600" cy="304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a:latin typeface="Tahoma" panose="020B0604030504040204" pitchFamily="34" charset="0"/>
              </a:rPr>
              <a:t>unverträglich</a:t>
            </a:r>
          </a:p>
        </p:txBody>
      </p:sp>
      <p:sp>
        <p:nvSpPr>
          <p:cNvPr id="218125" name="Rectangle 1037"/>
          <p:cNvSpPr>
            <a:spLocks noChangeArrowheads="1"/>
          </p:cNvSpPr>
          <p:nvPr/>
        </p:nvSpPr>
        <p:spPr bwMode="auto">
          <a:xfrm>
            <a:off x="5929313" y="5851525"/>
            <a:ext cx="2514600" cy="304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1600">
                <a:latin typeface="Tahoma" panose="020B0604030504040204" pitchFamily="34" charset="0"/>
              </a:rPr>
              <a:t>verträglich</a:t>
            </a:r>
          </a:p>
        </p:txBody>
      </p:sp>
      <p:sp>
        <p:nvSpPr>
          <p:cNvPr id="218126" name="Foliennummernplatzhalter 13"/>
          <p:cNvSpPr>
            <a:spLocks noGrp="1"/>
          </p:cNvSpPr>
          <p:nvPr>
            <p:ph type="sldNum" sz="quarter" idx="12"/>
          </p:nvPr>
        </p:nvSpPr>
        <p:spPr bwMode="auto">
          <a:xfrm>
            <a:off x="609600" y="624840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fld id="{9612995D-4288-44A3-A019-D3026C5D4086}" type="slidenum">
              <a:rPr kumimoji="0" lang="en-US" altLang="de-DE" sz="1400" b="0">
                <a:solidFill>
                  <a:schemeClr val="tx2"/>
                </a:solidFill>
              </a:rPr>
              <a:pPr algn="r"/>
              <a:t>224</a:t>
            </a:fld>
            <a:endParaRPr kumimoji="0" lang="en-US" altLang="de-DE" sz="1400" b="0">
              <a:solidFill>
                <a:schemeClr val="tx2"/>
              </a:solidFill>
            </a:endParaRPr>
          </a:p>
        </p:txBody>
      </p:sp>
      <p:sp>
        <p:nvSpPr>
          <p:cNvPr id="218127" name="Fußzeilenplatzhalter 14"/>
          <p:cNvSpPr>
            <a:spLocks noGrp="1"/>
          </p:cNvSpPr>
          <p:nvPr>
            <p:ph type="ftr"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en-US" altLang="de-DE" sz="1400">
                <a:solidFill>
                  <a:schemeClr val="tx2"/>
                </a:solidFill>
              </a:rPr>
              <a:t>Lukas Müller</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60"/>
          <p:cNvSpPr>
            <a:spLocks noChangeArrowheads="1"/>
          </p:cNvSpPr>
          <p:nvPr/>
        </p:nvSpPr>
        <p:spPr bwMode="auto">
          <a:xfrm>
            <a:off x="323850" y="1773238"/>
            <a:ext cx="2403475" cy="923925"/>
          </a:xfrm>
          <a:prstGeom prst="rect">
            <a:avLst/>
          </a:prstGeom>
          <a:noFill/>
          <a:ln w="9525">
            <a:noFill/>
            <a:miter lim="800000"/>
            <a:headEnd/>
            <a:tailEnd/>
          </a:ln>
        </p:spPr>
        <p:txBody>
          <a:bodyPr wrap="none">
            <a:spAutoFit/>
          </a:bodyPr>
          <a:lstStyle/>
          <a:p>
            <a:pPr algn="ctr">
              <a:defRPr/>
            </a:pPr>
            <a:r>
              <a:rPr lang="de-DE" sz="1800" dirty="0">
                <a:latin typeface="+mn-lt"/>
              </a:rPr>
              <a:t>Transaktion T2 wird</a:t>
            </a:r>
            <a:br>
              <a:rPr lang="de-DE" sz="1800" dirty="0">
                <a:latin typeface="+mn-lt"/>
              </a:rPr>
            </a:br>
            <a:r>
              <a:rPr lang="de-DE" sz="1800" dirty="0">
                <a:latin typeface="+mn-lt"/>
              </a:rPr>
              <a:t>zum Warten gezwungen</a:t>
            </a:r>
            <a:br>
              <a:rPr lang="de-DE" sz="1800" dirty="0">
                <a:latin typeface="+mn-lt"/>
              </a:rPr>
            </a:br>
            <a:r>
              <a:rPr lang="de-DE" sz="1800" dirty="0">
                <a:latin typeface="+mn-lt"/>
              </a:rPr>
              <a:t>bis T1 fertig ist.</a:t>
            </a:r>
          </a:p>
        </p:txBody>
      </p:sp>
      <p:sp>
        <p:nvSpPr>
          <p:cNvPr id="219139" name="Titel 6"/>
          <p:cNvSpPr>
            <a:spLocks noGrp="1"/>
          </p:cNvSpPr>
          <p:nvPr>
            <p:ph type="title"/>
          </p:nvPr>
        </p:nvSpPr>
        <p:spPr>
          <a:xfrm>
            <a:off x="609600" y="350838"/>
            <a:ext cx="8153400" cy="990600"/>
          </a:xfrm>
        </p:spPr>
        <p:txBody>
          <a:bodyPr/>
          <a:lstStyle/>
          <a:p>
            <a:r>
              <a:rPr lang="de-CH" altLang="de-DE" sz="3200"/>
              <a:t>Datenänderungen seralisieren (Exclusive Locks)</a:t>
            </a:r>
          </a:p>
        </p:txBody>
      </p:sp>
      <p:pic>
        <p:nvPicPr>
          <p:cNvPr id="219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916113"/>
            <a:ext cx="6121400"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AutoShape 79"/>
          <p:cNvSpPr>
            <a:spLocks noChangeArrowheads="1"/>
          </p:cNvSpPr>
          <p:nvPr/>
        </p:nvSpPr>
        <p:spPr bwMode="auto">
          <a:xfrm>
            <a:off x="468313" y="4652963"/>
            <a:ext cx="1463675" cy="1414462"/>
          </a:xfrm>
          <a:prstGeom prst="can">
            <a:avLst>
              <a:gd name="adj" fmla="val 25000"/>
            </a:avLst>
          </a:prstGeom>
          <a:solidFill>
            <a:srgbClr val="FFCC00"/>
          </a:solidFill>
          <a:ln w="9525">
            <a:solidFill>
              <a:schemeClr val="tx1"/>
            </a:solidFill>
            <a:round/>
            <a:headEnd/>
            <a:tailEnd/>
          </a:ln>
          <a:effectLst>
            <a:outerShdw blurRad="50800" dist="38100" dir="2700000" algn="tl" rotWithShape="0">
              <a:prstClr val="black">
                <a:alpha val="40000"/>
              </a:prstClr>
            </a:outerShdw>
          </a:effectLst>
        </p:spPr>
        <p:txBody>
          <a:bodyPr wrap="none"/>
          <a:lstStyle/>
          <a:p>
            <a:pPr algn="ctr">
              <a:defRPr/>
            </a:pPr>
            <a:endParaRPr lang="de-CH" sz="2800" dirty="0">
              <a:latin typeface="+mn-lt"/>
            </a:endParaRPr>
          </a:p>
        </p:txBody>
      </p:sp>
      <p:graphicFrame>
        <p:nvGraphicFramePr>
          <p:cNvPr id="219142" name="Object 5"/>
          <p:cNvGraphicFramePr>
            <a:graphicFrameLocks noChangeAspect="1"/>
          </p:cNvGraphicFramePr>
          <p:nvPr/>
        </p:nvGraphicFramePr>
        <p:xfrm>
          <a:off x="901700" y="5156200"/>
          <a:ext cx="7366000" cy="927100"/>
        </p:xfrm>
        <a:graphic>
          <a:graphicData uri="http://schemas.openxmlformats.org/presentationml/2006/ole">
            <mc:AlternateContent xmlns:mc="http://schemas.openxmlformats.org/markup-compatibility/2006">
              <mc:Choice xmlns:v="urn:schemas-microsoft-com:vml" Requires="v">
                <p:oleObj spid="_x0000_s219153" name="Document" r:id="rId4" imgW="6084147" imgH="769014" progId="Word.Document.8">
                  <p:embed/>
                </p:oleObj>
              </mc:Choice>
              <mc:Fallback>
                <p:oleObj name="Document" r:id="rId4" imgW="6084147" imgH="769014"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5156200"/>
                        <a:ext cx="73660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feld 6"/>
          <p:cNvSpPr txBox="1"/>
          <p:nvPr/>
        </p:nvSpPr>
        <p:spPr>
          <a:xfrm>
            <a:off x="539750" y="4581525"/>
            <a:ext cx="1295400" cy="461963"/>
          </a:xfrm>
          <a:prstGeom prst="rect">
            <a:avLst/>
          </a:prstGeom>
          <a:noFill/>
        </p:spPr>
        <p:txBody>
          <a:bodyPr>
            <a:spAutoFit/>
          </a:bodyPr>
          <a:lstStyle/>
          <a:p>
            <a:pPr algn="ctr">
              <a:defRPr/>
            </a:pPr>
            <a:r>
              <a:rPr lang="de-CH" dirty="0" err="1">
                <a:latin typeface="+mn-lt"/>
              </a:rPr>
              <a:t>tab</a:t>
            </a:r>
            <a:endParaRPr lang="de-CH" dirty="0">
              <a:latin typeface="+mn-lt"/>
            </a:endParaRPr>
          </a:p>
        </p:txBody>
      </p:sp>
      <p:sp>
        <p:nvSpPr>
          <p:cNvPr id="8" name="Rechteck 7"/>
          <p:cNvSpPr/>
          <p:nvPr/>
        </p:nvSpPr>
        <p:spPr>
          <a:xfrm>
            <a:off x="2268538" y="6165850"/>
            <a:ext cx="6551612" cy="460375"/>
          </a:xfrm>
          <a:prstGeom prst="rect">
            <a:avLst/>
          </a:prstGeom>
        </p:spPr>
        <p:txBody>
          <a:bodyPr>
            <a:spAutoFit/>
          </a:bodyPr>
          <a:lstStyle/>
          <a:p>
            <a:pPr algn="ctr">
              <a:defRPr/>
            </a:pPr>
            <a:r>
              <a:rPr lang="de-CH" dirty="0">
                <a:latin typeface="+mn-lt"/>
              </a:rPr>
              <a:t>Wert von F = ?</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platzhalter 5"/>
          <p:cNvSpPr>
            <a:spLocks noGrp="1"/>
          </p:cNvSpPr>
          <p:nvPr>
            <p:ph type="body" idx="1"/>
          </p:nvPr>
        </p:nvSpPr>
        <p:spPr/>
        <p:txBody>
          <a:bodyPr/>
          <a:lstStyle/>
          <a:p>
            <a:pPr eaLnBrk="1" hangingPunct="1"/>
            <a:endParaRPr lang="de-CH" altLang="de-DE"/>
          </a:p>
        </p:txBody>
      </p:sp>
      <p:sp>
        <p:nvSpPr>
          <p:cNvPr id="220163" name="Titel 4"/>
          <p:cNvSpPr>
            <a:spLocks noGrp="1"/>
          </p:cNvSpPr>
          <p:nvPr>
            <p:ph type="title"/>
          </p:nvPr>
        </p:nvSpPr>
        <p:spPr/>
        <p:txBody>
          <a:bodyPr/>
          <a:lstStyle/>
          <a:p>
            <a:pPr eaLnBrk="1" hangingPunct="1"/>
            <a:r>
              <a:rPr lang="de-CH" altLang="de-DE" sz="3600">
                <a:solidFill>
                  <a:schemeClr val="tx2"/>
                </a:solidFill>
              </a:rPr>
              <a:t>Deadlock in Datenbank Systemen</a:t>
            </a:r>
          </a:p>
        </p:txBody>
      </p:sp>
      <p:sp>
        <p:nvSpPr>
          <p:cNvPr id="220164" name="Foliennummernplatzhalt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fld id="{587E7CDE-55A9-4D33-9A08-48C23CFFA20A}" type="slidenum">
              <a:rPr kumimoji="0" lang="en-US" altLang="de-DE">
                <a:solidFill>
                  <a:srgbClr val="FFFFFF"/>
                </a:solidFill>
              </a:rPr>
              <a:pPr/>
              <a:t>226</a:t>
            </a:fld>
            <a:endParaRPr kumimoji="0" lang="en-US" altLang="de-DE">
              <a:solidFill>
                <a:srgbClr val="FFFFFF"/>
              </a:solidFill>
            </a:endParaRPr>
          </a:p>
        </p:txBody>
      </p:sp>
      <p:sp>
        <p:nvSpPr>
          <p:cNvPr id="220165" name="Fußzeilenplatzhalt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r>
              <a:rPr kumimoji="0" lang="en-US" altLang="de-DE" sz="1400">
                <a:solidFill>
                  <a:schemeClr val="tx2"/>
                </a:solidFill>
              </a:rPr>
              <a:t>Lukas Müller</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el 6"/>
          <p:cNvSpPr>
            <a:spLocks noGrp="1"/>
          </p:cNvSpPr>
          <p:nvPr>
            <p:ph type="title"/>
          </p:nvPr>
        </p:nvSpPr>
        <p:spPr>
          <a:xfrm>
            <a:off x="609600" y="350838"/>
            <a:ext cx="8153400" cy="990600"/>
          </a:xfrm>
        </p:spPr>
        <p:txBody>
          <a:bodyPr/>
          <a:lstStyle/>
          <a:p>
            <a:r>
              <a:rPr lang="de-CH" altLang="de-DE"/>
              <a:t>Deadlock in der Bibliothek</a:t>
            </a:r>
          </a:p>
        </p:txBody>
      </p:sp>
      <p:sp>
        <p:nvSpPr>
          <p:cNvPr id="4" name="Textfeld 3"/>
          <p:cNvSpPr txBox="1"/>
          <p:nvPr/>
        </p:nvSpPr>
        <p:spPr>
          <a:xfrm>
            <a:off x="611188" y="2705100"/>
            <a:ext cx="8208962" cy="584200"/>
          </a:xfrm>
          <a:prstGeom prst="rect">
            <a:avLst/>
          </a:prstGeom>
          <a:noFill/>
        </p:spPr>
        <p:txBody>
          <a:bodyPr>
            <a:spAutoFit/>
          </a:bodyPr>
          <a:lstStyle/>
          <a:p>
            <a:pPr algn="ctr">
              <a:defRPr/>
            </a:pPr>
            <a:r>
              <a:rPr lang="de-CH" sz="3200" dirty="0">
                <a:latin typeface="+mn-lt"/>
              </a:rPr>
              <a:t>Wir lesen die Geschichte zur Bibliothek</a:t>
            </a:r>
            <a:endParaRPr lang="de-CH" sz="2800" i="1" dirty="0">
              <a:latin typeface="+mn-lt"/>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el 6"/>
          <p:cNvSpPr>
            <a:spLocks noGrp="1"/>
          </p:cNvSpPr>
          <p:nvPr>
            <p:ph type="title"/>
          </p:nvPr>
        </p:nvSpPr>
        <p:spPr>
          <a:xfrm>
            <a:off x="609600" y="350838"/>
            <a:ext cx="8153400" cy="990600"/>
          </a:xfrm>
        </p:spPr>
        <p:txBody>
          <a:bodyPr/>
          <a:lstStyle/>
          <a:p>
            <a:r>
              <a:rPr lang="de-CH" altLang="de-DE"/>
              <a:t>Eine Deadlock Situation</a:t>
            </a:r>
          </a:p>
        </p:txBody>
      </p:sp>
      <p:pic>
        <p:nvPicPr>
          <p:cNvPr id="222211" name="Picture 2"/>
          <p:cNvPicPr>
            <a:picLocks noChangeAspect="1" noChangeArrowheads="1"/>
          </p:cNvPicPr>
          <p:nvPr/>
        </p:nvPicPr>
        <p:blipFill>
          <a:blip r:embed="rId2">
            <a:extLst>
              <a:ext uri="{28A0092B-C50C-407E-A947-70E740481C1C}">
                <a14:useLocalDpi xmlns:a14="http://schemas.microsoft.com/office/drawing/2010/main" val="0"/>
              </a:ext>
            </a:extLst>
          </a:blip>
          <a:srcRect t="2963"/>
          <a:stretch>
            <a:fillRect/>
          </a:stretch>
        </p:blipFill>
        <p:spPr bwMode="auto">
          <a:xfrm>
            <a:off x="1187450" y="1628775"/>
            <a:ext cx="6840538" cy="526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el 6"/>
          <p:cNvSpPr>
            <a:spLocks noGrp="1"/>
          </p:cNvSpPr>
          <p:nvPr>
            <p:ph type="title"/>
          </p:nvPr>
        </p:nvSpPr>
        <p:spPr>
          <a:xfrm>
            <a:off x="609600" y="350838"/>
            <a:ext cx="8153400" cy="990600"/>
          </a:xfrm>
        </p:spPr>
        <p:txBody>
          <a:bodyPr/>
          <a:lstStyle/>
          <a:p>
            <a:r>
              <a:rPr lang="de-CH" altLang="de-DE" sz="3600"/>
              <a:t>Lockmanager kann Deadlocks aufspüren</a:t>
            </a:r>
          </a:p>
        </p:txBody>
      </p:sp>
      <p:pic>
        <p:nvPicPr>
          <p:cNvPr id="223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557338"/>
            <a:ext cx="558958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Rectangle 60"/>
          <p:cNvSpPr>
            <a:spLocks noChangeArrowheads="1"/>
          </p:cNvSpPr>
          <p:nvPr/>
        </p:nvSpPr>
        <p:spPr bwMode="auto">
          <a:xfrm>
            <a:off x="250825" y="1700213"/>
            <a:ext cx="3171825" cy="2308225"/>
          </a:xfrm>
          <a:prstGeom prst="rect">
            <a:avLst/>
          </a:prstGeom>
          <a:noFill/>
          <a:ln w="9525">
            <a:noFill/>
            <a:miter lim="800000"/>
            <a:headEnd/>
            <a:tailEnd/>
          </a:ln>
        </p:spPr>
        <p:txBody>
          <a:bodyPr wrap="none">
            <a:spAutoFit/>
          </a:bodyPr>
          <a:lstStyle/>
          <a:p>
            <a:pPr algn="ctr">
              <a:defRPr/>
            </a:pPr>
            <a:r>
              <a:rPr lang="de-DE" sz="1800" dirty="0">
                <a:latin typeface="+mn-lt"/>
              </a:rPr>
              <a:t>Lockmanager stellt ein</a:t>
            </a:r>
            <a:br>
              <a:rPr lang="de-DE" sz="1800" dirty="0">
                <a:latin typeface="+mn-lt"/>
              </a:rPr>
            </a:br>
            <a:r>
              <a:rPr lang="de-DE" sz="1800" dirty="0">
                <a:latin typeface="+mn-lt"/>
              </a:rPr>
              <a:t>Deadlock fest und setzt eine</a:t>
            </a:r>
            <a:br>
              <a:rPr lang="de-DE" sz="1800" dirty="0">
                <a:latin typeface="+mn-lt"/>
              </a:rPr>
            </a:br>
            <a:r>
              <a:rPr lang="de-DE" sz="1800" dirty="0">
                <a:latin typeface="+mn-lt"/>
              </a:rPr>
              <a:t>der betroffenen Transaktion</a:t>
            </a:r>
            <a:br>
              <a:rPr lang="de-DE" sz="1800" dirty="0">
                <a:latin typeface="+mn-lt"/>
              </a:rPr>
            </a:br>
            <a:r>
              <a:rPr lang="de-DE" sz="1800" dirty="0">
                <a:latin typeface="+mn-lt"/>
              </a:rPr>
              <a:t>zurück (</a:t>
            </a:r>
            <a:r>
              <a:rPr lang="de-DE" sz="1800" dirty="0" err="1">
                <a:latin typeface="+mn-lt"/>
              </a:rPr>
              <a:t>rollback</a:t>
            </a:r>
            <a:r>
              <a:rPr lang="de-DE" sz="1800" dirty="0">
                <a:latin typeface="+mn-lt"/>
              </a:rPr>
              <a:t>).</a:t>
            </a:r>
          </a:p>
          <a:p>
            <a:pPr algn="ctr">
              <a:defRPr/>
            </a:pPr>
            <a:endParaRPr lang="de-DE" sz="1800" dirty="0">
              <a:latin typeface="+mn-lt"/>
            </a:endParaRPr>
          </a:p>
          <a:p>
            <a:pPr algn="ctr">
              <a:defRPr/>
            </a:pPr>
            <a:r>
              <a:rPr lang="de-DE" sz="1800" dirty="0">
                <a:latin typeface="+mn-lt"/>
              </a:rPr>
              <a:t>Dabei wird die jüngste (also</a:t>
            </a:r>
            <a:br>
              <a:rPr lang="de-DE" sz="1800" dirty="0">
                <a:latin typeface="+mn-lt"/>
              </a:rPr>
            </a:br>
            <a:r>
              <a:rPr lang="de-DE" sz="1800" dirty="0">
                <a:latin typeface="+mn-lt"/>
              </a:rPr>
              <a:t>zeitlich am spätesten begonnene</a:t>
            </a:r>
            <a:br>
              <a:rPr lang="de-DE" sz="1800" dirty="0">
                <a:latin typeface="+mn-lt"/>
              </a:rPr>
            </a:br>
            <a:r>
              <a:rPr lang="de-DE" sz="1800" dirty="0">
                <a:latin typeface="+mn-lt"/>
              </a:rPr>
              <a:t>Transaktion) abgesprochen.</a:t>
            </a:r>
          </a:p>
        </p:txBody>
      </p:sp>
      <p:sp>
        <p:nvSpPr>
          <p:cNvPr id="6" name="AutoShape 79"/>
          <p:cNvSpPr>
            <a:spLocks noChangeArrowheads="1"/>
          </p:cNvSpPr>
          <p:nvPr/>
        </p:nvSpPr>
        <p:spPr bwMode="auto">
          <a:xfrm>
            <a:off x="468313" y="4652963"/>
            <a:ext cx="1463675" cy="1414462"/>
          </a:xfrm>
          <a:prstGeom prst="can">
            <a:avLst>
              <a:gd name="adj" fmla="val 25000"/>
            </a:avLst>
          </a:prstGeom>
          <a:solidFill>
            <a:srgbClr val="FFCC00"/>
          </a:solidFill>
          <a:ln w="9525">
            <a:solidFill>
              <a:schemeClr val="tx1"/>
            </a:solidFill>
            <a:round/>
            <a:headEnd/>
            <a:tailEnd/>
          </a:ln>
          <a:effectLst>
            <a:outerShdw blurRad="50800" dist="38100" dir="2700000" algn="tl" rotWithShape="0">
              <a:prstClr val="black">
                <a:alpha val="40000"/>
              </a:prstClr>
            </a:outerShdw>
          </a:effectLst>
        </p:spPr>
        <p:txBody>
          <a:bodyPr wrap="none"/>
          <a:lstStyle/>
          <a:p>
            <a:pPr algn="ctr">
              <a:defRPr/>
            </a:pPr>
            <a:endParaRPr lang="de-CH" sz="2800" dirty="0">
              <a:latin typeface="+mn-lt"/>
            </a:endParaRPr>
          </a:p>
        </p:txBody>
      </p:sp>
      <p:graphicFrame>
        <p:nvGraphicFramePr>
          <p:cNvPr id="223238" name="Object 5"/>
          <p:cNvGraphicFramePr>
            <a:graphicFrameLocks noChangeAspect="1"/>
          </p:cNvGraphicFramePr>
          <p:nvPr/>
        </p:nvGraphicFramePr>
        <p:xfrm>
          <a:off x="901700" y="5156200"/>
          <a:ext cx="7366000" cy="927100"/>
        </p:xfrm>
        <a:graphic>
          <a:graphicData uri="http://schemas.openxmlformats.org/presentationml/2006/ole">
            <mc:AlternateContent xmlns:mc="http://schemas.openxmlformats.org/markup-compatibility/2006">
              <mc:Choice xmlns:v="urn:schemas-microsoft-com:vml" Requires="v">
                <p:oleObj spid="_x0000_s223248" name="Document" r:id="rId4" imgW="6084147" imgH="769014" progId="Word.Document.8">
                  <p:embed/>
                </p:oleObj>
              </mc:Choice>
              <mc:Fallback>
                <p:oleObj name="Document" r:id="rId4" imgW="6084147" imgH="769014"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5156200"/>
                        <a:ext cx="73660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feld 7"/>
          <p:cNvSpPr txBox="1"/>
          <p:nvPr/>
        </p:nvSpPr>
        <p:spPr>
          <a:xfrm>
            <a:off x="539750" y="4581525"/>
            <a:ext cx="1295400" cy="461963"/>
          </a:xfrm>
          <a:prstGeom prst="rect">
            <a:avLst/>
          </a:prstGeom>
          <a:noFill/>
        </p:spPr>
        <p:txBody>
          <a:bodyPr>
            <a:spAutoFit/>
          </a:bodyPr>
          <a:lstStyle/>
          <a:p>
            <a:pPr algn="ctr">
              <a:defRPr/>
            </a:pPr>
            <a:r>
              <a:rPr lang="de-CH" dirty="0" err="1">
                <a:latin typeface="+mn-lt"/>
              </a:rPr>
              <a:t>tab</a:t>
            </a:r>
            <a:endParaRPr lang="de-CH"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de-DE" altLang="de-DE" sz="3200" b="1">
                <a:latin typeface="Tahoma" panose="020B0604030504040204" pitchFamily="34" charset="0"/>
              </a:rPr>
              <a:t>Übersicht / Einleitung ( 2 )</a:t>
            </a:r>
          </a:p>
        </p:txBody>
      </p:sp>
      <p:sp>
        <p:nvSpPr>
          <p:cNvPr id="29699" name="Text Box 3"/>
          <p:cNvSpPr txBox="1">
            <a:spLocks noChangeArrowheads="1"/>
          </p:cNvSpPr>
          <p:nvPr/>
        </p:nvSpPr>
        <p:spPr bwMode="auto">
          <a:xfrm>
            <a:off x="1066800" y="2209800"/>
            <a:ext cx="7467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87338" indent="-28575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Das Design bestimmt die Qualität der Applikation.</a:t>
            </a:r>
          </a:p>
          <a:p>
            <a:pPr algn="l">
              <a:spcBef>
                <a:spcPct val="50000"/>
              </a:spcBef>
              <a:buClr>
                <a:schemeClr val="accent1"/>
              </a:buClr>
              <a:buFont typeface="Wingdings" panose="05000000000000000000" pitchFamily="2" charset="2"/>
              <a:buChar char="Ø"/>
            </a:pPr>
            <a:endParaRPr kumimoji="0" lang="de-DE" altLang="de-DE">
              <a:latin typeface="Tahoma" panose="020B0604030504040204" pitchFamily="34" charset="0"/>
            </a:endParaRPr>
          </a:p>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Die Sprache bestimmt die Funktionalität der Datenbank.</a:t>
            </a:r>
          </a:p>
          <a:p>
            <a:pPr algn="l">
              <a:spcBef>
                <a:spcPct val="50000"/>
              </a:spcBef>
              <a:buClr>
                <a:schemeClr val="accent1"/>
              </a:buClr>
              <a:buFont typeface="Wingdings" panose="05000000000000000000" pitchFamily="2" charset="2"/>
              <a:buChar char="Ø"/>
            </a:pPr>
            <a:endParaRPr kumimoji="0" lang="de-DE" altLang="de-DE">
              <a:latin typeface="Tahoma" panose="020B0604030504040204" pitchFamily="34" charset="0"/>
            </a:endParaRPr>
          </a:p>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Die physische Ebene bestimmt die Performance und Stabilität der Datenbank.</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06400" y="228600"/>
            <a:ext cx="8128000" cy="914400"/>
          </a:xfrm>
        </p:spPr>
        <p:txBody>
          <a:bodyPr/>
          <a:lstStyle/>
          <a:p>
            <a:pPr algn="ctr"/>
            <a:r>
              <a:rPr lang="de-DE" altLang="de-DE" sz="3600"/>
              <a:t>Lock-Mechanismen</a:t>
            </a:r>
          </a:p>
        </p:txBody>
      </p:sp>
      <p:sp>
        <p:nvSpPr>
          <p:cNvPr id="224259" name="Rectangle 3"/>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224260" name="Rectangle 4"/>
          <p:cNvSpPr>
            <a:spLocks noChangeArrowheads="1"/>
          </p:cNvSpPr>
          <p:nvPr/>
        </p:nvSpPr>
        <p:spPr bwMode="auto">
          <a:xfrm>
            <a:off x="533400" y="17526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Die Qualität eines Datenbanksystems bezüglich Transaktionszahl und Verfügbarkeit hängt entscheidend von der verwendeten Lock-Mechanismen ab.</a:t>
            </a:r>
          </a:p>
          <a:p>
            <a:pPr algn="l">
              <a:spcBef>
                <a:spcPct val="20000"/>
              </a:spcBef>
              <a:buClr>
                <a:schemeClr val="accent2"/>
              </a:buClr>
              <a:buFont typeface="Wingdings" panose="05000000000000000000" pitchFamily="2" charset="2"/>
              <a:buChar char="§"/>
            </a:pPr>
            <a:endParaRPr lang="de-DE" altLang="de-DE">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Je </a:t>
            </a:r>
            <a:r>
              <a:rPr lang="de-DE" altLang="de-DE">
                <a:solidFill>
                  <a:srgbClr val="000000"/>
                </a:solidFill>
                <a:latin typeface="Tahoma" panose="020B0604030504040204" pitchFamily="34" charset="0"/>
              </a:rPr>
              <a:t>raffinierter</a:t>
            </a:r>
            <a:r>
              <a:rPr lang="de-DE" altLang="de-DE">
                <a:latin typeface="Tahoma" panose="020B0604030504040204" pitchFamily="34" charset="0"/>
              </a:rPr>
              <a:t> die Lock-Mechanismen eines DBMS sind,</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umso weniger müssen konkurrierende Transaktionen aufeinander warten.</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umso weniger treten Deadlocks auf.</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umso besser können lange Transaktionen und kurze Transaktionen miteinander kombiniert werden.</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1026"/>
          <p:cNvSpPr>
            <a:spLocks noGrp="1" noChangeArrowheads="1"/>
          </p:cNvSpPr>
          <p:nvPr>
            <p:ph type="title"/>
          </p:nvPr>
        </p:nvSpPr>
        <p:spPr>
          <a:xfrm>
            <a:off x="406400" y="228600"/>
            <a:ext cx="8128000" cy="914400"/>
          </a:xfrm>
        </p:spPr>
        <p:txBody>
          <a:bodyPr/>
          <a:lstStyle/>
          <a:p>
            <a:pPr algn="ctr"/>
            <a:r>
              <a:rPr lang="de-DE" altLang="de-DE" sz="3600"/>
              <a:t>X-Lock / S-Lock (Deadlock)</a:t>
            </a:r>
          </a:p>
        </p:txBody>
      </p:sp>
      <p:sp>
        <p:nvSpPr>
          <p:cNvPr id="225283"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225284" name="Rectangle 1028"/>
          <p:cNvSpPr>
            <a:spLocks noChangeArrowheads="1"/>
          </p:cNvSpPr>
          <p:nvPr/>
        </p:nvSpPr>
        <p:spPr bwMode="auto">
          <a:xfrm>
            <a:off x="533400" y="17526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7429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a:latin typeface="Tahoma" panose="020B0604030504040204" pitchFamily="34" charset="0"/>
              </a:rPr>
              <a:t>Klassische Deadlock Situation</a:t>
            </a:r>
            <a:endParaRPr lang="de-DE" altLang="de-DE" sz="2000">
              <a:latin typeface="Tahoma" panose="020B0604030504040204" pitchFamily="34" charset="0"/>
            </a:endParaRPr>
          </a:p>
        </p:txBody>
      </p:sp>
      <p:sp>
        <p:nvSpPr>
          <p:cNvPr id="225285" name="Rectangle 1042"/>
          <p:cNvSpPr>
            <a:spLocks noChangeArrowheads="1"/>
          </p:cNvSpPr>
          <p:nvPr/>
        </p:nvSpPr>
        <p:spPr bwMode="auto">
          <a:xfrm>
            <a:off x="990600" y="2406650"/>
            <a:ext cx="2971800" cy="304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2000">
                <a:latin typeface="Tahoma" panose="020B0604030504040204" pitchFamily="34" charset="0"/>
              </a:rPr>
              <a:t>T1</a:t>
            </a:r>
            <a:endParaRPr kumimoji="0" lang="de-CH" altLang="de-DE"/>
          </a:p>
        </p:txBody>
      </p:sp>
      <p:sp>
        <p:nvSpPr>
          <p:cNvPr id="225286" name="Text Box 1045"/>
          <p:cNvSpPr txBox="1">
            <a:spLocks noChangeArrowheads="1"/>
          </p:cNvSpPr>
          <p:nvPr/>
        </p:nvSpPr>
        <p:spPr bwMode="auto">
          <a:xfrm>
            <a:off x="990600" y="2711450"/>
            <a:ext cx="2971800" cy="2851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kumimoji="0" lang="de-CH" altLang="de-DE" sz="1800">
                <a:latin typeface="Tahoma" panose="020B0604030504040204" pitchFamily="34" charset="0"/>
              </a:rPr>
              <a:t>X-Lock A</a:t>
            </a:r>
            <a:br>
              <a:rPr kumimoji="0" lang="de-CH" altLang="de-DE" sz="1800">
                <a:latin typeface="Tahoma" panose="020B0604030504040204" pitchFamily="34" charset="0"/>
              </a:rPr>
            </a:br>
            <a:r>
              <a:rPr kumimoji="0" lang="de-CH" altLang="de-DE" sz="1800">
                <a:latin typeface="Tahoma" panose="020B0604030504040204" pitchFamily="34" charset="0"/>
              </a:rPr>
              <a:t>Update A</a:t>
            </a:r>
            <a:br>
              <a:rPr kumimoji="0" lang="de-CH" altLang="de-DE" sz="1800">
                <a:latin typeface="Tahoma" panose="020B0604030504040204" pitchFamily="34" charset="0"/>
              </a:rPr>
            </a:br>
            <a:br>
              <a:rPr kumimoji="0" lang="de-CH" altLang="de-DE" sz="1800">
                <a:latin typeface="Tahoma" panose="020B0604030504040204" pitchFamily="34" charset="0"/>
              </a:rPr>
            </a:br>
            <a:br>
              <a:rPr kumimoji="0" lang="de-CH" altLang="de-DE" sz="1800">
                <a:latin typeface="Tahoma" panose="020B0604030504040204" pitchFamily="34" charset="0"/>
              </a:rPr>
            </a:br>
            <a:r>
              <a:rPr kumimoji="0" lang="de-CH" altLang="de-DE" sz="1800">
                <a:latin typeface="Tahoma" panose="020B0604030504040204" pitchFamily="34" charset="0"/>
              </a:rPr>
              <a:t>X-Lock B</a:t>
            </a:r>
            <a:br>
              <a:rPr kumimoji="0" lang="de-CH" altLang="de-DE" sz="1800">
                <a:latin typeface="Tahoma" panose="020B0604030504040204" pitchFamily="34" charset="0"/>
              </a:rPr>
            </a:br>
            <a:br>
              <a:rPr kumimoji="0" lang="de-CH" altLang="de-DE" sz="1800">
                <a:latin typeface="Tahoma" panose="020B0604030504040204" pitchFamily="34" charset="0"/>
              </a:rPr>
            </a:br>
            <a:r>
              <a:rPr kumimoji="0" lang="de-CH" altLang="de-DE" sz="1800" b="1">
                <a:latin typeface="Tahoma" panose="020B0604030504040204" pitchFamily="34" charset="0"/>
              </a:rPr>
              <a:t>Deadlock !!</a:t>
            </a:r>
            <a:br>
              <a:rPr kumimoji="0" lang="de-CH" altLang="de-DE" sz="1800" b="1">
                <a:latin typeface="Tahoma" panose="020B0604030504040204" pitchFamily="34" charset="0"/>
              </a:rPr>
            </a:br>
            <a:r>
              <a:rPr kumimoji="0" lang="de-CH" altLang="de-DE" sz="1800">
                <a:latin typeface="Tahoma" panose="020B0604030504040204" pitchFamily="34" charset="0"/>
              </a:rPr>
              <a:t>Update B</a:t>
            </a:r>
            <a:br>
              <a:rPr kumimoji="0" lang="de-CH" altLang="de-DE" sz="1800">
                <a:latin typeface="Tahoma" panose="020B0604030504040204" pitchFamily="34" charset="0"/>
              </a:rPr>
            </a:br>
            <a:r>
              <a:rPr kumimoji="0" lang="de-CH" altLang="de-DE" sz="1800">
                <a:latin typeface="Tahoma" panose="020B0604030504040204" pitchFamily="34" charset="0"/>
              </a:rPr>
              <a:t>Unlock A</a:t>
            </a:r>
            <a:br>
              <a:rPr kumimoji="0" lang="de-CH" altLang="de-DE" sz="1800">
                <a:latin typeface="Tahoma" panose="020B0604030504040204" pitchFamily="34" charset="0"/>
              </a:rPr>
            </a:br>
            <a:r>
              <a:rPr kumimoji="0" lang="de-CH" altLang="de-DE" sz="1800">
                <a:latin typeface="Tahoma" panose="020B0604030504040204" pitchFamily="34" charset="0"/>
              </a:rPr>
              <a:t>Unlock B</a:t>
            </a:r>
            <a:endParaRPr kumimoji="0" lang="de-CH" altLang="de-DE"/>
          </a:p>
        </p:txBody>
      </p:sp>
      <p:sp>
        <p:nvSpPr>
          <p:cNvPr id="225287" name="Rectangle 1046"/>
          <p:cNvSpPr>
            <a:spLocks noChangeArrowheads="1"/>
          </p:cNvSpPr>
          <p:nvPr/>
        </p:nvSpPr>
        <p:spPr bwMode="auto">
          <a:xfrm>
            <a:off x="4114800" y="2406650"/>
            <a:ext cx="2971800" cy="304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CH" altLang="de-DE" sz="2000">
                <a:latin typeface="Tahoma" panose="020B0604030504040204" pitchFamily="34" charset="0"/>
              </a:rPr>
              <a:t>T2</a:t>
            </a:r>
            <a:endParaRPr kumimoji="0" lang="de-CH" altLang="de-DE"/>
          </a:p>
        </p:txBody>
      </p:sp>
      <p:sp>
        <p:nvSpPr>
          <p:cNvPr id="225288" name="Text Box 1047"/>
          <p:cNvSpPr txBox="1">
            <a:spLocks noChangeArrowheads="1"/>
          </p:cNvSpPr>
          <p:nvPr/>
        </p:nvSpPr>
        <p:spPr bwMode="auto">
          <a:xfrm>
            <a:off x="4114800" y="2711450"/>
            <a:ext cx="2971800" cy="2851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br>
              <a:rPr kumimoji="0" lang="de-CH" altLang="de-DE" sz="1800">
                <a:latin typeface="Tahoma" panose="020B0604030504040204" pitchFamily="34" charset="0"/>
              </a:rPr>
            </a:br>
            <a:br>
              <a:rPr kumimoji="0" lang="de-CH" altLang="de-DE" sz="1800">
                <a:latin typeface="Tahoma" panose="020B0604030504040204" pitchFamily="34" charset="0"/>
              </a:rPr>
            </a:br>
            <a:r>
              <a:rPr kumimoji="0" lang="de-CH" altLang="de-DE" sz="1800">
                <a:latin typeface="Tahoma" panose="020B0604030504040204" pitchFamily="34" charset="0"/>
              </a:rPr>
              <a:t>X-Lock B</a:t>
            </a:r>
            <a:br>
              <a:rPr kumimoji="0" lang="de-CH" altLang="de-DE" sz="1800">
                <a:latin typeface="Tahoma" panose="020B0604030504040204" pitchFamily="34" charset="0"/>
              </a:rPr>
            </a:br>
            <a:r>
              <a:rPr kumimoji="0" lang="de-CH" altLang="de-DE" sz="1800">
                <a:latin typeface="Tahoma" panose="020B0604030504040204" pitchFamily="34" charset="0"/>
              </a:rPr>
              <a:t>Update B</a:t>
            </a:r>
            <a:br>
              <a:rPr kumimoji="0" lang="de-CH" altLang="de-DE" sz="1800">
                <a:latin typeface="Tahoma" panose="020B0604030504040204" pitchFamily="34" charset="0"/>
              </a:rPr>
            </a:br>
            <a:br>
              <a:rPr kumimoji="0" lang="de-CH" altLang="de-DE" sz="1800">
                <a:latin typeface="Tahoma" panose="020B0604030504040204" pitchFamily="34" charset="0"/>
              </a:rPr>
            </a:br>
            <a:r>
              <a:rPr kumimoji="0" lang="de-CH" altLang="de-DE" sz="1800">
                <a:latin typeface="Tahoma" panose="020B0604030504040204" pitchFamily="34" charset="0"/>
              </a:rPr>
              <a:t>X-Lock A</a:t>
            </a:r>
            <a:br>
              <a:rPr kumimoji="0" lang="de-CH" altLang="de-DE" sz="1800">
                <a:latin typeface="Tahoma" panose="020B0604030504040204" pitchFamily="34" charset="0"/>
              </a:rPr>
            </a:br>
            <a:r>
              <a:rPr kumimoji="0" lang="de-CH" altLang="de-DE" sz="1800" b="1">
                <a:latin typeface="Tahoma" panose="020B0604030504040204" pitchFamily="34" charset="0"/>
              </a:rPr>
              <a:t>Deadlock !!</a:t>
            </a:r>
            <a:br>
              <a:rPr kumimoji="0" lang="de-CH" altLang="de-DE" sz="1800">
                <a:latin typeface="Tahoma" panose="020B0604030504040204" pitchFamily="34" charset="0"/>
              </a:rPr>
            </a:br>
            <a:r>
              <a:rPr kumimoji="0" lang="de-CH" altLang="de-DE" sz="1800">
                <a:latin typeface="Tahoma" panose="020B0604030504040204" pitchFamily="34" charset="0"/>
              </a:rPr>
              <a:t>Update A</a:t>
            </a:r>
            <a:br>
              <a:rPr kumimoji="0" lang="de-CH" altLang="de-DE" sz="1800">
                <a:latin typeface="Tahoma" panose="020B0604030504040204" pitchFamily="34" charset="0"/>
              </a:rPr>
            </a:br>
            <a:r>
              <a:rPr kumimoji="0" lang="de-CH" altLang="de-DE" sz="1800">
                <a:latin typeface="Tahoma" panose="020B0604030504040204" pitchFamily="34" charset="0"/>
              </a:rPr>
              <a:t>Unlock B</a:t>
            </a:r>
            <a:br>
              <a:rPr kumimoji="0" lang="de-CH" altLang="de-DE" sz="1800">
                <a:latin typeface="Tahoma" panose="020B0604030504040204" pitchFamily="34" charset="0"/>
              </a:rPr>
            </a:br>
            <a:r>
              <a:rPr kumimoji="0" lang="de-CH" altLang="de-DE" sz="1800">
                <a:latin typeface="Tahoma" panose="020B0604030504040204" pitchFamily="34" charset="0"/>
              </a:rPr>
              <a:t>Unlock A</a:t>
            </a:r>
            <a:endParaRPr kumimoji="0" lang="de-CH" altLang="de-DE"/>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p:cNvSpPr>
            <a:spLocks noGrp="1" noChangeArrowheads="1"/>
          </p:cNvSpPr>
          <p:nvPr>
            <p:ph type="title"/>
          </p:nvPr>
        </p:nvSpPr>
        <p:spPr>
          <a:xfrm>
            <a:off x="406400" y="228600"/>
            <a:ext cx="8128000" cy="914400"/>
          </a:xfrm>
        </p:spPr>
        <p:txBody>
          <a:bodyPr/>
          <a:lstStyle/>
          <a:p>
            <a:pPr algn="ctr"/>
            <a:r>
              <a:rPr lang="de-DE" altLang="de-DE" sz="3600"/>
              <a:t>Recovery / Logging</a:t>
            </a:r>
          </a:p>
        </p:txBody>
      </p:sp>
      <p:sp>
        <p:nvSpPr>
          <p:cNvPr id="226307" name="Rectangle 1027"/>
          <p:cNvSpPr>
            <a:spLocks noChangeArrowheads="1"/>
          </p:cNvSpPr>
          <p:nvPr/>
        </p:nvSpPr>
        <p:spPr bwMode="auto">
          <a:xfrm>
            <a:off x="838200" y="1676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endParaRPr lang="de-DE" altLang="de-DE">
              <a:latin typeface="Verdana" panose="020B0604030504040204" pitchFamily="34" charset="0"/>
            </a:endParaRPr>
          </a:p>
        </p:txBody>
      </p:sp>
      <p:sp>
        <p:nvSpPr>
          <p:cNvPr id="226308" name="Rectangle 1028"/>
          <p:cNvSpPr>
            <a:spLocks noChangeArrowheads="1"/>
          </p:cNvSpPr>
          <p:nvPr/>
        </p:nvSpPr>
        <p:spPr bwMode="auto">
          <a:xfrm>
            <a:off x="533400" y="15240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2197100" algn="l"/>
              </a:tabLst>
              <a:defRPr kumimoji="1" sz="2400">
                <a:solidFill>
                  <a:schemeClr val="tx1"/>
                </a:solidFill>
                <a:latin typeface="Times New Roman" panose="02020603050405020304" pitchFamily="18" charset="0"/>
              </a:defRPr>
            </a:lvl1pPr>
            <a:lvl2pPr marL="819150" indent="-285750" algn="ctr">
              <a:tabLst>
                <a:tab pos="2197100" algn="l"/>
              </a:tabLst>
              <a:defRPr kumimoji="1" sz="2400">
                <a:solidFill>
                  <a:schemeClr val="tx1"/>
                </a:solidFill>
                <a:latin typeface="Times New Roman" panose="02020603050405020304" pitchFamily="18" charset="0"/>
              </a:defRPr>
            </a:lvl2pPr>
            <a:lvl3pPr marL="1143000" indent="-228600" algn="ctr">
              <a:tabLst>
                <a:tab pos="2197100" algn="l"/>
              </a:tabLst>
              <a:defRPr kumimoji="1" sz="2400">
                <a:solidFill>
                  <a:schemeClr val="tx1"/>
                </a:solidFill>
                <a:latin typeface="Times New Roman" panose="02020603050405020304" pitchFamily="18" charset="0"/>
              </a:defRPr>
            </a:lvl3pPr>
            <a:lvl4pPr marL="1600200" indent="-228600" algn="ctr">
              <a:tabLst>
                <a:tab pos="2197100" algn="l"/>
              </a:tabLst>
              <a:defRPr kumimoji="1" sz="2400">
                <a:solidFill>
                  <a:schemeClr val="tx1"/>
                </a:solidFill>
                <a:latin typeface="Times New Roman" panose="02020603050405020304" pitchFamily="18" charset="0"/>
              </a:defRPr>
            </a:lvl4pPr>
            <a:lvl5pPr marL="2057400" indent="-228600" algn="ctr">
              <a:tabLst>
                <a:tab pos="2197100"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2197100"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Führt die Daten des Datenbanksystems nach einem Systemausfall wieder in einen konsistenten Zustand zurück (Wiederherstellung).</a:t>
            </a:r>
          </a:p>
          <a:p>
            <a:pPr algn="l">
              <a:spcBef>
                <a:spcPct val="20000"/>
              </a:spcBef>
              <a:buClr>
                <a:schemeClr val="accent2"/>
              </a:buClr>
              <a:buFont typeface="Wingdings" panose="05000000000000000000" pitchFamily="2" charset="2"/>
              <a:buChar char="§"/>
            </a:pPr>
            <a:endParaRPr lang="de-DE" altLang="de-DE" sz="2000">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Alle Transaktionen werden in der Log-Datei (transaction log) protokolliert.</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Zustand des Datensatzes vor der Änderung (before image)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Zustand des Datensatzes nach der Änderung (after image)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Datum / Zeit und Benutzer-, Programmkennung</a:t>
            </a:r>
          </a:p>
          <a:p>
            <a:pPr lvl="1" algn="l">
              <a:spcBef>
                <a:spcPct val="20000"/>
              </a:spcBef>
              <a:buClr>
                <a:schemeClr val="accent2"/>
              </a:buClr>
              <a:buFont typeface="Wingdings" panose="05000000000000000000" pitchFamily="2" charset="2"/>
              <a:buChar char="§"/>
            </a:pPr>
            <a:endParaRPr lang="de-DE" altLang="de-DE" sz="1800">
              <a:latin typeface="Tahoma" panose="020B0604030504040204" pitchFamily="34" charset="0"/>
            </a:endParaRPr>
          </a:p>
          <a:p>
            <a:pPr algn="l">
              <a:spcBef>
                <a:spcPct val="20000"/>
              </a:spcBef>
              <a:buClr>
                <a:schemeClr val="accent2"/>
              </a:buClr>
              <a:buFont typeface="Wingdings" panose="05000000000000000000" pitchFamily="2" charset="2"/>
              <a:buChar char="§"/>
            </a:pPr>
            <a:r>
              <a:rPr lang="de-DE" altLang="de-DE" sz="2000">
                <a:latin typeface="Tahoma" panose="020B0604030504040204" pitchFamily="34" charset="0"/>
              </a:rPr>
              <a:t>Beim Recovery werden die protokollierten Transaktionen in der Log-Datei gelesen und gegen die Datenbank ausgeführt.</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commit falls Transaktion abgeschlossen wurde</a:t>
            </a:r>
          </a:p>
          <a:p>
            <a:pPr lvl="1" algn="l">
              <a:spcBef>
                <a:spcPct val="20000"/>
              </a:spcBef>
              <a:buClr>
                <a:schemeClr val="accent2"/>
              </a:buClr>
              <a:buFont typeface="Wingdings" panose="05000000000000000000" pitchFamily="2" charset="2"/>
              <a:buChar char="§"/>
            </a:pPr>
            <a:r>
              <a:rPr lang="de-DE" altLang="de-DE" sz="1800">
                <a:latin typeface="Tahoma" panose="020B0604030504040204" pitchFamily="34" charset="0"/>
              </a:rPr>
              <a:t>rollback bei nicht uncommitted Transaktionen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06400" y="228600"/>
            <a:ext cx="8204200" cy="838200"/>
          </a:xfrm>
        </p:spPr>
        <p:txBody>
          <a:bodyPr/>
          <a:lstStyle/>
          <a:p>
            <a:pPr algn="ctr" eaLnBrk="1" hangingPunct="1"/>
            <a:r>
              <a:rPr lang="de-DE" altLang="de-DE" sz="3200"/>
              <a:t>Konzeptionelles Datenmodell (1)</a:t>
            </a:r>
            <a:endParaRPr lang="de-DE" altLang="de-DE"/>
          </a:p>
        </p:txBody>
      </p:sp>
      <p:sp>
        <p:nvSpPr>
          <p:cNvPr id="30723" name="Text Box 3"/>
          <p:cNvSpPr txBox="1">
            <a:spLocks noChangeArrowheads="1"/>
          </p:cNvSpPr>
          <p:nvPr/>
        </p:nvSpPr>
        <p:spPr bwMode="auto">
          <a:xfrm>
            <a:off x="457200" y="1676400"/>
            <a:ext cx="8153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Bestimmung der relevanten Objekte (Entitäten) und Ihre Eigenschaften (Attribute).</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Datenbanksystem( relational, hierarchisch etc.) unabhängig.</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Erstellung mit Entity-Relationship-Diagramm ERD</a:t>
            </a:r>
            <a:endParaRPr kumimoji="0" lang="de-DE" altLang="de-DE" sz="2000"/>
          </a:p>
        </p:txBody>
      </p:sp>
      <p:sp>
        <p:nvSpPr>
          <p:cNvPr id="30724" name="Rectangle 4"/>
          <p:cNvSpPr>
            <a:spLocks noChangeArrowheads="1"/>
          </p:cNvSpPr>
          <p:nvPr/>
        </p:nvSpPr>
        <p:spPr bwMode="auto">
          <a:xfrm>
            <a:off x="914400" y="3733800"/>
            <a:ext cx="6934200" cy="266700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30725" name="AutoShape 5"/>
          <p:cNvSpPr>
            <a:spLocks noChangeArrowheads="1"/>
          </p:cNvSpPr>
          <p:nvPr/>
        </p:nvSpPr>
        <p:spPr bwMode="auto">
          <a:xfrm>
            <a:off x="1524000" y="3886200"/>
            <a:ext cx="1524000" cy="6096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a:t>
            </a:r>
            <a:br>
              <a:rPr kumimoji="0" lang="de-DE" altLang="de-DE" sz="1600">
                <a:latin typeface="Tahoma" panose="020B0604030504040204" pitchFamily="34" charset="0"/>
              </a:rPr>
            </a:br>
            <a:r>
              <a:rPr kumimoji="0" lang="de-DE" altLang="de-DE" sz="1600">
                <a:latin typeface="Tahoma" panose="020B0604030504040204" pitchFamily="34" charset="0"/>
              </a:rPr>
              <a:t>spezifikation</a:t>
            </a:r>
            <a:endParaRPr kumimoji="0" lang="de-DE" altLang="de-DE"/>
          </a:p>
        </p:txBody>
      </p:sp>
      <p:sp>
        <p:nvSpPr>
          <p:cNvPr id="30726" name="AutoShape 6"/>
          <p:cNvSpPr>
            <a:spLocks noChangeArrowheads="1"/>
          </p:cNvSpPr>
          <p:nvPr/>
        </p:nvSpPr>
        <p:spPr bwMode="auto">
          <a:xfrm>
            <a:off x="5715000" y="3886200"/>
            <a:ext cx="1524000" cy="6096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a:t>
            </a:r>
            <a:endParaRPr kumimoji="0" lang="de-DE" altLang="de-DE"/>
          </a:p>
        </p:txBody>
      </p:sp>
      <p:sp>
        <p:nvSpPr>
          <p:cNvPr id="30727" name="AutoShape 7"/>
          <p:cNvSpPr>
            <a:spLocks noChangeArrowheads="1"/>
          </p:cNvSpPr>
          <p:nvPr/>
        </p:nvSpPr>
        <p:spPr bwMode="auto">
          <a:xfrm>
            <a:off x="1524000" y="5562600"/>
            <a:ext cx="1524000" cy="6096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Bestellung</a:t>
            </a:r>
            <a:endParaRPr kumimoji="0" lang="de-DE" altLang="de-DE"/>
          </a:p>
        </p:txBody>
      </p:sp>
      <p:sp>
        <p:nvSpPr>
          <p:cNvPr id="30728" name="AutoShape 8"/>
          <p:cNvSpPr>
            <a:spLocks noChangeArrowheads="1"/>
          </p:cNvSpPr>
          <p:nvPr/>
        </p:nvSpPr>
        <p:spPr bwMode="auto">
          <a:xfrm>
            <a:off x="5715000" y="5562600"/>
            <a:ext cx="1524000" cy="6096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Kunde</a:t>
            </a:r>
            <a:endParaRPr kumimoji="0" lang="de-DE" altLang="de-DE"/>
          </a:p>
        </p:txBody>
      </p:sp>
      <p:sp>
        <p:nvSpPr>
          <p:cNvPr id="30729" name="Text Box 9"/>
          <p:cNvSpPr txBox="1">
            <a:spLocks noChangeArrowheads="1"/>
          </p:cNvSpPr>
          <p:nvPr/>
        </p:nvSpPr>
        <p:spPr bwMode="auto">
          <a:xfrm>
            <a:off x="914400" y="3352800"/>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Tahoma" panose="020B0604030504040204" pitchFamily="34" charset="0"/>
              </a:rPr>
              <a:t>Entity-Relationship-Diagramm</a:t>
            </a:r>
            <a:endParaRPr kumimoji="0" lang="de-DE" altLang="de-DE"/>
          </a:p>
        </p:txBody>
      </p:sp>
      <p:cxnSp>
        <p:nvCxnSpPr>
          <p:cNvPr id="30730" name="AutoShape 10"/>
          <p:cNvCxnSpPr>
            <a:cxnSpLocks noChangeShapeType="1"/>
            <a:stCxn id="30725" idx="3"/>
            <a:endCxn id="30726" idx="1"/>
          </p:cNvCxnSpPr>
          <p:nvPr/>
        </p:nvCxnSpPr>
        <p:spPr bwMode="auto">
          <a:xfrm>
            <a:off x="3048000" y="4191000"/>
            <a:ext cx="2667000" cy="0"/>
          </a:xfrm>
          <a:prstGeom prst="straightConnector1">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30731" name="AutoShape 11"/>
          <p:cNvCxnSpPr>
            <a:cxnSpLocks noChangeShapeType="1"/>
            <a:stCxn id="30725" idx="2"/>
            <a:endCxn id="30727" idx="0"/>
          </p:cNvCxnSpPr>
          <p:nvPr/>
        </p:nvCxnSpPr>
        <p:spPr bwMode="auto">
          <a:xfrm>
            <a:off x="2286000" y="4495800"/>
            <a:ext cx="0" cy="1066800"/>
          </a:xfrm>
          <a:prstGeom prst="straightConnector1">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30732" name="AutoShape 12"/>
          <p:cNvCxnSpPr>
            <a:cxnSpLocks noChangeShapeType="1"/>
            <a:stCxn id="30727" idx="3"/>
            <a:endCxn id="30728" idx="1"/>
          </p:cNvCxnSpPr>
          <p:nvPr/>
        </p:nvCxnSpPr>
        <p:spPr bwMode="auto">
          <a:xfrm>
            <a:off x="3048000" y="5867400"/>
            <a:ext cx="2667000" cy="0"/>
          </a:xfrm>
          <a:prstGeom prst="straightConnector1">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sp>
        <p:nvSpPr>
          <p:cNvPr id="30734" name="Line 19"/>
          <p:cNvSpPr>
            <a:spLocks noChangeShapeType="1"/>
          </p:cNvSpPr>
          <p:nvPr/>
        </p:nvSpPr>
        <p:spPr bwMode="auto">
          <a:xfrm rot="16200000" flipH="1">
            <a:off x="2058194" y="4876006"/>
            <a:ext cx="457200" cy="1588"/>
          </a:xfrm>
          <a:prstGeom prst="line">
            <a:avLst/>
          </a:prstGeom>
          <a:noFill/>
          <a:ln w="25400">
            <a:solidFill>
              <a:schemeClr val="tx1"/>
            </a:solidFill>
            <a:round/>
            <a:headEnd type="triangle" w="lg" len="med"/>
            <a:tailEnd type="none" w="sm" len="sm"/>
          </a:ln>
          <a:extLst>
            <a:ext uri="{909E8E84-426E-40DD-AFC4-6F175D3DCCD1}">
              <a14:hiddenFill xmlns:a14="http://schemas.microsoft.com/office/drawing/2010/main">
                <a:noFill/>
              </a14:hiddenFill>
            </a:ext>
          </a:extLst>
        </p:spPr>
        <p:txBody>
          <a:bodyPr wrap="none" anchor="ctr"/>
          <a:lstStyle/>
          <a:p>
            <a:endParaRPr lang="de-CH"/>
          </a:p>
        </p:txBody>
      </p:sp>
      <p:sp>
        <p:nvSpPr>
          <p:cNvPr id="30735" name="Line 20"/>
          <p:cNvSpPr>
            <a:spLocks noChangeShapeType="1"/>
          </p:cNvSpPr>
          <p:nvPr/>
        </p:nvSpPr>
        <p:spPr bwMode="auto">
          <a:xfrm rot="10800000" flipH="1">
            <a:off x="3200400" y="4191000"/>
            <a:ext cx="457200" cy="0"/>
          </a:xfrm>
          <a:prstGeom prst="line">
            <a:avLst/>
          </a:prstGeom>
          <a:noFill/>
          <a:ln w="25400">
            <a:solidFill>
              <a:schemeClr val="tx1"/>
            </a:solidFill>
            <a:round/>
            <a:headEnd type="triangle" w="lg" len="med"/>
            <a:tailEnd type="none" w="sm" len="sm"/>
          </a:ln>
          <a:extLst>
            <a:ext uri="{909E8E84-426E-40DD-AFC4-6F175D3DCCD1}">
              <a14:hiddenFill xmlns:a14="http://schemas.microsoft.com/office/drawing/2010/main">
                <a:noFill/>
              </a14:hiddenFill>
            </a:ext>
          </a:extLst>
        </p:spPr>
        <p:txBody>
          <a:bodyPr wrap="none" anchor="ctr"/>
          <a:lstStyle/>
          <a:p>
            <a:endParaRPr lang="de-CH"/>
          </a:p>
        </p:txBody>
      </p:sp>
      <p:sp>
        <p:nvSpPr>
          <p:cNvPr id="30736" name="Line 21"/>
          <p:cNvSpPr>
            <a:spLocks noChangeShapeType="1"/>
          </p:cNvSpPr>
          <p:nvPr/>
        </p:nvSpPr>
        <p:spPr bwMode="auto">
          <a:xfrm rot="10800000" flipH="1">
            <a:off x="3200400" y="5867400"/>
            <a:ext cx="457200" cy="0"/>
          </a:xfrm>
          <a:prstGeom prst="line">
            <a:avLst/>
          </a:prstGeom>
          <a:noFill/>
          <a:ln w="25400">
            <a:solidFill>
              <a:schemeClr val="tx1"/>
            </a:solidFill>
            <a:round/>
            <a:headEnd type="triangle" w="lg" len="med"/>
            <a:tailEnd type="none" w="sm" len="sm"/>
          </a:ln>
          <a:extLst>
            <a:ext uri="{909E8E84-426E-40DD-AFC4-6F175D3DCCD1}">
              <a14:hiddenFill xmlns:a14="http://schemas.microsoft.com/office/drawing/2010/main">
                <a:noFill/>
              </a14:hiddenFill>
            </a:ext>
          </a:extLst>
        </p:spPr>
        <p:txBody>
          <a:bodyPr wrap="none" anchor="ctr"/>
          <a:lstStyle/>
          <a:p>
            <a:endParaRPr lang="de-CH"/>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p:txBody>
          <a:bodyPr/>
          <a:lstStyle/>
          <a:p>
            <a:pPr algn="ctr" eaLnBrk="1" hangingPunct="1"/>
            <a:endParaRPr lang="de-DE" altLang="de-DE" sz="4000"/>
          </a:p>
        </p:txBody>
      </p:sp>
      <p:sp>
        <p:nvSpPr>
          <p:cNvPr id="31747" name="Titel 3"/>
          <p:cNvSpPr>
            <a:spLocks noGrp="1"/>
          </p:cNvSpPr>
          <p:nvPr>
            <p:ph type="title"/>
          </p:nvPr>
        </p:nvSpPr>
        <p:spPr/>
        <p:txBody>
          <a:bodyPr/>
          <a:lstStyle/>
          <a:p>
            <a:pPr eaLnBrk="1" hangingPunct="1"/>
            <a:r>
              <a:rPr lang="de-DE" altLang="de-DE"/>
              <a:t>Die Datenbankmodelle</a:t>
            </a:r>
            <a:endParaRPr lang="de-CH" altLang="de-D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81000"/>
            <a:ext cx="8382000" cy="685800"/>
          </a:xfrm>
        </p:spPr>
        <p:txBody>
          <a:bodyPr/>
          <a:lstStyle/>
          <a:p>
            <a:pPr algn="ctr" eaLnBrk="1" hangingPunct="1"/>
            <a:r>
              <a:rPr lang="de-DE" altLang="de-DE" sz="3200"/>
              <a:t>Vom Dateisystem zur Datenbank…</a:t>
            </a:r>
          </a:p>
        </p:txBody>
      </p:sp>
      <p:sp>
        <p:nvSpPr>
          <p:cNvPr id="32771" name="Text Box 3"/>
          <p:cNvSpPr txBox="1">
            <a:spLocks noChangeArrowheads="1"/>
          </p:cNvSpPr>
          <p:nvPr/>
        </p:nvSpPr>
        <p:spPr bwMode="auto">
          <a:xfrm>
            <a:off x="539750" y="1628775"/>
            <a:ext cx="8001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Hierarchische Datenbanken</a:t>
            </a:r>
          </a:p>
          <a:p>
            <a:pPr lvl="1"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1. Generation</a:t>
            </a:r>
          </a:p>
          <a:p>
            <a:pPr lvl="1"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70er Jahre (z.B. IMS von IBM V1 1968)</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Netzwerkdatenbanken</a:t>
            </a:r>
          </a:p>
          <a:p>
            <a:pPr lvl="1"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Recordsets</a:t>
            </a:r>
          </a:p>
          <a:p>
            <a:pPr lvl="1"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Gerichteter Graph (Netzwerk)</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Relationale Datenbanken</a:t>
            </a:r>
          </a:p>
          <a:p>
            <a:pPr lvl="1"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Daten in Tabellenform gespeichert (Relationen)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Objektorientierte Datenbanken</a:t>
            </a:r>
          </a:p>
          <a:p>
            <a:pPr lvl="1"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Eigenschaften &amp; Verhalten</a:t>
            </a:r>
          </a:p>
          <a:p>
            <a:pPr algn="l">
              <a:spcBef>
                <a:spcPct val="50000"/>
              </a:spcBef>
              <a:buClr>
                <a:schemeClr val="accent1"/>
              </a:buClr>
              <a:buFont typeface="Wingdings" panose="05000000000000000000" pitchFamily="2" charset="2"/>
              <a:buChar char="Ø"/>
            </a:pPr>
            <a:r>
              <a:rPr kumimoji="0" lang="de-DE" altLang="de-DE" sz="2000">
                <a:latin typeface="Tahoma" panose="020B0604030504040204" pitchFamily="34" charset="0"/>
              </a:rPr>
              <a:t>Objektrelationale Datenbanken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algn="ctr" eaLnBrk="1" hangingPunct="1"/>
            <a:r>
              <a:rPr lang="de-DE" altLang="de-DE" b="1"/>
              <a:t>Hierarchische Datenbank</a:t>
            </a:r>
            <a:endParaRPr lang="de-DE" altLang="de-DE"/>
          </a:p>
        </p:txBody>
      </p:sp>
      <p:sp>
        <p:nvSpPr>
          <p:cNvPr id="33795" name="Textplatzhalter 3"/>
          <p:cNvSpPr>
            <a:spLocks noGrp="1"/>
          </p:cNvSpPr>
          <p:nvPr>
            <p:ph type="body" idx="1"/>
          </p:nvPr>
        </p:nvSpPr>
        <p:spPr/>
        <p:txBody>
          <a:bodyPr/>
          <a:lstStyle/>
          <a:p>
            <a:pPr eaLnBrk="1" hangingPunct="1"/>
            <a:endParaRPr lang="de-CH" altLang="de-D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6400" y="228600"/>
            <a:ext cx="8204200" cy="838200"/>
          </a:xfrm>
        </p:spPr>
        <p:txBody>
          <a:bodyPr/>
          <a:lstStyle/>
          <a:p>
            <a:pPr algn="ctr" eaLnBrk="1" hangingPunct="1"/>
            <a:r>
              <a:rPr lang="de-DE" altLang="de-DE" sz="3200"/>
              <a:t>Hierarchische Datenbank</a:t>
            </a:r>
            <a:endParaRPr lang="de-DE" altLang="de-DE"/>
          </a:p>
        </p:txBody>
      </p:sp>
      <p:sp>
        <p:nvSpPr>
          <p:cNvPr id="34819" name="Rectangle 4"/>
          <p:cNvSpPr>
            <a:spLocks noChangeArrowheads="1"/>
          </p:cNvSpPr>
          <p:nvPr/>
        </p:nvSpPr>
        <p:spPr bwMode="auto">
          <a:xfrm>
            <a:off x="685800" y="1676400"/>
            <a:ext cx="7924800" cy="297180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34821" name="AutoShape 17"/>
          <p:cNvSpPr>
            <a:spLocks noChangeArrowheads="1"/>
          </p:cNvSpPr>
          <p:nvPr/>
        </p:nvSpPr>
        <p:spPr bwMode="auto">
          <a:xfrm>
            <a:off x="2057400" y="28194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Bestellung 1</a:t>
            </a:r>
            <a:endParaRPr kumimoji="0" lang="de-DE" altLang="de-DE"/>
          </a:p>
        </p:txBody>
      </p:sp>
      <p:sp>
        <p:nvSpPr>
          <p:cNvPr id="34822" name="AutoShape 18"/>
          <p:cNvSpPr>
            <a:spLocks noChangeArrowheads="1"/>
          </p:cNvSpPr>
          <p:nvPr/>
        </p:nvSpPr>
        <p:spPr bwMode="auto">
          <a:xfrm>
            <a:off x="990600" y="39624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1</a:t>
            </a:r>
            <a:endParaRPr kumimoji="0" lang="de-DE" altLang="de-DE"/>
          </a:p>
        </p:txBody>
      </p:sp>
      <p:sp>
        <p:nvSpPr>
          <p:cNvPr id="34823" name="AutoShape 19"/>
          <p:cNvSpPr>
            <a:spLocks noChangeArrowheads="1"/>
          </p:cNvSpPr>
          <p:nvPr/>
        </p:nvSpPr>
        <p:spPr bwMode="auto">
          <a:xfrm>
            <a:off x="3200400" y="39624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2</a:t>
            </a:r>
            <a:endParaRPr kumimoji="0" lang="de-DE" altLang="de-DE"/>
          </a:p>
        </p:txBody>
      </p:sp>
      <p:sp>
        <p:nvSpPr>
          <p:cNvPr id="34824" name="AutoShape 20"/>
          <p:cNvSpPr>
            <a:spLocks noChangeArrowheads="1"/>
          </p:cNvSpPr>
          <p:nvPr/>
        </p:nvSpPr>
        <p:spPr bwMode="auto">
          <a:xfrm>
            <a:off x="5867400" y="28194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Bestellung 2</a:t>
            </a:r>
            <a:endParaRPr kumimoji="0" lang="de-DE" altLang="de-DE"/>
          </a:p>
        </p:txBody>
      </p:sp>
      <p:sp>
        <p:nvSpPr>
          <p:cNvPr id="34825" name="AutoShape 21"/>
          <p:cNvSpPr>
            <a:spLocks noChangeArrowheads="1"/>
          </p:cNvSpPr>
          <p:nvPr/>
        </p:nvSpPr>
        <p:spPr bwMode="auto">
          <a:xfrm>
            <a:off x="4800600" y="39624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1</a:t>
            </a:r>
            <a:endParaRPr kumimoji="0" lang="de-DE" altLang="de-DE"/>
          </a:p>
        </p:txBody>
      </p:sp>
      <p:sp>
        <p:nvSpPr>
          <p:cNvPr id="34826" name="AutoShape 22"/>
          <p:cNvSpPr>
            <a:spLocks noChangeArrowheads="1"/>
          </p:cNvSpPr>
          <p:nvPr/>
        </p:nvSpPr>
        <p:spPr bwMode="auto">
          <a:xfrm>
            <a:off x="7010400" y="39624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3</a:t>
            </a:r>
            <a:endParaRPr kumimoji="0" lang="de-DE" altLang="de-DE"/>
          </a:p>
        </p:txBody>
      </p:sp>
      <p:cxnSp>
        <p:nvCxnSpPr>
          <p:cNvPr id="34827" name="AutoShape 24"/>
          <p:cNvCxnSpPr>
            <a:cxnSpLocks noChangeShapeType="1"/>
            <a:stCxn id="34822" idx="0"/>
            <a:endCxn id="34821" idx="2"/>
          </p:cNvCxnSpPr>
          <p:nvPr/>
        </p:nvCxnSpPr>
        <p:spPr bwMode="auto">
          <a:xfrm rot="-5400000">
            <a:off x="1828800" y="3086100"/>
            <a:ext cx="685800" cy="10668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34828" name="AutoShape 25"/>
          <p:cNvCxnSpPr>
            <a:cxnSpLocks noChangeShapeType="1"/>
            <a:stCxn id="34823" idx="0"/>
            <a:endCxn id="34821" idx="2"/>
          </p:cNvCxnSpPr>
          <p:nvPr/>
        </p:nvCxnSpPr>
        <p:spPr bwMode="auto">
          <a:xfrm rot="5400000" flipH="1">
            <a:off x="2933700" y="3048000"/>
            <a:ext cx="685800" cy="11430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34829" name="AutoShape 28"/>
          <p:cNvSpPr>
            <a:spLocks noChangeArrowheads="1"/>
          </p:cNvSpPr>
          <p:nvPr/>
        </p:nvSpPr>
        <p:spPr bwMode="auto">
          <a:xfrm>
            <a:off x="4038600" y="1828800"/>
            <a:ext cx="1295400" cy="457200"/>
          </a:xfrm>
          <a:prstGeom prst="roundRect">
            <a:avLst>
              <a:gd name="adj" fmla="val 16667"/>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Kunde</a:t>
            </a:r>
            <a:endParaRPr kumimoji="0" lang="de-DE" altLang="de-DE"/>
          </a:p>
        </p:txBody>
      </p:sp>
      <p:cxnSp>
        <p:nvCxnSpPr>
          <p:cNvPr id="34830" name="AutoShape 29"/>
          <p:cNvCxnSpPr>
            <a:cxnSpLocks noChangeShapeType="1"/>
            <a:stCxn id="34829" idx="2"/>
            <a:endCxn id="34821" idx="0"/>
          </p:cNvCxnSpPr>
          <p:nvPr/>
        </p:nvCxnSpPr>
        <p:spPr bwMode="auto">
          <a:xfrm rot="5400000">
            <a:off x="3429000" y="1562100"/>
            <a:ext cx="533400" cy="19812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34831" name="AutoShape 30"/>
          <p:cNvCxnSpPr>
            <a:cxnSpLocks noChangeShapeType="1"/>
            <a:stCxn id="34829" idx="2"/>
            <a:endCxn id="34824" idx="0"/>
          </p:cNvCxnSpPr>
          <p:nvPr/>
        </p:nvCxnSpPr>
        <p:spPr bwMode="auto">
          <a:xfrm rot="16200000" flipH="1">
            <a:off x="5334000" y="1638300"/>
            <a:ext cx="533400" cy="18288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34832" name="AutoShape 31"/>
          <p:cNvCxnSpPr>
            <a:cxnSpLocks noChangeShapeType="1"/>
            <a:stCxn id="34824" idx="2"/>
            <a:endCxn id="34825" idx="0"/>
          </p:cNvCxnSpPr>
          <p:nvPr/>
        </p:nvCxnSpPr>
        <p:spPr bwMode="auto">
          <a:xfrm rot="5400000">
            <a:off x="5638800" y="3086100"/>
            <a:ext cx="685800" cy="10668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34833" name="AutoShape 32"/>
          <p:cNvCxnSpPr>
            <a:cxnSpLocks noChangeShapeType="1"/>
            <a:stCxn id="34824" idx="2"/>
            <a:endCxn id="34826" idx="0"/>
          </p:cNvCxnSpPr>
          <p:nvPr/>
        </p:nvCxnSpPr>
        <p:spPr bwMode="auto">
          <a:xfrm rot="16200000" flipH="1">
            <a:off x="6743700" y="3048000"/>
            <a:ext cx="685800" cy="1143000"/>
          </a:xfrm>
          <a:prstGeom prst="bentConnector3">
            <a:avLst>
              <a:gd name="adj1"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34834" name="Text Box 33"/>
          <p:cNvSpPr txBox="1">
            <a:spLocks noChangeArrowheads="1"/>
          </p:cNvSpPr>
          <p:nvPr/>
        </p:nvSpPr>
        <p:spPr bwMode="auto">
          <a:xfrm>
            <a:off x="609600" y="4724400"/>
            <a:ext cx="800100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92100" indent="-2921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lnSpc>
                <a:spcPct val="7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Ein Datensatz kann beliebig viele Kinder haben, aber nur jeweils eine Mutter.</a:t>
            </a:r>
          </a:p>
          <a:p>
            <a:pPr algn="l">
              <a:lnSpc>
                <a:spcPct val="7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Keine viele zu viele Beziehungen möglich.</a:t>
            </a:r>
          </a:p>
          <a:p>
            <a:pPr algn="l">
              <a:lnSpc>
                <a:spcPct val="7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Vorteile: Schneller Zugriff, einfache Darstellung von hierarchischen Beziehungen.</a:t>
            </a:r>
          </a:p>
          <a:p>
            <a:pPr algn="l">
              <a:lnSpc>
                <a:spcPct val="70000"/>
              </a:lnSpc>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Nachteile: Unflexibel, Zeiger-Salat, statische Beziehungen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8" y="1924050"/>
            <a:ext cx="437515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843" name="Text Box 5"/>
          <p:cNvSpPr txBox="1">
            <a:spLocks noChangeArrowheads="1"/>
          </p:cNvSpPr>
          <p:nvPr/>
        </p:nvSpPr>
        <p:spPr bwMode="auto">
          <a:xfrm>
            <a:off x="815975" y="4416425"/>
            <a:ext cx="2535238"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Dateiverwaltung:</a:t>
            </a:r>
          </a:p>
          <a:p>
            <a:pPr algn="l">
              <a:spcBef>
                <a:spcPct val="50000"/>
              </a:spcBef>
            </a:pPr>
            <a:r>
              <a:rPr lang="de-DE" altLang="de-DE" sz="1800">
                <a:latin typeface="Arial" panose="020B0604020202020204" pitchFamily="34" charset="0"/>
              </a:rPr>
              <a:t>einfache Form einer Datenbank auf einem Einzelplatzrechner.</a:t>
            </a:r>
          </a:p>
        </p:txBody>
      </p:sp>
      <p:sp>
        <p:nvSpPr>
          <p:cNvPr id="35844" name="Text Box 6"/>
          <p:cNvSpPr txBox="1">
            <a:spLocks noChangeArrowheads="1"/>
          </p:cNvSpPr>
          <p:nvPr/>
        </p:nvSpPr>
        <p:spPr bwMode="auto">
          <a:xfrm>
            <a:off x="3735388" y="5667375"/>
            <a:ext cx="2535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latin typeface="Arial" panose="020B0604020202020204" pitchFamily="34" charset="0"/>
              </a:rPr>
              <a:t>Microsoft Explorer</a:t>
            </a:r>
            <a:endParaRPr lang="de-DE" altLang="de-DE" sz="1800">
              <a:latin typeface="Arial" panose="020B0604020202020204" pitchFamily="34" charset="0"/>
            </a:endParaRPr>
          </a:p>
        </p:txBody>
      </p:sp>
      <p:sp>
        <p:nvSpPr>
          <p:cNvPr id="35845" name="Rectangle 7"/>
          <p:cNvSpPr>
            <a:spLocks noGrp="1" noChangeArrowheads="1"/>
          </p:cNvSpPr>
          <p:nvPr>
            <p:ph type="title"/>
          </p:nvPr>
        </p:nvSpPr>
        <p:spPr>
          <a:noFill/>
        </p:spPr>
        <p:txBody>
          <a:bodyPr/>
          <a:lstStyle/>
          <a:p>
            <a:pPr algn="ctr" eaLnBrk="1" hangingPunct="1"/>
            <a:r>
              <a:rPr lang="de-DE" altLang="de-DE" sz="3600"/>
              <a:t>Hierarchisches Dateisystem, „Datenbaum“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1267" name="Rectangle 3"/>
          <p:cNvSpPr>
            <a:spLocks noGrp="1" noChangeArrowheads="1"/>
          </p:cNvSpPr>
          <p:nvPr>
            <p:ph sz="quarter" idx="1"/>
          </p:nvPr>
        </p:nvSpPr>
        <p:spPr>
          <a:xfrm>
            <a:off x="1116013" y="2420938"/>
            <a:ext cx="7559675" cy="3816350"/>
          </a:xfrm>
        </p:spPr>
        <p:txBody>
          <a:bodyPr/>
          <a:lstStyle/>
          <a:p>
            <a:pPr eaLnBrk="1" hangingPunct="1"/>
            <a:r>
              <a:rPr lang="de-CH" altLang="de-DE"/>
              <a:t>Normalisierung</a:t>
            </a:r>
          </a:p>
          <a:p>
            <a:pPr lvl="1" eaLnBrk="1" hangingPunct="1"/>
            <a:r>
              <a:rPr lang="de-CH" altLang="de-DE"/>
              <a:t>Der Normalisierungsprozess 1.NF – 3.NF</a:t>
            </a:r>
          </a:p>
          <a:p>
            <a:pPr lvl="1" eaLnBrk="1" hangingPunct="1"/>
            <a:r>
              <a:rPr lang="de-CH" altLang="de-DE"/>
              <a:t>Übungen zur Datennormalisierung</a:t>
            </a:r>
          </a:p>
          <a:p>
            <a:pPr lvl="1" eaLnBrk="1" hangingPunct="1"/>
            <a:r>
              <a:rPr lang="de-CH" altLang="de-DE"/>
              <a:t>Installation von MS-SQL Server / Management Studio</a:t>
            </a:r>
          </a:p>
          <a:p>
            <a:pPr lvl="1" eaLnBrk="1" hangingPunct="1"/>
            <a:r>
              <a:rPr lang="de-CH" altLang="de-DE"/>
              <a:t>Einführung MS-SQL Server</a:t>
            </a:r>
          </a:p>
        </p:txBody>
      </p:sp>
      <p:sp>
        <p:nvSpPr>
          <p:cNvPr id="11268" name="Text Box 4"/>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3. Schultag</a:t>
            </a:r>
            <a:endParaRPr kumimoji="0" lang="de-DE" altLang="de-DE" sz="28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3"/>
          <p:cNvGraphicFramePr>
            <a:graphicFrameLocks noChangeAspect="1"/>
          </p:cNvGraphicFramePr>
          <p:nvPr/>
        </p:nvGraphicFramePr>
        <p:xfrm>
          <a:off x="1020763" y="2066925"/>
          <a:ext cx="6486525" cy="3305175"/>
        </p:xfrm>
        <a:graphic>
          <a:graphicData uri="http://schemas.openxmlformats.org/presentationml/2006/ole">
            <mc:AlternateContent xmlns:mc="http://schemas.openxmlformats.org/markup-compatibility/2006">
              <mc:Choice xmlns:v="urn:schemas-microsoft-com:vml" Requires="v">
                <p:oleObj spid="_x0000_s36876" name="MS Org Chart" r:id="rId3" imgW="5491843" imgH="2797629" progId="OrgPlusWOPX.4">
                  <p:embed followColorScheme="full"/>
                </p:oleObj>
              </mc:Choice>
              <mc:Fallback>
                <p:oleObj name="MS Org Chart" r:id="rId3" imgW="5491843" imgH="2797629" progId="OrgPlusWOPX.4">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2066925"/>
                        <a:ext cx="64865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5" name="Text Box 5"/>
          <p:cNvSpPr txBox="1">
            <a:spLocks noGrp="1" noChangeArrowheads="1"/>
          </p:cNvSpPr>
          <p:nvPr>
            <p:ph type="title"/>
          </p:nvPr>
        </p:nvSpPr>
        <p:spPr>
          <a:xfrm>
            <a:off x="457200" y="381000"/>
            <a:ext cx="8204200" cy="685800"/>
          </a:xfrm>
        </p:spPr>
        <p:txBody>
          <a:bodyPr>
            <a:normAutofit/>
          </a:bodyPr>
          <a:lstStyle/>
          <a:p>
            <a:pPr algn="ctr" eaLnBrk="1" fontAlgn="auto" hangingPunct="1">
              <a:spcBef>
                <a:spcPct val="50000"/>
              </a:spcBef>
              <a:spcAft>
                <a:spcPts val="0"/>
              </a:spcAft>
              <a:defRPr/>
            </a:pPr>
            <a:r>
              <a:rPr lang="de-DE" sz="3200">
                <a:latin typeface="Arial" charset="0"/>
              </a:rPr>
              <a:t>Anwendersicht: Ordnung nach Jahren</a:t>
            </a:r>
            <a:endParaRPr lang="de-DE" sz="3200" b="1">
              <a:effectLst>
                <a:outerShdw blurRad="38100" dist="38100" dir="2700000" algn="tl">
                  <a:srgbClr val="C0C0C0"/>
                </a:outerShdw>
              </a:effectLst>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1027"/>
          <p:cNvGraphicFramePr>
            <a:graphicFrameLocks noChangeAspect="1"/>
          </p:cNvGraphicFramePr>
          <p:nvPr/>
        </p:nvGraphicFramePr>
        <p:xfrm>
          <a:off x="1066800" y="1676400"/>
          <a:ext cx="7031038" cy="4271963"/>
        </p:xfrm>
        <a:graphic>
          <a:graphicData uri="http://schemas.openxmlformats.org/presentationml/2006/ole">
            <mc:AlternateContent xmlns:mc="http://schemas.openxmlformats.org/markup-compatibility/2006">
              <mc:Choice xmlns:v="urn:schemas-microsoft-com:vml" Requires="v">
                <p:oleObj spid="_x0000_s37900" name="MS Org Chart" r:id="rId3" imgW="548478" imgH="340073" progId="OrgPlusWOPX.4">
                  <p:embed followColorScheme="full"/>
                </p:oleObj>
              </mc:Choice>
              <mc:Fallback>
                <p:oleObj name="MS Org Chart" r:id="rId3" imgW="548478" imgH="340073" progId="OrgPlusWOPX.4">
                  <p:embed followColorScheme="full"/>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7031038" cy="427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29" name="Text Box 1029"/>
          <p:cNvSpPr txBox="1">
            <a:spLocks noGrp="1" noChangeArrowheads="1"/>
          </p:cNvSpPr>
          <p:nvPr>
            <p:ph type="title"/>
          </p:nvPr>
        </p:nvSpPr>
        <p:spPr>
          <a:xfrm>
            <a:off x="381000" y="457200"/>
            <a:ext cx="8585200" cy="609600"/>
          </a:xfrm>
        </p:spPr>
        <p:txBody>
          <a:bodyPr>
            <a:normAutofit/>
          </a:bodyPr>
          <a:lstStyle/>
          <a:p>
            <a:pPr algn="ctr" eaLnBrk="1" fontAlgn="auto" hangingPunct="1">
              <a:spcBef>
                <a:spcPct val="50000"/>
              </a:spcBef>
              <a:spcAft>
                <a:spcPts val="0"/>
              </a:spcAft>
              <a:defRPr/>
            </a:pPr>
            <a:r>
              <a:rPr lang="de-DE" sz="3200" b="1">
                <a:effectLst>
                  <a:outerShdw blurRad="38100" dist="38100" dir="2700000" algn="tl">
                    <a:srgbClr val="C0C0C0"/>
                  </a:outerShdw>
                </a:effectLst>
                <a:latin typeface="Arial" charset="0"/>
              </a:rPr>
              <a:t> </a:t>
            </a:r>
            <a:r>
              <a:rPr lang="de-DE" sz="3200">
                <a:latin typeface="Arial" charset="0"/>
              </a:rPr>
              <a:t>Anwendersicht: Ordnung nach Fachgebiet</a:t>
            </a:r>
            <a:endParaRPr lang="de-DE" sz="3200" b="1">
              <a:effectLst>
                <a:outerShdw blurRad="38100" dist="38100" dir="2700000" algn="tl">
                  <a:srgbClr val="C0C0C0"/>
                </a:outerShdw>
              </a:effectLst>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288" y="404813"/>
            <a:ext cx="8509000" cy="752475"/>
          </a:xfrm>
          <a:noFill/>
        </p:spPr>
        <p:txBody>
          <a:bodyPr/>
          <a:lstStyle/>
          <a:p>
            <a:pPr algn="ctr" eaLnBrk="1" hangingPunct="1"/>
            <a:r>
              <a:rPr lang="de-DE" altLang="de-DE" sz="3600" b="1">
                <a:latin typeface="Verdana" panose="020B0604030504040204" pitchFamily="34" charset="0"/>
              </a:rPr>
              <a:t>Eine hierarchische Datenbank</a:t>
            </a:r>
          </a:p>
        </p:txBody>
      </p:sp>
      <p:pic>
        <p:nvPicPr>
          <p:cNvPr id="389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771048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algn="ctr" eaLnBrk="1" hangingPunct="1"/>
            <a:endParaRPr lang="de-CH" altLang="de-DE" sz="4000"/>
          </a:p>
        </p:txBody>
      </p:sp>
      <p:sp>
        <p:nvSpPr>
          <p:cNvPr id="39939" name="Rectangle 2"/>
          <p:cNvSpPr>
            <a:spLocks noGrp="1" noChangeArrowheads="1"/>
          </p:cNvSpPr>
          <p:nvPr>
            <p:ph type="title"/>
          </p:nvPr>
        </p:nvSpPr>
        <p:spPr>
          <a:noFill/>
        </p:spPr>
        <p:txBody>
          <a:bodyPr/>
          <a:lstStyle/>
          <a:p>
            <a:pPr algn="ctr" eaLnBrk="1" hangingPunct="1"/>
            <a:r>
              <a:rPr lang="de-DE" altLang="de-DE" b="1"/>
              <a:t>Netzwerk Datenbank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228600"/>
            <a:ext cx="8204200" cy="838200"/>
          </a:xfrm>
        </p:spPr>
        <p:txBody>
          <a:bodyPr/>
          <a:lstStyle/>
          <a:p>
            <a:pPr algn="ctr" eaLnBrk="1" hangingPunct="1"/>
            <a:r>
              <a:rPr lang="de-DE" altLang="de-DE" sz="3200"/>
              <a:t>Netzwerk Datenbank</a:t>
            </a:r>
            <a:endParaRPr lang="de-DE" altLang="de-DE"/>
          </a:p>
        </p:txBody>
      </p:sp>
      <p:sp>
        <p:nvSpPr>
          <p:cNvPr id="40963" name="Rectangle 3"/>
          <p:cNvSpPr>
            <a:spLocks noChangeArrowheads="1"/>
          </p:cNvSpPr>
          <p:nvPr/>
        </p:nvSpPr>
        <p:spPr bwMode="auto">
          <a:xfrm>
            <a:off x="685800" y="1676400"/>
            <a:ext cx="7924800" cy="289560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0965" name="Oval 18"/>
          <p:cNvSpPr>
            <a:spLocks noChangeArrowheads="1"/>
          </p:cNvSpPr>
          <p:nvPr/>
        </p:nvSpPr>
        <p:spPr bwMode="auto">
          <a:xfrm>
            <a:off x="3810000" y="2057400"/>
            <a:ext cx="1524000" cy="609600"/>
          </a:xfrm>
          <a:prstGeom prst="ellipse">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Kunde</a:t>
            </a:r>
            <a:endParaRPr kumimoji="0" lang="de-DE" altLang="de-DE"/>
          </a:p>
        </p:txBody>
      </p:sp>
      <p:sp>
        <p:nvSpPr>
          <p:cNvPr id="40966" name="Oval 19"/>
          <p:cNvSpPr>
            <a:spLocks noChangeArrowheads="1"/>
          </p:cNvSpPr>
          <p:nvPr/>
        </p:nvSpPr>
        <p:spPr bwMode="auto">
          <a:xfrm>
            <a:off x="1066800" y="2133600"/>
            <a:ext cx="1524000" cy="609600"/>
          </a:xfrm>
          <a:prstGeom prst="ellipse">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Bestellung</a:t>
            </a:r>
            <a:endParaRPr kumimoji="0" lang="de-DE" altLang="de-DE"/>
          </a:p>
        </p:txBody>
      </p:sp>
      <p:sp>
        <p:nvSpPr>
          <p:cNvPr id="40967" name="Oval 20"/>
          <p:cNvSpPr>
            <a:spLocks noChangeArrowheads="1"/>
          </p:cNvSpPr>
          <p:nvPr/>
        </p:nvSpPr>
        <p:spPr bwMode="auto">
          <a:xfrm>
            <a:off x="1066800" y="3733800"/>
            <a:ext cx="1524000" cy="609600"/>
          </a:xfrm>
          <a:prstGeom prst="ellipse">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Spez.1</a:t>
            </a:r>
            <a:endParaRPr kumimoji="0" lang="de-DE" altLang="de-DE"/>
          </a:p>
        </p:txBody>
      </p:sp>
      <p:sp>
        <p:nvSpPr>
          <p:cNvPr id="40968" name="Oval 21"/>
          <p:cNvSpPr>
            <a:spLocks noChangeArrowheads="1"/>
          </p:cNvSpPr>
          <p:nvPr/>
        </p:nvSpPr>
        <p:spPr bwMode="auto">
          <a:xfrm>
            <a:off x="4114800" y="3733800"/>
            <a:ext cx="1524000" cy="609600"/>
          </a:xfrm>
          <a:prstGeom prst="ellipse">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Spez.2</a:t>
            </a:r>
            <a:endParaRPr kumimoji="0" lang="de-DE" altLang="de-DE"/>
          </a:p>
        </p:txBody>
      </p:sp>
      <p:sp>
        <p:nvSpPr>
          <p:cNvPr id="40969" name="Oval 22"/>
          <p:cNvSpPr>
            <a:spLocks noChangeArrowheads="1"/>
          </p:cNvSpPr>
          <p:nvPr/>
        </p:nvSpPr>
        <p:spPr bwMode="auto">
          <a:xfrm>
            <a:off x="6172200" y="2133600"/>
            <a:ext cx="1524000" cy="609600"/>
          </a:xfrm>
          <a:prstGeom prst="ellipse">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1</a:t>
            </a:r>
            <a:endParaRPr kumimoji="0" lang="de-DE" altLang="de-DE"/>
          </a:p>
        </p:txBody>
      </p:sp>
      <p:sp>
        <p:nvSpPr>
          <p:cNvPr id="40970" name="Oval 23"/>
          <p:cNvSpPr>
            <a:spLocks noChangeArrowheads="1"/>
          </p:cNvSpPr>
          <p:nvPr/>
        </p:nvSpPr>
        <p:spPr bwMode="auto">
          <a:xfrm>
            <a:off x="6477000" y="3733800"/>
            <a:ext cx="1524000" cy="609600"/>
          </a:xfrm>
          <a:prstGeom prst="ellipse">
            <a:avLst/>
          </a:prstGeom>
          <a:solidFill>
            <a:srgbClr val="FFFF99"/>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1600">
                <a:latin typeface="Tahoma" panose="020B0604030504040204" pitchFamily="34" charset="0"/>
              </a:rPr>
              <a:t>Artikel 2</a:t>
            </a:r>
            <a:endParaRPr kumimoji="0" lang="de-DE" altLang="de-DE"/>
          </a:p>
        </p:txBody>
      </p:sp>
      <p:cxnSp>
        <p:nvCxnSpPr>
          <p:cNvPr id="40971" name="AutoShape 24"/>
          <p:cNvCxnSpPr>
            <a:cxnSpLocks noChangeShapeType="1"/>
            <a:stCxn id="40965" idx="0"/>
            <a:endCxn id="40966" idx="7"/>
          </p:cNvCxnSpPr>
          <p:nvPr/>
        </p:nvCxnSpPr>
        <p:spPr bwMode="auto">
          <a:xfrm rot="-5400000" flipH="1" flipV="1">
            <a:off x="3386932" y="1037431"/>
            <a:ext cx="165100" cy="2205037"/>
          </a:xfrm>
          <a:prstGeom prst="curvedConnector3">
            <a:avLst>
              <a:gd name="adj1" fmla="val -138463"/>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40972" name="AutoShape 25"/>
          <p:cNvCxnSpPr>
            <a:cxnSpLocks noChangeShapeType="1"/>
            <a:stCxn id="40966" idx="5"/>
            <a:endCxn id="40965" idx="4"/>
          </p:cNvCxnSpPr>
          <p:nvPr/>
        </p:nvCxnSpPr>
        <p:spPr bwMode="auto">
          <a:xfrm rot="16200000" flipH="1">
            <a:off x="3463132" y="1558131"/>
            <a:ext cx="12700" cy="2205037"/>
          </a:xfrm>
          <a:prstGeom prst="curvedConnector3">
            <a:avLst>
              <a:gd name="adj1" fmla="val 2500000"/>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40973" name="AutoShape 26"/>
          <p:cNvCxnSpPr>
            <a:cxnSpLocks noChangeShapeType="1"/>
            <a:endCxn id="40967" idx="0"/>
          </p:cNvCxnSpPr>
          <p:nvPr/>
        </p:nvCxnSpPr>
        <p:spPr bwMode="auto">
          <a:xfrm>
            <a:off x="1752600" y="2743200"/>
            <a:ext cx="76200" cy="990600"/>
          </a:xfrm>
          <a:prstGeom prst="straightConnector1">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40974" name="AutoShape 27"/>
          <p:cNvCxnSpPr>
            <a:cxnSpLocks noChangeShapeType="1"/>
            <a:stCxn id="40967" idx="6"/>
            <a:endCxn id="40968" idx="2"/>
          </p:cNvCxnSpPr>
          <p:nvPr/>
        </p:nvCxnSpPr>
        <p:spPr bwMode="auto">
          <a:xfrm>
            <a:off x="2590800" y="4038600"/>
            <a:ext cx="1524000" cy="0"/>
          </a:xfrm>
          <a:prstGeom prst="straightConnector1">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40975" name="AutoShape 28"/>
          <p:cNvCxnSpPr>
            <a:cxnSpLocks noChangeShapeType="1"/>
            <a:stCxn id="40968" idx="6"/>
            <a:endCxn id="40970" idx="2"/>
          </p:cNvCxnSpPr>
          <p:nvPr/>
        </p:nvCxnSpPr>
        <p:spPr bwMode="auto">
          <a:xfrm>
            <a:off x="5638800" y="4038600"/>
            <a:ext cx="838200" cy="0"/>
          </a:xfrm>
          <a:prstGeom prst="straightConnector1">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40976" name="AutoShape 29"/>
          <p:cNvCxnSpPr>
            <a:cxnSpLocks noChangeShapeType="1"/>
            <a:stCxn id="40968" idx="1"/>
            <a:endCxn id="40966" idx="4"/>
          </p:cNvCxnSpPr>
          <p:nvPr/>
        </p:nvCxnSpPr>
        <p:spPr bwMode="auto">
          <a:xfrm flipH="1" flipV="1">
            <a:off x="1828800" y="2743200"/>
            <a:ext cx="2509838" cy="1079500"/>
          </a:xfrm>
          <a:prstGeom prst="straightConnector1">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40977" name="AutoShape 30"/>
          <p:cNvCxnSpPr>
            <a:cxnSpLocks noChangeShapeType="1"/>
            <a:stCxn id="40967" idx="7"/>
            <a:endCxn id="40969" idx="3"/>
          </p:cNvCxnSpPr>
          <p:nvPr/>
        </p:nvCxnSpPr>
        <p:spPr bwMode="auto">
          <a:xfrm flipV="1">
            <a:off x="2366963" y="2654300"/>
            <a:ext cx="4029075" cy="1168400"/>
          </a:xfrm>
          <a:prstGeom prst="straightConnector1">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sp>
        <p:nvSpPr>
          <p:cNvPr id="40978" name="Text Box 31"/>
          <p:cNvSpPr txBox="1">
            <a:spLocks noChangeArrowheads="1"/>
          </p:cNvSpPr>
          <p:nvPr/>
        </p:nvSpPr>
        <p:spPr bwMode="auto">
          <a:xfrm>
            <a:off x="685800" y="4648200"/>
            <a:ext cx="79248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92100" indent="-2921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Erweiterung von hierarchischen Modell (viele zu viele Beziehungen).</a:t>
            </a:r>
          </a:p>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Hoher administrativer Aufwand bei Veränderungen.</a:t>
            </a:r>
          </a:p>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Vorteil: Schneller effizienter Zugriff, einfache Darstellung von m-m Bez.</a:t>
            </a:r>
          </a:p>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Nachteil: Zeiger-Salat, Hilfsprogramme notwendig (Zeigerketten), unflexibel.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8"/>
          <p:cNvSpPr txBox="1">
            <a:spLocks noChangeArrowheads="1"/>
          </p:cNvSpPr>
          <p:nvPr/>
        </p:nvSpPr>
        <p:spPr bwMode="auto">
          <a:xfrm>
            <a:off x="990600" y="4643438"/>
            <a:ext cx="1066800" cy="3460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lIns="90000" tIns="46800" rIns="90000" bIns="46800">
            <a:spAutoFit/>
            <a:flatTx/>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Hochbau</a:t>
            </a:r>
          </a:p>
        </p:txBody>
      </p:sp>
      <p:sp>
        <p:nvSpPr>
          <p:cNvPr id="41987" name="Text Box 19"/>
          <p:cNvSpPr txBox="1">
            <a:spLocks noChangeArrowheads="1"/>
          </p:cNvSpPr>
          <p:nvPr/>
        </p:nvSpPr>
        <p:spPr bwMode="auto">
          <a:xfrm>
            <a:off x="2286000" y="4643438"/>
            <a:ext cx="1066800" cy="346075"/>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lIns="90000" tIns="46800" rIns="90000" bIns="46800">
            <a:spAutoFit/>
            <a:flatTx/>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Tiefbau</a:t>
            </a:r>
          </a:p>
        </p:txBody>
      </p:sp>
      <p:sp>
        <p:nvSpPr>
          <p:cNvPr id="41988" name="Text Box 20"/>
          <p:cNvSpPr txBox="1">
            <a:spLocks noChangeArrowheads="1"/>
          </p:cNvSpPr>
          <p:nvPr/>
        </p:nvSpPr>
        <p:spPr bwMode="auto">
          <a:xfrm>
            <a:off x="3581400" y="4643438"/>
            <a:ext cx="1295400" cy="346075"/>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contourClr>
              <a:srgbClr val="CC99FF"/>
            </a:contourClr>
          </a:sp3d>
        </p:spPr>
        <p:txBody>
          <a:bodyPr lIns="90000" tIns="46800" rIns="90000" bIns="46800">
            <a:spAutoFit/>
            <a:flatTx/>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Brückenbau</a:t>
            </a:r>
          </a:p>
        </p:txBody>
      </p:sp>
      <p:sp>
        <p:nvSpPr>
          <p:cNvPr id="41989" name="Text Box 21"/>
          <p:cNvSpPr txBox="1">
            <a:spLocks noChangeArrowheads="1"/>
          </p:cNvSpPr>
          <p:nvPr/>
        </p:nvSpPr>
        <p:spPr bwMode="auto">
          <a:xfrm>
            <a:off x="5638800" y="4643438"/>
            <a:ext cx="1219200" cy="346075"/>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p:spPr>
        <p:txBody>
          <a:bodyPr lIns="90000" tIns="46800" rIns="90000" bIns="46800">
            <a:spAutoFit/>
            <a:flatTx/>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Massivbau</a:t>
            </a:r>
          </a:p>
        </p:txBody>
      </p:sp>
      <p:sp>
        <p:nvSpPr>
          <p:cNvPr id="41990" name="Text Box 22"/>
          <p:cNvSpPr txBox="1">
            <a:spLocks noChangeArrowheads="1"/>
          </p:cNvSpPr>
          <p:nvPr/>
        </p:nvSpPr>
        <p:spPr bwMode="auto">
          <a:xfrm>
            <a:off x="7086600" y="4643438"/>
            <a:ext cx="1066800" cy="346075"/>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lIns="90000" tIns="46800" rIns="90000" bIns="46800">
            <a:spAutoFit/>
            <a:flatTx/>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Stahlbau</a:t>
            </a:r>
          </a:p>
        </p:txBody>
      </p:sp>
      <p:sp>
        <p:nvSpPr>
          <p:cNvPr id="41991" name="Line 23"/>
          <p:cNvSpPr>
            <a:spLocks noChangeShapeType="1"/>
          </p:cNvSpPr>
          <p:nvPr/>
        </p:nvSpPr>
        <p:spPr bwMode="auto">
          <a:xfrm>
            <a:off x="457200" y="2967038"/>
            <a:ext cx="990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2" name="Line 24"/>
          <p:cNvSpPr>
            <a:spLocks noChangeShapeType="1"/>
          </p:cNvSpPr>
          <p:nvPr/>
        </p:nvSpPr>
        <p:spPr bwMode="auto">
          <a:xfrm flipH="1">
            <a:off x="1447800" y="2967038"/>
            <a:ext cx="10668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3" name="Line 25"/>
          <p:cNvSpPr>
            <a:spLocks noChangeShapeType="1"/>
          </p:cNvSpPr>
          <p:nvPr/>
        </p:nvSpPr>
        <p:spPr bwMode="auto">
          <a:xfrm flipH="1">
            <a:off x="1447800" y="2967038"/>
            <a:ext cx="1752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4" name="Line 26"/>
          <p:cNvSpPr>
            <a:spLocks noChangeShapeType="1"/>
          </p:cNvSpPr>
          <p:nvPr/>
        </p:nvSpPr>
        <p:spPr bwMode="auto">
          <a:xfrm flipH="1">
            <a:off x="1447800" y="2965450"/>
            <a:ext cx="5867400" cy="1601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5" name="Line 27"/>
          <p:cNvSpPr>
            <a:spLocks noChangeShapeType="1"/>
          </p:cNvSpPr>
          <p:nvPr/>
        </p:nvSpPr>
        <p:spPr bwMode="auto">
          <a:xfrm>
            <a:off x="1219200" y="2967038"/>
            <a:ext cx="29718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6" name="Line 28"/>
          <p:cNvSpPr>
            <a:spLocks noChangeShapeType="1"/>
          </p:cNvSpPr>
          <p:nvPr/>
        </p:nvSpPr>
        <p:spPr bwMode="auto">
          <a:xfrm>
            <a:off x="3886200" y="2967038"/>
            <a:ext cx="3048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7" name="Line 29"/>
          <p:cNvSpPr>
            <a:spLocks noChangeShapeType="1"/>
          </p:cNvSpPr>
          <p:nvPr/>
        </p:nvSpPr>
        <p:spPr bwMode="auto">
          <a:xfrm flipH="1">
            <a:off x="4191000" y="2967038"/>
            <a:ext cx="3810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1998" name="Line 30"/>
          <p:cNvSpPr>
            <a:spLocks noChangeShapeType="1"/>
          </p:cNvSpPr>
          <p:nvPr/>
        </p:nvSpPr>
        <p:spPr bwMode="auto">
          <a:xfrm flipH="1">
            <a:off x="4191000" y="2967038"/>
            <a:ext cx="1752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1999" name="Line 31"/>
          <p:cNvSpPr>
            <a:spLocks noChangeShapeType="1"/>
          </p:cNvSpPr>
          <p:nvPr/>
        </p:nvSpPr>
        <p:spPr bwMode="auto">
          <a:xfrm flipH="1">
            <a:off x="4191000" y="2967038"/>
            <a:ext cx="2438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0" name="Line 32"/>
          <p:cNvSpPr>
            <a:spLocks noChangeShapeType="1"/>
          </p:cNvSpPr>
          <p:nvPr/>
        </p:nvSpPr>
        <p:spPr bwMode="auto">
          <a:xfrm>
            <a:off x="1905000" y="2967038"/>
            <a:ext cx="914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1" name="Line 33"/>
          <p:cNvSpPr>
            <a:spLocks noChangeShapeType="1"/>
          </p:cNvSpPr>
          <p:nvPr/>
        </p:nvSpPr>
        <p:spPr bwMode="auto">
          <a:xfrm flipH="1">
            <a:off x="2819400" y="2967038"/>
            <a:ext cx="2438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2" name="Line 34"/>
          <p:cNvSpPr>
            <a:spLocks noChangeShapeType="1"/>
          </p:cNvSpPr>
          <p:nvPr/>
        </p:nvSpPr>
        <p:spPr bwMode="auto">
          <a:xfrm flipH="1">
            <a:off x="2819400" y="2967038"/>
            <a:ext cx="5181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3" name="Line 35"/>
          <p:cNvSpPr>
            <a:spLocks noChangeShapeType="1"/>
          </p:cNvSpPr>
          <p:nvPr/>
        </p:nvSpPr>
        <p:spPr bwMode="auto">
          <a:xfrm flipH="1">
            <a:off x="2819400" y="2967038"/>
            <a:ext cx="5867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4" name="Line 36"/>
          <p:cNvSpPr>
            <a:spLocks noChangeShapeType="1"/>
          </p:cNvSpPr>
          <p:nvPr/>
        </p:nvSpPr>
        <p:spPr bwMode="auto">
          <a:xfrm>
            <a:off x="457200" y="2967038"/>
            <a:ext cx="5789613" cy="15986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5" name="Line 37"/>
          <p:cNvSpPr>
            <a:spLocks noChangeShapeType="1"/>
          </p:cNvSpPr>
          <p:nvPr/>
        </p:nvSpPr>
        <p:spPr bwMode="auto">
          <a:xfrm>
            <a:off x="1219200" y="2967038"/>
            <a:ext cx="6324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06" name="Line 38"/>
          <p:cNvSpPr>
            <a:spLocks noChangeShapeType="1"/>
          </p:cNvSpPr>
          <p:nvPr/>
        </p:nvSpPr>
        <p:spPr bwMode="auto">
          <a:xfrm>
            <a:off x="1905000" y="2967038"/>
            <a:ext cx="4343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07" name="Line 39"/>
          <p:cNvSpPr>
            <a:spLocks noChangeShapeType="1"/>
          </p:cNvSpPr>
          <p:nvPr/>
        </p:nvSpPr>
        <p:spPr bwMode="auto">
          <a:xfrm>
            <a:off x="2514600" y="2967038"/>
            <a:ext cx="37338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08" name="Line 40"/>
          <p:cNvSpPr>
            <a:spLocks noChangeShapeType="1"/>
          </p:cNvSpPr>
          <p:nvPr/>
        </p:nvSpPr>
        <p:spPr bwMode="auto">
          <a:xfrm>
            <a:off x="3200400" y="2967038"/>
            <a:ext cx="30480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09" name="Line 41"/>
          <p:cNvSpPr>
            <a:spLocks noChangeShapeType="1"/>
          </p:cNvSpPr>
          <p:nvPr/>
        </p:nvSpPr>
        <p:spPr bwMode="auto">
          <a:xfrm>
            <a:off x="3886200" y="2967038"/>
            <a:ext cx="3657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10" name="Line 42"/>
          <p:cNvSpPr>
            <a:spLocks noChangeShapeType="1"/>
          </p:cNvSpPr>
          <p:nvPr/>
        </p:nvSpPr>
        <p:spPr bwMode="auto">
          <a:xfrm>
            <a:off x="4572000" y="2967038"/>
            <a:ext cx="1676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11" name="Line 43"/>
          <p:cNvSpPr>
            <a:spLocks noChangeShapeType="1"/>
          </p:cNvSpPr>
          <p:nvPr/>
        </p:nvSpPr>
        <p:spPr bwMode="auto">
          <a:xfrm>
            <a:off x="5257800" y="2967038"/>
            <a:ext cx="990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12" name="Line 44"/>
          <p:cNvSpPr>
            <a:spLocks noChangeShapeType="1"/>
          </p:cNvSpPr>
          <p:nvPr/>
        </p:nvSpPr>
        <p:spPr bwMode="auto">
          <a:xfrm>
            <a:off x="5943600" y="2967038"/>
            <a:ext cx="16002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13" name="Line 45"/>
          <p:cNvSpPr>
            <a:spLocks noChangeShapeType="1"/>
          </p:cNvSpPr>
          <p:nvPr/>
        </p:nvSpPr>
        <p:spPr bwMode="auto">
          <a:xfrm flipH="1">
            <a:off x="6248400" y="2967038"/>
            <a:ext cx="3810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14" name="Line 46"/>
          <p:cNvSpPr>
            <a:spLocks noChangeShapeType="1"/>
          </p:cNvSpPr>
          <p:nvPr/>
        </p:nvSpPr>
        <p:spPr bwMode="auto">
          <a:xfrm>
            <a:off x="7315200" y="2967038"/>
            <a:ext cx="228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42015" name="Line 47"/>
          <p:cNvSpPr>
            <a:spLocks noChangeShapeType="1"/>
          </p:cNvSpPr>
          <p:nvPr/>
        </p:nvSpPr>
        <p:spPr bwMode="auto">
          <a:xfrm flipH="1">
            <a:off x="6248400" y="2967038"/>
            <a:ext cx="17526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42016" name="Line 48"/>
          <p:cNvSpPr>
            <a:spLocks noChangeShapeType="1"/>
          </p:cNvSpPr>
          <p:nvPr/>
        </p:nvSpPr>
        <p:spPr bwMode="auto">
          <a:xfrm flipH="1">
            <a:off x="6248400" y="2967038"/>
            <a:ext cx="2438400" cy="1600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grpSp>
        <p:nvGrpSpPr>
          <p:cNvPr id="42017" name="Group 49"/>
          <p:cNvGrpSpPr>
            <a:grpSpLocks/>
          </p:cNvGrpSpPr>
          <p:nvPr/>
        </p:nvGrpSpPr>
        <p:grpSpPr bwMode="auto">
          <a:xfrm>
            <a:off x="152400" y="2689225"/>
            <a:ext cx="8839200" cy="314325"/>
            <a:chOff x="96" y="1443"/>
            <a:chExt cx="5568" cy="198"/>
          </a:xfrm>
        </p:grpSpPr>
        <p:sp>
          <p:nvSpPr>
            <p:cNvPr id="42033" name="Freeform 50"/>
            <p:cNvSpPr>
              <a:spLocks/>
            </p:cNvSpPr>
            <p:nvPr/>
          </p:nvSpPr>
          <p:spPr bwMode="auto">
            <a:xfrm rot="10800000">
              <a:off x="96"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34" name="Freeform 51"/>
            <p:cNvSpPr>
              <a:spLocks/>
            </p:cNvSpPr>
            <p:nvPr/>
          </p:nvSpPr>
          <p:spPr bwMode="auto">
            <a:xfrm rot="10800000">
              <a:off x="960"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35" name="Freeform 52"/>
            <p:cNvSpPr>
              <a:spLocks/>
            </p:cNvSpPr>
            <p:nvPr/>
          </p:nvSpPr>
          <p:spPr bwMode="auto">
            <a:xfrm rot="10800000">
              <a:off x="1392"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36" name="Freeform 53"/>
            <p:cNvSpPr>
              <a:spLocks/>
            </p:cNvSpPr>
            <p:nvPr/>
          </p:nvSpPr>
          <p:spPr bwMode="auto">
            <a:xfrm rot="10800000">
              <a:off x="1824"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37" name="Freeform 54"/>
            <p:cNvSpPr>
              <a:spLocks/>
            </p:cNvSpPr>
            <p:nvPr/>
          </p:nvSpPr>
          <p:spPr bwMode="auto">
            <a:xfrm rot="10800000">
              <a:off x="2688"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38" name="Freeform 55"/>
            <p:cNvSpPr>
              <a:spLocks/>
            </p:cNvSpPr>
            <p:nvPr/>
          </p:nvSpPr>
          <p:spPr bwMode="auto">
            <a:xfrm rot="10800000">
              <a:off x="3120"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39" name="Freeform 56"/>
            <p:cNvSpPr>
              <a:spLocks/>
            </p:cNvSpPr>
            <p:nvPr/>
          </p:nvSpPr>
          <p:spPr bwMode="auto">
            <a:xfrm rot="10800000">
              <a:off x="3984"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40" name="Freeform 57"/>
            <p:cNvSpPr>
              <a:spLocks/>
            </p:cNvSpPr>
            <p:nvPr/>
          </p:nvSpPr>
          <p:spPr bwMode="auto">
            <a:xfrm rot="10800000">
              <a:off x="4848"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41" name="Freeform 58"/>
            <p:cNvSpPr>
              <a:spLocks/>
            </p:cNvSpPr>
            <p:nvPr/>
          </p:nvSpPr>
          <p:spPr bwMode="auto">
            <a:xfrm rot="10800000">
              <a:off x="5280"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CC99"/>
            </a:solidFill>
            <a:ln w="9525">
              <a:round/>
              <a:headEnd/>
              <a:tailEnd/>
            </a:ln>
            <a:scene3d>
              <a:camera prst="legacyObliqueTopRight"/>
              <a:lightRig rig="legacyFlat3" dir="b"/>
            </a:scene3d>
            <a:sp3d extrusionH="277800" prstMaterial="legacyMatte">
              <a:bevelT w="13500" h="13500" prst="angle"/>
              <a:bevelB w="13500" h="13500" prst="angle"/>
              <a:extrusionClr>
                <a:srgbClr val="FFCC99"/>
              </a:extrusionClr>
              <a:contourClr>
                <a:srgbClr val="FFCC99"/>
              </a:contourClr>
            </a:sp3d>
          </p:spPr>
          <p:txBody>
            <a:bodyPr wrap="none" lIns="90000" tIns="46800" rIns="90000" bIns="46800" anchor="ctr">
              <a:spAutoFit/>
              <a:flatTx/>
            </a:bodyPr>
            <a:lstStyle/>
            <a:p>
              <a:endParaRPr lang="de-CH"/>
            </a:p>
          </p:txBody>
        </p:sp>
        <p:sp>
          <p:nvSpPr>
            <p:cNvPr id="42042" name="Freeform 59"/>
            <p:cNvSpPr>
              <a:spLocks/>
            </p:cNvSpPr>
            <p:nvPr/>
          </p:nvSpPr>
          <p:spPr bwMode="auto">
            <a:xfrm rot="10800000">
              <a:off x="528"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99CCFF"/>
            </a:solidFill>
            <a:ln w="9525">
              <a:round/>
              <a:headEnd/>
              <a:tailEnd/>
            </a:ln>
            <a:scene3d>
              <a:camera prst="legacyObliqueTopRight"/>
              <a:lightRig rig="legacyFlat3" dir="b"/>
            </a:scene3d>
            <a:sp3d extrusionH="277800" prstMaterial="legacyMatte">
              <a:bevelT w="13500" h="13500" prst="angle"/>
              <a:bevelB w="13500" h="13500" prst="angle"/>
              <a:extrusionClr>
                <a:srgbClr val="99CCFF"/>
              </a:extrusionClr>
              <a:contourClr>
                <a:srgbClr val="99CCFF"/>
              </a:contourClr>
            </a:sp3d>
          </p:spPr>
          <p:txBody>
            <a:bodyPr wrap="none" lIns="90000" tIns="46800" rIns="90000" bIns="46800" anchor="ctr">
              <a:spAutoFit/>
              <a:flatTx/>
            </a:bodyPr>
            <a:lstStyle/>
            <a:p>
              <a:endParaRPr lang="de-CH"/>
            </a:p>
          </p:txBody>
        </p:sp>
        <p:sp>
          <p:nvSpPr>
            <p:cNvPr id="42043" name="Freeform 60"/>
            <p:cNvSpPr>
              <a:spLocks/>
            </p:cNvSpPr>
            <p:nvPr/>
          </p:nvSpPr>
          <p:spPr bwMode="auto">
            <a:xfrm rot="10800000">
              <a:off x="2256"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99CCFF"/>
            </a:solidFill>
            <a:ln w="9525">
              <a:round/>
              <a:headEnd/>
              <a:tailEnd/>
            </a:ln>
            <a:scene3d>
              <a:camera prst="legacyObliqueTopRight"/>
              <a:lightRig rig="legacyFlat3" dir="b"/>
            </a:scene3d>
            <a:sp3d extrusionH="277800" prstMaterial="legacyMatte">
              <a:bevelT w="13500" h="13500" prst="angle"/>
              <a:bevelB w="13500" h="13500" prst="angle"/>
              <a:extrusionClr>
                <a:srgbClr val="99CCFF"/>
              </a:extrusionClr>
              <a:contourClr>
                <a:srgbClr val="99CCFF"/>
              </a:contourClr>
            </a:sp3d>
          </p:spPr>
          <p:txBody>
            <a:bodyPr wrap="none" lIns="90000" tIns="46800" rIns="90000" bIns="46800" anchor="ctr">
              <a:spAutoFit/>
              <a:flatTx/>
            </a:bodyPr>
            <a:lstStyle/>
            <a:p>
              <a:endParaRPr lang="de-CH"/>
            </a:p>
          </p:txBody>
        </p:sp>
        <p:sp>
          <p:nvSpPr>
            <p:cNvPr id="42044" name="Freeform 61"/>
            <p:cNvSpPr>
              <a:spLocks/>
            </p:cNvSpPr>
            <p:nvPr/>
          </p:nvSpPr>
          <p:spPr bwMode="auto">
            <a:xfrm rot="10800000">
              <a:off x="3552"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99CCFF"/>
            </a:solidFill>
            <a:ln w="9525">
              <a:round/>
              <a:headEnd/>
              <a:tailEnd/>
            </a:ln>
            <a:scene3d>
              <a:camera prst="legacyObliqueTopRight"/>
              <a:lightRig rig="legacyFlat3" dir="b"/>
            </a:scene3d>
            <a:sp3d extrusionH="277800" prstMaterial="legacyMatte">
              <a:bevelT w="13500" h="13500" prst="angle"/>
              <a:bevelB w="13500" h="13500" prst="angle"/>
              <a:extrusionClr>
                <a:srgbClr val="99CCFF"/>
              </a:extrusionClr>
              <a:contourClr>
                <a:srgbClr val="99CCFF"/>
              </a:contourClr>
            </a:sp3d>
          </p:spPr>
          <p:txBody>
            <a:bodyPr wrap="none" lIns="90000" tIns="46800" rIns="90000" bIns="46800" anchor="ctr">
              <a:spAutoFit/>
              <a:flatTx/>
            </a:bodyPr>
            <a:lstStyle/>
            <a:p>
              <a:endParaRPr lang="de-CH"/>
            </a:p>
          </p:txBody>
        </p:sp>
        <p:sp>
          <p:nvSpPr>
            <p:cNvPr id="42045" name="Freeform 62"/>
            <p:cNvSpPr>
              <a:spLocks/>
            </p:cNvSpPr>
            <p:nvPr/>
          </p:nvSpPr>
          <p:spPr bwMode="auto">
            <a:xfrm rot="10800000">
              <a:off x="4416"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99CCFF"/>
            </a:solidFill>
            <a:ln w="9525">
              <a:round/>
              <a:headEnd/>
              <a:tailEnd/>
            </a:ln>
            <a:scene3d>
              <a:camera prst="legacyObliqueTopRight"/>
              <a:lightRig rig="legacyFlat3" dir="b"/>
            </a:scene3d>
            <a:sp3d extrusionH="277800" prstMaterial="legacyMatte">
              <a:bevelT w="13500" h="13500" prst="angle"/>
              <a:bevelB w="13500" h="13500" prst="angle"/>
              <a:extrusionClr>
                <a:srgbClr val="99CCFF"/>
              </a:extrusionClr>
              <a:contourClr>
                <a:srgbClr val="99CCFF"/>
              </a:contourClr>
            </a:sp3d>
          </p:spPr>
          <p:txBody>
            <a:bodyPr wrap="none" lIns="90000" tIns="46800" rIns="90000" bIns="46800" anchor="ctr">
              <a:spAutoFit/>
              <a:flatTx/>
            </a:bodyPr>
            <a:lstStyle/>
            <a:p>
              <a:endParaRPr lang="de-CH"/>
            </a:p>
          </p:txBody>
        </p:sp>
        <p:sp>
          <p:nvSpPr>
            <p:cNvPr id="42046" name="Freeform 63"/>
            <p:cNvSpPr>
              <a:spLocks/>
            </p:cNvSpPr>
            <p:nvPr/>
          </p:nvSpPr>
          <p:spPr bwMode="auto">
            <a:xfrm>
              <a:off x="96"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chemeClr val="accent1"/>
            </a:solidFill>
            <a:ln w="9525">
              <a:round/>
              <a:headEnd/>
              <a:tailEnd/>
            </a:ln>
            <a:scene3d>
              <a:camera prst="legacyObliqueTopRight"/>
              <a:lightRig rig="legacyFlat3" dir="b"/>
            </a:scene3d>
            <a:sp3d extrusionH="277800" prstMaterial="legacyMatte">
              <a:bevelT w="13500" h="13500" prst="angle"/>
              <a:bevelB w="13500" h="13500" prst="angle"/>
              <a:extrusionClr>
                <a:schemeClr val="accent1"/>
              </a:extrusionClr>
              <a:contourClr>
                <a:schemeClr val="accent1"/>
              </a:contourClr>
            </a:sp3d>
          </p:spPr>
          <p:txBody>
            <a:bodyPr wrap="none" lIns="90000" tIns="46800" rIns="90000" bIns="46800" anchor="ctr">
              <a:spAutoFit/>
              <a:flatTx/>
            </a:bodyPr>
            <a:lstStyle/>
            <a:p>
              <a:endParaRPr lang="de-CH"/>
            </a:p>
          </p:txBody>
        </p:sp>
        <p:sp>
          <p:nvSpPr>
            <p:cNvPr id="42047" name="Freeform 64"/>
            <p:cNvSpPr>
              <a:spLocks/>
            </p:cNvSpPr>
            <p:nvPr/>
          </p:nvSpPr>
          <p:spPr bwMode="auto">
            <a:xfrm>
              <a:off x="528"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CC99FF"/>
            </a:solidFill>
            <a:ln w="9525">
              <a:round/>
              <a:headEnd/>
              <a:tailEnd/>
            </a:ln>
            <a:scene3d>
              <a:camera prst="legacyObliqueTopRight"/>
              <a:lightRig rig="legacyFlat3" dir="b"/>
            </a:scene3d>
            <a:sp3d extrusionH="277800" prstMaterial="legacyMatte">
              <a:bevelT w="13500" h="13500" prst="angle"/>
              <a:bevelB w="13500" h="13500" prst="angle"/>
              <a:extrusionClr>
                <a:srgbClr val="CC99FF"/>
              </a:extrusionClr>
              <a:contourClr>
                <a:srgbClr val="CC99FF"/>
              </a:contourClr>
            </a:sp3d>
          </p:spPr>
          <p:txBody>
            <a:bodyPr wrap="none" lIns="90000" tIns="46800" rIns="90000" bIns="46800" anchor="ctr">
              <a:spAutoFit/>
              <a:flatTx/>
            </a:bodyPr>
            <a:lstStyle/>
            <a:p>
              <a:endParaRPr lang="de-CH"/>
            </a:p>
          </p:txBody>
        </p:sp>
        <p:sp>
          <p:nvSpPr>
            <p:cNvPr id="42048" name="Freeform 65"/>
            <p:cNvSpPr>
              <a:spLocks/>
            </p:cNvSpPr>
            <p:nvPr/>
          </p:nvSpPr>
          <p:spPr bwMode="auto">
            <a:xfrm>
              <a:off x="960"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FF00"/>
            </a:solidFill>
            <a:ln w="9525">
              <a:round/>
              <a:headEnd/>
              <a:tailEnd/>
            </a:ln>
            <a:scene3d>
              <a:camera prst="legacyObliqueTopRight"/>
              <a:lightRig rig="legacyFlat3" dir="b"/>
            </a:scene3d>
            <a:sp3d extrusionH="277800" prstMaterial="legacyMatte">
              <a:bevelT w="13500" h="13500" prst="angle"/>
              <a:bevelB w="13500" h="13500" prst="angle"/>
              <a:extrusionClr>
                <a:srgbClr val="FFFF00"/>
              </a:extrusionClr>
              <a:contourClr>
                <a:srgbClr val="FFFF00"/>
              </a:contourClr>
            </a:sp3d>
          </p:spPr>
          <p:txBody>
            <a:bodyPr wrap="none" lIns="90000" tIns="46800" rIns="90000" bIns="46800" anchor="ctr">
              <a:spAutoFit/>
              <a:flatTx/>
            </a:bodyPr>
            <a:lstStyle/>
            <a:p>
              <a:endParaRPr lang="de-CH"/>
            </a:p>
          </p:txBody>
        </p:sp>
        <p:sp>
          <p:nvSpPr>
            <p:cNvPr id="42049" name="Freeform 66"/>
            <p:cNvSpPr>
              <a:spLocks/>
            </p:cNvSpPr>
            <p:nvPr/>
          </p:nvSpPr>
          <p:spPr bwMode="auto">
            <a:xfrm>
              <a:off x="1392"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chemeClr val="accent1"/>
            </a:solidFill>
            <a:ln w="9525">
              <a:round/>
              <a:headEnd/>
              <a:tailEnd/>
            </a:ln>
            <a:scene3d>
              <a:camera prst="legacyObliqueTopRight"/>
              <a:lightRig rig="legacyFlat3" dir="b"/>
            </a:scene3d>
            <a:sp3d extrusionH="277800" prstMaterial="legacyMatte">
              <a:bevelT w="13500" h="13500" prst="angle"/>
              <a:bevelB w="13500" h="13500" prst="angle"/>
              <a:extrusionClr>
                <a:schemeClr val="accent1"/>
              </a:extrusionClr>
              <a:contourClr>
                <a:schemeClr val="accent1"/>
              </a:contourClr>
            </a:sp3d>
          </p:spPr>
          <p:txBody>
            <a:bodyPr wrap="none" lIns="90000" tIns="46800" rIns="90000" bIns="46800" anchor="ctr">
              <a:spAutoFit/>
              <a:flatTx/>
            </a:bodyPr>
            <a:lstStyle/>
            <a:p>
              <a:endParaRPr lang="de-CH"/>
            </a:p>
          </p:txBody>
        </p:sp>
        <p:sp>
          <p:nvSpPr>
            <p:cNvPr id="42050" name="Freeform 67"/>
            <p:cNvSpPr>
              <a:spLocks/>
            </p:cNvSpPr>
            <p:nvPr/>
          </p:nvSpPr>
          <p:spPr bwMode="auto">
            <a:xfrm>
              <a:off x="1824"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chemeClr val="accent1"/>
            </a:solidFill>
            <a:ln w="9525">
              <a:round/>
              <a:headEnd/>
              <a:tailEnd/>
            </a:ln>
            <a:scene3d>
              <a:camera prst="legacyObliqueTopRight"/>
              <a:lightRig rig="legacyFlat3" dir="b"/>
            </a:scene3d>
            <a:sp3d extrusionH="277800" prstMaterial="legacyMatte">
              <a:bevelT w="13500" h="13500" prst="angle"/>
              <a:bevelB w="13500" h="13500" prst="angle"/>
              <a:extrusionClr>
                <a:schemeClr val="accent1"/>
              </a:extrusionClr>
              <a:contourClr>
                <a:schemeClr val="accent1"/>
              </a:contourClr>
            </a:sp3d>
          </p:spPr>
          <p:txBody>
            <a:bodyPr wrap="none" lIns="90000" tIns="46800" rIns="90000" bIns="46800" anchor="ctr">
              <a:spAutoFit/>
              <a:flatTx/>
            </a:bodyPr>
            <a:lstStyle/>
            <a:p>
              <a:endParaRPr lang="de-CH"/>
            </a:p>
          </p:txBody>
        </p:sp>
        <p:sp>
          <p:nvSpPr>
            <p:cNvPr id="42051" name="Freeform 68"/>
            <p:cNvSpPr>
              <a:spLocks/>
            </p:cNvSpPr>
            <p:nvPr/>
          </p:nvSpPr>
          <p:spPr bwMode="auto">
            <a:xfrm>
              <a:off x="2256"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CC99FF"/>
            </a:solidFill>
            <a:ln w="9525">
              <a:round/>
              <a:headEnd/>
              <a:tailEnd/>
            </a:ln>
            <a:scene3d>
              <a:camera prst="legacyObliqueTopRight"/>
              <a:lightRig rig="legacyFlat3" dir="b"/>
            </a:scene3d>
            <a:sp3d extrusionH="277800" prstMaterial="legacyMatte">
              <a:bevelT w="13500" h="13500" prst="angle"/>
              <a:bevelB w="13500" h="13500" prst="angle"/>
              <a:extrusionClr>
                <a:srgbClr val="CC99FF"/>
              </a:extrusionClr>
              <a:contourClr>
                <a:srgbClr val="CC99FF"/>
              </a:contourClr>
            </a:sp3d>
          </p:spPr>
          <p:txBody>
            <a:bodyPr wrap="none" lIns="90000" tIns="46800" rIns="90000" bIns="46800" anchor="ctr">
              <a:spAutoFit/>
              <a:flatTx/>
            </a:bodyPr>
            <a:lstStyle/>
            <a:p>
              <a:endParaRPr lang="de-CH"/>
            </a:p>
          </p:txBody>
        </p:sp>
        <p:sp>
          <p:nvSpPr>
            <p:cNvPr id="42052" name="Freeform 69"/>
            <p:cNvSpPr>
              <a:spLocks/>
            </p:cNvSpPr>
            <p:nvPr/>
          </p:nvSpPr>
          <p:spPr bwMode="auto">
            <a:xfrm>
              <a:off x="2688"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CC99FF"/>
            </a:solidFill>
            <a:ln w="9525">
              <a:round/>
              <a:headEnd/>
              <a:tailEnd/>
            </a:ln>
            <a:scene3d>
              <a:camera prst="legacyObliqueTopRight"/>
              <a:lightRig rig="legacyFlat3" dir="b"/>
            </a:scene3d>
            <a:sp3d extrusionH="277800" prstMaterial="legacyMatte">
              <a:bevelT w="13500" h="13500" prst="angle"/>
              <a:bevelB w="13500" h="13500" prst="angle"/>
              <a:extrusionClr>
                <a:srgbClr val="CC99FF"/>
              </a:extrusionClr>
              <a:contourClr>
                <a:srgbClr val="CC99FF"/>
              </a:contourClr>
            </a:sp3d>
          </p:spPr>
          <p:txBody>
            <a:bodyPr wrap="none" lIns="90000" tIns="46800" rIns="90000" bIns="46800" anchor="ctr">
              <a:spAutoFit/>
              <a:flatTx/>
            </a:bodyPr>
            <a:lstStyle/>
            <a:p>
              <a:endParaRPr lang="de-CH"/>
            </a:p>
          </p:txBody>
        </p:sp>
        <p:sp>
          <p:nvSpPr>
            <p:cNvPr id="42053" name="Freeform 70"/>
            <p:cNvSpPr>
              <a:spLocks/>
            </p:cNvSpPr>
            <p:nvPr/>
          </p:nvSpPr>
          <p:spPr bwMode="auto">
            <a:xfrm>
              <a:off x="3120"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FF00"/>
            </a:solidFill>
            <a:ln w="9525">
              <a:round/>
              <a:headEnd/>
              <a:tailEnd/>
            </a:ln>
            <a:scene3d>
              <a:camera prst="legacyObliqueTopRight"/>
              <a:lightRig rig="legacyFlat3" dir="b"/>
            </a:scene3d>
            <a:sp3d extrusionH="277800" prstMaterial="legacyMatte">
              <a:bevelT w="13500" h="13500" prst="angle"/>
              <a:bevelB w="13500" h="13500" prst="angle"/>
              <a:extrusionClr>
                <a:srgbClr val="FFFF00"/>
              </a:extrusionClr>
              <a:contourClr>
                <a:srgbClr val="FFFF00"/>
              </a:contourClr>
            </a:sp3d>
          </p:spPr>
          <p:txBody>
            <a:bodyPr wrap="none" lIns="90000" tIns="46800" rIns="90000" bIns="46800" anchor="ctr">
              <a:spAutoFit/>
              <a:flatTx/>
            </a:bodyPr>
            <a:lstStyle/>
            <a:p>
              <a:endParaRPr lang="de-CH"/>
            </a:p>
          </p:txBody>
        </p:sp>
        <p:sp>
          <p:nvSpPr>
            <p:cNvPr id="42054" name="Freeform 71"/>
            <p:cNvSpPr>
              <a:spLocks/>
            </p:cNvSpPr>
            <p:nvPr/>
          </p:nvSpPr>
          <p:spPr bwMode="auto">
            <a:xfrm>
              <a:off x="3552"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CC99FF"/>
            </a:solidFill>
            <a:ln w="9525">
              <a:round/>
              <a:headEnd/>
              <a:tailEnd/>
            </a:ln>
            <a:scene3d>
              <a:camera prst="legacyObliqueTopRight"/>
              <a:lightRig rig="legacyFlat3" dir="b"/>
            </a:scene3d>
            <a:sp3d extrusionH="277800" prstMaterial="legacyMatte">
              <a:bevelT w="13500" h="13500" prst="angle"/>
              <a:bevelB w="13500" h="13500" prst="angle"/>
              <a:extrusionClr>
                <a:srgbClr val="CC99FF"/>
              </a:extrusionClr>
              <a:contourClr>
                <a:srgbClr val="CC99FF"/>
              </a:contourClr>
            </a:sp3d>
          </p:spPr>
          <p:txBody>
            <a:bodyPr wrap="none" lIns="90000" tIns="46800" rIns="90000" bIns="46800" anchor="ctr">
              <a:spAutoFit/>
              <a:flatTx/>
            </a:bodyPr>
            <a:lstStyle/>
            <a:p>
              <a:endParaRPr lang="de-CH"/>
            </a:p>
          </p:txBody>
        </p:sp>
        <p:sp>
          <p:nvSpPr>
            <p:cNvPr id="42055" name="Freeform 72"/>
            <p:cNvSpPr>
              <a:spLocks/>
            </p:cNvSpPr>
            <p:nvPr/>
          </p:nvSpPr>
          <p:spPr bwMode="auto">
            <a:xfrm>
              <a:off x="3984"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CC99FF"/>
            </a:solidFill>
            <a:ln w="9525">
              <a:round/>
              <a:headEnd/>
              <a:tailEnd/>
            </a:ln>
            <a:scene3d>
              <a:camera prst="legacyObliqueTopRight"/>
              <a:lightRig rig="legacyFlat3" dir="b"/>
            </a:scene3d>
            <a:sp3d extrusionH="277800" prstMaterial="legacyMatte">
              <a:bevelT w="13500" h="13500" prst="angle"/>
              <a:bevelB w="13500" h="13500" prst="angle"/>
              <a:extrusionClr>
                <a:srgbClr val="CC99FF"/>
              </a:extrusionClr>
              <a:contourClr>
                <a:srgbClr val="CC99FF"/>
              </a:contourClr>
            </a:sp3d>
          </p:spPr>
          <p:txBody>
            <a:bodyPr wrap="none" lIns="90000" tIns="46800" rIns="90000" bIns="46800" anchor="ctr">
              <a:spAutoFit/>
              <a:flatTx/>
            </a:bodyPr>
            <a:lstStyle/>
            <a:p>
              <a:endParaRPr lang="de-CH"/>
            </a:p>
          </p:txBody>
        </p:sp>
        <p:sp>
          <p:nvSpPr>
            <p:cNvPr id="42056" name="Freeform 73"/>
            <p:cNvSpPr>
              <a:spLocks/>
            </p:cNvSpPr>
            <p:nvPr/>
          </p:nvSpPr>
          <p:spPr bwMode="auto">
            <a:xfrm>
              <a:off x="4416"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chemeClr val="accent1"/>
            </a:solidFill>
            <a:ln w="9525">
              <a:round/>
              <a:headEnd/>
              <a:tailEnd/>
            </a:ln>
            <a:scene3d>
              <a:camera prst="legacyObliqueTopRight"/>
              <a:lightRig rig="legacyFlat3" dir="b"/>
            </a:scene3d>
            <a:sp3d extrusionH="277800" prstMaterial="legacyMatte">
              <a:bevelT w="13500" h="13500" prst="angle"/>
              <a:bevelB w="13500" h="13500" prst="angle"/>
              <a:extrusionClr>
                <a:schemeClr val="accent1"/>
              </a:extrusionClr>
              <a:contourClr>
                <a:schemeClr val="accent1"/>
              </a:contourClr>
            </a:sp3d>
          </p:spPr>
          <p:txBody>
            <a:bodyPr wrap="none" lIns="90000" tIns="46800" rIns="90000" bIns="46800" anchor="ctr">
              <a:spAutoFit/>
              <a:flatTx/>
            </a:bodyPr>
            <a:lstStyle/>
            <a:p>
              <a:endParaRPr lang="de-CH"/>
            </a:p>
          </p:txBody>
        </p:sp>
        <p:sp>
          <p:nvSpPr>
            <p:cNvPr id="42057" name="Freeform 74"/>
            <p:cNvSpPr>
              <a:spLocks/>
            </p:cNvSpPr>
            <p:nvPr/>
          </p:nvSpPr>
          <p:spPr bwMode="auto">
            <a:xfrm>
              <a:off x="4848"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FF00"/>
            </a:solidFill>
            <a:ln w="9525">
              <a:round/>
              <a:headEnd/>
              <a:tailEnd/>
            </a:ln>
            <a:scene3d>
              <a:camera prst="legacyObliqueTopRight"/>
              <a:lightRig rig="legacyFlat3" dir="b"/>
            </a:scene3d>
            <a:sp3d extrusionH="277800" prstMaterial="legacyMatte">
              <a:bevelT w="13500" h="13500" prst="angle"/>
              <a:bevelB w="13500" h="13500" prst="angle"/>
              <a:extrusionClr>
                <a:srgbClr val="FFFF00"/>
              </a:extrusionClr>
              <a:contourClr>
                <a:srgbClr val="FFFF00"/>
              </a:contourClr>
            </a:sp3d>
          </p:spPr>
          <p:txBody>
            <a:bodyPr wrap="none" lIns="90000" tIns="46800" rIns="90000" bIns="46800" anchor="ctr">
              <a:spAutoFit/>
              <a:flatTx/>
            </a:bodyPr>
            <a:lstStyle/>
            <a:p>
              <a:endParaRPr lang="de-CH"/>
            </a:p>
          </p:txBody>
        </p:sp>
        <p:sp>
          <p:nvSpPr>
            <p:cNvPr id="42058" name="Freeform 75"/>
            <p:cNvSpPr>
              <a:spLocks/>
            </p:cNvSpPr>
            <p:nvPr/>
          </p:nvSpPr>
          <p:spPr bwMode="auto">
            <a:xfrm>
              <a:off x="5280" y="1443"/>
              <a:ext cx="384" cy="198"/>
            </a:xfrm>
            <a:custGeom>
              <a:avLst/>
              <a:gdLst>
                <a:gd name="T0" fmla="*/ 0 w 384"/>
                <a:gd name="T1" fmla="*/ 198 h 198"/>
                <a:gd name="T2" fmla="*/ 0 w 384"/>
                <a:gd name="T3" fmla="*/ 0 h 198"/>
                <a:gd name="T4" fmla="*/ 384 w 384"/>
                <a:gd name="T5" fmla="*/ 0 h 198"/>
                <a:gd name="T6" fmla="*/ 0 w 384"/>
                <a:gd name="T7" fmla="*/ 198 h 198"/>
                <a:gd name="T8" fmla="*/ 0 60000 65536"/>
                <a:gd name="T9" fmla="*/ 0 60000 65536"/>
                <a:gd name="T10" fmla="*/ 0 60000 65536"/>
                <a:gd name="T11" fmla="*/ 0 60000 65536"/>
                <a:gd name="T12" fmla="*/ 0 w 384"/>
                <a:gd name="T13" fmla="*/ 0 h 198"/>
                <a:gd name="T14" fmla="*/ 384 w 384"/>
                <a:gd name="T15" fmla="*/ 198 h 198"/>
              </a:gdLst>
              <a:ahLst/>
              <a:cxnLst>
                <a:cxn ang="T8">
                  <a:pos x="T0" y="T1"/>
                </a:cxn>
                <a:cxn ang="T9">
                  <a:pos x="T2" y="T3"/>
                </a:cxn>
                <a:cxn ang="T10">
                  <a:pos x="T4" y="T5"/>
                </a:cxn>
                <a:cxn ang="T11">
                  <a:pos x="T6" y="T7"/>
                </a:cxn>
              </a:cxnLst>
              <a:rect l="T12" t="T13" r="T14" b="T15"/>
              <a:pathLst>
                <a:path w="384" h="198">
                  <a:moveTo>
                    <a:pt x="0" y="198"/>
                  </a:moveTo>
                  <a:lnTo>
                    <a:pt x="0" y="0"/>
                  </a:lnTo>
                  <a:lnTo>
                    <a:pt x="384" y="0"/>
                  </a:lnTo>
                  <a:lnTo>
                    <a:pt x="0" y="198"/>
                  </a:lnTo>
                </a:path>
              </a:pathLst>
            </a:custGeom>
            <a:solidFill>
              <a:srgbClr val="FFFF00"/>
            </a:solidFill>
            <a:ln w="9525">
              <a:round/>
              <a:headEnd/>
              <a:tailEnd/>
            </a:ln>
            <a:scene3d>
              <a:camera prst="legacyObliqueTopRight"/>
              <a:lightRig rig="legacyFlat3" dir="b"/>
            </a:scene3d>
            <a:sp3d extrusionH="277800" prstMaterial="legacyMatte">
              <a:bevelT w="13500" h="13500" prst="angle"/>
              <a:bevelB w="13500" h="13500" prst="angle"/>
              <a:extrusionClr>
                <a:srgbClr val="FFFF00"/>
              </a:extrusionClr>
              <a:contourClr>
                <a:srgbClr val="FFFF00"/>
              </a:contourClr>
            </a:sp3d>
          </p:spPr>
          <p:txBody>
            <a:bodyPr wrap="none" lIns="90000" tIns="46800" rIns="90000" bIns="46800" anchor="ctr">
              <a:spAutoFit/>
              <a:flatTx/>
            </a:bodyPr>
            <a:lstStyle/>
            <a:p>
              <a:endParaRPr lang="de-CH"/>
            </a:p>
          </p:txBody>
        </p:sp>
      </p:grpSp>
      <p:grpSp>
        <p:nvGrpSpPr>
          <p:cNvPr id="42018" name="Group 76"/>
          <p:cNvGrpSpPr>
            <a:grpSpLocks/>
          </p:cNvGrpSpPr>
          <p:nvPr/>
        </p:nvGrpSpPr>
        <p:grpSpPr bwMode="auto">
          <a:xfrm>
            <a:off x="153988" y="2682875"/>
            <a:ext cx="8839200" cy="304800"/>
            <a:chOff x="0" y="1056"/>
            <a:chExt cx="5568" cy="193"/>
          </a:xfrm>
        </p:grpSpPr>
        <p:sp>
          <p:nvSpPr>
            <p:cNvPr id="42020" name="Text Box 77"/>
            <p:cNvSpPr txBox="1">
              <a:spLocks noChangeArrowheads="1"/>
            </p:cNvSpPr>
            <p:nvPr/>
          </p:nvSpPr>
          <p:spPr bwMode="auto">
            <a:xfrm>
              <a:off x="432"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P002</a:t>
              </a:r>
              <a:endParaRPr lang="de-DE" altLang="de-DE" sz="1400"/>
            </a:p>
          </p:txBody>
        </p:sp>
        <p:sp>
          <p:nvSpPr>
            <p:cNvPr id="42021" name="Text Box 78"/>
            <p:cNvSpPr txBox="1">
              <a:spLocks noChangeArrowheads="1"/>
            </p:cNvSpPr>
            <p:nvPr/>
          </p:nvSpPr>
          <p:spPr bwMode="auto">
            <a:xfrm>
              <a:off x="864"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P003</a:t>
              </a:r>
              <a:endParaRPr lang="de-DE" altLang="de-DE" sz="1400"/>
            </a:p>
          </p:txBody>
        </p:sp>
        <p:sp>
          <p:nvSpPr>
            <p:cNvPr id="42022" name="Text Box 79"/>
            <p:cNvSpPr txBox="1">
              <a:spLocks noChangeArrowheads="1"/>
            </p:cNvSpPr>
            <p:nvPr/>
          </p:nvSpPr>
          <p:spPr bwMode="auto">
            <a:xfrm>
              <a:off x="1296"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P004</a:t>
              </a:r>
              <a:endParaRPr lang="de-DE" altLang="de-DE" sz="1400"/>
            </a:p>
          </p:txBody>
        </p:sp>
        <p:sp>
          <p:nvSpPr>
            <p:cNvPr id="42023" name="Text Box 80"/>
            <p:cNvSpPr txBox="1">
              <a:spLocks noChangeArrowheads="1"/>
            </p:cNvSpPr>
            <p:nvPr/>
          </p:nvSpPr>
          <p:spPr bwMode="auto">
            <a:xfrm>
              <a:off x="1728"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P005</a:t>
              </a:r>
              <a:endParaRPr lang="de-DE" altLang="de-DE" sz="1400"/>
            </a:p>
          </p:txBody>
        </p:sp>
        <p:sp>
          <p:nvSpPr>
            <p:cNvPr id="42024" name="Text Box 81"/>
            <p:cNvSpPr txBox="1">
              <a:spLocks noChangeArrowheads="1"/>
            </p:cNvSpPr>
            <p:nvPr/>
          </p:nvSpPr>
          <p:spPr bwMode="auto">
            <a:xfrm>
              <a:off x="2160"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P006</a:t>
              </a:r>
              <a:endParaRPr lang="de-DE" altLang="de-DE" sz="1400"/>
            </a:p>
          </p:txBody>
        </p:sp>
        <p:sp>
          <p:nvSpPr>
            <p:cNvPr id="42025" name="Text Box 82"/>
            <p:cNvSpPr txBox="1">
              <a:spLocks noChangeArrowheads="1"/>
            </p:cNvSpPr>
            <p:nvPr/>
          </p:nvSpPr>
          <p:spPr bwMode="auto">
            <a:xfrm>
              <a:off x="2592"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P007</a:t>
              </a:r>
              <a:endParaRPr lang="de-DE" altLang="de-DE" sz="1400"/>
            </a:p>
          </p:txBody>
        </p:sp>
        <p:sp>
          <p:nvSpPr>
            <p:cNvPr id="42026" name="Text Box 83"/>
            <p:cNvSpPr txBox="1">
              <a:spLocks noChangeArrowheads="1"/>
            </p:cNvSpPr>
            <p:nvPr/>
          </p:nvSpPr>
          <p:spPr bwMode="auto">
            <a:xfrm>
              <a:off x="3024"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P008</a:t>
              </a:r>
              <a:endParaRPr lang="de-DE" altLang="de-DE" sz="1400"/>
            </a:p>
          </p:txBody>
        </p:sp>
        <p:sp>
          <p:nvSpPr>
            <p:cNvPr id="42027" name="Text Box 84"/>
            <p:cNvSpPr txBox="1">
              <a:spLocks noChangeArrowheads="1"/>
            </p:cNvSpPr>
            <p:nvPr/>
          </p:nvSpPr>
          <p:spPr bwMode="auto">
            <a:xfrm>
              <a:off x="3456"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P009</a:t>
              </a:r>
              <a:endParaRPr lang="de-DE" altLang="de-DE" sz="1400"/>
            </a:p>
          </p:txBody>
        </p:sp>
        <p:sp>
          <p:nvSpPr>
            <p:cNvPr id="42028" name="Text Box 85"/>
            <p:cNvSpPr txBox="1">
              <a:spLocks noChangeArrowheads="1"/>
            </p:cNvSpPr>
            <p:nvPr/>
          </p:nvSpPr>
          <p:spPr bwMode="auto">
            <a:xfrm>
              <a:off x="3888"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P010</a:t>
              </a:r>
              <a:endParaRPr lang="de-DE" altLang="de-DE" sz="1400"/>
            </a:p>
          </p:txBody>
        </p:sp>
        <p:sp>
          <p:nvSpPr>
            <p:cNvPr id="42029" name="Text Box 86"/>
            <p:cNvSpPr txBox="1">
              <a:spLocks noChangeArrowheads="1"/>
            </p:cNvSpPr>
            <p:nvPr/>
          </p:nvSpPr>
          <p:spPr bwMode="auto">
            <a:xfrm>
              <a:off x="4320"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P011</a:t>
              </a:r>
              <a:endParaRPr lang="de-DE" altLang="de-DE" sz="1400"/>
            </a:p>
          </p:txBody>
        </p:sp>
        <p:sp>
          <p:nvSpPr>
            <p:cNvPr id="42030" name="Text Box 87"/>
            <p:cNvSpPr txBox="1">
              <a:spLocks noChangeArrowheads="1"/>
            </p:cNvSpPr>
            <p:nvPr/>
          </p:nvSpPr>
          <p:spPr bwMode="auto">
            <a:xfrm>
              <a:off x="0"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P001</a:t>
              </a:r>
              <a:endParaRPr lang="de-DE" altLang="de-DE" sz="1400"/>
            </a:p>
          </p:txBody>
        </p:sp>
        <p:sp>
          <p:nvSpPr>
            <p:cNvPr id="42031" name="Text Box 88"/>
            <p:cNvSpPr txBox="1">
              <a:spLocks noChangeArrowheads="1"/>
            </p:cNvSpPr>
            <p:nvPr/>
          </p:nvSpPr>
          <p:spPr bwMode="auto">
            <a:xfrm>
              <a:off x="4752"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P012</a:t>
              </a:r>
              <a:endParaRPr lang="de-DE" altLang="de-DE" sz="1400"/>
            </a:p>
          </p:txBody>
        </p:sp>
        <p:sp>
          <p:nvSpPr>
            <p:cNvPr id="42032" name="Text Box 89"/>
            <p:cNvSpPr txBox="1">
              <a:spLocks noChangeArrowheads="1"/>
            </p:cNvSpPr>
            <p:nvPr/>
          </p:nvSpPr>
          <p:spPr bwMode="auto">
            <a:xfrm>
              <a:off x="5184" y="1056"/>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a:latin typeface="Arial" panose="020B0604020202020204" pitchFamily="34" charset="0"/>
                </a:rPr>
                <a:t>P013</a:t>
              </a:r>
              <a:endParaRPr lang="de-DE" altLang="de-DE" sz="1400"/>
            </a:p>
          </p:txBody>
        </p:sp>
      </p:grpSp>
      <p:sp>
        <p:nvSpPr>
          <p:cNvPr id="155739" name="Text Box 91"/>
          <p:cNvSpPr txBox="1">
            <a:spLocks noGrp="1" noChangeArrowheads="1"/>
          </p:cNvSpPr>
          <p:nvPr>
            <p:ph type="title"/>
          </p:nvPr>
        </p:nvSpPr>
        <p:spPr>
          <a:xfrm>
            <a:off x="406400" y="228600"/>
            <a:ext cx="8356600" cy="1143000"/>
          </a:xfrm>
        </p:spPr>
        <p:txBody>
          <a:bodyPr>
            <a:normAutofit/>
          </a:bodyPr>
          <a:lstStyle/>
          <a:p>
            <a:pPr algn="ctr" eaLnBrk="1" fontAlgn="auto" hangingPunct="1">
              <a:spcBef>
                <a:spcPct val="50000"/>
              </a:spcBef>
              <a:spcAft>
                <a:spcPts val="0"/>
              </a:spcAft>
              <a:defRPr/>
            </a:pPr>
            <a:r>
              <a:rPr lang="de-DE" sz="3200" b="1" dirty="0">
                <a:effectLst>
                  <a:outerShdw blurRad="38100" dist="38100" dir="2700000" algn="tl">
                    <a:srgbClr val="C0C0C0"/>
                  </a:outerShdw>
                </a:effectLst>
              </a:rPr>
              <a:t>Anwendersicht: Netzwerkartige Datenstruktur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95288" y="404813"/>
            <a:ext cx="8509000" cy="752475"/>
          </a:xfrm>
        </p:spPr>
        <p:txBody>
          <a:bodyPr>
            <a:normAutofit fontScale="90000"/>
          </a:bodyPr>
          <a:lstStyle/>
          <a:p>
            <a:pPr algn="ctr" eaLnBrk="1" fontAlgn="auto" hangingPunct="1">
              <a:spcAft>
                <a:spcPts val="0"/>
              </a:spcAft>
              <a:defRPr/>
            </a:pPr>
            <a:r>
              <a:rPr lang="de-DE" b="1" dirty="0"/>
              <a:t>Eine Netzwerkdatenbank</a:t>
            </a:r>
          </a:p>
        </p:txBody>
      </p:sp>
      <p:pic>
        <p:nvPicPr>
          <p:cNvPr id="430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844675"/>
            <a:ext cx="82296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algn="ctr" eaLnBrk="1" hangingPunct="1"/>
            <a:r>
              <a:rPr lang="de-DE" altLang="de-DE"/>
              <a:t>Relationale Datenbank</a:t>
            </a:r>
          </a:p>
        </p:txBody>
      </p:sp>
      <p:sp>
        <p:nvSpPr>
          <p:cNvPr id="44035" name="Textplatzhalter 3"/>
          <p:cNvSpPr>
            <a:spLocks noGrp="1"/>
          </p:cNvSpPr>
          <p:nvPr>
            <p:ph type="body" idx="1"/>
          </p:nvPr>
        </p:nvSpPr>
        <p:spPr/>
        <p:txBody>
          <a:bodyPr/>
          <a:lstStyle/>
          <a:p>
            <a:pPr eaLnBrk="1" hangingPunct="1"/>
            <a:endParaRPr lang="de-CH" altLang="de-D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06400" y="228600"/>
            <a:ext cx="8204200" cy="838200"/>
          </a:xfrm>
        </p:spPr>
        <p:txBody>
          <a:bodyPr/>
          <a:lstStyle/>
          <a:p>
            <a:pPr algn="ctr" eaLnBrk="1" hangingPunct="1"/>
            <a:r>
              <a:rPr lang="de-DE" altLang="de-DE" sz="3200"/>
              <a:t>Relationale Datenbank</a:t>
            </a:r>
            <a:endParaRPr lang="de-DE" altLang="de-DE"/>
          </a:p>
        </p:txBody>
      </p:sp>
      <p:sp>
        <p:nvSpPr>
          <p:cNvPr id="45059" name="Rectangle 3"/>
          <p:cNvSpPr>
            <a:spLocks noChangeArrowheads="1"/>
          </p:cNvSpPr>
          <p:nvPr/>
        </p:nvSpPr>
        <p:spPr bwMode="auto">
          <a:xfrm>
            <a:off x="838200" y="1752600"/>
            <a:ext cx="7467600" cy="327660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5061" name="AutoShape 18"/>
          <p:cNvSpPr>
            <a:spLocks noChangeArrowheads="1"/>
          </p:cNvSpPr>
          <p:nvPr/>
        </p:nvSpPr>
        <p:spPr bwMode="auto">
          <a:xfrm>
            <a:off x="1219200" y="2057400"/>
            <a:ext cx="2514600" cy="1066800"/>
          </a:xfrm>
          <a:prstGeom prst="flowChartInternalStorage">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kumimoji="0" lang="de-DE" altLang="de-DE"/>
          </a:p>
        </p:txBody>
      </p:sp>
      <p:sp>
        <p:nvSpPr>
          <p:cNvPr id="45062" name="AutoShape 19"/>
          <p:cNvSpPr>
            <a:spLocks noChangeArrowheads="1"/>
          </p:cNvSpPr>
          <p:nvPr/>
        </p:nvSpPr>
        <p:spPr bwMode="auto">
          <a:xfrm>
            <a:off x="1219200" y="3733800"/>
            <a:ext cx="2514600" cy="1066800"/>
          </a:xfrm>
          <a:prstGeom prst="flowChartInternalStorage">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kumimoji="0" lang="de-DE" altLang="de-DE"/>
          </a:p>
        </p:txBody>
      </p:sp>
      <p:sp>
        <p:nvSpPr>
          <p:cNvPr id="45063" name="Text Box 20"/>
          <p:cNvSpPr txBox="1">
            <a:spLocks noChangeArrowheads="1"/>
          </p:cNvSpPr>
          <p:nvPr/>
        </p:nvSpPr>
        <p:spPr bwMode="auto">
          <a:xfrm>
            <a:off x="1219200" y="17526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Kunde</a:t>
            </a:r>
            <a:endParaRPr kumimoji="0" lang="de-DE" altLang="de-DE"/>
          </a:p>
        </p:txBody>
      </p:sp>
      <p:sp>
        <p:nvSpPr>
          <p:cNvPr id="45064" name="Text Box 21"/>
          <p:cNvSpPr txBox="1">
            <a:spLocks noChangeArrowheads="1"/>
          </p:cNvSpPr>
          <p:nvPr/>
        </p:nvSpPr>
        <p:spPr bwMode="auto">
          <a:xfrm>
            <a:off x="1219200" y="3429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Bestellung</a:t>
            </a:r>
            <a:endParaRPr kumimoji="0" lang="de-DE" altLang="de-DE"/>
          </a:p>
        </p:txBody>
      </p:sp>
      <p:sp>
        <p:nvSpPr>
          <p:cNvPr id="45065" name="AutoShape 22"/>
          <p:cNvSpPr>
            <a:spLocks noChangeArrowheads="1"/>
          </p:cNvSpPr>
          <p:nvPr/>
        </p:nvSpPr>
        <p:spPr bwMode="auto">
          <a:xfrm>
            <a:off x="4953000" y="2057400"/>
            <a:ext cx="2514600" cy="1066800"/>
          </a:xfrm>
          <a:prstGeom prst="flowChartInternalStorage">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kumimoji="0" lang="de-DE" altLang="de-DE"/>
          </a:p>
        </p:txBody>
      </p:sp>
      <p:sp>
        <p:nvSpPr>
          <p:cNvPr id="45066" name="AutoShape 23"/>
          <p:cNvSpPr>
            <a:spLocks noChangeArrowheads="1"/>
          </p:cNvSpPr>
          <p:nvPr/>
        </p:nvSpPr>
        <p:spPr bwMode="auto">
          <a:xfrm>
            <a:off x="4800600" y="3733800"/>
            <a:ext cx="2514600" cy="1066800"/>
          </a:xfrm>
          <a:prstGeom prst="flowChartInternalStorage">
            <a:avLst/>
          </a:prstGeom>
          <a:solidFill>
            <a:srgbClr val="FFFF99"/>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kumimoji="0" lang="de-DE" altLang="de-DE"/>
          </a:p>
        </p:txBody>
      </p:sp>
      <p:sp>
        <p:nvSpPr>
          <p:cNvPr id="45067" name="Text Box 24"/>
          <p:cNvSpPr txBox="1">
            <a:spLocks noChangeArrowheads="1"/>
          </p:cNvSpPr>
          <p:nvPr/>
        </p:nvSpPr>
        <p:spPr bwMode="auto">
          <a:xfrm>
            <a:off x="4953000" y="17526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Artikel</a:t>
            </a:r>
            <a:endParaRPr kumimoji="0" lang="de-DE" altLang="de-DE"/>
          </a:p>
        </p:txBody>
      </p:sp>
      <p:sp>
        <p:nvSpPr>
          <p:cNvPr id="45068" name="Text Box 25"/>
          <p:cNvSpPr txBox="1">
            <a:spLocks noChangeArrowheads="1"/>
          </p:cNvSpPr>
          <p:nvPr/>
        </p:nvSpPr>
        <p:spPr bwMode="auto">
          <a:xfrm>
            <a:off x="4800600" y="3429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Artikel-Spezifikation</a:t>
            </a:r>
            <a:endParaRPr kumimoji="0" lang="de-DE" altLang="de-DE"/>
          </a:p>
        </p:txBody>
      </p:sp>
      <p:sp>
        <p:nvSpPr>
          <p:cNvPr id="45069" name="Text Box 26"/>
          <p:cNvSpPr txBox="1">
            <a:spLocks noChangeArrowheads="1"/>
          </p:cNvSpPr>
          <p:nvPr/>
        </p:nvSpPr>
        <p:spPr bwMode="auto">
          <a:xfrm>
            <a:off x="838200" y="5105400"/>
            <a:ext cx="7543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0500" indent="-1905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E.F. Codd 1970 entwickelt</a:t>
            </a:r>
          </a:p>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Vorteile: keine physikalische Verknüpfung, flexibel bei Änderungen</a:t>
            </a:r>
          </a:p>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Nachteile: langsam, grosser Speicherbedarf(RAM)</a:t>
            </a:r>
            <a:endParaRPr kumimoji="0" lang="de-DE" altLang="de-D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3"/>
          <p:cNvGraphicFramePr>
            <a:graphicFrameLocks noChangeAspect="1"/>
          </p:cNvGraphicFramePr>
          <p:nvPr/>
        </p:nvGraphicFramePr>
        <p:xfrm>
          <a:off x="1371600" y="1981200"/>
          <a:ext cx="6400800" cy="3897313"/>
        </p:xfrm>
        <a:graphic>
          <a:graphicData uri="http://schemas.openxmlformats.org/presentationml/2006/ole">
            <mc:AlternateContent xmlns:mc="http://schemas.openxmlformats.org/markup-compatibility/2006">
              <mc:Choice xmlns:v="urn:schemas-microsoft-com:vml" Requires="v">
                <p:oleObj spid="_x0000_s46092" name="Tabelle" r:id="rId3" imgW="3753330" imgH="2286450" progId="Excel.Sheet.8">
                  <p:embed/>
                </p:oleObj>
              </mc:Choice>
              <mc:Fallback>
                <p:oleObj name="Tabelle" r:id="rId3" imgW="3753330" imgH="228645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81200"/>
                        <a:ext cx="6400800" cy="389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7" name="Text Box 5"/>
          <p:cNvSpPr txBox="1">
            <a:spLocks noGrp="1" noChangeArrowheads="1"/>
          </p:cNvSpPr>
          <p:nvPr>
            <p:ph type="title"/>
          </p:nvPr>
        </p:nvSpPr>
        <p:spPr>
          <a:xfrm>
            <a:off x="406400" y="228600"/>
            <a:ext cx="8204200" cy="838200"/>
          </a:xfrm>
        </p:spPr>
        <p:txBody>
          <a:bodyPr>
            <a:normAutofit/>
          </a:bodyPr>
          <a:lstStyle/>
          <a:p>
            <a:pPr algn="ctr" eaLnBrk="1" fontAlgn="auto" hangingPunct="1">
              <a:spcBef>
                <a:spcPct val="50000"/>
              </a:spcBef>
              <a:spcAft>
                <a:spcPts val="0"/>
              </a:spcAft>
              <a:defRPr/>
            </a:pPr>
            <a:r>
              <a:rPr lang="de-DE" b="1">
                <a:effectLst>
                  <a:outerShdw blurRad="38100" dist="38100" dir="2700000" algn="tl">
                    <a:srgbClr val="C0C0C0"/>
                  </a:outerShdw>
                </a:effectLst>
                <a:latin typeface="Arial" charset="0"/>
              </a:rPr>
              <a:t> </a:t>
            </a:r>
            <a:r>
              <a:rPr lang="de-DE">
                <a:latin typeface="Arial" charset="0"/>
              </a:rPr>
              <a:t>Tabelle, „Relation“</a:t>
            </a:r>
            <a:endParaRPr lang="de-DE" b="1">
              <a:effectLst>
                <a:outerShdw blurRad="38100" dist="38100" dir="2700000" algn="tl">
                  <a:srgbClr val="C0C0C0"/>
                </a:outerShdw>
              </a:effectLst>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2291" name="Rectangle 3"/>
          <p:cNvSpPr>
            <a:spLocks noGrp="1" noChangeArrowheads="1"/>
          </p:cNvSpPr>
          <p:nvPr>
            <p:ph sz="quarter" idx="1"/>
          </p:nvPr>
        </p:nvSpPr>
        <p:spPr>
          <a:xfrm>
            <a:off x="1116013" y="2420938"/>
            <a:ext cx="7559675" cy="3816350"/>
          </a:xfrm>
        </p:spPr>
        <p:txBody>
          <a:bodyPr/>
          <a:lstStyle/>
          <a:p>
            <a:pPr eaLnBrk="1" hangingPunct="1"/>
            <a:r>
              <a:rPr lang="de-CH" altLang="de-DE"/>
              <a:t>Implementierung einen Datenmodells</a:t>
            </a:r>
          </a:p>
          <a:p>
            <a:pPr lvl="1" eaLnBrk="1" hangingPunct="1"/>
            <a:r>
              <a:rPr lang="de-CH" altLang="de-DE"/>
              <a:t>Einführung in SQL Sprache</a:t>
            </a:r>
          </a:p>
          <a:p>
            <a:pPr lvl="1" eaLnBrk="1" hangingPunct="1"/>
            <a:r>
              <a:rPr lang="de-CH" altLang="de-DE"/>
              <a:t>DDL Befehle</a:t>
            </a:r>
          </a:p>
          <a:p>
            <a:pPr lvl="2" indent="-273050" eaLnBrk="1" hangingPunct="1">
              <a:buFont typeface="Wingdings 2" panose="05020102010507070707" pitchFamily="18" charset="2"/>
              <a:buChar char=""/>
            </a:pPr>
            <a:r>
              <a:rPr lang="de-CH" altLang="de-DE"/>
              <a:t>Tabellen, Keys, Constraints erstellen</a:t>
            </a:r>
          </a:p>
          <a:p>
            <a:pPr lvl="1" eaLnBrk="1" hangingPunct="1"/>
            <a:r>
              <a:rPr lang="de-CH" altLang="de-DE"/>
              <a:t>DML Befehle</a:t>
            </a:r>
          </a:p>
          <a:p>
            <a:pPr lvl="2" indent="-273050" eaLnBrk="1" hangingPunct="1">
              <a:buFont typeface="Wingdings 2" panose="05020102010507070707" pitchFamily="18" charset="2"/>
              <a:buChar char=""/>
            </a:pPr>
            <a:r>
              <a:rPr lang="de-CH" altLang="de-DE"/>
              <a:t>Datenmanipulation</a:t>
            </a:r>
          </a:p>
          <a:p>
            <a:pPr lvl="1" eaLnBrk="1" hangingPunct="1"/>
            <a:r>
              <a:rPr lang="de-CH" altLang="de-DE"/>
              <a:t>Praktische Übungen</a:t>
            </a:r>
          </a:p>
        </p:txBody>
      </p:sp>
      <p:sp>
        <p:nvSpPr>
          <p:cNvPr id="12292" name="Text Box 4"/>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4. / 5. Schultag</a:t>
            </a:r>
            <a:endParaRPr kumimoji="0" lang="de-DE" altLang="de-DE" sz="28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1143000" y="2209800"/>
            <a:ext cx="6926263" cy="3535363"/>
          </a:xfrm>
          <a:prstGeom prst="rect">
            <a:avLst/>
          </a:prstGeom>
          <a:solidFill>
            <a:srgbClr val="FFFF99"/>
          </a:solidFill>
          <a:ln w="25400">
            <a:solidFill>
              <a:schemeClr val="tx1"/>
            </a:solidFill>
            <a:miter lim="800000"/>
            <a:headEnd/>
            <a:tailEnd/>
          </a:ln>
          <a:effectLst/>
        </p:spPr>
        <p:txBody>
          <a:bodyPr lIns="90000" tIns="46800" rIns="90000" bIns="46800">
            <a:spAutoFit/>
          </a:bodyPr>
          <a:lstStyle/>
          <a:p>
            <a:pPr defTabSz="381000">
              <a:spcBef>
                <a:spcPct val="50000"/>
              </a:spcBef>
              <a:defRPr/>
            </a:pPr>
            <a:r>
              <a:rPr lang="de-DE" sz="2000">
                <a:solidFill>
                  <a:schemeClr val="accent1"/>
                </a:solidFill>
                <a:latin typeface="Arial" charset="0"/>
              </a:rPr>
              <a:t>Einfache Systeme</a:t>
            </a:r>
            <a:endParaRPr lang="de-DE" sz="2000">
              <a:latin typeface="Arial" charset="0"/>
            </a:endParaRPr>
          </a:p>
          <a:p>
            <a:pPr defTabSz="381000">
              <a:lnSpc>
                <a:spcPct val="110000"/>
              </a:lnSpc>
              <a:spcBef>
                <a:spcPct val="50000"/>
              </a:spcBef>
              <a:buFontTx/>
              <a:buChar char="•"/>
              <a:defRPr/>
            </a:pPr>
            <a:r>
              <a:rPr lang="de-DE" sz="2000">
                <a:latin typeface="Arial" charset="0"/>
              </a:rPr>
              <a:t> Tabellenkalkulationsprogramme (Excel ...)</a:t>
            </a:r>
          </a:p>
          <a:p>
            <a:pPr defTabSz="381000">
              <a:lnSpc>
                <a:spcPct val="80000"/>
              </a:lnSpc>
              <a:spcBef>
                <a:spcPct val="50000"/>
              </a:spcBef>
              <a:buFontTx/>
              <a:buChar char="•"/>
              <a:defRPr/>
            </a:pPr>
            <a:r>
              <a:rPr lang="de-DE" sz="2000">
                <a:latin typeface="Arial" charset="0"/>
              </a:rPr>
              <a:t> Dateiverwaltungssysteme (Filemaker, Norton ...)</a:t>
            </a:r>
          </a:p>
          <a:p>
            <a:pPr defTabSz="381000">
              <a:lnSpc>
                <a:spcPct val="80000"/>
              </a:lnSpc>
              <a:spcBef>
                <a:spcPct val="50000"/>
              </a:spcBef>
              <a:buFontTx/>
              <a:buChar char="•"/>
              <a:defRPr/>
            </a:pPr>
            <a:r>
              <a:rPr lang="de-DE" sz="2000">
                <a:latin typeface="Arial" charset="0"/>
              </a:rPr>
              <a:t> Datenbanksysteme (Access, dBase, FoxPro ...)</a:t>
            </a:r>
          </a:p>
          <a:p>
            <a:pPr defTabSz="381000">
              <a:lnSpc>
                <a:spcPct val="80000"/>
              </a:lnSpc>
              <a:spcBef>
                <a:spcPct val="50000"/>
              </a:spcBef>
              <a:defRPr/>
            </a:pPr>
            <a:endParaRPr lang="de-DE" sz="2000">
              <a:latin typeface="Arial" charset="0"/>
            </a:endParaRPr>
          </a:p>
          <a:p>
            <a:pPr defTabSz="381000">
              <a:lnSpc>
                <a:spcPct val="80000"/>
              </a:lnSpc>
              <a:spcBef>
                <a:spcPct val="50000"/>
              </a:spcBef>
              <a:defRPr/>
            </a:pPr>
            <a:r>
              <a:rPr lang="de-DE" sz="2000">
                <a:solidFill>
                  <a:srgbClr val="FF0000"/>
                </a:solidFill>
                <a:latin typeface="Arial" charset="0"/>
              </a:rPr>
              <a:t>Vollwertige Systeme</a:t>
            </a:r>
            <a:endParaRPr lang="de-DE" sz="2000">
              <a:latin typeface="Arial" charset="0"/>
            </a:endParaRPr>
          </a:p>
          <a:p>
            <a:pPr defTabSz="381000">
              <a:lnSpc>
                <a:spcPct val="80000"/>
              </a:lnSpc>
              <a:spcBef>
                <a:spcPct val="50000"/>
              </a:spcBef>
              <a:buFontTx/>
              <a:buChar char="•"/>
              <a:defRPr/>
            </a:pPr>
            <a:r>
              <a:rPr lang="de-DE" sz="2000">
                <a:latin typeface="Arial" charset="0"/>
              </a:rPr>
              <a:t> Oracle, Sybase, Informix, DB/2 ...</a:t>
            </a:r>
          </a:p>
          <a:p>
            <a:pPr defTabSz="381000">
              <a:lnSpc>
                <a:spcPct val="80000"/>
              </a:lnSpc>
              <a:spcBef>
                <a:spcPct val="50000"/>
              </a:spcBef>
              <a:defRPr/>
            </a:pPr>
            <a:r>
              <a:rPr lang="de-DE" sz="2000">
                <a:latin typeface="Directions MT" pitchFamily="2" charset="2"/>
                <a:sym typeface="Directions MT" pitchFamily="2" charset="2"/>
              </a:rPr>
              <a:t> </a:t>
            </a:r>
            <a:r>
              <a:rPr lang="de-DE" sz="2000">
                <a:latin typeface="Arial" charset="0"/>
                <a:sym typeface="Directions MT" pitchFamily="2" charset="2"/>
              </a:rPr>
              <a:t> 	relationale Datenbanksysteme, RDBS</a:t>
            </a:r>
            <a:br>
              <a:rPr lang="de-DE" sz="2000">
                <a:latin typeface="Arial" charset="0"/>
                <a:sym typeface="Directions MT" pitchFamily="2" charset="2"/>
              </a:rPr>
            </a:br>
            <a:r>
              <a:rPr lang="de-DE" sz="2000">
                <a:latin typeface="Arial" charset="0"/>
                <a:sym typeface="Directions MT" pitchFamily="2" charset="2"/>
              </a:rPr>
              <a:t>	objektorientierte Datenbanksysteme, OODBS</a:t>
            </a:r>
            <a:endParaRPr lang="de-DE" sz="2000" b="1">
              <a:effectLst>
                <a:outerShdw blurRad="38100" dist="38100" dir="2700000" algn="tl">
                  <a:srgbClr val="FFFFFF"/>
                </a:outerShdw>
              </a:effectLst>
              <a:latin typeface="Arial" charset="0"/>
              <a:sym typeface="Directions MT" pitchFamily="2" charset="2"/>
            </a:endParaRPr>
          </a:p>
        </p:txBody>
      </p:sp>
      <p:sp>
        <p:nvSpPr>
          <p:cNvPr id="47107" name="AutoShape 5"/>
          <p:cNvSpPr>
            <a:spLocks noChangeArrowheads="1"/>
          </p:cNvSpPr>
          <p:nvPr/>
        </p:nvSpPr>
        <p:spPr bwMode="auto">
          <a:xfrm>
            <a:off x="1271588" y="5237163"/>
            <a:ext cx="252412" cy="142875"/>
          </a:xfrm>
          <a:prstGeom prst="rightArrow">
            <a:avLst>
              <a:gd name="adj1" fmla="val 32204"/>
              <a:gd name="adj2" fmla="val 8331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7108" name="AutoShape 6"/>
          <p:cNvSpPr>
            <a:spLocks noChangeArrowheads="1"/>
          </p:cNvSpPr>
          <p:nvPr/>
        </p:nvSpPr>
        <p:spPr bwMode="auto">
          <a:xfrm>
            <a:off x="1271588" y="5484813"/>
            <a:ext cx="252412" cy="142875"/>
          </a:xfrm>
          <a:prstGeom prst="rightArrow">
            <a:avLst>
              <a:gd name="adj1" fmla="val 32204"/>
              <a:gd name="adj2" fmla="val 8331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7109" name="Rectangle 7"/>
          <p:cNvSpPr>
            <a:spLocks noGrp="1" noChangeArrowheads="1"/>
          </p:cNvSpPr>
          <p:nvPr>
            <p:ph type="title"/>
          </p:nvPr>
        </p:nvSpPr>
        <p:spPr>
          <a:xfrm>
            <a:off x="406400" y="228600"/>
            <a:ext cx="8204200" cy="838200"/>
          </a:xfrm>
          <a:noFill/>
        </p:spPr>
        <p:txBody>
          <a:bodyPr/>
          <a:lstStyle/>
          <a:p>
            <a:pPr algn="ctr" eaLnBrk="1" hangingPunct="1"/>
            <a:r>
              <a:rPr lang="de-DE" altLang="de-DE"/>
              <a:t> Datenbanksysteme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pPr algn="ctr" eaLnBrk="1" hangingPunct="1"/>
            <a:endParaRPr lang="de-DE" altLang="de-DE" sz="4000"/>
          </a:p>
        </p:txBody>
      </p:sp>
      <p:sp>
        <p:nvSpPr>
          <p:cNvPr id="48131" name="Rectangle 2"/>
          <p:cNvSpPr>
            <a:spLocks noGrp="1" noChangeArrowheads="1"/>
          </p:cNvSpPr>
          <p:nvPr>
            <p:ph type="title"/>
          </p:nvPr>
        </p:nvSpPr>
        <p:spPr>
          <a:noFill/>
        </p:spPr>
        <p:txBody>
          <a:bodyPr/>
          <a:lstStyle/>
          <a:p>
            <a:pPr algn="ctr" eaLnBrk="1" hangingPunct="1"/>
            <a:r>
              <a:rPr lang="de-DE" altLang="de-DE"/>
              <a:t>3 Schema Architekturkonzept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228600"/>
            <a:ext cx="8204200" cy="838200"/>
          </a:xfrm>
        </p:spPr>
        <p:txBody>
          <a:bodyPr/>
          <a:lstStyle/>
          <a:p>
            <a:pPr algn="ctr" eaLnBrk="1" hangingPunct="1"/>
            <a:r>
              <a:rPr lang="de-DE" altLang="de-DE" sz="3600"/>
              <a:t>3-Schema-Architekturkonzept</a:t>
            </a:r>
            <a:endParaRPr lang="de-DE" altLang="de-DE"/>
          </a:p>
        </p:txBody>
      </p:sp>
      <p:sp>
        <p:nvSpPr>
          <p:cNvPr id="49155" name="AutoShape 3"/>
          <p:cNvSpPr>
            <a:spLocks noChangeArrowheads="1"/>
          </p:cNvSpPr>
          <p:nvPr/>
        </p:nvSpPr>
        <p:spPr bwMode="auto">
          <a:xfrm>
            <a:off x="2133600" y="1676400"/>
            <a:ext cx="5410200" cy="1905000"/>
          </a:xfrm>
          <a:prstGeom prst="roundRect">
            <a:avLst>
              <a:gd name="adj" fmla="val 16667"/>
            </a:avLst>
          </a:prstGeom>
          <a:solidFill>
            <a:srgbClr val="FFFF99"/>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buClr>
                <a:schemeClr val="accent1"/>
              </a:buClr>
              <a:buFont typeface="Monotype Sorts" pitchFamily="2" charset="2"/>
              <a:buNone/>
            </a:pPr>
            <a:r>
              <a:rPr kumimoji="0" lang="de-DE" altLang="de-DE" sz="2000">
                <a:latin typeface="Tahoma" panose="020B0604030504040204" pitchFamily="34" charset="0"/>
              </a:rPr>
              <a:t>Konzeptionelles Schema</a:t>
            </a:r>
          </a:p>
          <a:p>
            <a:pPr algn="l">
              <a:buClr>
                <a:schemeClr val="accent1"/>
              </a:buClr>
              <a:buFont typeface="Monotype Sorts" pitchFamily="2" charset="2"/>
              <a:buNone/>
            </a:pPr>
            <a:endParaRPr kumimoji="0" lang="de-DE" altLang="de-DE" sz="1800">
              <a:latin typeface="Tahoma" panose="020B0604030504040204" pitchFamily="34" charset="0"/>
            </a:endParaRPr>
          </a:p>
          <a:p>
            <a:pPr algn="l">
              <a:buClr>
                <a:schemeClr val="accent1"/>
              </a:buClr>
              <a:buFont typeface="Wingdings" panose="05000000000000000000" pitchFamily="2" charset="2"/>
              <a:buChar char="Ø"/>
            </a:pPr>
            <a:r>
              <a:rPr kumimoji="0" lang="de-DE" altLang="de-DE" sz="1600">
                <a:latin typeface="Tahoma" panose="020B0604030504040204" pitchFamily="34" charset="0"/>
              </a:rPr>
              <a:t>Zentrale Beschreibung der Daten</a:t>
            </a:r>
            <a:br>
              <a:rPr kumimoji="0" lang="de-DE" altLang="de-DE" sz="1600">
                <a:latin typeface="Tahoma" panose="020B0604030504040204" pitchFamily="34" charset="0"/>
              </a:rPr>
            </a:br>
            <a:r>
              <a:rPr kumimoji="0" lang="de-DE" altLang="de-DE" sz="1600">
                <a:latin typeface="Tahoma" panose="020B0604030504040204" pitchFamily="34" charset="0"/>
              </a:rPr>
              <a:t>(Entitäten, Attribute, Beziehungen)</a:t>
            </a:r>
          </a:p>
          <a:p>
            <a:pPr algn="l">
              <a:buClr>
                <a:schemeClr val="accent1"/>
              </a:buClr>
              <a:buFont typeface="Wingdings" panose="05000000000000000000" pitchFamily="2" charset="2"/>
              <a:buChar char="Ø"/>
            </a:pPr>
            <a:r>
              <a:rPr kumimoji="0" lang="de-DE" altLang="de-DE" sz="1600">
                <a:latin typeface="Tahoma" panose="020B0604030504040204" pitchFamily="34" charset="0"/>
              </a:rPr>
              <a:t>Unabhängig von Datenbanksystem</a:t>
            </a:r>
          </a:p>
          <a:p>
            <a:pPr algn="l">
              <a:buClr>
                <a:schemeClr val="accent1"/>
              </a:buClr>
              <a:buFont typeface="Wingdings" panose="05000000000000000000" pitchFamily="2" charset="2"/>
              <a:buChar char="Ø"/>
            </a:pPr>
            <a:r>
              <a:rPr kumimoji="0" lang="de-DE" altLang="de-DE" sz="1600">
                <a:latin typeface="Tahoma" panose="020B0604030504040204" pitchFamily="34" charset="0"/>
              </a:rPr>
              <a:t>Dient als Grundlage für Entwurf der anderen Schemata</a:t>
            </a:r>
            <a:endParaRPr kumimoji="0" lang="de-DE" altLang="de-DE" sz="2000">
              <a:latin typeface="Tahoma" panose="020B0604030504040204" pitchFamily="34" charset="0"/>
            </a:endParaRPr>
          </a:p>
        </p:txBody>
      </p:sp>
      <p:sp>
        <p:nvSpPr>
          <p:cNvPr id="49156" name="AutoShape 4"/>
          <p:cNvSpPr>
            <a:spLocks noChangeArrowheads="1"/>
          </p:cNvSpPr>
          <p:nvPr/>
        </p:nvSpPr>
        <p:spPr bwMode="auto">
          <a:xfrm>
            <a:off x="1066800" y="4038600"/>
            <a:ext cx="3429000" cy="1838325"/>
          </a:xfrm>
          <a:prstGeom prst="roundRect">
            <a:avLst>
              <a:gd name="adj" fmla="val 16667"/>
            </a:avLst>
          </a:prstGeom>
          <a:solidFill>
            <a:srgbClr val="FFFF99"/>
          </a:solidFill>
          <a:ln w="12700">
            <a:solidFill>
              <a:schemeClr val="tx1"/>
            </a:solidFill>
            <a:round/>
            <a:headEnd type="none" w="sm" len="sm"/>
            <a:tailEnd type="none" w="sm" len="sm"/>
          </a:ln>
          <a:effectLst>
            <a:outerShdw dist="107763" dir="2700000" algn="ctr" rotWithShape="0">
              <a:schemeClr val="bg2"/>
            </a:outerShdw>
          </a:effectLst>
        </p:spPr>
        <p:txBody>
          <a:bodyPr wrap="none"/>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buClr>
                <a:schemeClr val="accent1"/>
              </a:buClr>
              <a:buFont typeface="Monotype Sorts" pitchFamily="2" charset="2"/>
              <a:buNone/>
            </a:pPr>
            <a:r>
              <a:rPr kumimoji="0" lang="de-DE" altLang="de-DE" sz="2000">
                <a:latin typeface="Tahoma" panose="020B0604030504040204" pitchFamily="34" charset="0"/>
              </a:rPr>
              <a:t>Externes Schema</a:t>
            </a:r>
          </a:p>
          <a:p>
            <a:pPr algn="l">
              <a:lnSpc>
                <a:spcPct val="40000"/>
              </a:lnSpc>
              <a:buClr>
                <a:schemeClr val="accent1"/>
              </a:buClr>
              <a:buFont typeface="Monotype Sorts" pitchFamily="2" charset="2"/>
              <a:buNone/>
            </a:pPr>
            <a:endParaRPr kumimoji="0" lang="de-DE" altLang="de-DE" sz="2000">
              <a:latin typeface="Tahoma" panose="020B0604030504040204" pitchFamily="34" charset="0"/>
            </a:endParaRPr>
          </a:p>
          <a:p>
            <a:pPr algn="l">
              <a:buClr>
                <a:schemeClr val="accent1"/>
              </a:buClr>
              <a:buFont typeface="Wingdings" panose="05000000000000000000" pitchFamily="2" charset="2"/>
              <a:buChar char="Ø"/>
            </a:pPr>
            <a:r>
              <a:rPr kumimoji="0" lang="de-DE" altLang="de-DE" sz="1600">
                <a:latin typeface="Tahoma" panose="020B0604030504040204" pitchFamily="34" charset="0"/>
              </a:rPr>
              <a:t>Benutzermasken (Views)</a:t>
            </a:r>
            <a:endParaRPr kumimoji="0" lang="de-DE" altLang="de-DE" sz="2000">
              <a:latin typeface="Tahoma" panose="020B0604030504040204" pitchFamily="34" charset="0"/>
            </a:endParaRPr>
          </a:p>
        </p:txBody>
      </p:sp>
      <p:sp>
        <p:nvSpPr>
          <p:cNvPr id="49157" name="AutoShape 6"/>
          <p:cNvSpPr>
            <a:spLocks noChangeArrowheads="1"/>
          </p:cNvSpPr>
          <p:nvPr/>
        </p:nvSpPr>
        <p:spPr bwMode="auto">
          <a:xfrm>
            <a:off x="5181600" y="4038600"/>
            <a:ext cx="3429000" cy="1828800"/>
          </a:xfrm>
          <a:prstGeom prst="roundRect">
            <a:avLst>
              <a:gd name="adj" fmla="val 16667"/>
            </a:avLst>
          </a:prstGeom>
          <a:solidFill>
            <a:srgbClr val="FFFF99"/>
          </a:solidFill>
          <a:ln w="12700">
            <a:solidFill>
              <a:schemeClr val="tx1"/>
            </a:solidFill>
            <a:round/>
            <a:headEnd type="none" w="sm" len="sm"/>
            <a:tailEnd type="none" w="sm" len="sm"/>
          </a:ln>
          <a:effectLst>
            <a:outerShdw dist="107763" dir="2700000" algn="ctr" rotWithShape="0">
              <a:schemeClr val="bg2"/>
            </a:outerShdw>
          </a:effectLst>
        </p:spPr>
        <p:txBody>
          <a:bodyPr wrap="none"/>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buClr>
                <a:schemeClr val="accent1"/>
              </a:buClr>
              <a:buFont typeface="Monotype Sorts" pitchFamily="2" charset="2"/>
              <a:buNone/>
            </a:pPr>
            <a:r>
              <a:rPr kumimoji="0" lang="de-DE" altLang="de-DE" sz="2000">
                <a:latin typeface="Tahoma" panose="020B0604030504040204" pitchFamily="34" charset="0"/>
              </a:rPr>
              <a:t>Internes Schema</a:t>
            </a:r>
          </a:p>
          <a:p>
            <a:pPr algn="l">
              <a:lnSpc>
                <a:spcPct val="40000"/>
              </a:lnSpc>
              <a:buClr>
                <a:schemeClr val="accent1"/>
              </a:buClr>
              <a:buFont typeface="Monotype Sorts" pitchFamily="2" charset="2"/>
              <a:buNone/>
            </a:pPr>
            <a:endParaRPr kumimoji="0" lang="de-DE" altLang="de-DE" sz="2000">
              <a:latin typeface="Tahoma" panose="020B0604030504040204" pitchFamily="34" charset="0"/>
            </a:endParaRPr>
          </a:p>
          <a:p>
            <a:pPr algn="l">
              <a:buClr>
                <a:schemeClr val="accent1"/>
              </a:buClr>
              <a:buFont typeface="Wingdings" panose="05000000000000000000" pitchFamily="2" charset="2"/>
              <a:buChar char="Ø"/>
            </a:pPr>
            <a:r>
              <a:rPr kumimoji="0" lang="de-DE" altLang="de-DE" sz="1600">
                <a:latin typeface="Tahoma" panose="020B0604030504040204" pitchFamily="34" charset="0"/>
              </a:rPr>
              <a:t>Struktur der physischen</a:t>
            </a:r>
            <a:br>
              <a:rPr kumimoji="0" lang="de-DE" altLang="de-DE" sz="1600">
                <a:latin typeface="Tahoma" panose="020B0604030504040204" pitchFamily="34" charset="0"/>
              </a:rPr>
            </a:br>
            <a:r>
              <a:rPr kumimoji="0" lang="de-DE" altLang="de-DE" sz="1600">
                <a:latin typeface="Tahoma" panose="020B0604030504040204" pitchFamily="34" charset="0"/>
              </a:rPr>
              <a:t>Speicherung (Pages, Blöcke)</a:t>
            </a:r>
            <a:endParaRPr kumimoji="0" lang="de-DE" altLang="de-DE" sz="2000">
              <a:latin typeface="Tahoma" panose="020B0604030504040204" pitchFamily="34" charset="0"/>
            </a:endParaRPr>
          </a:p>
        </p:txBody>
      </p:sp>
      <p:sp>
        <p:nvSpPr>
          <p:cNvPr id="49158" name="AutoShape 7"/>
          <p:cNvSpPr>
            <a:spLocks noChangeArrowheads="1"/>
          </p:cNvSpPr>
          <p:nvPr/>
        </p:nvSpPr>
        <p:spPr bwMode="auto">
          <a:xfrm>
            <a:off x="6324600" y="5257800"/>
            <a:ext cx="990600" cy="457200"/>
          </a:xfrm>
          <a:prstGeom prst="flowChartMagneticDisk">
            <a:avLst/>
          </a:prstGeom>
          <a:solidFill>
            <a:srgbClr val="CCFFCC"/>
          </a:solidFill>
          <a:ln w="19050">
            <a:solidFill>
              <a:schemeClr val="tx1"/>
            </a:solidFill>
            <a:round/>
            <a:headEnd type="none" w="sm" len="sm"/>
            <a:tailEnd type="none" w="sm" len="sm"/>
          </a:ln>
          <a:effectLst>
            <a:outerShdw dist="35921" dir="2700000" algn="ctr" rotWithShape="0">
              <a:schemeClr val="bg2"/>
            </a:outerShdw>
          </a:effectLst>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9159" name="Rectangle 8"/>
          <p:cNvSpPr>
            <a:spLocks noChangeArrowheads="1"/>
          </p:cNvSpPr>
          <p:nvPr/>
        </p:nvSpPr>
        <p:spPr bwMode="auto">
          <a:xfrm>
            <a:off x="6477000" y="5486400"/>
            <a:ext cx="228600" cy="76200"/>
          </a:xfrm>
          <a:prstGeom prst="rect">
            <a:avLst/>
          </a:prstGeom>
          <a:solidFill>
            <a:srgbClr val="3366FF"/>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9160" name="Rectangle 9"/>
          <p:cNvSpPr>
            <a:spLocks noChangeArrowheads="1"/>
          </p:cNvSpPr>
          <p:nvPr/>
        </p:nvSpPr>
        <p:spPr bwMode="auto">
          <a:xfrm>
            <a:off x="6934200" y="5562600"/>
            <a:ext cx="85725" cy="76200"/>
          </a:xfrm>
          <a:prstGeom prst="rect">
            <a:avLst/>
          </a:prstGeom>
          <a:solidFill>
            <a:srgbClr val="3366FF"/>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49161" name="Rectangle 10"/>
          <p:cNvSpPr>
            <a:spLocks noChangeArrowheads="1"/>
          </p:cNvSpPr>
          <p:nvPr/>
        </p:nvSpPr>
        <p:spPr bwMode="auto">
          <a:xfrm>
            <a:off x="7086600" y="5410200"/>
            <a:ext cx="85725" cy="76200"/>
          </a:xfrm>
          <a:prstGeom prst="rect">
            <a:avLst/>
          </a:prstGeom>
          <a:solidFill>
            <a:srgbClr val="3366FF"/>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cxnSp>
        <p:nvCxnSpPr>
          <p:cNvPr id="49162" name="AutoShape 11"/>
          <p:cNvCxnSpPr>
            <a:cxnSpLocks noChangeShapeType="1"/>
            <a:stCxn id="49156" idx="0"/>
            <a:endCxn id="49155" idx="2"/>
          </p:cNvCxnSpPr>
          <p:nvPr/>
        </p:nvCxnSpPr>
        <p:spPr bwMode="auto">
          <a:xfrm flipV="1">
            <a:off x="2781300" y="3581400"/>
            <a:ext cx="2057400" cy="457200"/>
          </a:xfrm>
          <a:prstGeom prst="straightConnector1">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9163" name="AutoShape 12"/>
          <p:cNvCxnSpPr>
            <a:cxnSpLocks noChangeShapeType="1"/>
            <a:stCxn id="49157" idx="0"/>
            <a:endCxn id="49155" idx="2"/>
          </p:cNvCxnSpPr>
          <p:nvPr/>
        </p:nvCxnSpPr>
        <p:spPr bwMode="auto">
          <a:xfrm flipH="1" flipV="1">
            <a:off x="4838700" y="3581400"/>
            <a:ext cx="2057400" cy="457200"/>
          </a:xfrm>
          <a:prstGeom prst="straightConnector1">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9164" name="Text Box 13"/>
          <p:cNvSpPr txBox="1">
            <a:spLocks noChangeArrowheads="1"/>
          </p:cNvSpPr>
          <p:nvPr/>
        </p:nvSpPr>
        <p:spPr bwMode="auto">
          <a:xfrm>
            <a:off x="1066800" y="5957888"/>
            <a:ext cx="754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Ziel / Zweck: Unabhängigkeit bei Änderungen in den einzelnen Ebenen.</a:t>
            </a:r>
          </a:p>
        </p:txBody>
      </p:sp>
      <p:graphicFrame>
        <p:nvGraphicFramePr>
          <p:cNvPr id="49165" name="Object 15"/>
          <p:cNvGraphicFramePr>
            <a:graphicFrameLocks noChangeAspect="1"/>
          </p:cNvGraphicFramePr>
          <p:nvPr/>
        </p:nvGraphicFramePr>
        <p:xfrm>
          <a:off x="2133600" y="4953000"/>
          <a:ext cx="1008063" cy="909638"/>
        </p:xfrm>
        <a:graphic>
          <a:graphicData uri="http://schemas.openxmlformats.org/presentationml/2006/ole">
            <mc:AlternateContent xmlns:mc="http://schemas.openxmlformats.org/markup-compatibility/2006">
              <mc:Choice xmlns:v="urn:schemas-microsoft-com:vml" Requires="v">
                <p:oleObj spid="_x0000_s49174" name="Clip" r:id="rId3" imgW="1260043" imgH="1137514" progId="MS_ClipArt_Gallery.2">
                  <p:embed/>
                </p:oleObj>
              </mc:Choice>
              <mc:Fallback>
                <p:oleObj name="Clip" r:id="rId3" imgW="1260043" imgH="1137514" progId="MS_ClipArt_Gallery.2">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953000"/>
                        <a:ext cx="1008063"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7"/>
          <p:cNvSpPr>
            <a:spLocks noChangeArrowheads="1"/>
          </p:cNvSpPr>
          <p:nvPr/>
        </p:nvSpPr>
        <p:spPr bwMode="auto">
          <a:xfrm>
            <a:off x="914400" y="3505200"/>
            <a:ext cx="7086600" cy="1600200"/>
          </a:xfrm>
          <a:prstGeom prst="rect">
            <a:avLst/>
          </a:prstGeom>
          <a:solidFill>
            <a:srgbClr val="00FFFF"/>
          </a:solidFill>
          <a:ln w="25400">
            <a:solidFill>
              <a:schemeClr val="tx1"/>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50179" name="Text Box 1029"/>
          <p:cNvSpPr txBox="1">
            <a:spLocks noChangeArrowheads="1"/>
          </p:cNvSpPr>
          <p:nvPr/>
        </p:nvSpPr>
        <p:spPr bwMode="auto">
          <a:xfrm>
            <a:off x="2438400" y="3733800"/>
            <a:ext cx="4114800" cy="346075"/>
          </a:xfrm>
          <a:prstGeom prst="rect">
            <a:avLst/>
          </a:prstGeom>
          <a:solidFill>
            <a:srgbClr val="CC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DBMS Datenbank-Management-System</a:t>
            </a:r>
          </a:p>
        </p:txBody>
      </p:sp>
      <p:sp>
        <p:nvSpPr>
          <p:cNvPr id="158726" name="Text Box 1030"/>
          <p:cNvSpPr txBox="1">
            <a:spLocks noChangeArrowheads="1"/>
          </p:cNvSpPr>
          <p:nvPr/>
        </p:nvSpPr>
        <p:spPr bwMode="auto">
          <a:xfrm>
            <a:off x="1143000" y="4572000"/>
            <a:ext cx="6553200" cy="296863"/>
          </a:xfrm>
          <a:prstGeom prst="rect">
            <a:avLst/>
          </a:prstGeom>
          <a:solidFill>
            <a:srgbClr val="FFFF99"/>
          </a:solidFill>
          <a:ln w="9525">
            <a:solidFill>
              <a:schemeClr val="tx1"/>
            </a:solidFill>
            <a:miter lim="800000"/>
            <a:headEnd/>
            <a:tailEnd/>
          </a:ln>
          <a:effectLst/>
        </p:spPr>
        <p:txBody>
          <a:bodyPr lIns="90000" tIns="46800" rIns="90000" bIns="46800">
            <a:spAutoFit/>
          </a:bodyPr>
          <a:lstStyle/>
          <a:p>
            <a:pPr algn="ctr">
              <a:lnSpc>
                <a:spcPct val="80000"/>
              </a:lnSpc>
              <a:spcBef>
                <a:spcPct val="50000"/>
              </a:spcBef>
              <a:defRPr/>
            </a:pPr>
            <a:r>
              <a:rPr lang="de-DE" sz="1600">
                <a:latin typeface="Arial" charset="0"/>
              </a:rPr>
              <a:t>Datenbank, Datenbasis</a:t>
            </a:r>
            <a:endParaRPr lang="de-DE" b="1">
              <a:effectLst>
                <a:outerShdw blurRad="38100" dist="38100" dir="2700000" algn="tl">
                  <a:srgbClr val="FFFFFF"/>
                </a:outerShdw>
              </a:effectLst>
              <a:latin typeface="Arial" charset="0"/>
            </a:endParaRPr>
          </a:p>
        </p:txBody>
      </p:sp>
      <p:sp>
        <p:nvSpPr>
          <p:cNvPr id="50181" name="Line 1031"/>
          <p:cNvSpPr>
            <a:spLocks noChangeShapeType="1"/>
          </p:cNvSpPr>
          <p:nvPr/>
        </p:nvSpPr>
        <p:spPr bwMode="auto">
          <a:xfrm>
            <a:off x="4495800" y="4114800"/>
            <a:ext cx="0" cy="457200"/>
          </a:xfrm>
          <a:prstGeom prst="line">
            <a:avLst/>
          </a:prstGeom>
          <a:noFill/>
          <a:ln w="158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50182" name="Line 1032"/>
          <p:cNvSpPr>
            <a:spLocks noChangeShapeType="1"/>
          </p:cNvSpPr>
          <p:nvPr/>
        </p:nvSpPr>
        <p:spPr bwMode="auto">
          <a:xfrm flipH="1">
            <a:off x="2133600" y="4114800"/>
            <a:ext cx="2209800" cy="4572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50183" name="Line 1033"/>
          <p:cNvSpPr>
            <a:spLocks noChangeShapeType="1"/>
          </p:cNvSpPr>
          <p:nvPr/>
        </p:nvSpPr>
        <p:spPr bwMode="auto">
          <a:xfrm>
            <a:off x="4648200" y="4114800"/>
            <a:ext cx="2209800" cy="4572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50184" name="Line 1034"/>
          <p:cNvSpPr>
            <a:spLocks noChangeShapeType="1"/>
          </p:cNvSpPr>
          <p:nvPr/>
        </p:nvSpPr>
        <p:spPr bwMode="auto">
          <a:xfrm>
            <a:off x="4495800" y="3200400"/>
            <a:ext cx="0" cy="5334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50185" name="Line 1035"/>
          <p:cNvSpPr>
            <a:spLocks noChangeShapeType="1"/>
          </p:cNvSpPr>
          <p:nvPr/>
        </p:nvSpPr>
        <p:spPr bwMode="auto">
          <a:xfrm>
            <a:off x="4495800" y="4876800"/>
            <a:ext cx="0" cy="4572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50186" name="Text Box 1036"/>
          <p:cNvSpPr txBox="1">
            <a:spLocks noChangeArrowheads="1"/>
          </p:cNvSpPr>
          <p:nvPr/>
        </p:nvSpPr>
        <p:spPr bwMode="auto">
          <a:xfrm>
            <a:off x="3733800" y="5410200"/>
            <a:ext cx="152400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Hardware</a:t>
            </a:r>
          </a:p>
        </p:txBody>
      </p:sp>
      <p:sp>
        <p:nvSpPr>
          <p:cNvPr id="50187" name="Text Box 1037"/>
          <p:cNvSpPr txBox="1">
            <a:spLocks noChangeArrowheads="1"/>
          </p:cNvSpPr>
          <p:nvPr/>
        </p:nvSpPr>
        <p:spPr bwMode="auto">
          <a:xfrm>
            <a:off x="3733800" y="2743200"/>
            <a:ext cx="1524000" cy="355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Anwendungen</a:t>
            </a:r>
          </a:p>
        </p:txBody>
      </p:sp>
      <p:sp>
        <p:nvSpPr>
          <p:cNvPr id="50188" name="Text Box 1038"/>
          <p:cNvSpPr txBox="1">
            <a:spLocks noChangeArrowheads="1"/>
          </p:cNvSpPr>
          <p:nvPr/>
        </p:nvSpPr>
        <p:spPr bwMode="auto">
          <a:xfrm>
            <a:off x="6934200" y="3505200"/>
            <a:ext cx="1066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latin typeface="Arial" panose="020B0604020202020204" pitchFamily="34" charset="0"/>
              </a:rPr>
              <a:t>Daten-</a:t>
            </a:r>
            <a:br>
              <a:rPr lang="de-DE" altLang="de-DE" sz="1600">
                <a:latin typeface="Arial" panose="020B0604020202020204" pitchFamily="34" charset="0"/>
              </a:rPr>
            </a:br>
            <a:r>
              <a:rPr lang="de-DE" altLang="de-DE" sz="1600">
                <a:latin typeface="Arial" panose="020B0604020202020204" pitchFamily="34" charset="0"/>
              </a:rPr>
              <a:t>bank</a:t>
            </a:r>
            <a:br>
              <a:rPr lang="de-DE" altLang="de-DE" sz="1600">
                <a:latin typeface="Arial" panose="020B0604020202020204" pitchFamily="34" charset="0"/>
              </a:rPr>
            </a:br>
            <a:r>
              <a:rPr lang="de-DE" altLang="de-DE" sz="1600">
                <a:latin typeface="Arial" panose="020B0604020202020204" pitchFamily="34" charset="0"/>
              </a:rPr>
              <a:t>system</a:t>
            </a:r>
          </a:p>
        </p:txBody>
      </p:sp>
      <p:sp>
        <p:nvSpPr>
          <p:cNvPr id="50189" name="Text Box 1039"/>
          <p:cNvSpPr txBox="1">
            <a:spLocks noChangeArrowheads="1"/>
          </p:cNvSpPr>
          <p:nvPr/>
        </p:nvSpPr>
        <p:spPr bwMode="auto">
          <a:xfrm>
            <a:off x="2209800" y="20574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2000">
                <a:latin typeface="Arial" panose="020B0604020202020204" pitchFamily="34" charset="0"/>
              </a:rPr>
              <a:t>Datenbanksystem  =  DBMS + Datenbasis</a:t>
            </a:r>
          </a:p>
        </p:txBody>
      </p:sp>
      <p:sp>
        <p:nvSpPr>
          <p:cNvPr id="158736" name="Rectangle 1040"/>
          <p:cNvSpPr>
            <a:spLocks noGrp="1" noChangeArrowheads="1"/>
          </p:cNvSpPr>
          <p:nvPr>
            <p:ph type="title"/>
          </p:nvPr>
        </p:nvSpPr>
        <p:spPr>
          <a:xfrm>
            <a:off x="457200" y="304800"/>
            <a:ext cx="8362950" cy="1143000"/>
          </a:xfrm>
        </p:spPr>
        <p:txBody>
          <a:bodyPr>
            <a:normAutofit fontScale="90000"/>
          </a:bodyPr>
          <a:lstStyle/>
          <a:p>
            <a:pPr algn="ctr" eaLnBrk="1" fontAlgn="auto" hangingPunct="1">
              <a:spcAft>
                <a:spcPts val="0"/>
              </a:spcAft>
              <a:defRPr/>
            </a:pPr>
            <a:r>
              <a:rPr lang="de-DE" dirty="0"/>
              <a:t> Datenbanksystem Organisationsschema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447800" y="1981200"/>
            <a:ext cx="6019800" cy="3927475"/>
          </a:xfrm>
          <a:prstGeom prst="rect">
            <a:avLst/>
          </a:prstGeom>
          <a:solidFill>
            <a:srgbClr val="CCFFCC"/>
          </a:solidFill>
          <a:ln w="2540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FontTx/>
              <a:buChar char="•"/>
            </a:pPr>
            <a:r>
              <a:rPr lang="de-DE" altLang="de-DE" sz="2000">
                <a:latin typeface="Arial" panose="020B0604020202020204" pitchFamily="34" charset="0"/>
              </a:rPr>
              <a:t> </a:t>
            </a:r>
            <a:r>
              <a:rPr lang="de-DE" altLang="de-DE" sz="2000">
                <a:solidFill>
                  <a:srgbClr val="3333FF"/>
                </a:solidFill>
                <a:latin typeface="Arial" panose="020B0604020202020204" pitchFamily="34" charset="0"/>
              </a:rPr>
              <a:t>strukturierte Datensammlung</a:t>
            </a:r>
          </a:p>
          <a:p>
            <a:pPr algn="l">
              <a:spcBef>
                <a:spcPct val="50000"/>
              </a:spcBef>
              <a:buFontTx/>
              <a:buChar char="•"/>
            </a:pPr>
            <a:r>
              <a:rPr lang="de-DE" altLang="de-DE" sz="2000">
                <a:latin typeface="Arial" panose="020B0604020202020204" pitchFamily="34" charset="0"/>
              </a:rPr>
              <a:t> </a:t>
            </a:r>
            <a:r>
              <a:rPr lang="de-DE" altLang="de-DE" sz="2000">
                <a:solidFill>
                  <a:srgbClr val="FF0000"/>
                </a:solidFill>
                <a:latin typeface="Arial" panose="020B0604020202020204" pitchFamily="34" charset="0"/>
              </a:rPr>
              <a:t>Trennung von Daten und Anwendung</a:t>
            </a:r>
            <a:endParaRPr lang="de-DE" altLang="de-DE" sz="2000">
              <a:latin typeface="Arial" panose="020B0604020202020204" pitchFamily="34" charset="0"/>
            </a:endParaRPr>
          </a:p>
          <a:p>
            <a:pPr algn="l">
              <a:spcBef>
                <a:spcPct val="50000"/>
              </a:spcBef>
              <a:buFontTx/>
              <a:buChar char="•"/>
            </a:pPr>
            <a:r>
              <a:rPr lang="de-DE" altLang="de-DE" sz="2000">
                <a:latin typeface="Arial" panose="020B0604020202020204" pitchFamily="34" charset="0"/>
              </a:rPr>
              <a:t> </a:t>
            </a:r>
            <a:r>
              <a:rPr lang="de-DE" altLang="de-DE" sz="2000">
                <a:solidFill>
                  <a:srgbClr val="3333FF"/>
                </a:solidFill>
                <a:latin typeface="Arial" panose="020B0604020202020204" pitchFamily="34" charset="0"/>
              </a:rPr>
              <a:t>Integrität: 	definitionsgerechte Daten</a:t>
            </a:r>
          </a:p>
          <a:p>
            <a:pPr algn="l">
              <a:spcBef>
                <a:spcPct val="50000"/>
              </a:spcBef>
              <a:buFontTx/>
              <a:buChar char="•"/>
            </a:pPr>
            <a:r>
              <a:rPr lang="de-DE" altLang="de-DE" sz="2000">
                <a:latin typeface="Arial" panose="020B0604020202020204" pitchFamily="34" charset="0"/>
              </a:rPr>
              <a:t> </a:t>
            </a:r>
            <a:r>
              <a:rPr lang="de-DE" altLang="de-DE" sz="2000">
                <a:solidFill>
                  <a:srgbClr val="FF0000"/>
                </a:solidFill>
                <a:latin typeface="Arial" panose="020B0604020202020204" pitchFamily="34" charset="0"/>
              </a:rPr>
              <a:t>Konsistenz:	widerspruchsfreie Daten</a:t>
            </a:r>
          </a:p>
          <a:p>
            <a:pPr algn="l">
              <a:spcBef>
                <a:spcPct val="50000"/>
              </a:spcBef>
              <a:buFontTx/>
              <a:buChar char="•"/>
            </a:pPr>
            <a:r>
              <a:rPr lang="de-DE" altLang="de-DE" sz="2000">
                <a:latin typeface="Arial" panose="020B0604020202020204" pitchFamily="34" charset="0"/>
              </a:rPr>
              <a:t> </a:t>
            </a:r>
            <a:r>
              <a:rPr lang="de-DE" altLang="de-DE" sz="2000">
                <a:solidFill>
                  <a:srgbClr val="3333FF"/>
                </a:solidFill>
                <a:latin typeface="Arial" panose="020B0604020202020204" pitchFamily="34" charset="0"/>
              </a:rPr>
              <a:t>Sicherheit:	Schutz vor Zerstörung</a:t>
            </a:r>
            <a:br>
              <a:rPr lang="de-DE" altLang="de-DE" sz="2000">
                <a:solidFill>
                  <a:srgbClr val="3333FF"/>
                </a:solidFill>
                <a:latin typeface="Arial" panose="020B0604020202020204" pitchFamily="34" charset="0"/>
              </a:rPr>
            </a:br>
            <a:r>
              <a:rPr lang="de-DE" altLang="de-DE" sz="2000">
                <a:solidFill>
                  <a:srgbClr val="3333FF"/>
                </a:solidFill>
                <a:latin typeface="Arial" panose="020B0604020202020204" pitchFamily="34" charset="0"/>
              </a:rPr>
              <a:t>		</a:t>
            </a:r>
            <a:r>
              <a:rPr lang="de-DE" altLang="de-DE" sz="1400">
                <a:solidFill>
                  <a:srgbClr val="3333FF"/>
                </a:solidFill>
                <a:latin typeface="Arial" panose="020B0604020202020204" pitchFamily="34" charset="0"/>
              </a:rPr>
              <a:t>(konkurrierender Zugriff, Hardware-Crash)</a:t>
            </a:r>
          </a:p>
          <a:p>
            <a:pPr algn="l">
              <a:spcBef>
                <a:spcPct val="50000"/>
              </a:spcBef>
              <a:buFontTx/>
              <a:buChar char="•"/>
            </a:pPr>
            <a:r>
              <a:rPr lang="de-DE" altLang="de-DE" sz="2000">
                <a:latin typeface="Arial" panose="020B0604020202020204" pitchFamily="34" charset="0"/>
              </a:rPr>
              <a:t> </a:t>
            </a:r>
            <a:r>
              <a:rPr lang="de-DE" altLang="de-DE" sz="2000">
                <a:solidFill>
                  <a:srgbClr val="FF0000"/>
                </a:solidFill>
                <a:latin typeface="Arial" panose="020B0604020202020204" pitchFamily="34" charset="0"/>
              </a:rPr>
              <a:t>Datenschutz:	Schutz vor unberechtigtem Zugriff</a:t>
            </a:r>
            <a:endParaRPr lang="de-DE" altLang="de-DE" sz="2000">
              <a:latin typeface="Arial" panose="020B0604020202020204" pitchFamily="34" charset="0"/>
            </a:endParaRPr>
          </a:p>
          <a:p>
            <a:pPr algn="l">
              <a:spcBef>
                <a:spcPct val="50000"/>
              </a:spcBef>
              <a:buFontTx/>
              <a:buChar char="•"/>
            </a:pPr>
            <a:r>
              <a:rPr lang="de-DE" altLang="de-DE" sz="2000">
                <a:solidFill>
                  <a:schemeClr val="accent2"/>
                </a:solidFill>
                <a:latin typeface="Arial" panose="020B0604020202020204" pitchFamily="34" charset="0"/>
              </a:rPr>
              <a:t> </a:t>
            </a:r>
            <a:r>
              <a:rPr lang="de-DE" altLang="de-DE" sz="2000">
                <a:solidFill>
                  <a:srgbClr val="3333FF"/>
                </a:solidFill>
                <a:latin typeface="Arial" panose="020B0604020202020204" pitchFamily="34" charset="0"/>
              </a:rPr>
              <a:t>Permanenz:	langfristige Datenhaltung</a:t>
            </a:r>
          </a:p>
          <a:p>
            <a:pPr algn="l">
              <a:spcBef>
                <a:spcPct val="50000"/>
              </a:spcBef>
              <a:buFontTx/>
              <a:buChar char="•"/>
            </a:pPr>
            <a:r>
              <a:rPr lang="de-DE" altLang="de-DE" sz="2000">
                <a:solidFill>
                  <a:srgbClr val="FF0000"/>
                </a:solidFill>
                <a:latin typeface="Arial" panose="020B0604020202020204" pitchFamily="34" charset="0"/>
              </a:rPr>
              <a:t> Teilsichten</a:t>
            </a:r>
          </a:p>
        </p:txBody>
      </p:sp>
      <p:sp>
        <p:nvSpPr>
          <p:cNvPr id="51203" name="Rectangle 5"/>
          <p:cNvSpPr>
            <a:spLocks noGrp="1" noChangeArrowheads="1"/>
          </p:cNvSpPr>
          <p:nvPr>
            <p:ph type="title"/>
          </p:nvPr>
        </p:nvSpPr>
        <p:spPr>
          <a:xfrm>
            <a:off x="406400" y="228600"/>
            <a:ext cx="8051800" cy="838200"/>
          </a:xfrm>
          <a:noFill/>
        </p:spPr>
        <p:txBody>
          <a:bodyPr/>
          <a:lstStyle/>
          <a:p>
            <a:pPr algn="ctr" eaLnBrk="1" hangingPunct="1"/>
            <a:r>
              <a:rPr lang="de-DE" altLang="de-DE"/>
              <a:t> Datenbankkonzepte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platzhalter 3"/>
          <p:cNvSpPr>
            <a:spLocks noGrp="1"/>
          </p:cNvSpPr>
          <p:nvPr>
            <p:ph type="body" idx="1"/>
          </p:nvPr>
        </p:nvSpPr>
        <p:spPr/>
        <p:txBody>
          <a:bodyPr/>
          <a:lstStyle/>
          <a:p>
            <a:pPr eaLnBrk="1" hangingPunct="1"/>
            <a:endParaRPr lang="de-CH" altLang="de-DE"/>
          </a:p>
        </p:txBody>
      </p:sp>
      <p:sp>
        <p:nvSpPr>
          <p:cNvPr id="52227" name="Rectangle 2"/>
          <p:cNvSpPr>
            <a:spLocks noGrp="1" noChangeArrowheads="1"/>
          </p:cNvSpPr>
          <p:nvPr>
            <p:ph type="title"/>
          </p:nvPr>
        </p:nvSpPr>
        <p:spPr/>
        <p:txBody>
          <a:bodyPr/>
          <a:lstStyle/>
          <a:p>
            <a:pPr algn="ctr" eaLnBrk="1" hangingPunct="1"/>
            <a:r>
              <a:rPr lang="de-DE" altLang="de-DE" sz="3200"/>
              <a:t>Entity-Relationship-Model ERM</a:t>
            </a:r>
            <a:endParaRPr lang="de-DE" altLang="de-DE"/>
          </a:p>
        </p:txBody>
      </p:sp>
      <p:graphicFrame>
        <p:nvGraphicFramePr>
          <p:cNvPr id="52228" name="Rectangle 0"/>
          <p:cNvGraphicFramePr>
            <a:graphicFrameLocks/>
          </p:cNvGraphicFramePr>
          <p:nvPr/>
        </p:nvGraphicFramePr>
        <p:xfrm>
          <a:off x="1524000" y="1905000"/>
          <a:ext cx="6096000" cy="3048000"/>
        </p:xfrm>
        <a:graphic>
          <a:graphicData uri="http://schemas.openxmlformats.org/presentationml/2006/ole">
            <mc:AlternateContent xmlns:mc="http://schemas.openxmlformats.org/markup-compatibility/2006">
              <mc:Choice xmlns:v="urn:schemas-microsoft-com:vml" Requires="v">
                <p:oleObj spid="_x0000_s52237" name="Clip" r:id="rId3" imgW="0" imgH="0" progId="MS_ClipArt_Gallery.2">
                  <p:embed/>
                </p:oleObj>
              </mc:Choice>
              <mc:Fallback>
                <p:oleObj name="Clip" r:id="rId3" imgW="0" imgH="0" progId="MS_ClipArt_Gallery.2">
                  <p:embed/>
                  <p:pic>
                    <p:nvPicPr>
                      <p:cNvPr id="0" name="Rectangle 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905000"/>
                        <a:ext cx="6096000"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1143000" y="3429000"/>
            <a:ext cx="7543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Ein Individium</a:t>
            </a:r>
            <a:br>
              <a:rPr lang="de-DE" altLang="de-DE">
                <a:latin typeface="Verdana" panose="020B0604030504040204" pitchFamily="34" charset="0"/>
              </a:rPr>
            </a:br>
            <a:r>
              <a:rPr lang="de-DE" altLang="de-DE">
                <a:latin typeface="Verdana" panose="020B0604030504040204" pitchFamily="34" charset="0"/>
              </a:rPr>
              <a:t>(Einwohner, Mitarbeiter, Student)</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Ein reales Objekt</a:t>
            </a:r>
            <a:br>
              <a:rPr lang="de-DE" altLang="de-DE">
                <a:latin typeface="Verdana" panose="020B0604030504040204" pitchFamily="34" charset="0"/>
              </a:rPr>
            </a:br>
            <a:r>
              <a:rPr lang="de-DE" altLang="de-DE">
                <a:latin typeface="Verdana" panose="020B0604030504040204" pitchFamily="34" charset="0"/>
              </a:rPr>
              <a:t>(Maschine, Gebäude, Produkt)</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 Ein Ereignis</a:t>
            </a:r>
            <a:br>
              <a:rPr lang="de-DE" altLang="de-DE">
                <a:latin typeface="Verdana" panose="020B0604030504040204" pitchFamily="34" charset="0"/>
              </a:rPr>
            </a:br>
            <a:r>
              <a:rPr lang="de-DE" altLang="de-DE">
                <a:latin typeface="Verdana" panose="020B0604030504040204" pitchFamily="34" charset="0"/>
              </a:rPr>
              <a:t>(Rechnungsverbuchung, Geburt)</a:t>
            </a:r>
          </a:p>
        </p:txBody>
      </p:sp>
      <p:sp>
        <p:nvSpPr>
          <p:cNvPr id="53251" name="Text Box 4"/>
          <p:cNvSpPr txBox="1">
            <a:spLocks noChangeArrowheads="1"/>
          </p:cNvSpPr>
          <p:nvPr/>
        </p:nvSpPr>
        <p:spPr bwMode="auto">
          <a:xfrm>
            <a:off x="1066800" y="18288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de-DE" altLang="de-DE" sz="2800">
                <a:latin typeface="Verdana" panose="020B0604030504040204" pitchFamily="34" charset="0"/>
              </a:rPr>
              <a:t>Eine Entität ist ein individuelles und identifizierbares Exemplar von Dingen, Personen oder Begriffen der realen Welt.</a:t>
            </a:r>
            <a:endParaRPr kumimoji="0" lang="de-DE" altLang="de-DE" sz="2800"/>
          </a:p>
        </p:txBody>
      </p:sp>
      <p:sp>
        <p:nvSpPr>
          <p:cNvPr id="53252" name="Titel 4"/>
          <p:cNvSpPr>
            <a:spLocks noGrp="1"/>
          </p:cNvSpPr>
          <p:nvPr>
            <p:ph type="title"/>
          </p:nvPr>
        </p:nvSpPr>
        <p:spPr>
          <a:xfrm>
            <a:off x="611188" y="188913"/>
            <a:ext cx="8153400" cy="990600"/>
          </a:xfrm>
        </p:spPr>
        <p:txBody>
          <a:bodyPr/>
          <a:lstStyle/>
          <a:p>
            <a:pPr algn="ctr" eaLnBrk="1" hangingPunct="1"/>
            <a:r>
              <a:rPr lang="de-CH" altLang="de-DE"/>
              <a:t>Entität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990600" y="4343400"/>
            <a:ext cx="2057400" cy="1981200"/>
          </a:xfrm>
          <a:prstGeom prst="rect">
            <a:avLst/>
          </a:prstGeom>
          <a:solidFill>
            <a:srgbClr val="CCFFCC"/>
          </a:solidFill>
          <a:ln w="19050">
            <a:solidFill>
              <a:schemeClr val="tx1"/>
            </a:solidFill>
            <a:miter lim="800000"/>
            <a:headEnd/>
            <a:tailEnd/>
          </a:ln>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54275" name="Rectangle 4"/>
          <p:cNvSpPr>
            <a:spLocks noChangeArrowheads="1"/>
          </p:cNvSpPr>
          <p:nvPr/>
        </p:nvSpPr>
        <p:spPr bwMode="auto">
          <a:xfrm>
            <a:off x="3276600" y="4343400"/>
            <a:ext cx="2743200" cy="1981200"/>
          </a:xfrm>
          <a:prstGeom prst="rect">
            <a:avLst/>
          </a:prstGeom>
          <a:solidFill>
            <a:srgbClr val="CCFFCC"/>
          </a:solidFill>
          <a:ln w="19050">
            <a:solidFill>
              <a:schemeClr val="tx1"/>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54276" name="Rectangle 5"/>
          <p:cNvSpPr>
            <a:spLocks noChangeArrowheads="1"/>
          </p:cNvSpPr>
          <p:nvPr/>
        </p:nvSpPr>
        <p:spPr bwMode="auto">
          <a:xfrm>
            <a:off x="6172200" y="4343400"/>
            <a:ext cx="1905000" cy="1981200"/>
          </a:xfrm>
          <a:prstGeom prst="rect">
            <a:avLst/>
          </a:prstGeom>
          <a:solidFill>
            <a:srgbClr val="CCFFCC"/>
          </a:solidFill>
          <a:ln w="19050">
            <a:solidFill>
              <a:schemeClr val="tx1"/>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54277" name="Rectangle 6"/>
          <p:cNvSpPr>
            <a:spLocks noChangeArrowheads="1"/>
          </p:cNvSpPr>
          <p:nvPr/>
        </p:nvSpPr>
        <p:spPr bwMode="auto">
          <a:xfrm>
            <a:off x="990600" y="1676400"/>
            <a:ext cx="7086600" cy="2133600"/>
          </a:xfrm>
          <a:prstGeom prst="rect">
            <a:avLst/>
          </a:prstGeom>
          <a:solidFill>
            <a:srgbClr val="CCFFCC"/>
          </a:solidFill>
          <a:ln w="19050">
            <a:solidFill>
              <a:schemeClr val="tx1"/>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54278" name="Rectangle 7"/>
          <p:cNvSpPr>
            <a:spLocks noChangeArrowheads="1"/>
          </p:cNvSpPr>
          <p:nvPr/>
        </p:nvSpPr>
        <p:spPr bwMode="auto">
          <a:xfrm>
            <a:off x="990600" y="3886200"/>
            <a:ext cx="7086600" cy="381000"/>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65897" name="Text Box 9"/>
          <p:cNvSpPr txBox="1">
            <a:spLocks noChangeArrowheads="1"/>
          </p:cNvSpPr>
          <p:nvPr/>
        </p:nvSpPr>
        <p:spPr bwMode="auto">
          <a:xfrm>
            <a:off x="1066800" y="1676400"/>
            <a:ext cx="7010400" cy="2652713"/>
          </a:xfrm>
          <a:prstGeom prst="rect">
            <a:avLst/>
          </a:prstGeom>
          <a:noFill/>
          <a:ln w="25400">
            <a:noFill/>
            <a:miter lim="800000"/>
            <a:headEnd/>
            <a:tailEnd/>
          </a:ln>
          <a:effectLst/>
        </p:spPr>
        <p:txBody>
          <a:bodyPr lIns="90000" tIns="46800" rIns="90000" bIns="46800">
            <a:spAutoFit/>
          </a:bodyPr>
          <a:lstStyle/>
          <a:p>
            <a:pPr>
              <a:spcBef>
                <a:spcPct val="50000"/>
              </a:spcBef>
              <a:buFontTx/>
              <a:buChar char="•"/>
              <a:defRPr/>
            </a:pPr>
            <a:r>
              <a:rPr lang="de-DE" sz="2000">
                <a:latin typeface="Arial" charset="0"/>
              </a:rPr>
              <a:t> </a:t>
            </a:r>
            <a:r>
              <a:rPr lang="de-DE" sz="2000">
                <a:solidFill>
                  <a:srgbClr val="FF0000"/>
                </a:solidFill>
                <a:latin typeface="Arial" charset="0"/>
              </a:rPr>
              <a:t>Element, Entität, Objekt:</a:t>
            </a:r>
            <a:br>
              <a:rPr lang="de-DE" sz="2000">
                <a:solidFill>
                  <a:srgbClr val="FF0000"/>
                </a:solidFill>
                <a:latin typeface="Arial" charset="0"/>
              </a:rPr>
            </a:br>
            <a:r>
              <a:rPr lang="de-DE" sz="2000">
                <a:solidFill>
                  <a:srgbClr val="FF0000"/>
                </a:solidFill>
                <a:latin typeface="Arial" charset="0"/>
              </a:rPr>
              <a:t>		logischer Gegenstand der Datenhaltung,</a:t>
            </a:r>
            <a:br>
              <a:rPr lang="de-DE" sz="2000">
                <a:solidFill>
                  <a:srgbClr val="FF0000"/>
                </a:solidFill>
                <a:latin typeface="Arial" charset="0"/>
              </a:rPr>
            </a:br>
            <a:r>
              <a:rPr lang="de-DE" sz="2000">
                <a:solidFill>
                  <a:srgbClr val="FF0000"/>
                </a:solidFill>
                <a:latin typeface="Arial" charset="0"/>
              </a:rPr>
              <a:t>		z.B. ein Bau-Projekt, ein Buch</a:t>
            </a:r>
          </a:p>
          <a:p>
            <a:pPr>
              <a:spcBef>
                <a:spcPct val="50000"/>
              </a:spcBef>
              <a:buFontTx/>
              <a:buChar char="•"/>
              <a:defRPr/>
            </a:pPr>
            <a:r>
              <a:rPr lang="de-DE" sz="2000">
                <a:latin typeface="Arial" charset="0"/>
              </a:rPr>
              <a:t> </a:t>
            </a:r>
            <a:r>
              <a:rPr lang="de-DE" sz="2000">
                <a:solidFill>
                  <a:srgbClr val="FF0000"/>
                </a:solidFill>
                <a:latin typeface="Arial" charset="0"/>
              </a:rPr>
              <a:t>Elementmenge, Entitätsmenge:</a:t>
            </a:r>
            <a:br>
              <a:rPr lang="de-DE" sz="2000">
                <a:solidFill>
                  <a:srgbClr val="FF0000"/>
                </a:solidFill>
                <a:latin typeface="Arial" charset="0"/>
              </a:rPr>
            </a:br>
            <a:r>
              <a:rPr lang="de-DE" sz="2000">
                <a:solidFill>
                  <a:srgbClr val="FF0000"/>
                </a:solidFill>
                <a:latin typeface="Arial" charset="0"/>
              </a:rPr>
              <a:t>		Oberbegriff für gleichartige Elemente,</a:t>
            </a:r>
            <a:br>
              <a:rPr lang="de-DE" sz="2000">
                <a:solidFill>
                  <a:srgbClr val="FF0000"/>
                </a:solidFill>
                <a:latin typeface="Arial" charset="0"/>
              </a:rPr>
            </a:br>
            <a:r>
              <a:rPr lang="de-DE" sz="2000">
                <a:solidFill>
                  <a:srgbClr val="FF0000"/>
                </a:solidFill>
                <a:latin typeface="Arial" charset="0"/>
              </a:rPr>
              <a:t>		z.B. „Projekte“, „Bücher“</a:t>
            </a:r>
          </a:p>
          <a:p>
            <a:pPr>
              <a:lnSpc>
                <a:spcPct val="140000"/>
              </a:lnSpc>
              <a:spcBef>
                <a:spcPct val="50000"/>
              </a:spcBef>
              <a:buFontTx/>
              <a:buChar char="•"/>
              <a:defRPr/>
            </a:pPr>
            <a:r>
              <a:rPr lang="de-DE" sz="2000">
                <a:latin typeface="Arial" charset="0"/>
              </a:rPr>
              <a:t> </a:t>
            </a:r>
            <a:r>
              <a:rPr lang="de-DE" sz="2000">
                <a:solidFill>
                  <a:srgbClr val="FF0000"/>
                </a:solidFill>
                <a:latin typeface="Arial" charset="0"/>
              </a:rPr>
              <a:t>Darstellungsformen:</a:t>
            </a:r>
            <a:endParaRPr lang="de-DE" b="1">
              <a:solidFill>
                <a:srgbClr val="FF0000"/>
              </a:solidFill>
              <a:effectLst>
                <a:outerShdw blurRad="38100" dist="38100" dir="2700000" algn="tl">
                  <a:srgbClr val="C0C0C0"/>
                </a:outerShdw>
              </a:effectLst>
              <a:latin typeface="Arial" charset="0"/>
            </a:endParaRPr>
          </a:p>
        </p:txBody>
      </p:sp>
      <p:grpSp>
        <p:nvGrpSpPr>
          <p:cNvPr id="54280" name="Group 10"/>
          <p:cNvGrpSpPr>
            <a:grpSpLocks/>
          </p:cNvGrpSpPr>
          <p:nvPr/>
        </p:nvGrpSpPr>
        <p:grpSpPr bwMode="auto">
          <a:xfrm>
            <a:off x="1143000" y="4495800"/>
            <a:ext cx="1752600" cy="1292225"/>
            <a:chOff x="720" y="2688"/>
            <a:chExt cx="1104" cy="814"/>
          </a:xfrm>
        </p:grpSpPr>
        <p:sp>
          <p:nvSpPr>
            <p:cNvPr id="54288" name="Text Box 11"/>
            <p:cNvSpPr txBox="1">
              <a:spLocks noChangeArrowheads="1"/>
            </p:cNvSpPr>
            <p:nvPr/>
          </p:nvSpPr>
          <p:spPr bwMode="auto">
            <a:xfrm>
              <a:off x="1008" y="2688"/>
              <a:ext cx="816" cy="526"/>
            </a:xfrm>
            <a:prstGeom prst="rect">
              <a:avLst/>
            </a:prstGeom>
            <a:solidFill>
              <a:srgbClr val="FFFF00"/>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P002</a:t>
              </a:r>
              <a:br>
                <a:rPr lang="de-DE" altLang="de-DE" sz="1600">
                  <a:latin typeface="Arial" panose="020B0604020202020204" pitchFamily="34" charset="0"/>
                </a:rPr>
              </a:br>
              <a:r>
                <a:rPr lang="de-DE" altLang="de-DE" sz="1600">
                  <a:latin typeface="Arial" panose="020B0604020202020204" pitchFamily="34" charset="0"/>
                </a:rPr>
                <a:t>Tiefbau</a:t>
              </a:r>
              <a:br>
                <a:rPr lang="de-DE" altLang="de-DE" sz="1600">
                  <a:latin typeface="Arial" panose="020B0604020202020204" pitchFamily="34" charset="0"/>
                </a:rPr>
              </a:br>
              <a:r>
                <a:rPr lang="de-DE" altLang="de-DE" sz="1600">
                  <a:latin typeface="Arial" panose="020B0604020202020204" pitchFamily="34" charset="0"/>
                </a:rPr>
                <a:t>Bauherr_2</a:t>
              </a:r>
              <a:endParaRPr lang="de-DE" altLang="de-DE" sz="1800">
                <a:latin typeface="Arial" panose="020B0604020202020204" pitchFamily="34" charset="0"/>
              </a:endParaRPr>
            </a:p>
          </p:txBody>
        </p:sp>
        <p:sp>
          <p:nvSpPr>
            <p:cNvPr id="54289" name="Text Box 12"/>
            <p:cNvSpPr txBox="1">
              <a:spLocks noChangeArrowheads="1"/>
            </p:cNvSpPr>
            <p:nvPr/>
          </p:nvSpPr>
          <p:spPr bwMode="auto">
            <a:xfrm>
              <a:off x="864" y="2832"/>
              <a:ext cx="816" cy="526"/>
            </a:xfrm>
            <a:prstGeom prst="rect">
              <a:avLst/>
            </a:prstGeom>
            <a:solidFill>
              <a:schemeClr val="hlink"/>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P002</a:t>
              </a:r>
              <a:br>
                <a:rPr lang="de-DE" altLang="de-DE" sz="1600">
                  <a:latin typeface="Arial" panose="020B0604020202020204" pitchFamily="34" charset="0"/>
                </a:rPr>
              </a:br>
              <a:r>
                <a:rPr lang="de-DE" altLang="de-DE" sz="1600">
                  <a:latin typeface="Arial" panose="020B0604020202020204" pitchFamily="34" charset="0"/>
                </a:rPr>
                <a:t>Brückenbau</a:t>
              </a:r>
              <a:br>
                <a:rPr lang="de-DE" altLang="de-DE" sz="1600">
                  <a:latin typeface="Arial" panose="020B0604020202020204" pitchFamily="34" charset="0"/>
                </a:rPr>
              </a:br>
              <a:r>
                <a:rPr lang="de-DE" altLang="de-DE" sz="1600">
                  <a:latin typeface="Arial" panose="020B0604020202020204" pitchFamily="34" charset="0"/>
                </a:rPr>
                <a:t>Bauherr_1</a:t>
              </a:r>
              <a:endParaRPr lang="de-DE" altLang="de-DE" sz="1800">
                <a:latin typeface="Arial" panose="020B0604020202020204" pitchFamily="34" charset="0"/>
              </a:endParaRPr>
            </a:p>
          </p:txBody>
        </p:sp>
        <p:sp>
          <p:nvSpPr>
            <p:cNvPr id="54290" name="Text Box 13"/>
            <p:cNvSpPr txBox="1">
              <a:spLocks noChangeArrowheads="1"/>
            </p:cNvSpPr>
            <p:nvPr/>
          </p:nvSpPr>
          <p:spPr bwMode="auto">
            <a:xfrm>
              <a:off x="720" y="2976"/>
              <a:ext cx="816" cy="526"/>
            </a:xfrm>
            <a:prstGeom prst="rect">
              <a:avLst/>
            </a:prstGeom>
            <a:solidFill>
              <a:srgbClr val="00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P001</a:t>
              </a:r>
              <a:br>
                <a:rPr lang="de-DE" altLang="de-DE" sz="1600">
                  <a:latin typeface="Arial" panose="020B0604020202020204" pitchFamily="34" charset="0"/>
                </a:rPr>
              </a:br>
              <a:r>
                <a:rPr lang="de-DE" altLang="de-DE" sz="1600">
                  <a:latin typeface="Arial" panose="020B0604020202020204" pitchFamily="34" charset="0"/>
                </a:rPr>
                <a:t>Hochbau</a:t>
              </a:r>
              <a:br>
                <a:rPr lang="de-DE" altLang="de-DE" sz="1600">
                  <a:latin typeface="Arial" panose="020B0604020202020204" pitchFamily="34" charset="0"/>
                </a:rPr>
              </a:br>
              <a:r>
                <a:rPr lang="de-DE" altLang="de-DE" sz="1600">
                  <a:latin typeface="Arial" panose="020B0604020202020204" pitchFamily="34" charset="0"/>
                </a:rPr>
                <a:t>Bauherr_1</a:t>
              </a:r>
              <a:endParaRPr lang="de-DE" altLang="de-DE" sz="1800">
                <a:latin typeface="Arial" panose="020B0604020202020204" pitchFamily="34" charset="0"/>
              </a:endParaRPr>
            </a:p>
          </p:txBody>
        </p:sp>
      </p:grpSp>
      <p:sp>
        <p:nvSpPr>
          <p:cNvPr id="165902" name="Text Box 14"/>
          <p:cNvSpPr txBox="1">
            <a:spLocks noChangeArrowheads="1"/>
          </p:cNvSpPr>
          <p:nvPr/>
        </p:nvSpPr>
        <p:spPr bwMode="auto">
          <a:xfrm>
            <a:off x="6400800" y="5257800"/>
            <a:ext cx="1447800" cy="482600"/>
          </a:xfrm>
          <a:prstGeom prst="rect">
            <a:avLst/>
          </a:prstGeom>
          <a:solidFill>
            <a:srgbClr val="FFFF99"/>
          </a:solidFill>
          <a:ln w="25400">
            <a:solidFill>
              <a:schemeClr val="tx1"/>
            </a:solidFill>
            <a:miter lim="800000"/>
            <a:headEnd/>
            <a:tailEnd/>
          </a:ln>
          <a:effectLst/>
        </p:spPr>
        <p:txBody>
          <a:bodyPr lIns="90000" tIns="46800" rIns="90000" bIns="46800">
            <a:spAutoFit/>
          </a:bodyPr>
          <a:lstStyle/>
          <a:p>
            <a:pPr>
              <a:spcBef>
                <a:spcPct val="50000"/>
              </a:spcBef>
              <a:defRPr/>
            </a:pPr>
            <a:r>
              <a:rPr lang="de-DE" b="1">
                <a:effectLst>
                  <a:outerShdw blurRad="38100" dist="38100" dir="2700000" algn="tl">
                    <a:srgbClr val="FFFFFF"/>
                  </a:outerShdw>
                </a:effectLst>
                <a:latin typeface="Arial" charset="0"/>
              </a:rPr>
              <a:t>Projekte</a:t>
            </a:r>
          </a:p>
        </p:txBody>
      </p:sp>
      <p:graphicFrame>
        <p:nvGraphicFramePr>
          <p:cNvPr id="54282" name="Object 0"/>
          <p:cNvGraphicFramePr>
            <a:graphicFrameLocks noChangeAspect="1"/>
          </p:cNvGraphicFramePr>
          <p:nvPr/>
        </p:nvGraphicFramePr>
        <p:xfrm>
          <a:off x="3352800" y="4648200"/>
          <a:ext cx="2514600" cy="1093788"/>
        </p:xfrm>
        <a:graphic>
          <a:graphicData uri="http://schemas.openxmlformats.org/presentationml/2006/ole">
            <mc:AlternateContent xmlns:mc="http://schemas.openxmlformats.org/markup-compatibility/2006">
              <mc:Choice xmlns:v="urn:schemas-microsoft-com:vml" Requires="v">
                <p:oleObj spid="_x0000_s54299" name="Tabelle" r:id="rId3" imgW="2219847" imgH="2286450" progId="Excel.Sheet.8">
                  <p:embed/>
                </p:oleObj>
              </mc:Choice>
              <mc:Fallback>
                <p:oleObj name="Tabelle" r:id="rId3" imgW="2219847" imgH="2286450"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r="5714" b="58357"/>
                      <a:stretch>
                        <a:fillRect/>
                      </a:stretch>
                    </p:blipFill>
                    <p:spPr bwMode="auto">
                      <a:xfrm>
                        <a:off x="3352800" y="4648200"/>
                        <a:ext cx="2514600"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3" name="Text Box 16"/>
          <p:cNvSpPr txBox="1">
            <a:spLocks noChangeArrowheads="1"/>
          </p:cNvSpPr>
          <p:nvPr/>
        </p:nvSpPr>
        <p:spPr bwMode="auto">
          <a:xfrm>
            <a:off x="1219200" y="5943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Zettelkatalog</a:t>
            </a:r>
            <a:endParaRPr lang="de-DE" altLang="de-DE" sz="1800">
              <a:latin typeface="Arial" panose="020B0604020202020204" pitchFamily="34" charset="0"/>
            </a:endParaRPr>
          </a:p>
        </p:txBody>
      </p:sp>
      <p:sp>
        <p:nvSpPr>
          <p:cNvPr id="54284" name="Text Box 17"/>
          <p:cNvSpPr txBox="1">
            <a:spLocks noChangeArrowheads="1"/>
          </p:cNvSpPr>
          <p:nvPr/>
        </p:nvSpPr>
        <p:spPr bwMode="auto">
          <a:xfrm>
            <a:off x="3810000" y="5943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Tabellenkatalog</a:t>
            </a:r>
            <a:endParaRPr lang="de-DE" altLang="de-DE" sz="1800">
              <a:latin typeface="Arial" panose="020B0604020202020204" pitchFamily="34" charset="0"/>
            </a:endParaRPr>
          </a:p>
        </p:txBody>
      </p:sp>
      <p:sp>
        <p:nvSpPr>
          <p:cNvPr id="54285" name="Text Box 18"/>
          <p:cNvSpPr txBox="1">
            <a:spLocks noChangeArrowheads="1"/>
          </p:cNvSpPr>
          <p:nvPr/>
        </p:nvSpPr>
        <p:spPr bwMode="auto">
          <a:xfrm>
            <a:off x="6286500" y="5943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Mengensymbol</a:t>
            </a:r>
            <a:endParaRPr lang="de-DE" altLang="de-DE" sz="1800">
              <a:latin typeface="Arial" panose="020B0604020202020204" pitchFamily="34" charset="0"/>
            </a:endParaRPr>
          </a:p>
        </p:txBody>
      </p:sp>
      <p:sp>
        <p:nvSpPr>
          <p:cNvPr id="54286" name="Freeform 19"/>
          <p:cNvSpPr>
            <a:spLocks/>
          </p:cNvSpPr>
          <p:nvPr/>
        </p:nvSpPr>
        <p:spPr bwMode="auto">
          <a:xfrm>
            <a:off x="990600" y="3886200"/>
            <a:ext cx="7086600" cy="381000"/>
          </a:xfrm>
          <a:custGeom>
            <a:avLst/>
            <a:gdLst>
              <a:gd name="T0" fmla="*/ 0 w 4464"/>
              <a:gd name="T1" fmla="*/ 2147483646 h 288"/>
              <a:gd name="T2" fmla="*/ 0 w 4464"/>
              <a:gd name="T3" fmla="*/ 0 h 288"/>
              <a:gd name="T4" fmla="*/ 2147483646 w 4464"/>
              <a:gd name="T5" fmla="*/ 0 h 288"/>
              <a:gd name="T6" fmla="*/ 2147483646 w 4464"/>
              <a:gd name="T7" fmla="*/ 2147483646 h 288"/>
              <a:gd name="T8" fmla="*/ 0 60000 65536"/>
              <a:gd name="T9" fmla="*/ 0 60000 65536"/>
              <a:gd name="T10" fmla="*/ 0 60000 65536"/>
              <a:gd name="T11" fmla="*/ 0 60000 65536"/>
              <a:gd name="T12" fmla="*/ 0 w 4464"/>
              <a:gd name="T13" fmla="*/ 0 h 288"/>
              <a:gd name="T14" fmla="*/ 4464 w 4464"/>
              <a:gd name="T15" fmla="*/ 288 h 288"/>
            </a:gdLst>
            <a:ahLst/>
            <a:cxnLst>
              <a:cxn ang="T8">
                <a:pos x="T0" y="T1"/>
              </a:cxn>
              <a:cxn ang="T9">
                <a:pos x="T2" y="T3"/>
              </a:cxn>
              <a:cxn ang="T10">
                <a:pos x="T4" y="T5"/>
              </a:cxn>
              <a:cxn ang="T11">
                <a:pos x="T6" y="T7"/>
              </a:cxn>
            </a:cxnLst>
            <a:rect l="T12" t="T13" r="T14" b="T15"/>
            <a:pathLst>
              <a:path w="4464" h="288">
                <a:moveTo>
                  <a:pt x="0" y="288"/>
                </a:moveTo>
                <a:lnTo>
                  <a:pt x="0" y="0"/>
                </a:lnTo>
                <a:lnTo>
                  <a:pt x="4464" y="0"/>
                </a:lnTo>
                <a:lnTo>
                  <a:pt x="4464" y="288"/>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de-CH"/>
          </a:p>
        </p:txBody>
      </p:sp>
      <p:sp>
        <p:nvSpPr>
          <p:cNvPr id="54287" name="Rectangle 20"/>
          <p:cNvSpPr>
            <a:spLocks noGrp="1" noChangeArrowheads="1"/>
          </p:cNvSpPr>
          <p:nvPr>
            <p:ph type="title"/>
          </p:nvPr>
        </p:nvSpPr>
        <p:spPr>
          <a:xfrm>
            <a:off x="406400" y="228600"/>
            <a:ext cx="8051800" cy="914400"/>
          </a:xfrm>
          <a:noFill/>
        </p:spPr>
        <p:txBody>
          <a:bodyPr/>
          <a:lstStyle/>
          <a:p>
            <a:pPr algn="ctr" eaLnBrk="1" hangingPunct="1"/>
            <a:r>
              <a:rPr lang="de-DE" altLang="de-DE"/>
              <a:t> Entität / Entitätsmenge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06400" y="228600"/>
            <a:ext cx="8204200" cy="838200"/>
          </a:xfrm>
        </p:spPr>
        <p:txBody>
          <a:bodyPr/>
          <a:lstStyle/>
          <a:p>
            <a:pPr algn="ctr" eaLnBrk="1" hangingPunct="1"/>
            <a:r>
              <a:rPr lang="de-DE" altLang="de-DE" sz="3200"/>
              <a:t>Entity-Relationship-Model ERM</a:t>
            </a:r>
            <a:endParaRPr lang="de-DE" altLang="de-DE"/>
          </a:p>
        </p:txBody>
      </p:sp>
      <p:sp>
        <p:nvSpPr>
          <p:cNvPr id="55300" name="Text Box 5"/>
          <p:cNvSpPr txBox="1">
            <a:spLocks noChangeArrowheads="1"/>
          </p:cNvSpPr>
          <p:nvPr/>
        </p:nvSpPr>
        <p:spPr bwMode="auto">
          <a:xfrm>
            <a:off x="539750" y="1773238"/>
            <a:ext cx="8280722"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195263" indent="-195263"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Grafisches Hilfsmittel für Datenbankentwurf </a:t>
            </a:r>
          </a:p>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Unabhängig von bestimmten Datenmodell </a:t>
            </a:r>
          </a:p>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Konzeptionelle Entwürfe einer DB grafisch darzustellen </a:t>
            </a:r>
          </a:p>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Grundbausteine </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Entitäten (</a:t>
            </a:r>
            <a:r>
              <a:rPr kumimoji="0" lang="de-DE" altLang="de-DE" dirty="0" err="1">
                <a:latin typeface="Tahoma" panose="020B0604030504040204" pitchFamily="34" charset="0"/>
              </a:rPr>
              <a:t>Entities</a:t>
            </a:r>
            <a:r>
              <a:rPr kumimoji="0" lang="de-DE" altLang="de-DE" dirty="0">
                <a:latin typeface="Tahoma" panose="020B0604030504040204" pitchFamily="34" charset="0"/>
              </a:rPr>
              <a:t>) </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Beziehungen (</a:t>
            </a:r>
            <a:r>
              <a:rPr kumimoji="0" lang="de-DE" altLang="de-DE" dirty="0" err="1">
                <a:latin typeface="Tahoma" panose="020B0604030504040204" pitchFamily="34" charset="0"/>
              </a:rPr>
              <a:t>Relationships</a:t>
            </a:r>
            <a:r>
              <a:rPr kumimoji="0" lang="de-DE" altLang="de-DE" dirty="0">
                <a:latin typeface="Tahoma" panose="020B0604030504040204" pitchFamily="34"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684213" y="1773238"/>
            <a:ext cx="784860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Entity-Relationship-Diagramm (ERD) = Abbildung der Tabellen und deren Beziehungen untereinander</a:t>
            </a:r>
          </a:p>
          <a:p>
            <a:pPr algn="l">
              <a:spcBef>
                <a:spcPct val="20000"/>
              </a:spcBef>
              <a:buClr>
                <a:schemeClr val="accent2"/>
              </a:buClr>
              <a:buFont typeface="Wingdings" panose="05000000000000000000" pitchFamily="2" charset="2"/>
              <a:buChar char="Ø"/>
            </a:pPr>
            <a:endParaRPr lang="de-DE" altLang="de-DE" sz="2000">
              <a:latin typeface="Tahoma" panose="020B0604030504040204" pitchFamily="34" charset="0"/>
            </a:endParaRPr>
          </a:p>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Entität (Entity)</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Objekt, Begriff, Ereignis, Person</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Entspricht einem Datensatz</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Beispiele: Abteilung </a:t>
            </a:r>
            <a:r>
              <a:rPr lang="de-DE" altLang="de-DE" sz="1800" b="1">
                <a:latin typeface="Tahoma" panose="020B0604030504040204" pitchFamily="34" charset="0"/>
              </a:rPr>
              <a:t>Forschung</a:t>
            </a:r>
            <a:r>
              <a:rPr lang="de-DE" altLang="de-DE" sz="1800">
                <a:latin typeface="Tahoma" panose="020B0604030504040204" pitchFamily="34" charset="0"/>
              </a:rPr>
              <a:t>, Mitarbeiter </a:t>
            </a:r>
            <a:r>
              <a:rPr lang="de-DE" altLang="de-DE" sz="1800" b="1">
                <a:latin typeface="Tahoma" panose="020B0604030504040204" pitchFamily="34" charset="0"/>
              </a:rPr>
              <a:t>Huber</a:t>
            </a:r>
            <a:r>
              <a:rPr lang="de-DE" altLang="de-DE" sz="1800">
                <a:latin typeface="Tahoma" panose="020B0604030504040204" pitchFamily="34" charset="0"/>
              </a:rPr>
              <a:t>, Projekt </a:t>
            </a:r>
            <a:r>
              <a:rPr lang="de-DE" altLang="de-DE" sz="1800" b="1">
                <a:latin typeface="Tahoma" panose="020B0604030504040204" pitchFamily="34" charset="0"/>
              </a:rPr>
              <a:t>1009</a:t>
            </a:r>
          </a:p>
          <a:p>
            <a:pPr lvl="1" algn="l">
              <a:spcBef>
                <a:spcPct val="20000"/>
              </a:spcBef>
              <a:buClr>
                <a:schemeClr val="accent2"/>
              </a:buClr>
              <a:buFont typeface="Wingdings" panose="05000000000000000000" pitchFamily="2" charset="2"/>
              <a:buChar char="Ø"/>
            </a:pPr>
            <a:endParaRPr lang="de-DE" altLang="de-DE" sz="1800" b="1">
              <a:latin typeface="Tahoma" panose="020B0604030504040204" pitchFamily="34" charset="0"/>
            </a:endParaRPr>
          </a:p>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Entitätsmenge</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Sammlung von Entitäten</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Entspricht einer Tabelle</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Beispiele: Alle Abteilungen, Alle Mitarbeiter, Alle Projekte</a:t>
            </a:r>
          </a:p>
        </p:txBody>
      </p:sp>
      <p:sp>
        <p:nvSpPr>
          <p:cNvPr id="56323" name="Titel 3"/>
          <p:cNvSpPr>
            <a:spLocks noGrp="1"/>
          </p:cNvSpPr>
          <p:nvPr>
            <p:ph type="title"/>
          </p:nvPr>
        </p:nvSpPr>
        <p:spPr/>
        <p:txBody>
          <a:bodyPr/>
          <a:lstStyle/>
          <a:p>
            <a:pPr algn="ctr" eaLnBrk="1" hangingPunct="1"/>
            <a:r>
              <a:rPr lang="de-CH" altLang="de-DE" b="1"/>
              <a:t>Entity-Relationship-Diagramm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3315" name="Rectangle 3"/>
          <p:cNvSpPr>
            <a:spLocks noGrp="1" noChangeArrowheads="1"/>
          </p:cNvSpPr>
          <p:nvPr>
            <p:ph sz="quarter" idx="1"/>
          </p:nvPr>
        </p:nvSpPr>
        <p:spPr>
          <a:xfrm>
            <a:off x="1116013" y="2420938"/>
            <a:ext cx="7559675" cy="4032250"/>
          </a:xfrm>
        </p:spPr>
        <p:txBody>
          <a:bodyPr/>
          <a:lstStyle/>
          <a:p>
            <a:pPr eaLnBrk="1" hangingPunct="1"/>
            <a:r>
              <a:rPr lang="de-CH" altLang="de-DE"/>
              <a:t>Komplexe Abfragen</a:t>
            </a:r>
          </a:p>
          <a:p>
            <a:pPr lvl="1" eaLnBrk="1" hangingPunct="1"/>
            <a:r>
              <a:rPr lang="de-CH" altLang="de-DE"/>
              <a:t>Join, Union</a:t>
            </a:r>
          </a:p>
          <a:p>
            <a:pPr lvl="1" eaLnBrk="1" hangingPunct="1"/>
            <a:r>
              <a:rPr lang="de-CH" altLang="de-DE"/>
              <a:t>Unterabfragen</a:t>
            </a:r>
          </a:p>
          <a:p>
            <a:pPr lvl="1" eaLnBrk="1" hangingPunct="1"/>
            <a:r>
              <a:rPr lang="de-CH" altLang="de-DE"/>
              <a:t>Aggregatfunktion (SUM, MAX …)</a:t>
            </a:r>
          </a:p>
          <a:p>
            <a:pPr lvl="1" eaLnBrk="1" hangingPunct="1"/>
            <a:r>
              <a:rPr lang="de-CH" altLang="de-DE"/>
              <a:t>Praktische Übungen</a:t>
            </a:r>
          </a:p>
          <a:p>
            <a:pPr eaLnBrk="1" hangingPunct="1"/>
            <a:endParaRPr lang="de-CH" altLang="de-DE"/>
          </a:p>
        </p:txBody>
      </p:sp>
      <p:sp>
        <p:nvSpPr>
          <p:cNvPr id="13316" name="Text Box 5"/>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5. / 6. Schultag</a:t>
            </a:r>
            <a:endParaRPr kumimoji="0" lang="de-DE" altLang="de-DE" sz="280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684213" y="1628775"/>
            <a:ext cx="78486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Beziehung (Relationship)</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Verknüpfung von Entitäten</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Mitarbeiter Schmidt arbeitet an Projekt 1009</a:t>
            </a:r>
          </a:p>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Beziehungsmenge</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Verknüpfung von Entitätsmengen</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Mitarbeiter arbeitet an Projekt</a:t>
            </a:r>
          </a:p>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Beziehungstyp</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0 - keine Zuordnung</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1 - genau eine Zuordnung</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n - viele Zuordnungen</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Beispiele:</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1 Abteilung besteht aus n Mitarbeitern</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n Mitarbeiter arbeiten an m Projekten</a:t>
            </a:r>
          </a:p>
        </p:txBody>
      </p:sp>
      <p:sp>
        <p:nvSpPr>
          <p:cNvPr id="57347" name="Titel 3"/>
          <p:cNvSpPr>
            <a:spLocks noGrp="1"/>
          </p:cNvSpPr>
          <p:nvPr>
            <p:ph type="title"/>
          </p:nvPr>
        </p:nvSpPr>
        <p:spPr>
          <a:xfrm>
            <a:off x="468313" y="188913"/>
            <a:ext cx="8153400" cy="990600"/>
          </a:xfrm>
        </p:spPr>
        <p:txBody>
          <a:bodyPr/>
          <a:lstStyle/>
          <a:p>
            <a:pPr algn="ctr" eaLnBrk="1" hangingPunct="1"/>
            <a:r>
              <a:rPr lang="de-CH" altLang="de-DE"/>
              <a:t>Elemente im ERM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06400" y="228600"/>
            <a:ext cx="8204200" cy="838200"/>
          </a:xfrm>
        </p:spPr>
        <p:txBody>
          <a:bodyPr/>
          <a:lstStyle/>
          <a:p>
            <a:pPr algn="ctr" eaLnBrk="1" hangingPunct="1"/>
            <a:r>
              <a:rPr lang="de-DE" altLang="de-DE" sz="3200"/>
              <a:t>Modellierung – Elemente</a:t>
            </a:r>
          </a:p>
        </p:txBody>
      </p:sp>
      <p:sp>
        <p:nvSpPr>
          <p:cNvPr id="58372" name="Text Box 4"/>
          <p:cNvSpPr txBox="1">
            <a:spLocks noChangeArrowheads="1"/>
          </p:cNvSpPr>
          <p:nvPr/>
        </p:nvSpPr>
        <p:spPr bwMode="auto">
          <a:xfrm>
            <a:off x="582768" y="1916832"/>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Entity-Typ</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Singular</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Analogie Klasse in OO</a:t>
            </a:r>
          </a:p>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Attribute, Domänen</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Eigenschaften</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Domäne: zul. Wertebereich</a:t>
            </a:r>
          </a:p>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Primärschlüssel (Primary Key)</a:t>
            </a:r>
          </a:p>
          <a:p>
            <a:pPr lvl="1"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Eindeutige Identifizierung einer Entität (</a:t>
            </a:r>
            <a:r>
              <a:rPr kumimoji="0" lang="de-DE" altLang="de-DE" dirty="0" err="1">
                <a:latin typeface="Tahoma" panose="020B0604030504040204" pitchFamily="34" charset="0"/>
              </a:rPr>
              <a:t>unique</a:t>
            </a:r>
            <a:r>
              <a:rPr kumimoji="0" lang="de-DE" altLang="de-DE" dirty="0">
                <a:latin typeface="Tahoma" panose="020B0604030504040204" pitchFamily="34" charset="0"/>
              </a:rPr>
              <a:t>)</a:t>
            </a:r>
          </a:p>
          <a:p>
            <a:pPr algn="l">
              <a:spcBef>
                <a:spcPct val="50000"/>
              </a:spcBef>
              <a:buClr>
                <a:schemeClr val="accent1"/>
              </a:buClr>
              <a:buFont typeface="Wingdings" panose="05000000000000000000" pitchFamily="2" charset="2"/>
              <a:buChar char="Ø"/>
            </a:pPr>
            <a:r>
              <a:rPr kumimoji="0" lang="de-DE" altLang="de-DE" dirty="0">
                <a:latin typeface="Tahoma" panose="020B0604030504040204" pitchFamily="34" charset="0"/>
              </a:rPr>
              <a:t>Mengenschreibweise Auto (Farbe, Autonummer, Marke)</a:t>
            </a:r>
          </a:p>
        </p:txBody>
      </p:sp>
      <p:pic>
        <p:nvPicPr>
          <p:cNvPr id="58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700213"/>
            <a:ext cx="35147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06400" y="228600"/>
            <a:ext cx="8204200" cy="838200"/>
          </a:xfrm>
        </p:spPr>
        <p:txBody>
          <a:bodyPr/>
          <a:lstStyle/>
          <a:p>
            <a:pPr algn="ctr" eaLnBrk="1" hangingPunct="1"/>
            <a:r>
              <a:rPr lang="de-DE" altLang="de-DE" sz="3200"/>
              <a:t>Modellierung – Elemente</a:t>
            </a:r>
          </a:p>
        </p:txBody>
      </p:sp>
      <p:sp>
        <p:nvSpPr>
          <p:cNvPr id="59396" name="Text Box 4"/>
          <p:cNvSpPr txBox="1">
            <a:spLocks noChangeArrowheads="1"/>
          </p:cNvSpPr>
          <p:nvPr/>
        </p:nvSpPr>
        <p:spPr bwMode="auto">
          <a:xfrm>
            <a:off x="611188" y="1484313"/>
            <a:ext cx="8153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Beziehungen (Relationship)</a:t>
            </a:r>
          </a:p>
          <a:p>
            <a:pPr lvl="1"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Abhängigkeiten von Entitäten</a:t>
            </a:r>
          </a:p>
        </p:txBody>
      </p:sp>
      <p:sp>
        <p:nvSpPr>
          <p:cNvPr id="59397" name="Text Box 6"/>
          <p:cNvSpPr txBox="1">
            <a:spLocks noChangeArrowheads="1"/>
          </p:cNvSpPr>
          <p:nvPr/>
        </p:nvSpPr>
        <p:spPr bwMode="auto">
          <a:xfrm>
            <a:off x="682625" y="3787775"/>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Kardinalität (wie viele)</a:t>
            </a:r>
          </a:p>
          <a:p>
            <a:pPr lvl="1"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[1,1]: genau eine Zuordnung</a:t>
            </a:r>
          </a:p>
          <a:p>
            <a:pPr lvl="1"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[1,n]: eine oder mehrere</a:t>
            </a:r>
          </a:p>
        </p:txBody>
      </p:sp>
      <p:pic>
        <p:nvPicPr>
          <p:cNvPr id="593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635250"/>
            <a:ext cx="636111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518150"/>
            <a:ext cx="63531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06400" y="228600"/>
            <a:ext cx="8204200" cy="838200"/>
          </a:xfrm>
        </p:spPr>
        <p:txBody>
          <a:bodyPr/>
          <a:lstStyle/>
          <a:p>
            <a:pPr algn="ctr" eaLnBrk="1" hangingPunct="1"/>
            <a:r>
              <a:rPr lang="de-DE" altLang="de-DE" sz="3200"/>
              <a:t>Modellierung – Elemente</a:t>
            </a:r>
          </a:p>
        </p:txBody>
      </p:sp>
      <p:sp>
        <p:nvSpPr>
          <p:cNvPr id="60420" name="Text Box 4"/>
          <p:cNvSpPr txBox="1">
            <a:spLocks noChangeArrowheads="1"/>
          </p:cNvSpPr>
          <p:nvPr/>
        </p:nvSpPr>
        <p:spPr bwMode="auto">
          <a:xfrm>
            <a:off x="539750" y="1773238"/>
            <a:ext cx="8153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Fremdschlüssel (foreign key)</a:t>
            </a:r>
          </a:p>
          <a:p>
            <a:pPr lvl="1"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Beziehung zu einem Schlüsself. einer anderen Tabelle</a:t>
            </a:r>
          </a:p>
          <a:p>
            <a:pPr lvl="1"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Darstellung: Fett &amp; Kursiv</a:t>
            </a:r>
          </a:p>
        </p:txBody>
      </p:sp>
      <p:pic>
        <p:nvPicPr>
          <p:cNvPr id="604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573463"/>
            <a:ext cx="73342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el 1"/>
          <p:cNvSpPr>
            <a:spLocks noGrp="1"/>
          </p:cNvSpPr>
          <p:nvPr>
            <p:ph type="title"/>
          </p:nvPr>
        </p:nvSpPr>
        <p:spPr/>
        <p:txBody>
          <a:bodyPr/>
          <a:lstStyle/>
          <a:p>
            <a:r>
              <a:rPr lang="de-CH" altLang="de-DE"/>
              <a:t>Beispiel 1</a:t>
            </a: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00213"/>
            <a:ext cx="8459787"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1444" name="Text Box 4"/>
          <p:cNvSpPr txBox="1">
            <a:spLocks noChangeArrowheads="1"/>
          </p:cNvSpPr>
          <p:nvPr/>
        </p:nvSpPr>
        <p:spPr bwMode="auto">
          <a:xfrm>
            <a:off x="539750" y="3789363"/>
            <a:ext cx="83534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Studenten hören eine oder mehrere Vorlesungen</a:t>
            </a:r>
          </a:p>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An einer Vorlesung nehmen ein oder mehrere Studenten teil.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el 1"/>
          <p:cNvSpPr>
            <a:spLocks noGrp="1"/>
          </p:cNvSpPr>
          <p:nvPr>
            <p:ph type="title"/>
          </p:nvPr>
        </p:nvSpPr>
        <p:spPr/>
        <p:txBody>
          <a:bodyPr/>
          <a:lstStyle/>
          <a:p>
            <a:r>
              <a:rPr lang="de-CH" altLang="de-DE"/>
              <a:t>Beispiel 1: Ausprägung hören</a:t>
            </a:r>
          </a:p>
        </p:txBody>
      </p:sp>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28775"/>
            <a:ext cx="770413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el 1"/>
          <p:cNvSpPr>
            <a:spLocks noGrp="1"/>
          </p:cNvSpPr>
          <p:nvPr>
            <p:ph type="title"/>
          </p:nvPr>
        </p:nvSpPr>
        <p:spPr/>
        <p:txBody>
          <a:bodyPr/>
          <a:lstStyle/>
          <a:p>
            <a:r>
              <a:rPr lang="de-CH" altLang="de-DE"/>
              <a:t>Beispiel 2</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60901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3492" name="Text Box 4"/>
          <p:cNvSpPr txBox="1">
            <a:spLocks noChangeArrowheads="1"/>
          </p:cNvSpPr>
          <p:nvPr/>
        </p:nvSpPr>
        <p:spPr bwMode="auto">
          <a:xfrm>
            <a:off x="539750" y="3789363"/>
            <a:ext cx="835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5263" indent="-195263"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Ein Professor liest keine, eine oder mehrere Vorlesungen</a:t>
            </a:r>
          </a:p>
          <a:p>
            <a:pPr algn="l">
              <a:spcBef>
                <a:spcPct val="50000"/>
              </a:spcBef>
              <a:buClr>
                <a:schemeClr val="accent1"/>
              </a:buClr>
              <a:buFont typeface="Wingdings" panose="05000000000000000000" pitchFamily="2" charset="2"/>
              <a:buChar char="Ø"/>
            </a:pPr>
            <a:r>
              <a:rPr kumimoji="0" lang="de-DE" altLang="de-DE">
                <a:latin typeface="Tahoma" panose="020B0604030504040204" pitchFamily="34" charset="0"/>
              </a:rPr>
              <a:t>Eine Vorlesung wird genau von einem Professor doziert.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el 1"/>
          <p:cNvSpPr>
            <a:spLocks noGrp="1"/>
          </p:cNvSpPr>
          <p:nvPr>
            <p:ph type="title"/>
          </p:nvPr>
        </p:nvSpPr>
        <p:spPr/>
        <p:txBody>
          <a:bodyPr/>
          <a:lstStyle/>
          <a:p>
            <a:r>
              <a:rPr lang="de-CH" altLang="de-DE" sz="2800"/>
              <a:t>Beispiel 2: Ausprägung Professoren - /Vorlesungen</a:t>
            </a:r>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70038"/>
            <a:ext cx="7556500"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el 1"/>
          <p:cNvSpPr>
            <a:spLocks noGrp="1"/>
          </p:cNvSpPr>
          <p:nvPr>
            <p:ph type="title"/>
          </p:nvPr>
        </p:nvSpPr>
        <p:spPr/>
        <p:txBody>
          <a:bodyPr/>
          <a:lstStyle/>
          <a:p>
            <a:r>
              <a:rPr lang="de-CH" altLang="de-DE"/>
              <a:t>ERM Beispiel: Uni Schema</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t="12207"/>
          <a:stretch>
            <a:fillRect/>
          </a:stretch>
        </p:blipFill>
        <p:spPr bwMode="auto">
          <a:xfrm>
            <a:off x="395288" y="1557338"/>
            <a:ext cx="8056562"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el 1"/>
          <p:cNvSpPr>
            <a:spLocks noGrp="1"/>
          </p:cNvSpPr>
          <p:nvPr>
            <p:ph type="title"/>
          </p:nvPr>
        </p:nvSpPr>
        <p:spPr/>
        <p:txBody>
          <a:bodyPr/>
          <a:lstStyle/>
          <a:p>
            <a:r>
              <a:rPr lang="de-CH" altLang="de-DE"/>
              <a:t>ERM Beispiel: Wetterstation</a:t>
            </a:r>
          </a:p>
        </p:txBody>
      </p:sp>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8775"/>
            <a:ext cx="734536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4339" name="Rectangle 3"/>
          <p:cNvSpPr>
            <a:spLocks noGrp="1" noChangeArrowheads="1"/>
          </p:cNvSpPr>
          <p:nvPr>
            <p:ph sz="quarter" idx="1"/>
          </p:nvPr>
        </p:nvSpPr>
        <p:spPr>
          <a:xfrm>
            <a:off x="1116013" y="2420938"/>
            <a:ext cx="7559675" cy="4032250"/>
          </a:xfrm>
        </p:spPr>
        <p:txBody>
          <a:bodyPr/>
          <a:lstStyle/>
          <a:p>
            <a:pPr eaLnBrk="1" hangingPunct="1"/>
            <a:r>
              <a:rPr lang="de-CH" altLang="de-DE"/>
              <a:t>Datensicht</a:t>
            </a:r>
          </a:p>
          <a:p>
            <a:pPr lvl="1" eaLnBrk="1" hangingPunct="1"/>
            <a:r>
              <a:rPr lang="de-CH" altLang="de-DE"/>
              <a:t>Views erstellen</a:t>
            </a:r>
          </a:p>
          <a:p>
            <a:pPr eaLnBrk="1" hangingPunct="1"/>
            <a:r>
              <a:rPr lang="de-CH" altLang="de-DE"/>
              <a:t>Benutzerberechtigung</a:t>
            </a:r>
          </a:p>
          <a:p>
            <a:pPr lvl="1" eaLnBrk="1" hangingPunct="1"/>
            <a:r>
              <a:rPr lang="de-CH" altLang="de-DE"/>
              <a:t>Grant / Revoke Befehle</a:t>
            </a:r>
          </a:p>
          <a:p>
            <a:pPr eaLnBrk="1" hangingPunct="1"/>
            <a:r>
              <a:rPr lang="de-CH" altLang="de-DE"/>
              <a:t>Parallelverarbeitung</a:t>
            </a:r>
          </a:p>
          <a:p>
            <a:pPr lvl="1" eaLnBrk="1" hangingPunct="1"/>
            <a:r>
              <a:rPr lang="de-CH" altLang="de-DE"/>
              <a:t>Transaktionen</a:t>
            </a:r>
          </a:p>
          <a:p>
            <a:pPr eaLnBrk="1" hangingPunct="1"/>
            <a:r>
              <a:rPr lang="de-CH" altLang="de-DE"/>
              <a:t>Praktische Übungen</a:t>
            </a:r>
          </a:p>
          <a:p>
            <a:pPr eaLnBrk="1" hangingPunct="1"/>
            <a:endParaRPr lang="de-CH" altLang="de-DE"/>
          </a:p>
        </p:txBody>
      </p:sp>
      <p:sp>
        <p:nvSpPr>
          <p:cNvPr id="14340" name="Text Box 5"/>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7. / 8. Schultag</a:t>
            </a:r>
            <a:endParaRPr kumimoji="0" lang="de-DE" altLang="de-DE" sz="2800">
              <a:solidFill>
                <a:schemeClr val="accen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eaLnBrk="1" hangingPunct="1"/>
            <a:r>
              <a:rPr lang="de-DE" altLang="de-DE" b="1">
                <a:latin typeface="Tahoma" panose="020B0604030504040204" pitchFamily="34" charset="0"/>
              </a:rPr>
              <a:t>Beziehungen</a:t>
            </a:r>
            <a:endParaRPr lang="de-DE" altLang="de-DE"/>
          </a:p>
        </p:txBody>
      </p:sp>
      <p:pic>
        <p:nvPicPr>
          <p:cNvPr id="675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8147050"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762000" y="16002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Die Regeln: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hat einen Namen.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hat einen Wohnort.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arbeitet in einer Abteilung.</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 Mitarbeiter ist an der Herstellung mehrerer Produkte beteiligt.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Die Herstellung erfordert pro Mitarbeiter eine bestimmte Zeit.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Eine Abteilung hat einen Namen.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Jedes Produkt hat eine Nummer und einen Namen.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In einer Abteilung sind mehrere Mitarbeiter angestellt.</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Die Herstellung eines Produktes erfordert mehrere Mitarbeiter.</a:t>
            </a:r>
          </a:p>
        </p:txBody>
      </p:sp>
      <p:sp>
        <p:nvSpPr>
          <p:cNvPr id="68611" name="Titel 3"/>
          <p:cNvSpPr>
            <a:spLocks noGrp="1"/>
          </p:cNvSpPr>
          <p:nvPr>
            <p:ph type="title"/>
          </p:nvPr>
        </p:nvSpPr>
        <p:spPr/>
        <p:txBody>
          <a:bodyPr/>
          <a:lstStyle/>
          <a:p>
            <a:pPr algn="ctr" eaLnBrk="1" hangingPunct="1"/>
            <a:r>
              <a:rPr lang="de-CH" altLang="de-DE"/>
              <a:t>Aufgabe ERM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fontScale="90000"/>
          </a:bodyPr>
          <a:lstStyle/>
          <a:p>
            <a:pPr algn="ctr" eaLnBrk="1" fontAlgn="auto" hangingPunct="1">
              <a:spcAft>
                <a:spcPts val="0"/>
              </a:spcAft>
              <a:defRPr/>
            </a:pPr>
            <a:r>
              <a:rPr lang="de-DE" dirty="0"/>
              <a:t>Relationale Datenbanksystem</a:t>
            </a:r>
            <a:br>
              <a:rPr lang="de-DE" dirty="0"/>
            </a:br>
            <a:r>
              <a:rPr lang="de-DE" dirty="0"/>
              <a:t>DBS</a:t>
            </a:r>
          </a:p>
        </p:txBody>
      </p:sp>
      <p:sp>
        <p:nvSpPr>
          <p:cNvPr id="69635" name="Textplatzhalter 3"/>
          <p:cNvSpPr>
            <a:spLocks noGrp="1"/>
          </p:cNvSpPr>
          <p:nvPr>
            <p:ph type="body" idx="1"/>
          </p:nvPr>
        </p:nvSpPr>
        <p:spPr/>
        <p:txBody>
          <a:bodyPr/>
          <a:lstStyle/>
          <a:p>
            <a:pPr eaLnBrk="1" hangingPunct="1"/>
            <a:endParaRPr lang="de-CH" altLang="de-DE"/>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1143000" y="2133600"/>
            <a:ext cx="754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E.F. Codd, Autor der Relations-Theorie.</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Alle 12 Regeln müssen von einem DBMS erfüllt sein.</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Die Regeln helfen zur Beurteilung von DBMS Produkten.</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Veröffentlichung Oktober 1985</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„Relationale Blender“</a:t>
            </a:r>
            <a:br>
              <a:rPr lang="de-DE" altLang="de-DE">
                <a:latin typeface="Verdana" panose="020B0604030504040204" pitchFamily="34" charset="0"/>
              </a:rPr>
            </a:br>
            <a:r>
              <a:rPr lang="de-DE" altLang="de-DE">
                <a:latin typeface="Verdana" panose="020B0604030504040204" pitchFamily="34" charset="0"/>
              </a:rPr>
              <a:t>Datenbanken die nicht nach dem relationalen Modell entwickelt wurden (SQL-Interface).</a:t>
            </a:r>
            <a:endParaRPr lang="de-DE" altLang="de-DE" sz="2800">
              <a:solidFill>
                <a:schemeClr val="accent1"/>
              </a:solidFill>
              <a:latin typeface="Verdana" panose="020B0604030504040204" pitchFamily="34" charset="0"/>
            </a:endParaRPr>
          </a:p>
        </p:txBody>
      </p:sp>
      <p:sp>
        <p:nvSpPr>
          <p:cNvPr id="4" name="Titel 3"/>
          <p:cNvSpPr>
            <a:spLocks noGrp="1"/>
          </p:cNvSpPr>
          <p:nvPr>
            <p:ph type="title"/>
          </p:nvPr>
        </p:nvSpPr>
        <p:spPr>
          <a:xfrm>
            <a:off x="539750" y="188913"/>
            <a:ext cx="8153400" cy="990600"/>
          </a:xfrm>
        </p:spPr>
        <p:txBody>
          <a:bodyPr>
            <a:normAutofit fontScale="90000"/>
          </a:bodyPr>
          <a:lstStyle/>
          <a:p>
            <a:pPr algn="ctr" eaLnBrk="1" fontAlgn="auto" hangingPunct="1">
              <a:spcAft>
                <a:spcPts val="0"/>
              </a:spcAft>
              <a:defRPr/>
            </a:pPr>
            <a:r>
              <a:rPr lang="de-CH" dirty="0"/>
              <a:t>Relationale Datenbanksystem</a:t>
            </a:r>
            <a:br>
              <a:rPr lang="de-CH" dirty="0"/>
            </a:br>
            <a:r>
              <a:rPr lang="de-CH" dirty="0"/>
              <a:t>DBS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ChangeArrowheads="1"/>
          </p:cNvSpPr>
          <p:nvPr/>
        </p:nvSpPr>
        <p:spPr bwMode="auto">
          <a:xfrm>
            <a:off x="1066800" y="2057400"/>
            <a:ext cx="7620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Relation ( Tabelle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Primary-Key ( Eindeutige Identifikation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Foreign-Key ( Wertemenge eines Primary-Keys in einer anderen Relation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Cadidate-Key ( eindeutiger Schlüssel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Tupel ( Datensatz, Record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Attribute ( Spalten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Degree ( Anzahl der Attribute )</a:t>
            </a:r>
          </a:p>
          <a:p>
            <a:pPr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Cardanalität ( Anzahl der Tupel )</a:t>
            </a:r>
          </a:p>
          <a:p>
            <a:pPr algn="l">
              <a:spcBef>
                <a:spcPct val="20000"/>
              </a:spcBef>
              <a:buClr>
                <a:schemeClr val="accent2"/>
              </a:buClr>
              <a:buFont typeface="Wingdings" panose="05000000000000000000" pitchFamily="2" charset="2"/>
              <a:buNone/>
            </a:pPr>
            <a:endParaRPr lang="de-DE" altLang="de-DE">
              <a:latin typeface="Verdana" panose="020B0604030504040204" pitchFamily="34" charset="0"/>
            </a:endParaRPr>
          </a:p>
        </p:txBody>
      </p:sp>
      <p:sp>
        <p:nvSpPr>
          <p:cNvPr id="71683" name="Titel 3"/>
          <p:cNvSpPr>
            <a:spLocks noGrp="1"/>
          </p:cNvSpPr>
          <p:nvPr>
            <p:ph type="title"/>
          </p:nvPr>
        </p:nvSpPr>
        <p:spPr>
          <a:xfrm>
            <a:off x="684213" y="188913"/>
            <a:ext cx="8153400" cy="990600"/>
          </a:xfrm>
        </p:spPr>
        <p:txBody>
          <a:bodyPr/>
          <a:lstStyle/>
          <a:p>
            <a:pPr algn="ctr" eaLnBrk="1" hangingPunct="1"/>
            <a:r>
              <a:rPr lang="de-CH" altLang="de-DE"/>
              <a:t>Relationale Objekte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06400" y="228600"/>
            <a:ext cx="83423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b="1">
              <a:solidFill>
                <a:schemeClr val="tx2"/>
              </a:solidFill>
              <a:latin typeface="Verdana" panose="020B0604030504040204" pitchFamily="34" charset="0"/>
            </a:endParaRPr>
          </a:p>
        </p:txBody>
      </p:sp>
      <p:sp>
        <p:nvSpPr>
          <p:cNvPr id="72707" name="Rectangle 3"/>
          <p:cNvSpPr>
            <a:spLocks noChangeArrowheads="1"/>
          </p:cNvSpPr>
          <p:nvPr/>
        </p:nvSpPr>
        <p:spPr bwMode="auto">
          <a:xfrm>
            <a:off x="971550" y="1773238"/>
            <a:ext cx="7561263"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Relation = Tabelle (Konstruktion aus Zeilen und Spalten)</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Tabelle = Speicherort für Daten</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Spalten = Felder bzw. Attribute</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Zeilen = Datensätze bzw. Tupel</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Schlüssel = Hauptindex (Primärschlüssel)</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Index</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Fremdschlüssel = Beziehung zu einem Schlüsselfeld einer anderen Tabelle</a:t>
            </a:r>
          </a:p>
          <a:p>
            <a:pPr algn="l">
              <a:spcBef>
                <a:spcPct val="20000"/>
              </a:spcBef>
              <a:buClr>
                <a:schemeClr val="accent2"/>
              </a:buClr>
              <a:buFont typeface="Wingdings" panose="05000000000000000000" pitchFamily="2" charset="2"/>
              <a:buChar char="Ø"/>
            </a:pPr>
            <a:r>
              <a:rPr lang="de-DE" altLang="de-DE">
                <a:latin typeface="Tahoma" panose="020B0604030504040204" pitchFamily="34" charset="0"/>
              </a:rPr>
              <a:t>NULL-Werte</a:t>
            </a:r>
          </a:p>
        </p:txBody>
      </p:sp>
      <p:sp>
        <p:nvSpPr>
          <p:cNvPr id="4" name="Titel 3"/>
          <p:cNvSpPr>
            <a:spLocks noGrp="1"/>
          </p:cNvSpPr>
          <p:nvPr>
            <p:ph type="title"/>
          </p:nvPr>
        </p:nvSpPr>
        <p:spPr/>
        <p:txBody>
          <a:bodyPr>
            <a:normAutofit fontScale="90000"/>
          </a:bodyPr>
          <a:lstStyle/>
          <a:p>
            <a:pPr eaLnBrk="1" fontAlgn="auto" hangingPunct="1">
              <a:spcAft>
                <a:spcPts val="0"/>
              </a:spcAft>
              <a:defRPr/>
            </a:pPr>
            <a:r>
              <a:rPr lang="de-CH" dirty="0"/>
              <a:t>Begriffe in relationalen Datenbanken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95288" y="188913"/>
            <a:ext cx="83423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b="1">
              <a:solidFill>
                <a:schemeClr val="tx2"/>
              </a:solidFill>
              <a:latin typeface="Verdana" panose="020B0604030504040204" pitchFamily="34" charset="0"/>
            </a:endParaRPr>
          </a:p>
        </p:txBody>
      </p:sp>
      <p:sp>
        <p:nvSpPr>
          <p:cNvPr id="73731" name="Rectangle 3"/>
          <p:cNvSpPr>
            <a:spLocks noChangeArrowheads="1"/>
          </p:cNvSpPr>
          <p:nvPr/>
        </p:nvSpPr>
        <p:spPr bwMode="auto">
          <a:xfrm>
            <a:off x="684213" y="1628775"/>
            <a:ext cx="78486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Eigenschaften (Attribute)</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Charakterisieren Entitäten oder Beziehungen (= Datenfeldnamen)</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Abteilungsname</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Mitarbeitername</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Projektname</a:t>
            </a:r>
          </a:p>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Domäne</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Wertebereich einer Eigenschaft</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a:t>
            </a:r>
          </a:p>
          <a:p>
            <a:pPr lvl="2" algn="l">
              <a:spcBef>
                <a:spcPct val="20000"/>
              </a:spcBef>
              <a:buClr>
                <a:schemeClr val="accent2"/>
              </a:buClr>
              <a:buFont typeface="Wingdings" panose="05000000000000000000" pitchFamily="2" charset="2"/>
              <a:buChar char="Ø"/>
            </a:pPr>
            <a:r>
              <a:rPr lang="de-DE" altLang="de-DE" sz="1600">
                <a:latin typeface="Tahoma" panose="020B0604030504040204" pitchFamily="34" charset="0"/>
              </a:rPr>
              <a:t>Personal-Nr (1 - 999)</a:t>
            </a:r>
          </a:p>
          <a:p>
            <a:pPr algn="l">
              <a:spcBef>
                <a:spcPct val="20000"/>
              </a:spcBef>
              <a:buClr>
                <a:schemeClr val="accent2"/>
              </a:buClr>
              <a:buFont typeface="Wingdings" panose="05000000000000000000" pitchFamily="2" charset="2"/>
              <a:buChar char="Ø"/>
            </a:pPr>
            <a:r>
              <a:rPr lang="de-DE" altLang="de-DE" sz="2000">
                <a:latin typeface="Tahoma" panose="020B0604030504040204" pitchFamily="34" charset="0"/>
              </a:rPr>
              <a:t>Primärschlüssel (= Eigenschaft)</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Eindeutige Identifizierung einer Entität</a:t>
            </a:r>
          </a:p>
          <a:p>
            <a:pPr lvl="1" algn="l">
              <a:spcBef>
                <a:spcPct val="20000"/>
              </a:spcBef>
              <a:buClr>
                <a:schemeClr val="accent2"/>
              </a:buClr>
              <a:buFont typeface="Wingdings" panose="05000000000000000000" pitchFamily="2" charset="2"/>
              <a:buChar char="Ø"/>
            </a:pPr>
            <a:r>
              <a:rPr lang="de-DE" altLang="de-DE" sz="1800">
                <a:latin typeface="Tahoma" panose="020B0604030504040204" pitchFamily="34" charset="0"/>
              </a:rPr>
              <a:t>Beispiel: Personal-Nr</a:t>
            </a:r>
          </a:p>
        </p:txBody>
      </p:sp>
      <p:sp>
        <p:nvSpPr>
          <p:cNvPr id="73732" name="Titel 3"/>
          <p:cNvSpPr>
            <a:spLocks noGrp="1"/>
          </p:cNvSpPr>
          <p:nvPr>
            <p:ph type="title"/>
          </p:nvPr>
        </p:nvSpPr>
        <p:spPr/>
        <p:txBody>
          <a:bodyPr/>
          <a:lstStyle/>
          <a:p>
            <a:pPr algn="ctr" eaLnBrk="1" hangingPunct="1"/>
            <a:r>
              <a:rPr lang="de-CH" altLang="de-DE"/>
              <a:t>Elemente im Relationalen Modell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0"/>
          <p:cNvGraphicFramePr>
            <a:graphicFrameLocks noChangeAspect="1"/>
          </p:cNvGraphicFramePr>
          <p:nvPr/>
        </p:nvGraphicFramePr>
        <p:xfrm>
          <a:off x="3119438" y="3054350"/>
          <a:ext cx="4918075" cy="2257425"/>
        </p:xfrm>
        <a:graphic>
          <a:graphicData uri="http://schemas.openxmlformats.org/presentationml/2006/ole">
            <mc:AlternateContent xmlns:mc="http://schemas.openxmlformats.org/markup-compatibility/2006">
              <mc:Choice xmlns:v="urn:schemas-microsoft-com:vml" Requires="v">
                <p:oleObj spid="_x0000_s74782" name="Tabelle" r:id="rId3" imgW="2972319" imgH="1314934" progId="Excel.Sheet.8">
                  <p:embed/>
                </p:oleObj>
              </mc:Choice>
              <mc:Fallback>
                <p:oleObj name="Tabelle" r:id="rId3" imgW="2972319" imgH="1314934"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38" y="3054350"/>
                        <a:ext cx="4918075"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5" name="Text Box 5"/>
          <p:cNvSpPr txBox="1">
            <a:spLocks noChangeArrowheads="1"/>
          </p:cNvSpPr>
          <p:nvPr/>
        </p:nvSpPr>
        <p:spPr bwMode="auto">
          <a:xfrm>
            <a:off x="3068638" y="2638425"/>
            <a:ext cx="2243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latin typeface="Arial" panose="020B0604020202020204" pitchFamily="34" charset="0"/>
              </a:rPr>
              <a:t>Projekte</a:t>
            </a:r>
          </a:p>
        </p:txBody>
      </p:sp>
      <p:sp>
        <p:nvSpPr>
          <p:cNvPr id="160774" name="Text Box 6"/>
          <p:cNvSpPr txBox="1">
            <a:spLocks noChangeArrowheads="1"/>
          </p:cNvSpPr>
          <p:nvPr/>
        </p:nvSpPr>
        <p:spPr bwMode="auto">
          <a:xfrm>
            <a:off x="3549650" y="1871663"/>
            <a:ext cx="1604963" cy="361950"/>
          </a:xfrm>
          <a:prstGeom prst="rect">
            <a:avLst/>
          </a:prstGeom>
          <a:noFill/>
          <a:ln w="25400">
            <a:solidFill>
              <a:srgbClr val="FF0000"/>
            </a:solidFill>
            <a:miter lim="800000"/>
            <a:headEnd/>
            <a:tailEnd/>
          </a:ln>
          <a:effectLst/>
        </p:spPr>
        <p:txBody>
          <a:bodyPr lIns="90000" tIns="46800" rIns="90000" bIns="46800">
            <a:spAutoFit/>
          </a:bodyPr>
          <a:lstStyle/>
          <a:p>
            <a:pPr>
              <a:spcBef>
                <a:spcPct val="50000"/>
              </a:spcBef>
              <a:defRPr/>
            </a:pPr>
            <a:r>
              <a:rPr lang="de-DE" sz="1600" b="1">
                <a:solidFill>
                  <a:srgbClr val="FF0000"/>
                </a:solidFill>
                <a:latin typeface="Arial" charset="0"/>
              </a:rPr>
              <a:t>Tabellenname</a:t>
            </a:r>
            <a:endParaRPr lang="de-DE" sz="1600" b="1">
              <a:solidFill>
                <a:srgbClr val="FF0000"/>
              </a:solidFill>
              <a:effectLst>
                <a:outerShdw blurRad="38100" dist="38100" dir="2700000" algn="tl">
                  <a:srgbClr val="C0C0C0"/>
                </a:outerShdw>
              </a:effectLst>
              <a:latin typeface="Arial" charset="0"/>
            </a:endParaRPr>
          </a:p>
        </p:txBody>
      </p:sp>
      <p:sp>
        <p:nvSpPr>
          <p:cNvPr id="160775" name="Text Box 7"/>
          <p:cNvSpPr txBox="1">
            <a:spLocks noChangeArrowheads="1"/>
          </p:cNvSpPr>
          <p:nvPr/>
        </p:nvSpPr>
        <p:spPr bwMode="auto">
          <a:xfrm>
            <a:off x="5272088" y="2378075"/>
            <a:ext cx="2127250" cy="361950"/>
          </a:xfrm>
          <a:prstGeom prst="rect">
            <a:avLst/>
          </a:prstGeom>
          <a:noFill/>
          <a:ln w="25400">
            <a:solidFill>
              <a:srgbClr val="FF0000"/>
            </a:solidFill>
            <a:miter lim="800000"/>
            <a:headEnd/>
            <a:tailEnd/>
          </a:ln>
          <a:effectLst/>
        </p:spPr>
        <p:txBody>
          <a:bodyPr lIns="90000" tIns="46800" rIns="90000" bIns="46800">
            <a:spAutoFit/>
          </a:bodyPr>
          <a:lstStyle/>
          <a:p>
            <a:pPr>
              <a:spcBef>
                <a:spcPct val="50000"/>
              </a:spcBef>
              <a:defRPr/>
            </a:pPr>
            <a:r>
              <a:rPr lang="de-DE" sz="1600" b="1">
                <a:solidFill>
                  <a:srgbClr val="FF0000"/>
                </a:solidFill>
                <a:latin typeface="Arial" charset="0"/>
              </a:rPr>
              <a:t>Merkmal, Attribut</a:t>
            </a:r>
            <a:endParaRPr lang="de-DE" sz="1600" b="1">
              <a:solidFill>
                <a:srgbClr val="FF0000"/>
              </a:solidFill>
              <a:effectLst>
                <a:outerShdw blurRad="38100" dist="38100" dir="2700000" algn="tl">
                  <a:srgbClr val="C0C0C0"/>
                </a:outerShdw>
              </a:effectLst>
              <a:latin typeface="Arial" charset="0"/>
            </a:endParaRPr>
          </a:p>
        </p:txBody>
      </p:sp>
      <p:sp>
        <p:nvSpPr>
          <p:cNvPr id="160776" name="Text Box 8"/>
          <p:cNvSpPr txBox="1">
            <a:spLocks noChangeArrowheads="1"/>
          </p:cNvSpPr>
          <p:nvPr/>
        </p:nvSpPr>
        <p:spPr bwMode="auto">
          <a:xfrm>
            <a:off x="941388" y="2309813"/>
            <a:ext cx="2074862" cy="361950"/>
          </a:xfrm>
          <a:prstGeom prst="rect">
            <a:avLst/>
          </a:prstGeom>
          <a:noFill/>
          <a:ln w="25400">
            <a:solidFill>
              <a:srgbClr val="FF0000"/>
            </a:solidFill>
            <a:miter lim="800000"/>
            <a:headEnd/>
            <a:tailEnd/>
          </a:ln>
          <a:effectLst/>
        </p:spPr>
        <p:txBody>
          <a:bodyPr lIns="90000" tIns="46800" rIns="90000" bIns="46800">
            <a:spAutoFit/>
          </a:bodyPr>
          <a:lstStyle/>
          <a:p>
            <a:pPr>
              <a:spcBef>
                <a:spcPct val="50000"/>
              </a:spcBef>
              <a:defRPr/>
            </a:pPr>
            <a:r>
              <a:rPr lang="de-DE" sz="1600" b="1">
                <a:solidFill>
                  <a:srgbClr val="FF0000"/>
                </a:solidFill>
                <a:latin typeface="Arial" charset="0"/>
              </a:rPr>
              <a:t>Schlüsselmerkmal</a:t>
            </a:r>
            <a:endParaRPr lang="de-DE" sz="1600" b="1">
              <a:solidFill>
                <a:srgbClr val="FF0000"/>
              </a:solidFill>
              <a:effectLst>
                <a:outerShdw blurRad="38100" dist="38100" dir="2700000" algn="tl">
                  <a:srgbClr val="C0C0C0"/>
                </a:outerShdw>
              </a:effectLst>
              <a:latin typeface="Arial" charset="0"/>
            </a:endParaRPr>
          </a:p>
        </p:txBody>
      </p:sp>
      <p:sp>
        <p:nvSpPr>
          <p:cNvPr id="74759" name="AutoShape 9"/>
          <p:cNvSpPr>
            <a:spLocks noChangeArrowheads="1"/>
          </p:cNvSpPr>
          <p:nvPr/>
        </p:nvSpPr>
        <p:spPr bwMode="auto">
          <a:xfrm>
            <a:off x="2743200" y="4086225"/>
            <a:ext cx="5518150" cy="482600"/>
          </a:xfrm>
          <a:prstGeom prst="roundRect">
            <a:avLst>
              <a:gd name="adj" fmla="val 16667"/>
            </a:avLst>
          </a:prstGeom>
          <a:solidFill>
            <a:srgbClr val="99CCFF">
              <a:alpha val="50195"/>
            </a:srgbClr>
          </a:solidFill>
          <a:ln w="25400">
            <a:solidFill>
              <a:schemeClr val="tx1"/>
            </a:solidFill>
            <a:round/>
            <a:headEnd/>
            <a:tailEnd/>
          </a:ln>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74760" name="AutoShape 10"/>
          <p:cNvSpPr>
            <a:spLocks noChangeArrowheads="1"/>
          </p:cNvSpPr>
          <p:nvPr/>
        </p:nvSpPr>
        <p:spPr bwMode="auto">
          <a:xfrm>
            <a:off x="6096000" y="2886075"/>
            <a:ext cx="1330325" cy="2582863"/>
          </a:xfrm>
          <a:prstGeom prst="roundRect">
            <a:avLst>
              <a:gd name="adj" fmla="val 16667"/>
            </a:avLst>
          </a:prstGeom>
          <a:solidFill>
            <a:srgbClr val="CCFFCC">
              <a:alpha val="50195"/>
            </a:srgbClr>
          </a:solidFill>
          <a:ln w="25400">
            <a:solidFill>
              <a:schemeClr val="tx1"/>
            </a:solidFill>
            <a:round/>
            <a:headEnd/>
            <a:tailEnd/>
          </a:ln>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60779" name="Text Box 11"/>
          <p:cNvSpPr txBox="1">
            <a:spLocks noChangeArrowheads="1"/>
          </p:cNvSpPr>
          <p:nvPr/>
        </p:nvSpPr>
        <p:spPr bwMode="auto">
          <a:xfrm>
            <a:off x="7399338" y="5661025"/>
            <a:ext cx="977900" cy="361950"/>
          </a:xfrm>
          <a:prstGeom prst="rect">
            <a:avLst/>
          </a:prstGeom>
          <a:noFill/>
          <a:ln w="25400">
            <a:solidFill>
              <a:srgbClr val="339933"/>
            </a:solidFill>
            <a:miter lim="800000"/>
            <a:headEnd/>
            <a:tailEnd/>
          </a:ln>
          <a:effectLst/>
        </p:spPr>
        <p:txBody>
          <a:bodyPr lIns="90000" tIns="46800" rIns="90000" bIns="46800">
            <a:spAutoFit/>
          </a:bodyPr>
          <a:lstStyle/>
          <a:p>
            <a:pPr>
              <a:spcBef>
                <a:spcPct val="50000"/>
              </a:spcBef>
              <a:defRPr/>
            </a:pPr>
            <a:r>
              <a:rPr lang="de-DE" sz="1600" b="1">
                <a:solidFill>
                  <a:srgbClr val="339933"/>
                </a:solidFill>
                <a:latin typeface="Arial" charset="0"/>
              </a:rPr>
              <a:t>Spalte</a:t>
            </a:r>
            <a:endParaRPr lang="de-DE" sz="1600" b="1">
              <a:solidFill>
                <a:srgbClr val="FF0000"/>
              </a:solidFill>
              <a:effectLst>
                <a:outerShdw blurRad="38100" dist="38100" dir="2700000" algn="tl">
                  <a:srgbClr val="C0C0C0"/>
                </a:outerShdw>
              </a:effectLst>
              <a:latin typeface="Arial" charset="0"/>
            </a:endParaRPr>
          </a:p>
        </p:txBody>
      </p:sp>
      <p:sp>
        <p:nvSpPr>
          <p:cNvPr id="160780" name="Text Box 12"/>
          <p:cNvSpPr txBox="1">
            <a:spLocks noChangeArrowheads="1"/>
          </p:cNvSpPr>
          <p:nvPr/>
        </p:nvSpPr>
        <p:spPr bwMode="auto">
          <a:xfrm>
            <a:off x="1216025" y="4656138"/>
            <a:ext cx="1265238" cy="850900"/>
          </a:xfrm>
          <a:prstGeom prst="rect">
            <a:avLst/>
          </a:prstGeom>
          <a:noFill/>
          <a:ln w="25400">
            <a:solidFill>
              <a:schemeClr val="accent2"/>
            </a:solidFill>
            <a:miter lim="800000"/>
            <a:headEnd/>
            <a:tailEnd/>
          </a:ln>
          <a:effectLst/>
        </p:spPr>
        <p:txBody>
          <a:bodyPr lIns="90000" tIns="46800" rIns="90000" bIns="46800">
            <a:spAutoFit/>
          </a:bodyPr>
          <a:lstStyle/>
          <a:p>
            <a:pPr>
              <a:spcBef>
                <a:spcPct val="50000"/>
              </a:spcBef>
              <a:defRPr/>
            </a:pPr>
            <a:r>
              <a:rPr lang="de-DE" sz="1600" b="1">
                <a:solidFill>
                  <a:schemeClr val="accent2"/>
                </a:solidFill>
                <a:latin typeface="Arial" charset="0"/>
              </a:rPr>
              <a:t>Zeile,</a:t>
            </a:r>
            <a:br>
              <a:rPr lang="de-DE" sz="1600" b="1">
                <a:solidFill>
                  <a:schemeClr val="accent2"/>
                </a:solidFill>
                <a:latin typeface="Arial" charset="0"/>
              </a:rPr>
            </a:br>
            <a:r>
              <a:rPr lang="de-DE" sz="1600" b="1">
                <a:solidFill>
                  <a:schemeClr val="accent2"/>
                </a:solidFill>
                <a:latin typeface="Arial" charset="0"/>
              </a:rPr>
              <a:t>Datensatz,</a:t>
            </a:r>
            <a:br>
              <a:rPr lang="de-DE" sz="1600" b="1">
                <a:solidFill>
                  <a:schemeClr val="accent2"/>
                </a:solidFill>
                <a:latin typeface="Arial" charset="0"/>
              </a:rPr>
            </a:br>
            <a:r>
              <a:rPr lang="de-DE" sz="1600" b="1">
                <a:solidFill>
                  <a:schemeClr val="accent2"/>
                </a:solidFill>
                <a:latin typeface="Arial" charset="0"/>
              </a:rPr>
              <a:t>Tupel</a:t>
            </a:r>
            <a:endParaRPr lang="de-DE" sz="1600" b="1">
              <a:solidFill>
                <a:srgbClr val="FF0000"/>
              </a:solidFill>
              <a:effectLst>
                <a:outerShdw blurRad="38100" dist="38100" dir="2700000" algn="tl">
                  <a:srgbClr val="C0C0C0"/>
                </a:outerShdw>
              </a:effectLst>
              <a:latin typeface="Arial" charset="0"/>
            </a:endParaRPr>
          </a:p>
        </p:txBody>
      </p:sp>
      <p:sp>
        <p:nvSpPr>
          <p:cNvPr id="160781" name="Text Box 13"/>
          <p:cNvSpPr txBox="1">
            <a:spLocks noChangeArrowheads="1"/>
          </p:cNvSpPr>
          <p:nvPr/>
        </p:nvSpPr>
        <p:spPr bwMode="auto">
          <a:xfrm>
            <a:off x="2755900" y="5556250"/>
            <a:ext cx="1265238" cy="361950"/>
          </a:xfrm>
          <a:prstGeom prst="rect">
            <a:avLst/>
          </a:prstGeom>
          <a:noFill/>
          <a:ln w="25400">
            <a:solidFill>
              <a:schemeClr val="accent2"/>
            </a:solidFill>
            <a:miter lim="800000"/>
            <a:headEnd/>
            <a:tailEnd/>
          </a:ln>
          <a:effectLst/>
        </p:spPr>
        <p:txBody>
          <a:bodyPr lIns="90000" tIns="46800" rIns="90000" bIns="46800">
            <a:spAutoFit/>
          </a:bodyPr>
          <a:lstStyle/>
          <a:p>
            <a:pPr>
              <a:spcBef>
                <a:spcPct val="50000"/>
              </a:spcBef>
              <a:defRPr/>
            </a:pPr>
            <a:r>
              <a:rPr lang="de-DE" sz="1600" b="1">
                <a:solidFill>
                  <a:schemeClr val="accent2"/>
                </a:solidFill>
                <a:latin typeface="Arial" charset="0"/>
              </a:rPr>
              <a:t>Datenwert</a:t>
            </a:r>
            <a:endParaRPr lang="de-DE" sz="1600" b="1">
              <a:solidFill>
                <a:srgbClr val="FF0000"/>
              </a:solidFill>
              <a:effectLst>
                <a:outerShdw blurRad="38100" dist="38100" dir="2700000" algn="tl">
                  <a:srgbClr val="C0C0C0"/>
                </a:outerShdw>
              </a:effectLst>
              <a:latin typeface="Arial" charset="0"/>
            </a:endParaRPr>
          </a:p>
        </p:txBody>
      </p:sp>
      <p:sp>
        <p:nvSpPr>
          <p:cNvPr id="74764" name="Line 14"/>
          <p:cNvSpPr>
            <a:spLocks noChangeShapeType="1"/>
          </p:cNvSpPr>
          <p:nvPr/>
        </p:nvSpPr>
        <p:spPr bwMode="auto">
          <a:xfrm flipV="1">
            <a:off x="3590925" y="4413250"/>
            <a:ext cx="717550" cy="11080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74765" name="Line 15"/>
          <p:cNvSpPr>
            <a:spLocks noChangeShapeType="1"/>
          </p:cNvSpPr>
          <p:nvPr/>
        </p:nvSpPr>
        <p:spPr bwMode="auto">
          <a:xfrm>
            <a:off x="2286000" y="2730500"/>
            <a:ext cx="847725" cy="41751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74766" name="Line 16"/>
          <p:cNvSpPr>
            <a:spLocks noChangeShapeType="1"/>
          </p:cNvSpPr>
          <p:nvPr/>
        </p:nvSpPr>
        <p:spPr bwMode="auto">
          <a:xfrm flipH="1">
            <a:off x="3811588" y="2286000"/>
            <a:ext cx="522287" cy="36512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74767" name="Line 17"/>
          <p:cNvSpPr>
            <a:spLocks noChangeShapeType="1"/>
          </p:cNvSpPr>
          <p:nvPr/>
        </p:nvSpPr>
        <p:spPr bwMode="auto">
          <a:xfrm flipH="1">
            <a:off x="4556125" y="2598738"/>
            <a:ext cx="612775" cy="482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74768" name="Line 18"/>
          <p:cNvSpPr>
            <a:spLocks noChangeShapeType="1"/>
          </p:cNvSpPr>
          <p:nvPr/>
        </p:nvSpPr>
        <p:spPr bwMode="auto">
          <a:xfrm flipV="1">
            <a:off x="2533650" y="4451350"/>
            <a:ext cx="392113" cy="52228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74769" name="Line 19"/>
          <p:cNvSpPr>
            <a:spLocks noChangeShapeType="1"/>
          </p:cNvSpPr>
          <p:nvPr/>
        </p:nvSpPr>
        <p:spPr bwMode="auto">
          <a:xfrm>
            <a:off x="7021513" y="5378450"/>
            <a:ext cx="287337" cy="390525"/>
          </a:xfrm>
          <a:prstGeom prst="line">
            <a:avLst/>
          </a:prstGeom>
          <a:noFill/>
          <a:ln w="25400">
            <a:solidFill>
              <a:srgbClr val="339933"/>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74770" name="Rectangle 20"/>
          <p:cNvSpPr>
            <a:spLocks noChangeArrowheads="1"/>
          </p:cNvSpPr>
          <p:nvPr/>
        </p:nvSpPr>
        <p:spPr bwMode="auto">
          <a:xfrm>
            <a:off x="838200" y="1752600"/>
            <a:ext cx="7645400" cy="4383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60789" name="Text Box 21"/>
          <p:cNvSpPr txBox="1">
            <a:spLocks noChangeArrowheads="1"/>
          </p:cNvSpPr>
          <p:nvPr/>
        </p:nvSpPr>
        <p:spPr bwMode="auto">
          <a:xfrm>
            <a:off x="1033463" y="3090863"/>
            <a:ext cx="1720850" cy="850900"/>
          </a:xfrm>
          <a:prstGeom prst="rect">
            <a:avLst/>
          </a:prstGeom>
          <a:noFill/>
          <a:ln w="25400">
            <a:solidFill>
              <a:schemeClr val="accent2"/>
            </a:solidFill>
            <a:miter lim="800000"/>
            <a:headEnd/>
            <a:tailEnd/>
          </a:ln>
          <a:effectLst/>
        </p:spPr>
        <p:txBody>
          <a:bodyPr lIns="90000" tIns="46800" rIns="90000" bIns="46800">
            <a:spAutoFit/>
          </a:bodyPr>
          <a:lstStyle/>
          <a:p>
            <a:pPr>
              <a:spcBef>
                <a:spcPct val="50000"/>
              </a:spcBef>
              <a:defRPr/>
            </a:pPr>
            <a:r>
              <a:rPr lang="de-DE" sz="1600" b="1">
                <a:solidFill>
                  <a:schemeClr val="accent2"/>
                </a:solidFill>
                <a:latin typeface="Arial" charset="0"/>
              </a:rPr>
              <a:t>Primär- oder</a:t>
            </a:r>
            <a:br>
              <a:rPr lang="de-DE" sz="1600" b="1">
                <a:solidFill>
                  <a:schemeClr val="accent2"/>
                </a:solidFill>
                <a:latin typeface="Arial" charset="0"/>
              </a:rPr>
            </a:br>
            <a:r>
              <a:rPr lang="de-DE" sz="1600" b="1">
                <a:solidFill>
                  <a:schemeClr val="accent2"/>
                </a:solidFill>
                <a:latin typeface="Arial" charset="0"/>
              </a:rPr>
              <a:t>Identifikations-</a:t>
            </a:r>
            <a:br>
              <a:rPr lang="de-DE" sz="1600" b="1">
                <a:solidFill>
                  <a:schemeClr val="accent2"/>
                </a:solidFill>
                <a:latin typeface="Arial" charset="0"/>
              </a:rPr>
            </a:br>
            <a:r>
              <a:rPr lang="de-DE" sz="1600" b="1">
                <a:solidFill>
                  <a:schemeClr val="accent2"/>
                </a:solidFill>
                <a:latin typeface="Arial" charset="0"/>
              </a:rPr>
              <a:t>schlüssel</a:t>
            </a:r>
            <a:endParaRPr lang="de-DE" sz="1600" b="1">
              <a:solidFill>
                <a:srgbClr val="FF0000"/>
              </a:solidFill>
              <a:effectLst>
                <a:outerShdw blurRad="38100" dist="38100" dir="2700000" algn="tl">
                  <a:srgbClr val="C0C0C0"/>
                </a:outerShdw>
              </a:effectLst>
              <a:latin typeface="Arial" charset="0"/>
            </a:endParaRPr>
          </a:p>
        </p:txBody>
      </p:sp>
      <p:sp>
        <p:nvSpPr>
          <p:cNvPr id="74772" name="Line 22"/>
          <p:cNvSpPr>
            <a:spLocks noChangeShapeType="1"/>
          </p:cNvSpPr>
          <p:nvPr/>
        </p:nvSpPr>
        <p:spPr bwMode="auto">
          <a:xfrm>
            <a:off x="2808288" y="3538538"/>
            <a:ext cx="690562" cy="7572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160791" name="Rectangle 23"/>
          <p:cNvSpPr>
            <a:spLocks noGrp="1" noChangeArrowheads="1"/>
          </p:cNvSpPr>
          <p:nvPr>
            <p:ph type="title"/>
          </p:nvPr>
        </p:nvSpPr>
        <p:spPr/>
        <p:txBody>
          <a:bodyPr>
            <a:normAutofit fontScale="90000"/>
          </a:bodyPr>
          <a:lstStyle/>
          <a:p>
            <a:pPr algn="ctr" eaLnBrk="1" fontAlgn="auto" hangingPunct="1">
              <a:spcAft>
                <a:spcPts val="0"/>
              </a:spcAft>
              <a:defRPr/>
            </a:pPr>
            <a:r>
              <a:rPr lang="de-DE" dirty="0"/>
              <a:t> </a:t>
            </a:r>
            <a:r>
              <a:rPr lang="de-DE" sz="3200" dirty="0"/>
              <a:t>Logische Datenstrukturen:</a:t>
            </a:r>
            <a:br>
              <a:rPr lang="de-DE" sz="3200" dirty="0"/>
            </a:br>
            <a:r>
              <a:rPr lang="de-DE" sz="3200" dirty="0"/>
              <a:t>Tabelle, Relation</a:t>
            </a:r>
            <a:endParaRPr lang="de-DE"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DE" altLang="de-DE" sz="4000">
              <a:solidFill>
                <a:schemeClr val="tx2"/>
              </a:solidFill>
              <a:latin typeface="Arial Black" panose="020B0A04020102020204" pitchFamily="34" charset="0"/>
            </a:endParaRPr>
          </a:p>
        </p:txBody>
      </p:sp>
      <p:sp>
        <p:nvSpPr>
          <p:cNvPr id="75779" name="Rectangle 3"/>
          <p:cNvSpPr>
            <a:spLocks noChangeArrowheads="1"/>
          </p:cNvSpPr>
          <p:nvPr/>
        </p:nvSpPr>
        <p:spPr bwMode="auto">
          <a:xfrm>
            <a:off x="1143000" y="1981200"/>
            <a:ext cx="7543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Er muss in jeder Reihe einen Wert haben (sonst ist er nicht eindeutig).</a:t>
            </a:r>
          </a:p>
          <a:p>
            <a:pPr algn="l">
              <a:spcBef>
                <a:spcPct val="20000"/>
              </a:spcBef>
              <a:buClr>
                <a:schemeClr val="accent2"/>
              </a:buClr>
              <a:buFont typeface="Wingdings" panose="05000000000000000000" pitchFamily="2" charset="2"/>
              <a:buChar char="Ø"/>
            </a:pPr>
            <a:endParaRPr lang="de-DE" altLang="de-DE">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Sein Wert darf nur einmal in der Tabelle vorkommen.</a:t>
            </a:r>
          </a:p>
          <a:p>
            <a:pPr algn="l">
              <a:spcBef>
                <a:spcPct val="20000"/>
              </a:spcBef>
              <a:buClr>
                <a:schemeClr val="accent2"/>
              </a:buClr>
              <a:buFont typeface="Wingdings" panose="05000000000000000000" pitchFamily="2" charset="2"/>
              <a:buChar char="Ø"/>
            </a:pPr>
            <a:endParaRPr lang="de-DE" altLang="de-DE">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Unterteilung in:</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Einfacher Schlüssel (id)</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Zusammengesetzter Schlüssel (id,Name)</a:t>
            </a:r>
          </a:p>
        </p:txBody>
      </p:sp>
      <p:sp>
        <p:nvSpPr>
          <p:cNvPr id="75780" name="Titel 3"/>
          <p:cNvSpPr>
            <a:spLocks noGrp="1"/>
          </p:cNvSpPr>
          <p:nvPr>
            <p:ph type="title"/>
          </p:nvPr>
        </p:nvSpPr>
        <p:spPr/>
        <p:txBody>
          <a:bodyPr/>
          <a:lstStyle/>
          <a:p>
            <a:pPr eaLnBrk="1" hangingPunct="1"/>
            <a:r>
              <a:rPr lang="de-CH" altLang="de-DE"/>
              <a:t>Primary-Key (Primärschüssel)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1143000" y="2971800"/>
            <a:ext cx="5562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Eindeutigkeit</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Unveränderbarkeit</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Laufende Zuteilbarkeit</a:t>
            </a: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Kurze Schreibweise</a:t>
            </a:r>
          </a:p>
        </p:txBody>
      </p:sp>
      <p:sp>
        <p:nvSpPr>
          <p:cNvPr id="76803" name="Text Box 4"/>
          <p:cNvSpPr txBox="1">
            <a:spLocks noChangeArrowheads="1"/>
          </p:cNvSpPr>
          <p:nvPr/>
        </p:nvSpPr>
        <p:spPr bwMode="auto">
          <a:xfrm>
            <a:off x="990600" y="18288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a:latin typeface="Verdana" panose="020B0604030504040204" pitchFamily="34" charset="0"/>
              </a:rPr>
              <a:t>Für einen Schlüssel werden 4 Grund-bedingungen gefordert:</a:t>
            </a:r>
            <a:endParaRPr kumimoji="0" lang="de-DE" altLang="de-DE"/>
          </a:p>
        </p:txBody>
      </p:sp>
      <p:sp>
        <p:nvSpPr>
          <p:cNvPr id="76804" name="Titel 4"/>
          <p:cNvSpPr>
            <a:spLocks noGrp="1"/>
          </p:cNvSpPr>
          <p:nvPr>
            <p:ph type="title"/>
          </p:nvPr>
        </p:nvSpPr>
        <p:spPr>
          <a:xfrm>
            <a:off x="611188" y="188913"/>
            <a:ext cx="8153400" cy="990600"/>
          </a:xfrm>
        </p:spPr>
        <p:txBody>
          <a:bodyPr/>
          <a:lstStyle/>
          <a:p>
            <a:pPr algn="ctr" eaLnBrk="1" hangingPunct="1"/>
            <a:r>
              <a:rPr lang="de-CH" altLang="de-DE"/>
              <a:t>Bedingungen für Schlüssel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5363" name="Rectangle 3"/>
          <p:cNvSpPr>
            <a:spLocks noGrp="1" noChangeArrowheads="1"/>
          </p:cNvSpPr>
          <p:nvPr>
            <p:ph sz="quarter" idx="1"/>
          </p:nvPr>
        </p:nvSpPr>
        <p:spPr>
          <a:xfrm>
            <a:off x="1116013" y="2420938"/>
            <a:ext cx="7559675" cy="3887787"/>
          </a:xfrm>
        </p:spPr>
        <p:txBody>
          <a:bodyPr/>
          <a:lstStyle/>
          <a:p>
            <a:pPr eaLnBrk="1" hangingPunct="1"/>
            <a:r>
              <a:rPr lang="de-CH" altLang="de-DE"/>
              <a:t>MLZ Prüfung</a:t>
            </a:r>
          </a:p>
          <a:p>
            <a:pPr eaLnBrk="1" hangingPunct="1"/>
            <a:r>
              <a:rPr lang="de-DE" altLang="de-DE"/>
              <a:t>Optional</a:t>
            </a:r>
          </a:p>
          <a:p>
            <a:pPr lvl="1" indent="-319088" eaLnBrk="1" hangingPunct="1">
              <a:buFont typeface="Wingdings" panose="05000000000000000000" pitchFamily="2" charset="2"/>
              <a:buChar char=""/>
            </a:pPr>
            <a:r>
              <a:rPr lang="de-DE" altLang="de-DE"/>
              <a:t>Datenbankanbindung / Schnittstellen</a:t>
            </a:r>
          </a:p>
        </p:txBody>
      </p:sp>
      <p:sp>
        <p:nvSpPr>
          <p:cNvPr id="15364" name="Text Box 4"/>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9. Schultag</a:t>
            </a:r>
            <a:endParaRPr kumimoji="0" lang="de-DE" altLang="de-DE" sz="2800">
              <a:solidFill>
                <a:schemeClr val="accen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ChangeArrowheads="1"/>
          </p:cNvSpPr>
          <p:nvPr/>
        </p:nvSpPr>
        <p:spPr bwMode="auto">
          <a:xfrm>
            <a:off x="1143000" y="1981200"/>
            <a:ext cx="7543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Mit NULL-Werten.</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Hierarchische und Konditionelle Beziehungen sind erlaubt.</a:t>
            </a:r>
          </a:p>
          <a:p>
            <a:pPr lvl="1" algn="l">
              <a:spcBef>
                <a:spcPct val="20000"/>
              </a:spcBef>
              <a:buClr>
                <a:schemeClr val="accent2"/>
              </a:buClr>
              <a:buFont typeface="Wingdings" panose="05000000000000000000" pitchFamily="2" charset="2"/>
              <a:buChar char="Ø"/>
            </a:pPr>
            <a:endParaRPr lang="de-DE" altLang="de-DE" sz="2000">
              <a:latin typeface="Verdana" panose="020B0604030504040204" pitchFamily="34" charset="0"/>
            </a:endParaRPr>
          </a:p>
          <a:p>
            <a:pPr lvl="1" algn="l">
              <a:spcBef>
                <a:spcPct val="20000"/>
              </a:spcBef>
              <a:buClr>
                <a:schemeClr val="accent2"/>
              </a:buClr>
              <a:buFont typeface="Wingdings" panose="05000000000000000000" pitchFamily="2" charset="2"/>
              <a:buChar char="Ø"/>
            </a:pPr>
            <a:endParaRPr lang="de-DE" altLang="de-DE" sz="2000">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Ohne NULL-Werte.</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Nur hierarchische Beziehungen erlaubt.</a:t>
            </a:r>
          </a:p>
        </p:txBody>
      </p:sp>
      <p:sp>
        <p:nvSpPr>
          <p:cNvPr id="77827" name="Titel 3"/>
          <p:cNvSpPr>
            <a:spLocks noGrp="1"/>
          </p:cNvSpPr>
          <p:nvPr>
            <p:ph type="title"/>
          </p:nvPr>
        </p:nvSpPr>
        <p:spPr>
          <a:xfrm>
            <a:off x="611188" y="188913"/>
            <a:ext cx="8153400" cy="990600"/>
          </a:xfrm>
        </p:spPr>
        <p:txBody>
          <a:bodyPr/>
          <a:lstStyle/>
          <a:p>
            <a:pPr algn="ctr" eaLnBrk="1" hangingPunct="1"/>
            <a:r>
              <a:rPr lang="de-CH" altLang="de-DE"/>
              <a:t>Foreign-Key</a:t>
            </a:r>
            <a:br>
              <a:rPr lang="de-CH" altLang="de-DE"/>
            </a:br>
            <a:r>
              <a:rPr lang="de-CH" altLang="de-DE"/>
              <a:t>(Fremdschüssel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ChangeArrowheads="1"/>
          </p:cNvSpPr>
          <p:nvPr/>
        </p:nvSpPr>
        <p:spPr bwMode="auto">
          <a:xfrm>
            <a:off x="406400" y="152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4000" b="1">
                <a:solidFill>
                  <a:schemeClr val="tx2"/>
                </a:solidFill>
                <a:latin typeface="Verdana" panose="020B0604030504040204" pitchFamily="34" charset="0"/>
              </a:rPr>
              <a:t>Wertebereich</a:t>
            </a:r>
            <a:br>
              <a:rPr lang="de-DE" altLang="de-DE" sz="4000" b="1">
                <a:solidFill>
                  <a:schemeClr val="tx2"/>
                </a:solidFill>
                <a:latin typeface="Verdana" panose="020B0604030504040204" pitchFamily="34" charset="0"/>
              </a:rPr>
            </a:br>
            <a:r>
              <a:rPr lang="de-DE" altLang="de-DE" sz="4000" b="1">
                <a:solidFill>
                  <a:schemeClr val="tx2"/>
                </a:solidFill>
                <a:latin typeface="Verdana" panose="020B0604030504040204" pitchFamily="34" charset="0"/>
              </a:rPr>
              <a:t>(Domäne)</a:t>
            </a:r>
            <a:endParaRPr lang="de-DE" altLang="de-DE" sz="4000">
              <a:solidFill>
                <a:schemeClr val="tx2"/>
              </a:solidFill>
              <a:latin typeface="Arial Black" panose="020B0A04020102020204" pitchFamily="34" charset="0"/>
            </a:endParaRPr>
          </a:p>
        </p:txBody>
      </p:sp>
      <p:sp>
        <p:nvSpPr>
          <p:cNvPr id="78851" name="Rectangle 1027"/>
          <p:cNvSpPr>
            <a:spLocks noChangeArrowheads="1"/>
          </p:cNvSpPr>
          <p:nvPr/>
        </p:nvSpPr>
        <p:spPr bwMode="auto">
          <a:xfrm>
            <a:off x="1143000" y="3429000"/>
            <a:ext cx="7543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1 ... 23</a:t>
            </a:r>
            <a:br>
              <a:rPr lang="de-DE" altLang="de-DE">
                <a:latin typeface="Verdana" panose="020B0604030504040204" pitchFamily="34" charset="0"/>
              </a:rPr>
            </a:br>
            <a:endParaRPr lang="de-DE" altLang="de-DE">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MO, DI, MI, DO, FR, SA, SO</a:t>
            </a:r>
            <a:br>
              <a:rPr lang="de-DE" altLang="de-DE">
                <a:latin typeface="Verdana" panose="020B0604030504040204" pitchFamily="34" charset="0"/>
              </a:rPr>
            </a:br>
            <a:endParaRPr lang="de-DE" altLang="de-DE">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Zeichen des ASCII Zeichensatzes</a:t>
            </a:r>
          </a:p>
        </p:txBody>
      </p:sp>
      <p:sp>
        <p:nvSpPr>
          <p:cNvPr id="78852" name="Text Box 1028"/>
          <p:cNvSpPr txBox="1">
            <a:spLocks noChangeArrowheads="1"/>
          </p:cNvSpPr>
          <p:nvPr/>
        </p:nvSpPr>
        <p:spPr bwMode="auto">
          <a:xfrm>
            <a:off x="1066800" y="18288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de-DE" altLang="de-DE" sz="2800">
                <a:latin typeface="Verdana" panose="020B0604030504040204" pitchFamily="34" charset="0"/>
              </a:rPr>
              <a:t>Eine Domäne stellt eine eindeutig bekannte Kollektion der zulässigen Eigenschaftswerte einer Eigenschaft dar.</a:t>
            </a:r>
            <a:endParaRPr kumimoji="0" lang="de-DE" altLang="de-DE" sz="2800"/>
          </a:p>
        </p:txBody>
      </p:sp>
      <p:sp>
        <p:nvSpPr>
          <p:cNvPr id="78853" name="Titel 4"/>
          <p:cNvSpPr>
            <a:spLocks noGrp="1"/>
          </p:cNvSpPr>
          <p:nvPr>
            <p:ph type="title"/>
          </p:nvPr>
        </p:nvSpPr>
        <p:spPr/>
        <p:txBody>
          <a:bodyPr/>
          <a:lstStyle/>
          <a:p>
            <a:pPr eaLnBrk="1" hangingPunct="1"/>
            <a:endParaRPr lang="de-CH" altLang="de-D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06400" y="228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4000" b="1">
                <a:solidFill>
                  <a:schemeClr val="tx2"/>
                </a:solidFill>
                <a:latin typeface="Verdana" panose="020B0604030504040204" pitchFamily="34" charset="0"/>
              </a:rPr>
              <a:t>Integritätsregeln</a:t>
            </a:r>
            <a:endParaRPr lang="de-DE" altLang="de-DE" sz="4000">
              <a:solidFill>
                <a:schemeClr val="tx2"/>
              </a:solidFill>
              <a:latin typeface="Arial Black" panose="020B0A04020102020204" pitchFamily="34" charset="0"/>
            </a:endParaRPr>
          </a:p>
        </p:txBody>
      </p:sp>
      <p:sp>
        <p:nvSpPr>
          <p:cNvPr id="79875" name="Rectangle 3"/>
          <p:cNvSpPr>
            <a:spLocks noChangeArrowheads="1"/>
          </p:cNvSpPr>
          <p:nvPr/>
        </p:nvSpPr>
        <p:spPr bwMode="auto">
          <a:xfrm>
            <a:off x="1066800" y="21336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Entity-Integrität</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Kein Attribut das zum Primary-Key gehört, darf NULL-Werte annehmen.</a:t>
            </a:r>
          </a:p>
          <a:p>
            <a:pPr algn="l">
              <a:spcBef>
                <a:spcPct val="20000"/>
              </a:spcBef>
              <a:buClr>
                <a:schemeClr val="accent2"/>
              </a:buClr>
              <a:buFont typeface="Wingdings" panose="05000000000000000000" pitchFamily="2" charset="2"/>
              <a:buChar char="Ø"/>
            </a:pPr>
            <a:endParaRPr lang="de-DE" altLang="de-DE">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Referenzielle-Integrität</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Foreign-Key Wert ist gleich einem Primary-Key Wert.</a:t>
            </a:r>
          </a:p>
          <a:p>
            <a:pPr lvl="1" algn="l">
              <a:spcBef>
                <a:spcPct val="20000"/>
              </a:spcBef>
              <a:buClr>
                <a:schemeClr val="accent2"/>
              </a:buClr>
              <a:buFont typeface="Wingdings" panose="05000000000000000000" pitchFamily="2" charset="2"/>
              <a:buChar char="Ø"/>
            </a:pPr>
            <a:r>
              <a:rPr lang="de-DE" altLang="de-DE" sz="2000">
                <a:latin typeface="Verdana" panose="020B0604030504040204" pitchFamily="34" charset="0"/>
              </a:rPr>
              <a:t>Der Wert des Foreign-Key ist ein NULL-Wert</a:t>
            </a:r>
          </a:p>
        </p:txBody>
      </p:sp>
      <p:sp>
        <p:nvSpPr>
          <p:cNvPr id="79876" name="Titel 3"/>
          <p:cNvSpPr>
            <a:spLocks noGrp="1"/>
          </p:cNvSpPr>
          <p:nvPr>
            <p:ph type="title"/>
          </p:nvPr>
        </p:nvSpPr>
        <p:spPr/>
        <p:txBody>
          <a:bodyPr/>
          <a:lstStyle/>
          <a:p>
            <a:pPr eaLnBrk="1" hangingPunct="1"/>
            <a:endParaRPr lang="de-CH" altLang="de-DE"/>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eaLnBrk="1" hangingPunct="1"/>
            <a:r>
              <a:rPr lang="de-DE" altLang="de-DE" b="1">
                <a:latin typeface="Tahoma" panose="020B0604030504040204" pitchFamily="34" charset="0"/>
              </a:rPr>
              <a:t>Beziehungen</a:t>
            </a:r>
            <a:endParaRPr lang="de-DE" altLang="de-DE"/>
          </a:p>
        </p:txBody>
      </p:sp>
      <p:sp>
        <p:nvSpPr>
          <p:cNvPr id="80899" name="Text Box 3"/>
          <p:cNvSpPr txBox="1">
            <a:spLocks noChangeArrowheads="1"/>
          </p:cNvSpPr>
          <p:nvPr/>
        </p:nvSpPr>
        <p:spPr bwMode="auto">
          <a:xfrm>
            <a:off x="838200" y="1600200"/>
            <a:ext cx="80010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90500" indent="-190500" algn="ctr">
              <a:defRPr kumimoji="1" sz="2400">
                <a:solidFill>
                  <a:schemeClr val="tx1"/>
                </a:solidFill>
                <a:latin typeface="Times New Roman" panose="02020603050405020304" pitchFamily="18" charset="0"/>
              </a:defRPr>
            </a:lvl1pPr>
            <a:lvl2pPr marL="762000" indent="-19050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Bedingungen:</a:t>
            </a:r>
            <a:br>
              <a:rPr kumimoji="0" lang="de-DE" altLang="de-DE" sz="1800">
                <a:latin typeface="Tahoma" panose="020B0604030504040204" pitchFamily="34" charset="0"/>
              </a:rPr>
            </a:br>
            <a:r>
              <a:rPr kumimoji="0" lang="de-DE" altLang="de-DE" sz="1800">
                <a:latin typeface="Tahoma" panose="020B0604030504040204" pitchFamily="34" charset="0"/>
              </a:rPr>
              <a:t>Die Tabellenfelder, die in Beziehung gesetzt werden, müssen vom gleichen Felddatentyp sein.</a:t>
            </a:r>
          </a:p>
          <a:p>
            <a:pPr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Arten:</a:t>
            </a:r>
          </a:p>
          <a:p>
            <a:pPr lvl="1"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1:1 Beziehung:</a:t>
            </a:r>
            <a:br>
              <a:rPr kumimoji="0" lang="de-DE" altLang="de-DE" sz="1800">
                <a:latin typeface="Tahoma" panose="020B0604030504040204" pitchFamily="34" charset="0"/>
              </a:rPr>
            </a:br>
            <a:r>
              <a:rPr kumimoji="0" lang="de-DE" altLang="de-DE" sz="1800">
                <a:latin typeface="Tahoma" panose="020B0604030504040204" pitchFamily="34" charset="0"/>
              </a:rPr>
              <a:t>Für jeden Datensatz in einer Tabelle wird ebenso ein Datensatz in der zweiten Tabelle angelegt.</a:t>
            </a:r>
          </a:p>
          <a:p>
            <a:pPr lvl="1"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1:n Beziehung:</a:t>
            </a:r>
            <a:br>
              <a:rPr kumimoji="0" lang="de-DE" altLang="de-DE" sz="1800">
                <a:latin typeface="Tahoma" panose="020B0604030504040204" pitchFamily="34" charset="0"/>
              </a:rPr>
            </a:br>
            <a:r>
              <a:rPr kumimoji="0" lang="de-DE" altLang="de-DE" sz="1800">
                <a:latin typeface="Tahoma" panose="020B0604030504040204" pitchFamily="34" charset="0"/>
              </a:rPr>
              <a:t>Für jeden Datensatz in einer Mastertabelle kann es mehrere Datensätze in der Detailtabelle geben.</a:t>
            </a:r>
          </a:p>
          <a:p>
            <a:pPr lvl="1" algn="l">
              <a:spcBef>
                <a:spcPct val="50000"/>
              </a:spcBef>
              <a:buClr>
                <a:schemeClr val="accent1"/>
              </a:buClr>
              <a:buFont typeface="Wingdings" panose="05000000000000000000" pitchFamily="2" charset="2"/>
              <a:buChar char="Ø"/>
            </a:pPr>
            <a:r>
              <a:rPr kumimoji="0" lang="de-DE" altLang="de-DE" sz="1800">
                <a:latin typeface="Tahoma" panose="020B0604030504040204" pitchFamily="34" charset="0"/>
              </a:rPr>
              <a:t>m:n</a:t>
            </a:r>
            <a:br>
              <a:rPr kumimoji="0" lang="de-DE" altLang="de-DE" sz="1800">
                <a:latin typeface="Tahoma" panose="020B0604030504040204" pitchFamily="34" charset="0"/>
              </a:rPr>
            </a:br>
            <a:r>
              <a:rPr kumimoji="0" lang="de-DE" altLang="de-DE" sz="1800">
                <a:latin typeface="Tahoma" panose="020B0604030504040204" pitchFamily="34" charset="0"/>
              </a:rPr>
              <a:t>Für mehrere Datensätze in einer der Beziehungstabellen kann es mehrere Datensätze in der zweiten Beziehungstabelle geben. Dies kann nur über eine dritte Tabelle realisiert werden.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1600200" y="3352800"/>
            <a:ext cx="838200" cy="758825"/>
          </a:xfrm>
          <a:prstGeom prst="rect">
            <a:avLst/>
          </a:prstGeom>
          <a:solidFill>
            <a:srgbClr val="00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P005</a:t>
            </a:r>
          </a:p>
          <a:p>
            <a:pPr algn="l">
              <a:spcBef>
                <a:spcPct val="50000"/>
              </a:spcBef>
            </a:pPr>
            <a:endParaRPr lang="de-DE" altLang="de-DE" sz="1800">
              <a:latin typeface="Arial" panose="020B0604020202020204" pitchFamily="34" charset="0"/>
            </a:endParaRPr>
          </a:p>
        </p:txBody>
      </p:sp>
      <p:sp>
        <p:nvSpPr>
          <p:cNvPr id="81923" name="Text Box 4"/>
          <p:cNvSpPr txBox="1">
            <a:spLocks noChangeArrowheads="1"/>
          </p:cNvSpPr>
          <p:nvPr/>
        </p:nvSpPr>
        <p:spPr bwMode="auto">
          <a:xfrm>
            <a:off x="1447800" y="3581400"/>
            <a:ext cx="838200" cy="758825"/>
          </a:xfrm>
          <a:prstGeom prst="rect">
            <a:avLst/>
          </a:prstGeom>
          <a:solidFill>
            <a:srgbClr val="00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P004</a:t>
            </a:r>
          </a:p>
          <a:p>
            <a:pPr algn="l">
              <a:spcBef>
                <a:spcPct val="50000"/>
              </a:spcBef>
            </a:pPr>
            <a:endParaRPr lang="de-DE" altLang="de-DE" sz="1800">
              <a:latin typeface="Arial" panose="020B0604020202020204" pitchFamily="34" charset="0"/>
            </a:endParaRPr>
          </a:p>
        </p:txBody>
      </p:sp>
      <p:sp>
        <p:nvSpPr>
          <p:cNvPr id="81924" name="Text Box 6"/>
          <p:cNvSpPr txBox="1">
            <a:spLocks noChangeArrowheads="1"/>
          </p:cNvSpPr>
          <p:nvPr/>
        </p:nvSpPr>
        <p:spPr bwMode="auto">
          <a:xfrm>
            <a:off x="1295400" y="3810000"/>
            <a:ext cx="838200" cy="758825"/>
          </a:xfrm>
          <a:prstGeom prst="rect">
            <a:avLst/>
          </a:prstGeom>
          <a:solidFill>
            <a:srgbClr val="00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P001</a:t>
            </a:r>
          </a:p>
          <a:p>
            <a:pPr algn="l">
              <a:spcBef>
                <a:spcPct val="50000"/>
              </a:spcBef>
            </a:pPr>
            <a:endParaRPr lang="de-DE" altLang="de-DE" sz="1800">
              <a:latin typeface="Arial" panose="020B0604020202020204" pitchFamily="34" charset="0"/>
            </a:endParaRPr>
          </a:p>
        </p:txBody>
      </p:sp>
      <p:sp>
        <p:nvSpPr>
          <p:cNvPr id="81925" name="Text Box 7"/>
          <p:cNvSpPr txBox="1">
            <a:spLocks noChangeArrowheads="1"/>
          </p:cNvSpPr>
          <p:nvPr/>
        </p:nvSpPr>
        <p:spPr bwMode="auto">
          <a:xfrm>
            <a:off x="1295400" y="2362200"/>
            <a:ext cx="1295400" cy="376238"/>
          </a:xfrm>
          <a:prstGeom prst="rect">
            <a:avLst/>
          </a:prstGeom>
          <a:solidFill>
            <a:srgbClr val="00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Hochbau</a:t>
            </a:r>
          </a:p>
        </p:txBody>
      </p:sp>
      <p:sp>
        <p:nvSpPr>
          <p:cNvPr id="81926" name="Text Box 8"/>
          <p:cNvSpPr txBox="1">
            <a:spLocks noChangeArrowheads="1"/>
          </p:cNvSpPr>
          <p:nvPr/>
        </p:nvSpPr>
        <p:spPr bwMode="auto">
          <a:xfrm>
            <a:off x="3276600" y="3352800"/>
            <a:ext cx="838200" cy="758825"/>
          </a:xfrm>
          <a:prstGeom prst="rect">
            <a:avLst/>
          </a:prstGeom>
          <a:solidFill>
            <a:srgbClr val="FF9966"/>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P007</a:t>
            </a:r>
          </a:p>
          <a:p>
            <a:pPr algn="l">
              <a:spcBef>
                <a:spcPct val="50000"/>
              </a:spcBef>
            </a:pPr>
            <a:endParaRPr lang="de-DE" altLang="de-DE" sz="1800">
              <a:latin typeface="Arial" panose="020B0604020202020204" pitchFamily="34" charset="0"/>
            </a:endParaRPr>
          </a:p>
        </p:txBody>
      </p:sp>
      <p:sp>
        <p:nvSpPr>
          <p:cNvPr id="81927" name="Text Box 9"/>
          <p:cNvSpPr txBox="1">
            <a:spLocks noChangeArrowheads="1"/>
          </p:cNvSpPr>
          <p:nvPr/>
        </p:nvSpPr>
        <p:spPr bwMode="auto">
          <a:xfrm>
            <a:off x="3124200" y="3581400"/>
            <a:ext cx="838200" cy="758825"/>
          </a:xfrm>
          <a:prstGeom prst="rect">
            <a:avLst/>
          </a:prstGeom>
          <a:solidFill>
            <a:srgbClr val="FF9966"/>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P006</a:t>
            </a:r>
          </a:p>
          <a:p>
            <a:pPr algn="l">
              <a:spcBef>
                <a:spcPct val="50000"/>
              </a:spcBef>
            </a:pPr>
            <a:endParaRPr lang="de-DE" altLang="de-DE" sz="1800">
              <a:latin typeface="Arial" panose="020B0604020202020204" pitchFamily="34" charset="0"/>
            </a:endParaRPr>
          </a:p>
        </p:txBody>
      </p:sp>
      <p:sp>
        <p:nvSpPr>
          <p:cNvPr id="81928" name="Text Box 10"/>
          <p:cNvSpPr txBox="1">
            <a:spLocks noChangeArrowheads="1"/>
          </p:cNvSpPr>
          <p:nvPr/>
        </p:nvSpPr>
        <p:spPr bwMode="auto">
          <a:xfrm>
            <a:off x="2971800" y="3810000"/>
            <a:ext cx="838200" cy="758825"/>
          </a:xfrm>
          <a:prstGeom prst="rect">
            <a:avLst/>
          </a:prstGeom>
          <a:solidFill>
            <a:srgbClr val="FF9966"/>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P002</a:t>
            </a:r>
          </a:p>
          <a:p>
            <a:pPr algn="l">
              <a:spcBef>
                <a:spcPct val="50000"/>
              </a:spcBef>
            </a:pPr>
            <a:endParaRPr lang="de-DE" altLang="de-DE" sz="1800">
              <a:latin typeface="Arial" panose="020B0604020202020204" pitchFamily="34" charset="0"/>
            </a:endParaRPr>
          </a:p>
        </p:txBody>
      </p:sp>
      <p:sp>
        <p:nvSpPr>
          <p:cNvPr id="81929" name="Text Box 11"/>
          <p:cNvSpPr txBox="1">
            <a:spLocks noChangeArrowheads="1"/>
          </p:cNvSpPr>
          <p:nvPr/>
        </p:nvSpPr>
        <p:spPr bwMode="auto">
          <a:xfrm>
            <a:off x="2819400" y="2362200"/>
            <a:ext cx="1447800" cy="376238"/>
          </a:xfrm>
          <a:prstGeom prst="rect">
            <a:avLst/>
          </a:prstGeom>
          <a:solidFill>
            <a:srgbClr val="FF9966"/>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Brückenbau</a:t>
            </a:r>
          </a:p>
        </p:txBody>
      </p:sp>
      <p:sp>
        <p:nvSpPr>
          <p:cNvPr id="81930" name="Text Box 12"/>
          <p:cNvSpPr txBox="1">
            <a:spLocks noChangeArrowheads="1"/>
          </p:cNvSpPr>
          <p:nvPr/>
        </p:nvSpPr>
        <p:spPr bwMode="auto">
          <a:xfrm>
            <a:off x="5029200" y="3352800"/>
            <a:ext cx="838200" cy="758825"/>
          </a:xfrm>
          <a:prstGeom prst="rect">
            <a:avLst/>
          </a:prstGeom>
          <a:solidFill>
            <a:srgbClr val="FFFF00"/>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P012</a:t>
            </a:r>
          </a:p>
          <a:p>
            <a:pPr algn="l">
              <a:spcBef>
                <a:spcPct val="50000"/>
              </a:spcBef>
            </a:pPr>
            <a:endParaRPr lang="de-DE" altLang="de-DE" sz="1800">
              <a:latin typeface="Arial" panose="020B0604020202020204" pitchFamily="34" charset="0"/>
            </a:endParaRPr>
          </a:p>
        </p:txBody>
      </p:sp>
      <p:sp>
        <p:nvSpPr>
          <p:cNvPr id="81931" name="Text Box 13"/>
          <p:cNvSpPr txBox="1">
            <a:spLocks noChangeArrowheads="1"/>
          </p:cNvSpPr>
          <p:nvPr/>
        </p:nvSpPr>
        <p:spPr bwMode="auto">
          <a:xfrm>
            <a:off x="4876800" y="3581400"/>
            <a:ext cx="838200" cy="758825"/>
          </a:xfrm>
          <a:prstGeom prst="rect">
            <a:avLst/>
          </a:prstGeom>
          <a:solidFill>
            <a:srgbClr val="FFFF00"/>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P008</a:t>
            </a:r>
          </a:p>
          <a:p>
            <a:pPr algn="l">
              <a:spcBef>
                <a:spcPct val="50000"/>
              </a:spcBef>
            </a:pPr>
            <a:endParaRPr lang="de-DE" altLang="de-DE" sz="1800">
              <a:latin typeface="Arial" panose="020B0604020202020204" pitchFamily="34" charset="0"/>
            </a:endParaRPr>
          </a:p>
        </p:txBody>
      </p:sp>
      <p:sp>
        <p:nvSpPr>
          <p:cNvPr id="81932" name="Text Box 14"/>
          <p:cNvSpPr txBox="1">
            <a:spLocks noChangeArrowheads="1"/>
          </p:cNvSpPr>
          <p:nvPr/>
        </p:nvSpPr>
        <p:spPr bwMode="auto">
          <a:xfrm>
            <a:off x="4724400" y="3810000"/>
            <a:ext cx="838200" cy="758825"/>
          </a:xfrm>
          <a:prstGeom prst="rect">
            <a:avLst/>
          </a:prstGeom>
          <a:solidFill>
            <a:srgbClr val="FFFF00"/>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P003</a:t>
            </a:r>
          </a:p>
          <a:p>
            <a:pPr algn="l">
              <a:spcBef>
                <a:spcPct val="50000"/>
              </a:spcBef>
            </a:pPr>
            <a:endParaRPr lang="de-DE" altLang="de-DE" sz="1800">
              <a:latin typeface="Arial" panose="020B0604020202020204" pitchFamily="34" charset="0"/>
            </a:endParaRPr>
          </a:p>
        </p:txBody>
      </p:sp>
      <p:sp>
        <p:nvSpPr>
          <p:cNvPr id="81933" name="Text Box 15"/>
          <p:cNvSpPr txBox="1">
            <a:spLocks noChangeArrowheads="1"/>
          </p:cNvSpPr>
          <p:nvPr/>
        </p:nvSpPr>
        <p:spPr bwMode="auto">
          <a:xfrm>
            <a:off x="4648200" y="2362200"/>
            <a:ext cx="1447800" cy="376238"/>
          </a:xfrm>
          <a:prstGeom prst="rect">
            <a:avLst/>
          </a:prstGeom>
          <a:solidFill>
            <a:srgbClr val="FFFF00"/>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Tiefbau</a:t>
            </a:r>
          </a:p>
        </p:txBody>
      </p:sp>
      <p:sp>
        <p:nvSpPr>
          <p:cNvPr id="81934" name="Line 16"/>
          <p:cNvSpPr>
            <a:spLocks noChangeShapeType="1"/>
          </p:cNvSpPr>
          <p:nvPr/>
        </p:nvSpPr>
        <p:spPr bwMode="auto">
          <a:xfrm flipV="1">
            <a:off x="5410200" y="2743200"/>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1935" name="Line 17"/>
          <p:cNvSpPr>
            <a:spLocks noChangeShapeType="1"/>
          </p:cNvSpPr>
          <p:nvPr/>
        </p:nvSpPr>
        <p:spPr bwMode="auto">
          <a:xfrm flipV="1">
            <a:off x="5257800" y="2743200"/>
            <a:ext cx="0" cy="838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36" name="Line 18"/>
          <p:cNvSpPr>
            <a:spLocks noChangeShapeType="1"/>
          </p:cNvSpPr>
          <p:nvPr/>
        </p:nvSpPr>
        <p:spPr bwMode="auto">
          <a:xfrm flipV="1">
            <a:off x="5105400" y="274320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37" name="Line 19"/>
          <p:cNvSpPr>
            <a:spLocks noChangeShapeType="1"/>
          </p:cNvSpPr>
          <p:nvPr/>
        </p:nvSpPr>
        <p:spPr bwMode="auto">
          <a:xfrm flipV="1">
            <a:off x="3657600" y="2743200"/>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1938" name="Line 20"/>
          <p:cNvSpPr>
            <a:spLocks noChangeShapeType="1"/>
          </p:cNvSpPr>
          <p:nvPr/>
        </p:nvSpPr>
        <p:spPr bwMode="auto">
          <a:xfrm flipV="1">
            <a:off x="3505200" y="2743200"/>
            <a:ext cx="0" cy="838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39" name="Line 21"/>
          <p:cNvSpPr>
            <a:spLocks noChangeShapeType="1"/>
          </p:cNvSpPr>
          <p:nvPr/>
        </p:nvSpPr>
        <p:spPr bwMode="auto">
          <a:xfrm flipV="1">
            <a:off x="3352800" y="274320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40" name="Line 22"/>
          <p:cNvSpPr>
            <a:spLocks noChangeShapeType="1"/>
          </p:cNvSpPr>
          <p:nvPr/>
        </p:nvSpPr>
        <p:spPr bwMode="auto">
          <a:xfrm flipV="1">
            <a:off x="1981200" y="2743200"/>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1941" name="Line 23"/>
          <p:cNvSpPr>
            <a:spLocks noChangeShapeType="1"/>
          </p:cNvSpPr>
          <p:nvPr/>
        </p:nvSpPr>
        <p:spPr bwMode="auto">
          <a:xfrm flipV="1">
            <a:off x="1828800" y="2743200"/>
            <a:ext cx="0" cy="838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42" name="Line 24"/>
          <p:cNvSpPr>
            <a:spLocks noChangeShapeType="1"/>
          </p:cNvSpPr>
          <p:nvPr/>
        </p:nvSpPr>
        <p:spPr bwMode="auto">
          <a:xfrm flipV="1">
            <a:off x="1676400" y="274320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43" name="Text Box 25"/>
          <p:cNvSpPr txBox="1">
            <a:spLocks noChangeArrowheads="1"/>
          </p:cNvSpPr>
          <p:nvPr/>
        </p:nvSpPr>
        <p:spPr bwMode="auto">
          <a:xfrm>
            <a:off x="6477000" y="2362200"/>
            <a:ext cx="1447800" cy="392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Fachgebiet</a:t>
            </a:r>
          </a:p>
        </p:txBody>
      </p:sp>
      <p:sp>
        <p:nvSpPr>
          <p:cNvPr id="81944" name="Text Box 26"/>
          <p:cNvSpPr txBox="1">
            <a:spLocks noChangeArrowheads="1"/>
          </p:cNvSpPr>
          <p:nvPr/>
        </p:nvSpPr>
        <p:spPr bwMode="auto">
          <a:xfrm>
            <a:off x="6477000" y="3810000"/>
            <a:ext cx="1447800" cy="392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Projekte</a:t>
            </a:r>
          </a:p>
        </p:txBody>
      </p:sp>
      <p:sp>
        <p:nvSpPr>
          <p:cNvPr id="81945" name="Line 27"/>
          <p:cNvSpPr>
            <a:spLocks noChangeShapeType="1"/>
          </p:cNvSpPr>
          <p:nvPr/>
        </p:nvSpPr>
        <p:spPr bwMode="auto">
          <a:xfrm>
            <a:off x="7200900" y="2743200"/>
            <a:ext cx="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1946" name="Text Box 28"/>
          <p:cNvSpPr txBox="1">
            <a:spLocks noChangeArrowheads="1"/>
          </p:cNvSpPr>
          <p:nvPr/>
        </p:nvSpPr>
        <p:spPr bwMode="auto">
          <a:xfrm>
            <a:off x="7162800" y="2743200"/>
            <a:ext cx="7223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latin typeface="Arial" panose="020B0604020202020204" pitchFamily="34" charset="0"/>
              </a:rPr>
              <a:t>1,1</a:t>
            </a:r>
            <a:endParaRPr lang="de-DE" altLang="de-DE" sz="1800" b="1">
              <a:latin typeface="Arial" panose="020B0604020202020204" pitchFamily="34" charset="0"/>
            </a:endParaRPr>
          </a:p>
        </p:txBody>
      </p:sp>
      <p:sp>
        <p:nvSpPr>
          <p:cNvPr id="81947" name="Text Box 29"/>
          <p:cNvSpPr txBox="1">
            <a:spLocks noChangeArrowheads="1"/>
          </p:cNvSpPr>
          <p:nvPr/>
        </p:nvSpPr>
        <p:spPr bwMode="auto">
          <a:xfrm>
            <a:off x="7162800" y="3505200"/>
            <a:ext cx="7223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latin typeface="Arial" panose="020B0604020202020204" pitchFamily="34" charset="0"/>
              </a:rPr>
              <a:t>1,n</a:t>
            </a:r>
            <a:endParaRPr lang="de-DE" altLang="de-DE" sz="1800" b="1">
              <a:latin typeface="Arial" panose="020B0604020202020204" pitchFamily="34" charset="0"/>
            </a:endParaRPr>
          </a:p>
        </p:txBody>
      </p:sp>
      <p:sp>
        <p:nvSpPr>
          <p:cNvPr id="161822" name="Text Box 30"/>
          <p:cNvSpPr txBox="1">
            <a:spLocks noChangeArrowheads="1"/>
          </p:cNvSpPr>
          <p:nvPr/>
        </p:nvSpPr>
        <p:spPr bwMode="auto">
          <a:xfrm>
            <a:off x="3657600" y="4876800"/>
            <a:ext cx="1905000" cy="457200"/>
          </a:xfrm>
          <a:prstGeom prst="rect">
            <a:avLst/>
          </a:prstGeom>
          <a:noFill/>
          <a:ln w="25400">
            <a:noFill/>
            <a:miter lim="800000"/>
            <a:headEnd/>
            <a:tailEnd/>
          </a:ln>
          <a:effectLst/>
        </p:spPr>
        <p:txBody>
          <a:bodyPr lIns="90000" tIns="46800" rIns="90000" bIns="46800">
            <a:spAutoFit/>
          </a:bodyPr>
          <a:lstStyle/>
          <a:p>
            <a:pPr>
              <a:spcBef>
                <a:spcPct val="50000"/>
              </a:spcBef>
              <a:defRPr/>
            </a:pPr>
            <a:r>
              <a:rPr lang="de-DE" b="1">
                <a:latin typeface="Arial" charset="0"/>
              </a:rPr>
              <a:t>Hierarchie</a:t>
            </a:r>
            <a:endParaRPr lang="de-DE" b="1">
              <a:effectLst>
                <a:outerShdw blurRad="38100" dist="38100" dir="2700000" algn="tl">
                  <a:srgbClr val="C0C0C0"/>
                </a:outerShdw>
              </a:effectLst>
              <a:latin typeface="Arial" charset="0"/>
            </a:endParaRPr>
          </a:p>
        </p:txBody>
      </p:sp>
      <p:sp>
        <p:nvSpPr>
          <p:cNvPr id="81949" name="Rectangle 31"/>
          <p:cNvSpPr>
            <a:spLocks noChangeArrowheads="1"/>
          </p:cNvSpPr>
          <p:nvPr/>
        </p:nvSpPr>
        <p:spPr bwMode="auto">
          <a:xfrm>
            <a:off x="990600" y="2057400"/>
            <a:ext cx="7239000" cy="3352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81950" name="Text Box 32"/>
          <p:cNvSpPr txBox="1">
            <a:spLocks noChangeArrowheads="1"/>
          </p:cNvSpPr>
          <p:nvPr/>
        </p:nvSpPr>
        <p:spPr bwMode="auto">
          <a:xfrm>
            <a:off x="6324600" y="43434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„1-m- Beziehung“</a:t>
            </a:r>
          </a:p>
        </p:txBody>
      </p:sp>
      <p:sp>
        <p:nvSpPr>
          <p:cNvPr id="81951" name="Text Box 33"/>
          <p:cNvSpPr txBox="1">
            <a:spLocks noChangeArrowheads="1"/>
          </p:cNvSpPr>
          <p:nvPr/>
        </p:nvSpPr>
        <p:spPr bwMode="auto">
          <a:xfrm>
            <a:off x="6259513" y="4851400"/>
            <a:ext cx="1947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solidFill>
                  <a:srgbClr val="FF0000"/>
                </a:solidFill>
                <a:latin typeface="Comic Sans MS" panose="030F0702030302020204" pitchFamily="66" charset="0"/>
              </a:rPr>
              <a:t>„Assoziationstyp“</a:t>
            </a:r>
            <a:endParaRPr lang="de-DE" altLang="de-DE" sz="1600">
              <a:latin typeface="Arial" panose="020B0604020202020204" pitchFamily="34" charset="0"/>
            </a:endParaRPr>
          </a:p>
        </p:txBody>
      </p:sp>
      <p:sp>
        <p:nvSpPr>
          <p:cNvPr id="81952" name="Rectangle 34"/>
          <p:cNvSpPr>
            <a:spLocks noGrp="1" noChangeArrowheads="1"/>
          </p:cNvSpPr>
          <p:nvPr>
            <p:ph type="title"/>
          </p:nvPr>
        </p:nvSpPr>
        <p:spPr>
          <a:xfrm>
            <a:off x="406400" y="228600"/>
            <a:ext cx="8356600" cy="838200"/>
          </a:xfrm>
          <a:noFill/>
        </p:spPr>
        <p:txBody>
          <a:bodyPr/>
          <a:lstStyle/>
          <a:p>
            <a:pPr algn="ctr" eaLnBrk="1" hangingPunct="1"/>
            <a:r>
              <a:rPr lang="de-DE" altLang="de-DE"/>
              <a:t> </a:t>
            </a:r>
            <a:r>
              <a:rPr lang="de-DE" altLang="de-DE" sz="3600"/>
              <a:t>Logische Datenstrukturen 1-m</a:t>
            </a:r>
            <a:endParaRPr lang="de-DE" altLang="de-D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4"/>
          <p:cNvGrpSpPr>
            <a:grpSpLocks/>
          </p:cNvGrpSpPr>
          <p:nvPr/>
        </p:nvGrpSpPr>
        <p:grpSpPr bwMode="auto">
          <a:xfrm>
            <a:off x="1000125" y="1952625"/>
            <a:ext cx="839788" cy="4116388"/>
            <a:chOff x="624" y="1104"/>
            <a:chExt cx="529" cy="2593"/>
          </a:xfrm>
        </p:grpSpPr>
        <p:sp>
          <p:nvSpPr>
            <p:cNvPr id="82973" name="Freeform 5"/>
            <p:cNvSpPr>
              <a:spLocks/>
            </p:cNvSpPr>
            <p:nvPr/>
          </p:nvSpPr>
          <p:spPr bwMode="auto">
            <a:xfrm flipH="1" flipV="1">
              <a:off x="624" y="1105"/>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FFCC99"/>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74" name="Freeform 6"/>
            <p:cNvSpPr>
              <a:spLocks/>
            </p:cNvSpPr>
            <p:nvPr/>
          </p:nvSpPr>
          <p:spPr bwMode="auto">
            <a:xfrm>
              <a:off x="625" y="1639"/>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CC99FF"/>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75" name="Freeform 7"/>
            <p:cNvSpPr>
              <a:spLocks/>
            </p:cNvSpPr>
            <p:nvPr/>
          </p:nvSpPr>
          <p:spPr bwMode="auto">
            <a:xfrm flipH="1" flipV="1">
              <a:off x="624" y="1631"/>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99CCFF"/>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76" name="Freeform 8"/>
            <p:cNvSpPr>
              <a:spLocks/>
            </p:cNvSpPr>
            <p:nvPr/>
          </p:nvSpPr>
          <p:spPr bwMode="auto">
            <a:xfrm>
              <a:off x="625" y="2165"/>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FFFF00"/>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77" name="Freeform 9"/>
            <p:cNvSpPr>
              <a:spLocks/>
            </p:cNvSpPr>
            <p:nvPr/>
          </p:nvSpPr>
          <p:spPr bwMode="auto">
            <a:xfrm flipH="1" flipV="1">
              <a:off x="624" y="2157"/>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FFCC99"/>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78" name="Freeform 10"/>
            <p:cNvSpPr>
              <a:spLocks/>
            </p:cNvSpPr>
            <p:nvPr/>
          </p:nvSpPr>
          <p:spPr bwMode="auto">
            <a:xfrm flipH="1" flipV="1">
              <a:off x="624" y="2691"/>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FFCC99"/>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79" name="Freeform 11"/>
            <p:cNvSpPr>
              <a:spLocks/>
            </p:cNvSpPr>
            <p:nvPr/>
          </p:nvSpPr>
          <p:spPr bwMode="auto">
            <a:xfrm flipH="1" flipV="1">
              <a:off x="624" y="3217"/>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FFCC99"/>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80" name="Freeform 12"/>
            <p:cNvSpPr>
              <a:spLocks/>
            </p:cNvSpPr>
            <p:nvPr/>
          </p:nvSpPr>
          <p:spPr bwMode="auto">
            <a:xfrm>
              <a:off x="625" y="2691"/>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00FFFF"/>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81" name="Freeform 13"/>
            <p:cNvSpPr>
              <a:spLocks/>
            </p:cNvSpPr>
            <p:nvPr/>
          </p:nvSpPr>
          <p:spPr bwMode="auto">
            <a:xfrm>
              <a:off x="625" y="3217"/>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00FFFF"/>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82" name="Freeform 14"/>
            <p:cNvSpPr>
              <a:spLocks/>
            </p:cNvSpPr>
            <p:nvPr/>
          </p:nvSpPr>
          <p:spPr bwMode="auto">
            <a:xfrm>
              <a:off x="624" y="1105"/>
              <a:ext cx="528" cy="480"/>
            </a:xfrm>
            <a:custGeom>
              <a:avLst/>
              <a:gdLst>
                <a:gd name="T0" fmla="*/ 0 w 528"/>
                <a:gd name="T1" fmla="*/ 480 h 480"/>
                <a:gd name="T2" fmla="*/ 0 w 528"/>
                <a:gd name="T3" fmla="*/ 0 h 480"/>
                <a:gd name="T4" fmla="*/ 528 w 528"/>
                <a:gd name="T5" fmla="*/ 0 h 480"/>
                <a:gd name="T6" fmla="*/ 0 w 528"/>
                <a:gd name="T7" fmla="*/ 48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lnTo>
                    <a:pt x="0" y="0"/>
                  </a:lnTo>
                  <a:lnTo>
                    <a:pt x="528" y="0"/>
                  </a:lnTo>
                  <a:lnTo>
                    <a:pt x="0" y="480"/>
                  </a:lnTo>
                  <a:close/>
                </a:path>
              </a:pathLst>
            </a:custGeom>
            <a:solidFill>
              <a:srgbClr val="00FFFF"/>
            </a:solidFill>
            <a:ln>
              <a:noFill/>
            </a:ln>
            <a:extLs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Lst>
          </p:spPr>
          <p:txBody>
            <a:bodyPr wrap="none" lIns="90000" tIns="46800" rIns="90000" bIns="46800" anchor="ctr">
              <a:spAutoFit/>
            </a:bodyPr>
            <a:lstStyle/>
            <a:p>
              <a:endParaRPr lang="de-CH"/>
            </a:p>
          </p:txBody>
        </p:sp>
        <p:sp>
          <p:nvSpPr>
            <p:cNvPr id="82983" name="Text Box 15"/>
            <p:cNvSpPr txBox="1">
              <a:spLocks noChangeArrowheads="1"/>
            </p:cNvSpPr>
            <p:nvPr/>
          </p:nvSpPr>
          <p:spPr bwMode="auto">
            <a:xfrm>
              <a:off x="624" y="1104"/>
              <a:ext cx="528" cy="4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P001</a:t>
              </a:r>
            </a:p>
            <a:p>
              <a:pPr algn="l">
                <a:spcBef>
                  <a:spcPct val="50000"/>
                </a:spcBef>
              </a:pPr>
              <a:endParaRPr lang="de-DE" altLang="de-DE" sz="1800">
                <a:latin typeface="Arial" panose="020B0604020202020204" pitchFamily="34" charset="0"/>
              </a:endParaRPr>
            </a:p>
          </p:txBody>
        </p:sp>
        <p:sp>
          <p:nvSpPr>
            <p:cNvPr id="82984" name="Text Box 16"/>
            <p:cNvSpPr txBox="1">
              <a:spLocks noChangeArrowheads="1"/>
            </p:cNvSpPr>
            <p:nvPr/>
          </p:nvSpPr>
          <p:spPr bwMode="auto">
            <a:xfrm>
              <a:off x="624" y="3216"/>
              <a:ext cx="528" cy="4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P005</a:t>
              </a:r>
            </a:p>
            <a:p>
              <a:pPr algn="l">
                <a:spcBef>
                  <a:spcPct val="50000"/>
                </a:spcBef>
              </a:pPr>
              <a:endParaRPr lang="de-DE" altLang="de-DE" sz="1800">
                <a:latin typeface="Arial" panose="020B0604020202020204" pitchFamily="34" charset="0"/>
              </a:endParaRPr>
            </a:p>
          </p:txBody>
        </p:sp>
        <p:sp>
          <p:nvSpPr>
            <p:cNvPr id="82985" name="Text Box 17"/>
            <p:cNvSpPr txBox="1">
              <a:spLocks noChangeArrowheads="1"/>
            </p:cNvSpPr>
            <p:nvPr/>
          </p:nvSpPr>
          <p:spPr bwMode="auto">
            <a:xfrm>
              <a:off x="624" y="2688"/>
              <a:ext cx="528" cy="4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P004</a:t>
              </a:r>
            </a:p>
            <a:p>
              <a:pPr algn="l">
                <a:spcBef>
                  <a:spcPct val="50000"/>
                </a:spcBef>
              </a:pPr>
              <a:endParaRPr lang="de-DE" altLang="de-DE" sz="1800">
                <a:latin typeface="Arial" panose="020B0604020202020204" pitchFamily="34" charset="0"/>
              </a:endParaRPr>
            </a:p>
          </p:txBody>
        </p:sp>
        <p:sp>
          <p:nvSpPr>
            <p:cNvPr id="82986" name="Text Box 18"/>
            <p:cNvSpPr txBox="1">
              <a:spLocks noChangeArrowheads="1"/>
            </p:cNvSpPr>
            <p:nvPr/>
          </p:nvSpPr>
          <p:spPr bwMode="auto">
            <a:xfrm>
              <a:off x="624" y="1632"/>
              <a:ext cx="528" cy="4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P002</a:t>
              </a:r>
            </a:p>
            <a:p>
              <a:pPr algn="l">
                <a:spcBef>
                  <a:spcPct val="50000"/>
                </a:spcBef>
              </a:pPr>
              <a:endParaRPr lang="de-DE" altLang="de-DE" sz="1800">
                <a:latin typeface="Arial" panose="020B0604020202020204" pitchFamily="34" charset="0"/>
              </a:endParaRPr>
            </a:p>
          </p:txBody>
        </p:sp>
        <p:sp>
          <p:nvSpPr>
            <p:cNvPr id="82987" name="Text Box 19"/>
            <p:cNvSpPr txBox="1">
              <a:spLocks noChangeArrowheads="1"/>
            </p:cNvSpPr>
            <p:nvPr/>
          </p:nvSpPr>
          <p:spPr bwMode="auto">
            <a:xfrm>
              <a:off x="624" y="2160"/>
              <a:ext cx="528" cy="4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P003</a:t>
              </a:r>
            </a:p>
            <a:p>
              <a:pPr algn="l">
                <a:spcBef>
                  <a:spcPct val="50000"/>
                </a:spcBef>
              </a:pPr>
              <a:endParaRPr lang="de-DE" altLang="de-DE" sz="1800">
                <a:latin typeface="Arial" panose="020B0604020202020204" pitchFamily="34" charset="0"/>
              </a:endParaRPr>
            </a:p>
          </p:txBody>
        </p:sp>
      </p:grpSp>
      <p:sp>
        <p:nvSpPr>
          <p:cNvPr id="82947" name="Line 20"/>
          <p:cNvSpPr>
            <a:spLocks noChangeShapeType="1"/>
          </p:cNvSpPr>
          <p:nvPr/>
        </p:nvSpPr>
        <p:spPr bwMode="auto">
          <a:xfrm>
            <a:off x="1839913" y="2316163"/>
            <a:ext cx="1409700" cy="741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48" name="Line 21"/>
          <p:cNvSpPr>
            <a:spLocks noChangeShapeType="1"/>
          </p:cNvSpPr>
          <p:nvPr/>
        </p:nvSpPr>
        <p:spPr bwMode="auto">
          <a:xfrm flipH="1">
            <a:off x="1852613" y="3057525"/>
            <a:ext cx="1397000" cy="1757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49" name="Line 22"/>
          <p:cNvSpPr>
            <a:spLocks noChangeShapeType="1"/>
          </p:cNvSpPr>
          <p:nvPr/>
        </p:nvSpPr>
        <p:spPr bwMode="auto">
          <a:xfrm flipH="1">
            <a:off x="1852613" y="3057525"/>
            <a:ext cx="1397000" cy="2611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0" name="Line 23"/>
          <p:cNvSpPr>
            <a:spLocks noChangeShapeType="1"/>
          </p:cNvSpPr>
          <p:nvPr/>
        </p:nvSpPr>
        <p:spPr bwMode="auto">
          <a:xfrm flipV="1">
            <a:off x="1852613" y="4479925"/>
            <a:ext cx="1397000" cy="1200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1" name="Line 24"/>
          <p:cNvSpPr>
            <a:spLocks noChangeShapeType="1"/>
          </p:cNvSpPr>
          <p:nvPr/>
        </p:nvSpPr>
        <p:spPr bwMode="auto">
          <a:xfrm flipH="1">
            <a:off x="1839913" y="4479925"/>
            <a:ext cx="1409700" cy="3349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2" name="Line 25"/>
          <p:cNvSpPr>
            <a:spLocks noChangeShapeType="1"/>
          </p:cNvSpPr>
          <p:nvPr/>
        </p:nvSpPr>
        <p:spPr bwMode="auto">
          <a:xfrm flipH="1" flipV="1">
            <a:off x="1852613" y="3997325"/>
            <a:ext cx="1373187" cy="48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3" name="Line 26"/>
          <p:cNvSpPr>
            <a:spLocks noChangeShapeType="1"/>
          </p:cNvSpPr>
          <p:nvPr/>
        </p:nvSpPr>
        <p:spPr bwMode="auto">
          <a:xfrm flipH="1" flipV="1">
            <a:off x="1852613" y="2327275"/>
            <a:ext cx="1373187" cy="2152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4" name="Line 27"/>
          <p:cNvSpPr>
            <a:spLocks noChangeShapeType="1"/>
          </p:cNvSpPr>
          <p:nvPr/>
        </p:nvSpPr>
        <p:spPr bwMode="auto">
          <a:xfrm>
            <a:off x="1852613" y="3144838"/>
            <a:ext cx="1397000" cy="395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5" name="Line 28"/>
          <p:cNvSpPr>
            <a:spLocks noChangeShapeType="1"/>
          </p:cNvSpPr>
          <p:nvPr/>
        </p:nvSpPr>
        <p:spPr bwMode="auto">
          <a:xfrm>
            <a:off x="1852613" y="3144838"/>
            <a:ext cx="1397000" cy="1793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56" name="Line 29"/>
          <p:cNvSpPr>
            <a:spLocks noChangeShapeType="1"/>
          </p:cNvSpPr>
          <p:nvPr/>
        </p:nvSpPr>
        <p:spPr bwMode="auto">
          <a:xfrm>
            <a:off x="1852613" y="3997325"/>
            <a:ext cx="1397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grpSp>
        <p:nvGrpSpPr>
          <p:cNvPr id="82957" name="Group 30"/>
          <p:cNvGrpSpPr>
            <a:grpSpLocks/>
          </p:cNvGrpSpPr>
          <p:nvPr/>
        </p:nvGrpSpPr>
        <p:grpSpPr bwMode="auto">
          <a:xfrm>
            <a:off x="3235325" y="2879725"/>
            <a:ext cx="1460500" cy="2262188"/>
            <a:chOff x="2156" y="1639"/>
            <a:chExt cx="920" cy="1425"/>
          </a:xfrm>
        </p:grpSpPr>
        <p:sp>
          <p:nvSpPr>
            <p:cNvPr id="82968" name="Text Box 31"/>
            <p:cNvSpPr txBox="1">
              <a:spLocks noChangeArrowheads="1"/>
            </p:cNvSpPr>
            <p:nvPr/>
          </p:nvSpPr>
          <p:spPr bwMode="auto">
            <a:xfrm>
              <a:off x="2172" y="1639"/>
              <a:ext cx="899" cy="237"/>
            </a:xfrm>
            <a:prstGeom prst="rect">
              <a:avLst/>
            </a:prstGeom>
            <a:solidFill>
              <a:srgbClr val="00FF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Hochbau</a:t>
              </a:r>
            </a:p>
          </p:txBody>
        </p:sp>
        <p:sp>
          <p:nvSpPr>
            <p:cNvPr id="82969" name="Text Box 32"/>
            <p:cNvSpPr txBox="1">
              <a:spLocks noChangeArrowheads="1"/>
            </p:cNvSpPr>
            <p:nvPr/>
          </p:nvSpPr>
          <p:spPr bwMode="auto">
            <a:xfrm>
              <a:off x="2164" y="1929"/>
              <a:ext cx="912" cy="237"/>
            </a:xfrm>
            <a:prstGeom prst="rect">
              <a:avLst/>
            </a:prstGeom>
            <a:solidFill>
              <a:srgbClr val="CC99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Brückenbau</a:t>
              </a:r>
            </a:p>
          </p:txBody>
        </p:sp>
        <p:sp>
          <p:nvSpPr>
            <p:cNvPr id="82970" name="Text Box 33"/>
            <p:cNvSpPr txBox="1">
              <a:spLocks noChangeArrowheads="1"/>
            </p:cNvSpPr>
            <p:nvPr/>
          </p:nvSpPr>
          <p:spPr bwMode="auto">
            <a:xfrm>
              <a:off x="2156" y="2225"/>
              <a:ext cx="912" cy="237"/>
            </a:xfrm>
            <a:prstGeom prst="rect">
              <a:avLst/>
            </a:prstGeom>
            <a:solidFill>
              <a:srgbClr val="FFFF00"/>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Tiefbau</a:t>
              </a:r>
            </a:p>
          </p:txBody>
        </p:sp>
        <p:sp>
          <p:nvSpPr>
            <p:cNvPr id="82971" name="Text Box 34"/>
            <p:cNvSpPr txBox="1">
              <a:spLocks noChangeArrowheads="1"/>
            </p:cNvSpPr>
            <p:nvPr/>
          </p:nvSpPr>
          <p:spPr bwMode="auto">
            <a:xfrm>
              <a:off x="2156" y="2525"/>
              <a:ext cx="912" cy="237"/>
            </a:xfrm>
            <a:prstGeom prst="rect">
              <a:avLst/>
            </a:prstGeom>
            <a:solidFill>
              <a:srgbClr val="FFCC99"/>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Massivbau</a:t>
              </a:r>
            </a:p>
          </p:txBody>
        </p:sp>
        <p:sp>
          <p:nvSpPr>
            <p:cNvPr id="82972" name="Text Box 35"/>
            <p:cNvSpPr txBox="1">
              <a:spLocks noChangeArrowheads="1"/>
            </p:cNvSpPr>
            <p:nvPr/>
          </p:nvSpPr>
          <p:spPr bwMode="auto">
            <a:xfrm>
              <a:off x="2156" y="2827"/>
              <a:ext cx="912" cy="237"/>
            </a:xfrm>
            <a:prstGeom prst="rect">
              <a:avLst/>
            </a:prstGeom>
            <a:solidFill>
              <a:srgbClr val="99CCFF"/>
            </a:solidFill>
            <a:ln w="9525">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Stahlbau</a:t>
              </a:r>
            </a:p>
          </p:txBody>
        </p:sp>
      </p:grpSp>
      <p:sp>
        <p:nvSpPr>
          <p:cNvPr id="82958" name="Text Box 36"/>
          <p:cNvSpPr txBox="1">
            <a:spLocks noChangeArrowheads="1"/>
          </p:cNvSpPr>
          <p:nvPr/>
        </p:nvSpPr>
        <p:spPr bwMode="auto">
          <a:xfrm>
            <a:off x="6881813" y="3786188"/>
            <a:ext cx="1597025"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Fachgebiete</a:t>
            </a:r>
          </a:p>
        </p:txBody>
      </p:sp>
      <p:sp>
        <p:nvSpPr>
          <p:cNvPr id="82959" name="Text Box 37"/>
          <p:cNvSpPr txBox="1">
            <a:spLocks noChangeArrowheads="1"/>
          </p:cNvSpPr>
          <p:nvPr/>
        </p:nvSpPr>
        <p:spPr bwMode="auto">
          <a:xfrm>
            <a:off x="4854575" y="3800475"/>
            <a:ext cx="1162050" cy="392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Projekte</a:t>
            </a:r>
          </a:p>
        </p:txBody>
      </p:sp>
      <p:sp>
        <p:nvSpPr>
          <p:cNvPr id="82960" name="Text Box 38"/>
          <p:cNvSpPr txBox="1">
            <a:spLocks noChangeArrowheads="1"/>
          </p:cNvSpPr>
          <p:nvPr/>
        </p:nvSpPr>
        <p:spPr bwMode="auto">
          <a:xfrm>
            <a:off x="5984875" y="3692525"/>
            <a:ext cx="5318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latin typeface="Arial" panose="020B0604020202020204" pitchFamily="34" charset="0"/>
              </a:rPr>
              <a:t>1,n</a:t>
            </a:r>
            <a:endParaRPr lang="de-DE" altLang="de-DE" sz="1800" b="1">
              <a:latin typeface="Arial" panose="020B0604020202020204" pitchFamily="34" charset="0"/>
            </a:endParaRPr>
          </a:p>
        </p:txBody>
      </p:sp>
      <p:sp>
        <p:nvSpPr>
          <p:cNvPr id="82961" name="Text Box 39"/>
          <p:cNvSpPr txBox="1">
            <a:spLocks noChangeArrowheads="1"/>
          </p:cNvSpPr>
          <p:nvPr/>
        </p:nvSpPr>
        <p:spPr bwMode="auto">
          <a:xfrm>
            <a:off x="5480050" y="4370388"/>
            <a:ext cx="29797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latin typeface="Arial" panose="020B0604020202020204" pitchFamily="34" charset="0"/>
              </a:rPr>
              <a:t>„1,n-1,n- Beziehung“</a:t>
            </a:r>
          </a:p>
        </p:txBody>
      </p:sp>
      <p:sp>
        <p:nvSpPr>
          <p:cNvPr id="82962" name="Line 40"/>
          <p:cNvSpPr>
            <a:spLocks noChangeShapeType="1"/>
          </p:cNvSpPr>
          <p:nvPr/>
        </p:nvSpPr>
        <p:spPr bwMode="auto">
          <a:xfrm>
            <a:off x="6021388" y="3997325"/>
            <a:ext cx="8540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2963" name="Text Box 41"/>
          <p:cNvSpPr txBox="1">
            <a:spLocks noChangeArrowheads="1"/>
          </p:cNvSpPr>
          <p:nvPr/>
        </p:nvSpPr>
        <p:spPr bwMode="auto">
          <a:xfrm>
            <a:off x="6443663" y="3692525"/>
            <a:ext cx="5794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latin typeface="Arial" panose="020B0604020202020204" pitchFamily="34" charset="0"/>
              </a:rPr>
              <a:t>1,n</a:t>
            </a:r>
            <a:endParaRPr lang="de-DE" altLang="de-DE" sz="1800" b="1">
              <a:latin typeface="Arial" panose="020B0604020202020204" pitchFamily="34" charset="0"/>
            </a:endParaRPr>
          </a:p>
        </p:txBody>
      </p:sp>
      <p:sp>
        <p:nvSpPr>
          <p:cNvPr id="162858" name="Text Box 42"/>
          <p:cNvSpPr txBox="1">
            <a:spLocks noChangeArrowheads="1"/>
          </p:cNvSpPr>
          <p:nvPr/>
        </p:nvSpPr>
        <p:spPr bwMode="auto">
          <a:xfrm>
            <a:off x="5414963" y="5740400"/>
            <a:ext cx="1668462" cy="457200"/>
          </a:xfrm>
          <a:prstGeom prst="rect">
            <a:avLst/>
          </a:prstGeom>
          <a:noFill/>
          <a:ln w="25400">
            <a:noFill/>
            <a:miter lim="800000"/>
            <a:headEnd/>
            <a:tailEnd/>
          </a:ln>
          <a:effectLst/>
        </p:spPr>
        <p:txBody>
          <a:bodyPr lIns="90000" tIns="46800" rIns="90000" bIns="46800">
            <a:spAutoFit/>
          </a:bodyPr>
          <a:lstStyle/>
          <a:p>
            <a:pPr>
              <a:spcBef>
                <a:spcPct val="50000"/>
              </a:spcBef>
              <a:defRPr/>
            </a:pPr>
            <a:r>
              <a:rPr lang="de-DE" b="1">
                <a:latin typeface="Arial" charset="0"/>
              </a:rPr>
              <a:t>Netzwerk</a:t>
            </a:r>
            <a:endParaRPr lang="de-DE" b="1">
              <a:effectLst>
                <a:outerShdw blurRad="38100" dist="38100" dir="2700000" algn="tl">
                  <a:srgbClr val="C0C0C0"/>
                </a:outerShdw>
              </a:effectLst>
              <a:latin typeface="Arial" charset="0"/>
            </a:endParaRPr>
          </a:p>
        </p:txBody>
      </p:sp>
      <p:sp>
        <p:nvSpPr>
          <p:cNvPr id="82965" name="Rectangle 43"/>
          <p:cNvSpPr>
            <a:spLocks noChangeArrowheads="1"/>
          </p:cNvSpPr>
          <p:nvPr/>
        </p:nvSpPr>
        <p:spPr bwMode="auto">
          <a:xfrm>
            <a:off x="838200" y="1820863"/>
            <a:ext cx="7793038" cy="45037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82966" name="Text Box 44"/>
          <p:cNvSpPr txBox="1">
            <a:spLocks noChangeArrowheads="1"/>
          </p:cNvSpPr>
          <p:nvPr/>
        </p:nvSpPr>
        <p:spPr bwMode="auto">
          <a:xfrm>
            <a:off x="6203950" y="4778375"/>
            <a:ext cx="1947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solidFill>
                  <a:srgbClr val="FF0000"/>
                </a:solidFill>
                <a:latin typeface="Comic Sans MS" panose="030F0702030302020204" pitchFamily="66" charset="0"/>
              </a:rPr>
              <a:t>„Assoziationstyp“</a:t>
            </a:r>
            <a:endParaRPr lang="de-DE" altLang="de-DE" sz="1600">
              <a:latin typeface="Arial" panose="020B0604020202020204" pitchFamily="34" charset="0"/>
            </a:endParaRPr>
          </a:p>
        </p:txBody>
      </p:sp>
      <p:sp>
        <p:nvSpPr>
          <p:cNvPr id="82967" name="Rectangle 45"/>
          <p:cNvSpPr>
            <a:spLocks noGrp="1" noChangeArrowheads="1"/>
          </p:cNvSpPr>
          <p:nvPr>
            <p:ph type="title"/>
          </p:nvPr>
        </p:nvSpPr>
        <p:spPr>
          <a:xfrm>
            <a:off x="381000" y="457200"/>
            <a:ext cx="8229600" cy="685800"/>
          </a:xfrm>
          <a:noFill/>
        </p:spPr>
        <p:txBody>
          <a:bodyPr/>
          <a:lstStyle/>
          <a:p>
            <a:pPr algn="ctr" eaLnBrk="1" hangingPunct="1"/>
            <a:r>
              <a:rPr lang="de-DE" altLang="de-DE" sz="3600"/>
              <a:t> Logische Datenstrukturen m-m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2759075" y="2112963"/>
            <a:ext cx="1450975" cy="385762"/>
          </a:xfrm>
          <a:prstGeom prst="rect">
            <a:avLst/>
          </a:prstGeom>
          <a:solidFill>
            <a:srgbClr val="FFCC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Abteilung</a:t>
            </a:r>
            <a:endParaRPr lang="de-DE" altLang="de-DE" sz="1600" b="1">
              <a:latin typeface="Arial" panose="020B0604020202020204" pitchFamily="34" charset="0"/>
            </a:endParaRPr>
          </a:p>
        </p:txBody>
      </p:sp>
      <p:sp>
        <p:nvSpPr>
          <p:cNvPr id="83971" name="Text Box 5"/>
          <p:cNvSpPr txBox="1">
            <a:spLocks noChangeArrowheads="1"/>
          </p:cNvSpPr>
          <p:nvPr/>
        </p:nvSpPr>
        <p:spPr bwMode="auto">
          <a:xfrm>
            <a:off x="2674938" y="3441700"/>
            <a:ext cx="1619250" cy="385763"/>
          </a:xfrm>
          <a:prstGeom prst="rect">
            <a:avLst/>
          </a:prstGeom>
          <a:solidFill>
            <a:srgbClr val="FFFF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Mitarbeiter</a:t>
            </a:r>
            <a:endParaRPr lang="de-DE" altLang="de-DE" sz="1600" b="1">
              <a:latin typeface="Arial" panose="020B0604020202020204" pitchFamily="34" charset="0"/>
            </a:endParaRPr>
          </a:p>
        </p:txBody>
      </p:sp>
      <p:sp>
        <p:nvSpPr>
          <p:cNvPr id="83972" name="Text Box 6"/>
          <p:cNvSpPr txBox="1">
            <a:spLocks noChangeArrowheads="1"/>
          </p:cNvSpPr>
          <p:nvPr/>
        </p:nvSpPr>
        <p:spPr bwMode="auto">
          <a:xfrm>
            <a:off x="2805113" y="4795838"/>
            <a:ext cx="1358900" cy="385762"/>
          </a:xfrm>
          <a:prstGeom prst="rect">
            <a:avLst/>
          </a:prstGeom>
          <a:solidFill>
            <a:srgbClr val="CCFFCC"/>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b="1">
                <a:latin typeface="Arial" panose="020B0604020202020204" pitchFamily="34" charset="0"/>
              </a:rPr>
              <a:t>Projekt</a:t>
            </a:r>
            <a:endParaRPr lang="de-DE" altLang="de-DE" sz="1600" b="1">
              <a:latin typeface="Arial" panose="020B0604020202020204" pitchFamily="34" charset="0"/>
            </a:endParaRPr>
          </a:p>
        </p:txBody>
      </p:sp>
      <p:sp>
        <p:nvSpPr>
          <p:cNvPr id="83973" name="Line 7"/>
          <p:cNvSpPr>
            <a:spLocks noChangeShapeType="1"/>
          </p:cNvSpPr>
          <p:nvPr/>
        </p:nvSpPr>
        <p:spPr bwMode="auto">
          <a:xfrm>
            <a:off x="2909888" y="2505075"/>
            <a:ext cx="0" cy="93821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3974" name="Line 8"/>
          <p:cNvSpPr>
            <a:spLocks noChangeShapeType="1"/>
          </p:cNvSpPr>
          <p:nvPr/>
        </p:nvSpPr>
        <p:spPr bwMode="auto">
          <a:xfrm>
            <a:off x="4057650" y="2505075"/>
            <a:ext cx="0" cy="938213"/>
          </a:xfrm>
          <a:prstGeom prst="line">
            <a:avLst/>
          </a:prstGeom>
          <a:noFill/>
          <a:ln w="25400">
            <a:solidFill>
              <a:srgbClr val="339933"/>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3975" name="Line 9"/>
          <p:cNvSpPr>
            <a:spLocks noChangeShapeType="1"/>
          </p:cNvSpPr>
          <p:nvPr/>
        </p:nvSpPr>
        <p:spPr bwMode="auto">
          <a:xfrm>
            <a:off x="3484563" y="3821113"/>
            <a:ext cx="0" cy="97948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83976" name="Text Box 10"/>
          <p:cNvSpPr txBox="1">
            <a:spLocks noChangeArrowheads="1"/>
          </p:cNvSpPr>
          <p:nvPr/>
        </p:nvSpPr>
        <p:spPr bwMode="auto">
          <a:xfrm>
            <a:off x="4383088" y="2660650"/>
            <a:ext cx="1619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solidFill>
                  <a:srgbClr val="339933"/>
                </a:solidFill>
                <a:latin typeface="Arial" panose="020B0604020202020204" pitchFamily="34" charset="0"/>
              </a:rPr>
              <a:t>Beziehung: „Unterstellung“</a:t>
            </a:r>
            <a:endParaRPr lang="de-DE" altLang="de-DE" sz="1600" b="1">
              <a:latin typeface="Arial" panose="020B0604020202020204" pitchFamily="34" charset="0"/>
            </a:endParaRPr>
          </a:p>
        </p:txBody>
      </p:sp>
      <p:sp>
        <p:nvSpPr>
          <p:cNvPr id="83977" name="Text Box 11"/>
          <p:cNvSpPr txBox="1">
            <a:spLocks noChangeArrowheads="1"/>
          </p:cNvSpPr>
          <p:nvPr/>
        </p:nvSpPr>
        <p:spPr bwMode="auto">
          <a:xfrm>
            <a:off x="4114800" y="3124200"/>
            <a:ext cx="673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solidFill>
                  <a:srgbClr val="339933"/>
                </a:solidFill>
                <a:latin typeface="Arial" panose="020B0604020202020204" pitchFamily="34" charset="0"/>
              </a:rPr>
              <a:t>1,n</a:t>
            </a:r>
            <a:endParaRPr lang="de-DE" altLang="de-DE" sz="1800" b="1">
              <a:latin typeface="Arial" panose="020B0604020202020204" pitchFamily="34" charset="0"/>
            </a:endParaRPr>
          </a:p>
        </p:txBody>
      </p:sp>
      <p:sp>
        <p:nvSpPr>
          <p:cNvPr id="83978" name="Text Box 12"/>
          <p:cNvSpPr txBox="1">
            <a:spLocks noChangeArrowheads="1"/>
          </p:cNvSpPr>
          <p:nvPr/>
        </p:nvSpPr>
        <p:spPr bwMode="auto">
          <a:xfrm>
            <a:off x="4114800" y="2514600"/>
            <a:ext cx="673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solidFill>
                  <a:srgbClr val="339933"/>
                </a:solidFill>
                <a:latin typeface="Arial" panose="020B0604020202020204" pitchFamily="34" charset="0"/>
              </a:rPr>
              <a:t>1,1</a:t>
            </a:r>
            <a:endParaRPr lang="de-DE" altLang="de-DE" sz="1800" b="1">
              <a:latin typeface="Arial" panose="020B0604020202020204" pitchFamily="34" charset="0"/>
            </a:endParaRPr>
          </a:p>
        </p:txBody>
      </p:sp>
      <p:sp>
        <p:nvSpPr>
          <p:cNvPr id="83979" name="Text Box 13"/>
          <p:cNvSpPr txBox="1">
            <a:spLocks noChangeArrowheads="1"/>
          </p:cNvSpPr>
          <p:nvPr/>
        </p:nvSpPr>
        <p:spPr bwMode="auto">
          <a:xfrm>
            <a:off x="823913" y="2673350"/>
            <a:ext cx="1800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600">
                <a:solidFill>
                  <a:srgbClr val="FF0000"/>
                </a:solidFill>
                <a:latin typeface="Arial" panose="020B0604020202020204" pitchFamily="34" charset="0"/>
              </a:rPr>
              <a:t>Beziehung: „Abteilungsleiter“</a:t>
            </a:r>
            <a:endParaRPr lang="de-DE" altLang="de-DE" sz="1600" b="1">
              <a:latin typeface="Arial" panose="020B0604020202020204" pitchFamily="34" charset="0"/>
            </a:endParaRPr>
          </a:p>
        </p:txBody>
      </p:sp>
      <p:sp>
        <p:nvSpPr>
          <p:cNvPr id="83980" name="Text Box 14"/>
          <p:cNvSpPr txBox="1">
            <a:spLocks noChangeArrowheads="1"/>
          </p:cNvSpPr>
          <p:nvPr/>
        </p:nvSpPr>
        <p:spPr bwMode="auto">
          <a:xfrm>
            <a:off x="2895600" y="3048000"/>
            <a:ext cx="5969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solidFill>
                  <a:srgbClr val="FF0000"/>
                </a:solidFill>
                <a:latin typeface="Arial" panose="020B0604020202020204" pitchFamily="34" charset="0"/>
              </a:rPr>
              <a:t>1,1</a:t>
            </a:r>
            <a:endParaRPr lang="de-DE" altLang="de-DE" sz="1800" b="1">
              <a:latin typeface="Arial" panose="020B0604020202020204" pitchFamily="34" charset="0"/>
            </a:endParaRPr>
          </a:p>
        </p:txBody>
      </p:sp>
      <p:sp>
        <p:nvSpPr>
          <p:cNvPr id="83981" name="Text Box 15"/>
          <p:cNvSpPr txBox="1">
            <a:spLocks noChangeArrowheads="1"/>
          </p:cNvSpPr>
          <p:nvPr/>
        </p:nvSpPr>
        <p:spPr bwMode="auto">
          <a:xfrm>
            <a:off x="2895600" y="2514600"/>
            <a:ext cx="7397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solidFill>
                  <a:srgbClr val="FF0000"/>
                </a:solidFill>
                <a:latin typeface="Arial" panose="020B0604020202020204" pitchFamily="34" charset="0"/>
              </a:rPr>
              <a:t>0,1</a:t>
            </a:r>
            <a:endParaRPr lang="de-DE" altLang="de-DE" sz="1800" b="1">
              <a:latin typeface="Arial" panose="020B0604020202020204" pitchFamily="34" charset="0"/>
            </a:endParaRPr>
          </a:p>
        </p:txBody>
      </p:sp>
      <p:sp>
        <p:nvSpPr>
          <p:cNvPr id="83982" name="Text Box 16"/>
          <p:cNvSpPr txBox="1">
            <a:spLocks noChangeArrowheads="1"/>
          </p:cNvSpPr>
          <p:nvPr/>
        </p:nvSpPr>
        <p:spPr bwMode="auto">
          <a:xfrm>
            <a:off x="3925888" y="4056063"/>
            <a:ext cx="1619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a:solidFill>
                  <a:schemeClr val="accent2"/>
                </a:solidFill>
                <a:latin typeface="Arial" panose="020B0604020202020204" pitchFamily="34" charset="0"/>
              </a:rPr>
              <a:t>Beziehung: „Zugehörigkeit“</a:t>
            </a:r>
            <a:endParaRPr lang="de-DE" altLang="de-DE" sz="1600" b="1">
              <a:latin typeface="Arial" panose="020B0604020202020204" pitchFamily="34" charset="0"/>
            </a:endParaRPr>
          </a:p>
        </p:txBody>
      </p:sp>
      <p:sp>
        <p:nvSpPr>
          <p:cNvPr id="83983" name="Text Box 17"/>
          <p:cNvSpPr txBox="1">
            <a:spLocks noChangeArrowheads="1"/>
          </p:cNvSpPr>
          <p:nvPr/>
        </p:nvSpPr>
        <p:spPr bwMode="auto">
          <a:xfrm>
            <a:off x="3503613" y="3781425"/>
            <a:ext cx="5349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a:solidFill>
                  <a:schemeClr val="accent2"/>
                </a:solidFill>
                <a:latin typeface="Arial" panose="020B0604020202020204" pitchFamily="34" charset="0"/>
              </a:rPr>
              <a:t>0,n</a:t>
            </a:r>
            <a:endParaRPr lang="de-DE" altLang="de-DE" sz="1800" b="1">
              <a:latin typeface="Arial" panose="020B0604020202020204" pitchFamily="34" charset="0"/>
            </a:endParaRPr>
          </a:p>
        </p:txBody>
      </p:sp>
      <p:sp>
        <p:nvSpPr>
          <p:cNvPr id="83984" name="Text Box 18"/>
          <p:cNvSpPr txBox="1">
            <a:spLocks noChangeArrowheads="1"/>
          </p:cNvSpPr>
          <p:nvPr/>
        </p:nvSpPr>
        <p:spPr bwMode="auto">
          <a:xfrm>
            <a:off x="3529013" y="4446588"/>
            <a:ext cx="6826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solidFill>
                  <a:schemeClr val="accent2"/>
                </a:solidFill>
                <a:latin typeface="Arial" panose="020B0604020202020204" pitchFamily="34" charset="0"/>
              </a:rPr>
              <a:t>1,n</a:t>
            </a:r>
            <a:endParaRPr lang="de-DE" altLang="de-DE" sz="1800" b="1">
              <a:solidFill>
                <a:schemeClr val="accent2"/>
              </a:solidFill>
              <a:latin typeface="Arial" panose="020B0604020202020204" pitchFamily="34" charset="0"/>
            </a:endParaRPr>
          </a:p>
        </p:txBody>
      </p:sp>
      <p:sp>
        <p:nvSpPr>
          <p:cNvPr id="83985" name="Text Box 19"/>
          <p:cNvSpPr txBox="1">
            <a:spLocks noChangeArrowheads="1"/>
          </p:cNvSpPr>
          <p:nvPr/>
        </p:nvSpPr>
        <p:spPr bwMode="auto">
          <a:xfrm>
            <a:off x="5934075" y="1706563"/>
            <a:ext cx="2506663" cy="18224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600" b="1" u="sng">
                <a:latin typeface="Arial" panose="020B0604020202020204" pitchFamily="34" charset="0"/>
              </a:rPr>
              <a:t>Assoziationstypen</a:t>
            </a:r>
            <a:r>
              <a:rPr lang="de-DE" altLang="de-DE" sz="1600" b="1">
                <a:latin typeface="Arial" panose="020B0604020202020204" pitchFamily="34" charset="0"/>
              </a:rPr>
              <a:t>:</a:t>
            </a:r>
            <a:br>
              <a:rPr lang="de-DE" altLang="de-DE" sz="1600" b="1">
                <a:latin typeface="Arial" panose="020B0604020202020204" pitchFamily="34" charset="0"/>
              </a:rPr>
            </a:br>
            <a:br>
              <a:rPr lang="de-DE" altLang="de-DE" sz="1600" b="1">
                <a:latin typeface="Arial" panose="020B0604020202020204" pitchFamily="34" charset="0"/>
              </a:rPr>
            </a:br>
            <a:r>
              <a:rPr lang="de-DE" altLang="de-DE" sz="1600" b="1">
                <a:latin typeface="Arial" panose="020B0604020202020204" pitchFamily="34" charset="0"/>
              </a:rPr>
              <a:t>Typ 1,1:	</a:t>
            </a:r>
            <a:r>
              <a:rPr lang="de-DE" altLang="de-DE" sz="1600" b="1" i="1">
                <a:latin typeface="Arial" panose="020B0604020202020204" pitchFamily="34" charset="0"/>
              </a:rPr>
              <a:t>Genau ein</a:t>
            </a:r>
            <a:br>
              <a:rPr lang="de-DE" altLang="de-DE" sz="1600" b="1" i="1">
                <a:latin typeface="Arial" panose="020B0604020202020204" pitchFamily="34" charset="0"/>
              </a:rPr>
            </a:br>
            <a:r>
              <a:rPr lang="de-DE" altLang="de-DE" sz="1600" b="1">
                <a:latin typeface="Arial" panose="020B0604020202020204" pitchFamily="34" charset="0"/>
              </a:rPr>
              <a:t>Typ 0,1:	</a:t>
            </a:r>
            <a:r>
              <a:rPr lang="de-DE" altLang="de-DE" sz="1600" b="1" i="1">
                <a:latin typeface="Arial" panose="020B0604020202020204" pitchFamily="34" charset="0"/>
              </a:rPr>
              <a:t>kein oder ein</a:t>
            </a:r>
            <a:br>
              <a:rPr lang="de-DE" altLang="de-DE" sz="1600" b="1" i="1">
                <a:latin typeface="Arial" panose="020B0604020202020204" pitchFamily="34" charset="0"/>
              </a:rPr>
            </a:br>
            <a:r>
              <a:rPr lang="de-DE" altLang="de-DE" sz="1600" b="1">
                <a:latin typeface="Arial" panose="020B0604020202020204" pitchFamily="34" charset="0"/>
              </a:rPr>
              <a:t>Typ 1,n:	</a:t>
            </a:r>
            <a:r>
              <a:rPr lang="de-DE" altLang="de-DE" sz="1600" b="1" i="1">
                <a:latin typeface="Arial" panose="020B0604020202020204" pitchFamily="34" charset="0"/>
              </a:rPr>
              <a:t>mehrere</a:t>
            </a:r>
            <a:br>
              <a:rPr lang="de-DE" altLang="de-DE" sz="1600" b="1" i="1">
                <a:latin typeface="Arial" panose="020B0604020202020204" pitchFamily="34" charset="0"/>
              </a:rPr>
            </a:br>
            <a:r>
              <a:rPr lang="de-DE" altLang="de-DE" sz="1600" b="1">
                <a:latin typeface="Arial" panose="020B0604020202020204" pitchFamily="34" charset="0"/>
              </a:rPr>
              <a:t>Typ 0,n:	</a:t>
            </a:r>
            <a:r>
              <a:rPr lang="de-DE" altLang="de-DE" sz="1600" b="1" i="1">
                <a:latin typeface="Arial" panose="020B0604020202020204" pitchFamily="34" charset="0"/>
              </a:rPr>
              <a:t>kein, ein oder</a:t>
            </a:r>
            <a:br>
              <a:rPr lang="de-DE" altLang="de-DE" sz="1600" b="1" i="1">
                <a:latin typeface="Arial" panose="020B0604020202020204" pitchFamily="34" charset="0"/>
              </a:rPr>
            </a:br>
            <a:r>
              <a:rPr lang="de-DE" altLang="de-DE" sz="1600" b="1" i="1">
                <a:latin typeface="Arial" panose="020B0604020202020204" pitchFamily="34" charset="0"/>
              </a:rPr>
              <a:t>	mehrere</a:t>
            </a:r>
            <a:endParaRPr lang="de-DE" altLang="de-DE" sz="1600" b="1" u="sng">
              <a:latin typeface="Arial" panose="020B0604020202020204" pitchFamily="34" charset="0"/>
            </a:endParaRPr>
          </a:p>
        </p:txBody>
      </p:sp>
      <p:sp>
        <p:nvSpPr>
          <p:cNvPr id="83986" name="Text Box 20"/>
          <p:cNvSpPr txBox="1">
            <a:spLocks noChangeArrowheads="1"/>
          </p:cNvSpPr>
          <p:nvPr/>
        </p:nvSpPr>
        <p:spPr bwMode="auto">
          <a:xfrm>
            <a:off x="5934075" y="3624263"/>
            <a:ext cx="2506663" cy="24511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400" b="1" u="sng">
                <a:latin typeface="Arial" panose="020B0604020202020204" pitchFamily="34" charset="0"/>
              </a:rPr>
              <a:t>Beispiel:</a:t>
            </a:r>
            <a:endParaRPr lang="de-DE" altLang="de-DE" sz="1600" b="1">
              <a:latin typeface="Arial" panose="020B0604020202020204" pitchFamily="34" charset="0"/>
            </a:endParaRPr>
          </a:p>
          <a:p>
            <a:pPr algn="l">
              <a:spcBef>
                <a:spcPct val="50000"/>
              </a:spcBef>
            </a:pPr>
            <a:r>
              <a:rPr lang="de-DE" altLang="de-DE" sz="1400">
                <a:latin typeface="Arial" panose="020B0604020202020204" pitchFamily="34" charset="0"/>
              </a:rPr>
              <a:t>Jeder Mitarbeiter ist genau einer Abteilung unterstellt.</a:t>
            </a:r>
          </a:p>
          <a:p>
            <a:pPr algn="l">
              <a:spcBef>
                <a:spcPct val="50000"/>
              </a:spcBef>
            </a:pPr>
            <a:r>
              <a:rPr lang="de-DE" altLang="de-DE" sz="1400">
                <a:latin typeface="Arial" panose="020B0604020202020204" pitchFamily="34" charset="0"/>
              </a:rPr>
              <a:t>Ein Mitarbeiter kann an mehreren Projekten arbeiten.</a:t>
            </a:r>
          </a:p>
          <a:p>
            <a:pPr algn="l">
              <a:spcBef>
                <a:spcPct val="50000"/>
              </a:spcBef>
            </a:pPr>
            <a:r>
              <a:rPr lang="de-DE" altLang="de-DE" sz="1400">
                <a:latin typeface="Arial" panose="020B0604020202020204" pitchFamily="34" charset="0"/>
              </a:rPr>
              <a:t>Jede Abteilung hat genau einen Abteilungsleiter.</a:t>
            </a:r>
          </a:p>
          <a:p>
            <a:pPr algn="l">
              <a:spcBef>
                <a:spcPct val="50000"/>
              </a:spcBef>
            </a:pPr>
            <a:r>
              <a:rPr lang="de-DE" altLang="de-DE" sz="1400">
                <a:latin typeface="Arial" panose="020B0604020202020204" pitchFamily="34" charset="0"/>
              </a:rPr>
              <a:t>Jeder Mitarbeiter kann bedingt Abteilungsleiter sein.</a:t>
            </a:r>
            <a:endParaRPr lang="de-DE" altLang="de-DE" sz="1400" b="1" u="sng">
              <a:latin typeface="Arial" panose="020B0604020202020204" pitchFamily="34" charset="0"/>
            </a:endParaRPr>
          </a:p>
        </p:txBody>
      </p:sp>
      <p:sp>
        <p:nvSpPr>
          <p:cNvPr id="83987" name="Freeform 21"/>
          <p:cNvSpPr>
            <a:spLocks/>
          </p:cNvSpPr>
          <p:nvPr/>
        </p:nvSpPr>
        <p:spPr bwMode="auto">
          <a:xfrm>
            <a:off x="822325" y="1709738"/>
            <a:ext cx="5010150" cy="4370387"/>
          </a:xfrm>
          <a:custGeom>
            <a:avLst/>
            <a:gdLst>
              <a:gd name="T0" fmla="*/ 2147483646 w 1578"/>
              <a:gd name="T1" fmla="*/ 2147483646 h 2753"/>
              <a:gd name="T2" fmla="*/ 0 w 1578"/>
              <a:gd name="T3" fmla="*/ 2147483646 h 2753"/>
              <a:gd name="T4" fmla="*/ 0 w 1578"/>
              <a:gd name="T5" fmla="*/ 0 h 2753"/>
              <a:gd name="T6" fmla="*/ 2147483646 w 1578"/>
              <a:gd name="T7" fmla="*/ 0 h 2753"/>
              <a:gd name="T8" fmla="*/ 0 60000 65536"/>
              <a:gd name="T9" fmla="*/ 0 60000 65536"/>
              <a:gd name="T10" fmla="*/ 0 60000 65536"/>
              <a:gd name="T11" fmla="*/ 0 60000 65536"/>
              <a:gd name="T12" fmla="*/ 0 w 1578"/>
              <a:gd name="T13" fmla="*/ 0 h 2753"/>
              <a:gd name="T14" fmla="*/ 1578 w 1578"/>
              <a:gd name="T15" fmla="*/ 2753 h 2753"/>
            </a:gdLst>
            <a:ahLst/>
            <a:cxnLst>
              <a:cxn ang="T8">
                <a:pos x="T0" y="T1"/>
              </a:cxn>
              <a:cxn ang="T9">
                <a:pos x="T2" y="T3"/>
              </a:cxn>
              <a:cxn ang="T10">
                <a:pos x="T4" y="T5"/>
              </a:cxn>
              <a:cxn ang="T11">
                <a:pos x="T6" y="T7"/>
              </a:cxn>
            </a:cxnLst>
            <a:rect l="T12" t="T13" r="T14" b="T15"/>
            <a:pathLst>
              <a:path w="1578" h="2753">
                <a:moveTo>
                  <a:pt x="1578" y="2753"/>
                </a:moveTo>
                <a:lnTo>
                  <a:pt x="0" y="2753"/>
                </a:lnTo>
                <a:lnTo>
                  <a:pt x="0" y="0"/>
                </a:lnTo>
                <a:lnTo>
                  <a:pt x="1578" y="0"/>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de-CH"/>
          </a:p>
        </p:txBody>
      </p:sp>
      <p:sp>
        <p:nvSpPr>
          <p:cNvPr id="83988" name="Text Box 22"/>
          <p:cNvSpPr txBox="1">
            <a:spLocks noChangeArrowheads="1"/>
          </p:cNvSpPr>
          <p:nvPr/>
        </p:nvSpPr>
        <p:spPr bwMode="auto">
          <a:xfrm>
            <a:off x="1697038" y="5543550"/>
            <a:ext cx="3900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solidFill>
                  <a:srgbClr val="FF0000"/>
                </a:solidFill>
                <a:latin typeface="Comic Sans MS" panose="030F0702030302020204" pitchFamily="66" charset="0"/>
              </a:rPr>
              <a:t>„Entitäten-Beziehungs-Modell“</a:t>
            </a:r>
            <a:endParaRPr lang="de-DE" altLang="de-DE" sz="1800" b="1">
              <a:solidFill>
                <a:srgbClr val="FF0000"/>
              </a:solidFill>
              <a:latin typeface="Comic Sans MS" panose="030F0702030302020204" pitchFamily="66" charset="0"/>
            </a:endParaRPr>
          </a:p>
        </p:txBody>
      </p:sp>
      <p:sp>
        <p:nvSpPr>
          <p:cNvPr id="163863" name="Rectangle 23"/>
          <p:cNvSpPr>
            <a:spLocks noGrp="1" noChangeArrowheads="1"/>
          </p:cNvSpPr>
          <p:nvPr>
            <p:ph type="title"/>
          </p:nvPr>
        </p:nvSpPr>
        <p:spPr>
          <a:xfrm>
            <a:off x="685800" y="228600"/>
            <a:ext cx="7772400" cy="914400"/>
          </a:xfrm>
        </p:spPr>
        <p:txBody>
          <a:bodyPr>
            <a:normAutofit fontScale="90000"/>
          </a:bodyPr>
          <a:lstStyle/>
          <a:p>
            <a:pPr algn="ctr" eaLnBrk="1" fontAlgn="auto" hangingPunct="1">
              <a:spcAft>
                <a:spcPts val="0"/>
              </a:spcAft>
              <a:defRPr/>
            </a:pPr>
            <a:r>
              <a:rPr lang="de-DE" sz="2800"/>
              <a:t>Logische Datenstrukturen:</a:t>
            </a:r>
            <a:br>
              <a:rPr lang="de-DE" sz="2800"/>
            </a:br>
            <a:r>
              <a:rPr lang="de-DE" sz="2800"/>
              <a:t>Assoziationstypen von Beziehungen</a:t>
            </a:r>
            <a:endParaRPr lang="de-DE"/>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3"/>
          <p:cNvSpPr>
            <a:spLocks noChangeShapeType="1"/>
          </p:cNvSpPr>
          <p:nvPr/>
        </p:nvSpPr>
        <p:spPr bwMode="auto">
          <a:xfrm flipV="1">
            <a:off x="4618038" y="4148138"/>
            <a:ext cx="1279525" cy="15716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4995" name="Line 4"/>
          <p:cNvSpPr>
            <a:spLocks noChangeShapeType="1"/>
          </p:cNvSpPr>
          <p:nvPr/>
        </p:nvSpPr>
        <p:spPr bwMode="auto">
          <a:xfrm flipV="1">
            <a:off x="4618038" y="4240213"/>
            <a:ext cx="3367087" cy="46990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4996" name="Line 5"/>
          <p:cNvSpPr>
            <a:spLocks noChangeShapeType="1"/>
          </p:cNvSpPr>
          <p:nvPr/>
        </p:nvSpPr>
        <p:spPr bwMode="auto">
          <a:xfrm>
            <a:off x="4618038" y="5127625"/>
            <a:ext cx="2322512" cy="3810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graphicFrame>
        <p:nvGraphicFramePr>
          <p:cNvPr id="84997" name="Object 0"/>
          <p:cNvGraphicFramePr>
            <a:graphicFrameLocks noChangeAspect="1"/>
          </p:cNvGraphicFramePr>
          <p:nvPr/>
        </p:nvGraphicFramePr>
        <p:xfrm>
          <a:off x="803275" y="1728788"/>
          <a:ext cx="4541838" cy="3686175"/>
        </p:xfrm>
        <a:graphic>
          <a:graphicData uri="http://schemas.openxmlformats.org/presentationml/2006/ole">
            <mc:AlternateContent xmlns:mc="http://schemas.openxmlformats.org/markup-compatibility/2006">
              <mc:Choice xmlns:v="urn:schemas-microsoft-com:vml" Requires="v">
                <p:oleObj spid="_x0000_s85019" name="Tabelle" r:id="rId3" imgW="2733898" imgH="2219785" progId="Excel.Sheet.8">
                  <p:embed/>
                </p:oleObj>
              </mc:Choice>
              <mc:Fallback>
                <p:oleObj name="Tabelle" r:id="rId3" imgW="2733898" imgH="2219785"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75" y="1728788"/>
                        <a:ext cx="4541838" cy="368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4998" name="AutoShape 8"/>
          <p:cNvCxnSpPr>
            <a:cxnSpLocks noChangeShapeType="1"/>
            <a:stCxn id="85001" idx="1"/>
            <a:endCxn id="85002" idx="1"/>
          </p:cNvCxnSpPr>
          <p:nvPr/>
        </p:nvCxnSpPr>
        <p:spPr bwMode="auto">
          <a:xfrm rot="10800000" flipV="1">
            <a:off x="6148388" y="3856038"/>
            <a:ext cx="84137" cy="806450"/>
          </a:xfrm>
          <a:prstGeom prst="bentConnector3">
            <a:avLst>
              <a:gd name="adj1" fmla="val 360380"/>
            </a:avLst>
          </a:prstGeom>
          <a:noFill/>
          <a:ln w="31750">
            <a:solidFill>
              <a:srgbClr val="FFFF00"/>
            </a:solidFill>
            <a:miter lim="800000"/>
            <a:headEnd/>
            <a:tailEnd/>
          </a:ln>
          <a:extLst>
            <a:ext uri="{909E8E84-426E-40DD-AFC4-6F175D3DCCD1}">
              <a14:hiddenFill xmlns:a14="http://schemas.microsoft.com/office/drawing/2010/main">
                <a:noFill/>
              </a14:hiddenFill>
            </a:ext>
          </a:extLst>
        </p:spPr>
      </p:cxnSp>
      <p:cxnSp>
        <p:nvCxnSpPr>
          <p:cNvPr id="84999" name="AutoShape 9"/>
          <p:cNvCxnSpPr>
            <a:cxnSpLocks noChangeShapeType="1"/>
            <a:stCxn id="85001" idx="3"/>
            <a:endCxn id="85002" idx="3"/>
          </p:cNvCxnSpPr>
          <p:nvPr/>
        </p:nvCxnSpPr>
        <p:spPr bwMode="auto">
          <a:xfrm>
            <a:off x="7702550" y="3856038"/>
            <a:ext cx="84138" cy="806450"/>
          </a:xfrm>
          <a:prstGeom prst="bentConnector3">
            <a:avLst>
              <a:gd name="adj1" fmla="val 360380"/>
            </a:avLst>
          </a:prstGeom>
          <a:noFill/>
          <a:ln w="31750">
            <a:solidFill>
              <a:srgbClr val="339933"/>
            </a:solidFill>
            <a:miter lim="800000"/>
            <a:headEnd/>
            <a:tailEnd/>
          </a:ln>
          <a:extLst>
            <a:ext uri="{909E8E84-426E-40DD-AFC4-6F175D3DCCD1}">
              <a14:hiddenFill xmlns:a14="http://schemas.microsoft.com/office/drawing/2010/main">
                <a:noFill/>
              </a14:hiddenFill>
            </a:ext>
          </a:extLst>
        </p:spPr>
      </p:cxnSp>
      <p:cxnSp>
        <p:nvCxnSpPr>
          <p:cNvPr id="85000" name="AutoShape 10"/>
          <p:cNvCxnSpPr>
            <a:cxnSpLocks noChangeShapeType="1"/>
            <a:stCxn id="85002" idx="2"/>
            <a:endCxn id="85003" idx="0"/>
          </p:cNvCxnSpPr>
          <p:nvPr/>
        </p:nvCxnSpPr>
        <p:spPr bwMode="auto">
          <a:xfrm>
            <a:off x="6967538" y="4833938"/>
            <a:ext cx="0" cy="619125"/>
          </a:xfrm>
          <a:prstGeom prst="straightConnector1">
            <a:avLst/>
          </a:prstGeom>
          <a:noFill/>
          <a:ln w="31750">
            <a:solidFill>
              <a:schemeClr val="accent2"/>
            </a:solidFill>
            <a:round/>
            <a:headEnd/>
            <a:tailEnd/>
          </a:ln>
          <a:extLst>
            <a:ext uri="{909E8E84-426E-40DD-AFC4-6F175D3DCCD1}">
              <a14:hiddenFill xmlns:a14="http://schemas.microsoft.com/office/drawing/2010/main">
                <a:noFill/>
              </a14:hiddenFill>
            </a:ext>
          </a:extLst>
        </p:spPr>
      </p:cxnSp>
      <p:sp>
        <p:nvSpPr>
          <p:cNvPr id="85001" name="Text Box 11"/>
          <p:cNvSpPr txBox="1">
            <a:spLocks noChangeArrowheads="1"/>
          </p:cNvSpPr>
          <p:nvPr/>
        </p:nvSpPr>
        <p:spPr bwMode="auto">
          <a:xfrm>
            <a:off x="6242050" y="3694113"/>
            <a:ext cx="1450975" cy="323850"/>
          </a:xfrm>
          <a:prstGeom prst="rect">
            <a:avLst/>
          </a:prstGeom>
          <a:solidFill>
            <a:srgbClr val="FFCC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latin typeface="Arial" panose="020B0604020202020204" pitchFamily="34" charset="0"/>
              </a:rPr>
              <a:t>Abteilung</a:t>
            </a:r>
          </a:p>
        </p:txBody>
      </p:sp>
      <p:sp>
        <p:nvSpPr>
          <p:cNvPr id="85002" name="Text Box 12"/>
          <p:cNvSpPr txBox="1">
            <a:spLocks noChangeArrowheads="1"/>
          </p:cNvSpPr>
          <p:nvPr/>
        </p:nvSpPr>
        <p:spPr bwMode="auto">
          <a:xfrm>
            <a:off x="6157913" y="4500563"/>
            <a:ext cx="1619250" cy="323850"/>
          </a:xfrm>
          <a:prstGeom prst="rect">
            <a:avLst/>
          </a:prstGeom>
          <a:solidFill>
            <a:srgbClr val="FFFF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latin typeface="Arial" panose="020B0604020202020204" pitchFamily="34" charset="0"/>
              </a:rPr>
              <a:t>Mitarbeiter</a:t>
            </a:r>
          </a:p>
        </p:txBody>
      </p:sp>
      <p:sp>
        <p:nvSpPr>
          <p:cNvPr id="85003" name="Text Box 13"/>
          <p:cNvSpPr txBox="1">
            <a:spLocks noChangeArrowheads="1"/>
          </p:cNvSpPr>
          <p:nvPr/>
        </p:nvSpPr>
        <p:spPr bwMode="auto">
          <a:xfrm>
            <a:off x="6288088" y="5462588"/>
            <a:ext cx="1358900" cy="323850"/>
          </a:xfrm>
          <a:prstGeom prst="rect">
            <a:avLst/>
          </a:prstGeom>
          <a:solidFill>
            <a:srgbClr val="CCFFCC"/>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latin typeface="Arial" panose="020B0604020202020204" pitchFamily="34" charset="0"/>
              </a:rPr>
              <a:t>Projekt</a:t>
            </a:r>
          </a:p>
        </p:txBody>
      </p:sp>
      <p:sp>
        <p:nvSpPr>
          <p:cNvPr id="85004" name="Text Box 14"/>
          <p:cNvSpPr txBox="1">
            <a:spLocks noChangeArrowheads="1"/>
          </p:cNvSpPr>
          <p:nvPr/>
        </p:nvSpPr>
        <p:spPr bwMode="auto">
          <a:xfrm>
            <a:off x="8001000" y="449580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1,n</a:t>
            </a:r>
            <a:endParaRPr lang="de-DE" altLang="de-DE" sz="1200" b="1">
              <a:latin typeface="Arial" panose="020B0604020202020204" pitchFamily="34" charset="0"/>
            </a:endParaRPr>
          </a:p>
        </p:txBody>
      </p:sp>
      <p:sp>
        <p:nvSpPr>
          <p:cNvPr id="85005" name="Text Box 15"/>
          <p:cNvSpPr txBox="1">
            <a:spLocks noChangeArrowheads="1"/>
          </p:cNvSpPr>
          <p:nvPr/>
        </p:nvSpPr>
        <p:spPr bwMode="auto">
          <a:xfrm>
            <a:off x="8001000" y="373380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1,1</a:t>
            </a:r>
            <a:endParaRPr lang="de-DE" altLang="de-DE" sz="1200" b="1">
              <a:latin typeface="Arial" panose="020B0604020202020204" pitchFamily="34" charset="0"/>
            </a:endParaRPr>
          </a:p>
        </p:txBody>
      </p:sp>
      <p:sp>
        <p:nvSpPr>
          <p:cNvPr id="85006" name="Text Box 16"/>
          <p:cNvSpPr txBox="1">
            <a:spLocks noChangeArrowheads="1"/>
          </p:cNvSpPr>
          <p:nvPr/>
        </p:nvSpPr>
        <p:spPr bwMode="auto">
          <a:xfrm>
            <a:off x="5638800" y="457200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1.1</a:t>
            </a:r>
          </a:p>
        </p:txBody>
      </p:sp>
      <p:sp>
        <p:nvSpPr>
          <p:cNvPr id="85007" name="Text Box 17"/>
          <p:cNvSpPr txBox="1">
            <a:spLocks noChangeArrowheads="1"/>
          </p:cNvSpPr>
          <p:nvPr/>
        </p:nvSpPr>
        <p:spPr bwMode="auto">
          <a:xfrm>
            <a:off x="5638800" y="373380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0,1</a:t>
            </a:r>
          </a:p>
        </p:txBody>
      </p:sp>
      <p:sp>
        <p:nvSpPr>
          <p:cNvPr id="85008" name="Text Box 18"/>
          <p:cNvSpPr txBox="1">
            <a:spLocks noChangeArrowheads="1"/>
          </p:cNvSpPr>
          <p:nvPr/>
        </p:nvSpPr>
        <p:spPr bwMode="auto">
          <a:xfrm>
            <a:off x="6985000" y="4789488"/>
            <a:ext cx="534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0,n</a:t>
            </a:r>
            <a:endParaRPr lang="de-DE" altLang="de-DE" sz="1200" b="1">
              <a:latin typeface="Arial" panose="020B0604020202020204" pitchFamily="34" charset="0"/>
            </a:endParaRPr>
          </a:p>
        </p:txBody>
      </p:sp>
      <p:sp>
        <p:nvSpPr>
          <p:cNvPr id="85009" name="Text Box 19"/>
          <p:cNvSpPr txBox="1">
            <a:spLocks noChangeArrowheads="1"/>
          </p:cNvSpPr>
          <p:nvPr/>
        </p:nvSpPr>
        <p:spPr bwMode="auto">
          <a:xfrm>
            <a:off x="6972300" y="521652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1,n</a:t>
            </a:r>
          </a:p>
        </p:txBody>
      </p:sp>
      <p:sp>
        <p:nvSpPr>
          <p:cNvPr id="85010" name="Rectangle 20"/>
          <p:cNvSpPr>
            <a:spLocks noGrp="1" noChangeArrowheads="1"/>
          </p:cNvSpPr>
          <p:nvPr>
            <p:ph type="title"/>
          </p:nvPr>
        </p:nvSpPr>
        <p:spPr>
          <a:noFill/>
        </p:spPr>
        <p:txBody>
          <a:bodyPr/>
          <a:lstStyle/>
          <a:p>
            <a:pPr algn="ctr" eaLnBrk="1" hangingPunct="1"/>
            <a:r>
              <a:rPr lang="de-DE" altLang="de-DE" sz="3200"/>
              <a:t>Logische Datenstrukturen: Beziehungsgrade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09600" y="228600"/>
            <a:ext cx="756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ltLang="de-DE" sz="4000">
                <a:solidFill>
                  <a:schemeClr val="tx2"/>
                </a:solidFill>
                <a:latin typeface="Arial Black" panose="020B0A04020102020204" pitchFamily="34" charset="0"/>
              </a:rPr>
              <a:t>Beziehungstypen zwischen Relationen</a:t>
            </a:r>
          </a:p>
        </p:txBody>
      </p:sp>
      <p:sp>
        <p:nvSpPr>
          <p:cNvPr id="86019" name="Rectangle 3"/>
          <p:cNvSpPr>
            <a:spLocks noChangeArrowheads="1"/>
          </p:cNvSpPr>
          <p:nvPr/>
        </p:nvSpPr>
        <p:spPr bwMode="auto">
          <a:xfrm>
            <a:off x="762000" y="1600200"/>
            <a:ext cx="815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hierarchische Beziehungen:</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1:1</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1:c, c:1</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1:m, m:1</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1:mc, mc:1</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konditionelle Beziehungen:</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c:c</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c:m, m:c</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c:mc, mc:c</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netzwerkförmige Beziehungen:</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m:m</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m:mc, mc:m</a:t>
            </a:r>
          </a:p>
          <a:p>
            <a:pPr lvl="1" algn="l">
              <a:lnSpc>
                <a:spcPct val="80000"/>
              </a:lnSpc>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mc:mc</a:t>
            </a:r>
          </a:p>
        </p:txBody>
      </p:sp>
      <p:sp>
        <p:nvSpPr>
          <p:cNvPr id="86020" name="Titel 3"/>
          <p:cNvSpPr>
            <a:spLocks noGrp="1"/>
          </p:cNvSpPr>
          <p:nvPr>
            <p:ph type="title"/>
          </p:nvPr>
        </p:nvSpPr>
        <p:spPr/>
        <p:txBody>
          <a:bodyPr/>
          <a:lstStyle/>
          <a:p>
            <a:pPr eaLnBrk="1" hangingPunct="1"/>
            <a:endParaRPr lang="de-CH" altLang="de-DE"/>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406400" y="2286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de-DE" altLang="de-DE" sz="3200" b="1">
                <a:solidFill>
                  <a:schemeClr val="tx2"/>
                </a:solidFill>
                <a:latin typeface="Tahoma" panose="020B0604030504040204" pitchFamily="34" charset="0"/>
              </a:rPr>
              <a:t>Merkmale der referentiellen Integrität</a:t>
            </a:r>
            <a:endParaRPr lang="de-DE" altLang="de-DE" sz="4000">
              <a:solidFill>
                <a:schemeClr val="tx2"/>
              </a:solidFill>
              <a:latin typeface="Arial Black" panose="020B0A04020102020204" pitchFamily="34" charset="0"/>
            </a:endParaRPr>
          </a:p>
        </p:txBody>
      </p:sp>
      <p:sp>
        <p:nvSpPr>
          <p:cNvPr id="87043" name="Rectangle 3"/>
          <p:cNvSpPr>
            <a:spLocks noChangeArrowheads="1"/>
          </p:cNvSpPr>
          <p:nvPr/>
        </p:nvSpPr>
        <p:spPr bwMode="auto">
          <a:xfrm>
            <a:off x="762000" y="2133600"/>
            <a:ext cx="7848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Es kann kein Datensatz in der Mastertabelle gelöscht werden, solange dazu noch Datensätze in der Detailtabelle existieren.</a:t>
            </a:r>
          </a:p>
          <a:p>
            <a:pPr algn="l">
              <a:spcBef>
                <a:spcPct val="20000"/>
              </a:spcBef>
              <a:buClr>
                <a:schemeClr val="accent2"/>
              </a:buClr>
              <a:buFont typeface="Wingdings" panose="05000000000000000000" pitchFamily="2" charset="2"/>
              <a:buChar char="Ø"/>
            </a:pPr>
            <a:endParaRPr lang="de-DE" altLang="de-DE">
              <a:latin typeface="Verdana" panose="020B0604030504040204" pitchFamily="34" charset="0"/>
            </a:endParaRPr>
          </a:p>
          <a:p>
            <a:pPr algn="l">
              <a:spcBef>
                <a:spcPct val="20000"/>
              </a:spcBef>
              <a:buClr>
                <a:schemeClr val="accent2"/>
              </a:buClr>
              <a:buFont typeface="Wingdings" panose="05000000000000000000" pitchFamily="2" charset="2"/>
              <a:buChar char="Ø"/>
            </a:pPr>
            <a:r>
              <a:rPr lang="de-DE" altLang="de-DE">
                <a:latin typeface="Verdana" panose="020B0604030504040204" pitchFamily="34" charset="0"/>
              </a:rPr>
              <a:t>Es kann in der Detailtabelle kein Datensatz eingefügt werden, dessen Schlüssel noch nicht in der Mastertabelle existiert.</a:t>
            </a:r>
          </a:p>
        </p:txBody>
      </p:sp>
      <p:sp>
        <p:nvSpPr>
          <p:cNvPr id="87044" name="Titel 3"/>
          <p:cNvSpPr>
            <a:spLocks noGrp="1"/>
          </p:cNvSpPr>
          <p:nvPr>
            <p:ph type="title"/>
          </p:nvPr>
        </p:nvSpPr>
        <p:spPr/>
        <p:txBody>
          <a:bodyPr/>
          <a:lstStyle/>
          <a:p>
            <a:pPr eaLnBrk="1" hangingPunct="1"/>
            <a:endParaRPr lang="de-CH" alt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06400" y="228600"/>
            <a:ext cx="8509000" cy="1039813"/>
          </a:xfrm>
        </p:spPr>
        <p:txBody>
          <a:bodyPr/>
          <a:lstStyle/>
          <a:p>
            <a:pPr algn="ctr" eaLnBrk="1" hangingPunct="1"/>
            <a:r>
              <a:rPr lang="de-DE" altLang="de-DE" b="1">
                <a:latin typeface="Verdana" panose="020B0604030504040204" pitchFamily="34" charset="0"/>
              </a:rPr>
              <a:t>DATENBANKEN</a:t>
            </a:r>
            <a:endParaRPr lang="de-DE" altLang="de-DE"/>
          </a:p>
        </p:txBody>
      </p:sp>
      <p:sp>
        <p:nvSpPr>
          <p:cNvPr id="16387" name="Rectangle 3"/>
          <p:cNvSpPr>
            <a:spLocks noGrp="1" noChangeArrowheads="1"/>
          </p:cNvSpPr>
          <p:nvPr>
            <p:ph sz="quarter" idx="1"/>
          </p:nvPr>
        </p:nvSpPr>
        <p:spPr>
          <a:xfrm>
            <a:off x="1042988" y="2420938"/>
            <a:ext cx="7561262" cy="3960812"/>
          </a:xfrm>
        </p:spPr>
        <p:txBody>
          <a:bodyPr/>
          <a:lstStyle/>
          <a:p>
            <a:pPr eaLnBrk="1" hangingPunct="1"/>
            <a:r>
              <a:rPr lang="de-DE" altLang="de-DE" sz="2400">
                <a:latin typeface="Verdana" panose="020B0604030504040204" pitchFamily="34" charset="0"/>
              </a:rPr>
              <a:t>MS-SQL Server 2008 / 2012 Express Edition</a:t>
            </a:r>
          </a:p>
          <a:p>
            <a:pPr lvl="1" eaLnBrk="1" hangingPunct="1"/>
            <a:r>
              <a:rPr lang="de-DE" altLang="de-DE" sz="2000">
                <a:latin typeface="Verdana" panose="020B0604030504040204" pitchFamily="34" charset="0"/>
              </a:rPr>
              <a:t>Management Studio</a:t>
            </a:r>
          </a:p>
          <a:p>
            <a:pPr lvl="1" eaLnBrk="1" hangingPunct="1"/>
            <a:endParaRPr lang="de-DE" altLang="de-DE" sz="2000">
              <a:latin typeface="Verdana" panose="020B0604030504040204" pitchFamily="34" charset="0"/>
            </a:endParaRPr>
          </a:p>
          <a:p>
            <a:pPr eaLnBrk="1" hangingPunct="1"/>
            <a:r>
              <a:rPr lang="de-DE" altLang="de-DE" sz="2400">
                <a:latin typeface="Verdana" panose="020B0604030504040204" pitchFamily="34" charset="0"/>
              </a:rPr>
              <a:t>Dezign Tool (Datenmodellierung)</a:t>
            </a:r>
          </a:p>
          <a:p>
            <a:pPr eaLnBrk="1" hangingPunct="1">
              <a:buFont typeface="Wingdings" panose="05000000000000000000" pitchFamily="2" charset="2"/>
              <a:buNone/>
            </a:pPr>
            <a:endParaRPr lang="de-DE" altLang="de-DE" sz="2400">
              <a:latin typeface="Verdana" panose="020B0604030504040204" pitchFamily="34" charset="0"/>
            </a:endParaRPr>
          </a:p>
        </p:txBody>
      </p:sp>
      <p:sp>
        <p:nvSpPr>
          <p:cNvPr id="16388" name="Text Box 4"/>
          <p:cNvSpPr txBox="1">
            <a:spLocks noChangeArrowheads="1"/>
          </p:cNvSpPr>
          <p:nvPr/>
        </p:nvSpPr>
        <p:spPr bwMode="auto">
          <a:xfrm>
            <a:off x="1116013" y="1700213"/>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800">
                <a:latin typeface="Verdana" panose="020B0604030504040204" pitchFamily="34" charset="0"/>
              </a:rPr>
              <a:t>Software Voraussetzungen</a:t>
            </a:r>
            <a:endParaRPr kumimoji="0" lang="de-DE" altLang="de-DE" sz="2800">
              <a:solidFill>
                <a:schemeClr val="accent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lang="en-US" altLang="de-DE" sz="4000">
                <a:solidFill>
                  <a:schemeClr val="tx2"/>
                </a:solidFill>
                <a:latin typeface="Arial Black" panose="020B0A04020102020204" pitchFamily="34" charset="0"/>
              </a:rPr>
              <a:t>Beziehungsintegrität</a:t>
            </a:r>
          </a:p>
        </p:txBody>
      </p:sp>
      <p:sp>
        <p:nvSpPr>
          <p:cNvPr id="88067" name="Rectangle 3"/>
          <p:cNvSpPr>
            <a:spLocks noChangeArrowheads="1"/>
          </p:cNvSpPr>
          <p:nvPr/>
        </p:nvSpPr>
        <p:spPr bwMode="auto">
          <a:xfrm>
            <a:off x="762000" y="2819400"/>
            <a:ext cx="8153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cascades</a:t>
            </a:r>
            <a:br>
              <a:rPr lang="de-CH" altLang="de-DE" sz="2000">
                <a:latin typeface="Tahoma" panose="020B0604030504040204" pitchFamily="34" charset="0"/>
              </a:rPr>
            </a:br>
            <a:r>
              <a:rPr lang="de-CH" altLang="de-DE" sz="2000">
                <a:latin typeface="Tahoma" panose="020B0604030504040204" pitchFamily="34" charset="0"/>
              </a:rPr>
              <a:t>Weitergabe der Löschung. Alle Tupel, deren Fremdschlüsselwerte dem gelöschten Primärschlüssel entsprechen werden gelöscht.</a:t>
            </a:r>
          </a:p>
          <a:p>
            <a:pPr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restricted</a:t>
            </a:r>
            <a:br>
              <a:rPr lang="de-CH" altLang="de-DE" sz="2000">
                <a:latin typeface="Tahoma" panose="020B0604030504040204" pitchFamily="34" charset="0"/>
              </a:rPr>
            </a:br>
            <a:r>
              <a:rPr lang="de-CH" altLang="de-DE" sz="2000">
                <a:latin typeface="Tahoma" panose="020B0604030504040204" pitchFamily="34" charset="0"/>
              </a:rPr>
              <a:t>Bedingte Löschung, solange Fremdschlüsselwerte existieren, wird die Löschung nicht akzeptiert.</a:t>
            </a:r>
          </a:p>
          <a:p>
            <a:pPr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nullifies</a:t>
            </a:r>
            <a:br>
              <a:rPr lang="de-CH" altLang="de-DE" sz="2000">
                <a:latin typeface="Tahoma" panose="020B0604030504040204" pitchFamily="34" charset="0"/>
              </a:rPr>
            </a:br>
            <a:r>
              <a:rPr lang="de-CH" altLang="de-DE" sz="2000">
                <a:latin typeface="Tahoma" panose="020B0604030504040204" pitchFamily="34" charset="0"/>
              </a:rPr>
              <a:t>Nullsetzung bei Löschung, alle Fremdschlüsselwerte werden auf NULL gesetzt.</a:t>
            </a:r>
          </a:p>
        </p:txBody>
      </p:sp>
      <p:sp>
        <p:nvSpPr>
          <p:cNvPr id="88068" name="Text Box 4"/>
          <p:cNvSpPr txBox="1">
            <a:spLocks noChangeArrowheads="1"/>
          </p:cNvSpPr>
          <p:nvPr/>
        </p:nvSpPr>
        <p:spPr bwMode="auto">
          <a:xfrm>
            <a:off x="457200" y="1600200"/>
            <a:ext cx="8305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Tahoma" panose="020B0604030504040204" pitchFamily="34" charset="0"/>
              </a:rPr>
              <a:t>englisch: referential integrity constraint</a:t>
            </a:r>
          </a:p>
          <a:p>
            <a:pPr algn="l">
              <a:spcBef>
                <a:spcPct val="50000"/>
              </a:spcBef>
            </a:pPr>
            <a:r>
              <a:rPr kumimoji="0" lang="de-DE" altLang="de-DE" sz="2000">
                <a:latin typeface="Tahoma" panose="020B0604030504040204" pitchFamily="34" charset="0"/>
              </a:rPr>
              <a:t>Wenn ein Primärschlüssel gelöscht wird, so kann mit entsprechenden Fremdschlüsselwerten folgendes geschehen:</a:t>
            </a:r>
          </a:p>
        </p:txBody>
      </p:sp>
      <p:sp>
        <p:nvSpPr>
          <p:cNvPr id="88069" name="Titel 4"/>
          <p:cNvSpPr>
            <a:spLocks noGrp="1"/>
          </p:cNvSpPr>
          <p:nvPr>
            <p:ph type="title"/>
          </p:nvPr>
        </p:nvSpPr>
        <p:spPr/>
        <p:txBody>
          <a:bodyPr/>
          <a:lstStyle/>
          <a:p>
            <a:pPr eaLnBrk="1" hangingPunct="1"/>
            <a:endParaRPr lang="de-CH" altLang="de-DE"/>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090" name="AutoShape 5"/>
          <p:cNvCxnSpPr>
            <a:cxnSpLocks noChangeShapeType="1"/>
            <a:stCxn id="89096" idx="1"/>
            <a:endCxn id="89097" idx="1"/>
          </p:cNvCxnSpPr>
          <p:nvPr/>
        </p:nvCxnSpPr>
        <p:spPr bwMode="auto">
          <a:xfrm rot="10800000" flipV="1">
            <a:off x="1549400" y="2524125"/>
            <a:ext cx="84138" cy="1328738"/>
          </a:xfrm>
          <a:prstGeom prst="bentConnector3">
            <a:avLst>
              <a:gd name="adj1" fmla="val 205657"/>
            </a:avLst>
          </a:prstGeom>
          <a:noFill/>
          <a:ln w="19050">
            <a:solidFill>
              <a:srgbClr val="FF0000"/>
            </a:solidFill>
            <a:miter lim="800000"/>
            <a:headEnd/>
            <a:tailEnd/>
          </a:ln>
          <a:extLst>
            <a:ext uri="{909E8E84-426E-40DD-AFC4-6F175D3DCCD1}">
              <a14:hiddenFill xmlns:a14="http://schemas.microsoft.com/office/drawing/2010/main">
                <a:noFill/>
              </a14:hiddenFill>
            </a:ext>
          </a:extLst>
        </p:spPr>
      </p:cxnSp>
      <p:cxnSp>
        <p:nvCxnSpPr>
          <p:cNvPr id="89091" name="AutoShape 6"/>
          <p:cNvCxnSpPr>
            <a:cxnSpLocks noChangeShapeType="1"/>
            <a:stCxn id="89096" idx="3"/>
            <a:endCxn id="89097" idx="3"/>
          </p:cNvCxnSpPr>
          <p:nvPr/>
        </p:nvCxnSpPr>
        <p:spPr bwMode="auto">
          <a:xfrm>
            <a:off x="3103563" y="2524125"/>
            <a:ext cx="84137" cy="1328738"/>
          </a:xfrm>
          <a:prstGeom prst="bentConnector3">
            <a:avLst>
              <a:gd name="adj1" fmla="val 220755"/>
            </a:avLst>
          </a:prstGeom>
          <a:noFill/>
          <a:ln w="19050">
            <a:solidFill>
              <a:srgbClr val="339933"/>
            </a:solidFill>
            <a:miter lim="800000"/>
            <a:headEnd/>
            <a:tailEnd/>
          </a:ln>
          <a:extLst>
            <a:ext uri="{909E8E84-426E-40DD-AFC4-6F175D3DCCD1}">
              <a14:hiddenFill xmlns:a14="http://schemas.microsoft.com/office/drawing/2010/main">
                <a:noFill/>
              </a14:hiddenFill>
            </a:ext>
          </a:extLst>
        </p:spPr>
      </p:cxnSp>
      <p:cxnSp>
        <p:nvCxnSpPr>
          <p:cNvPr id="89092" name="AutoShape 7"/>
          <p:cNvCxnSpPr>
            <a:cxnSpLocks noChangeShapeType="1"/>
            <a:stCxn id="89097" idx="2"/>
            <a:endCxn id="89098" idx="0"/>
          </p:cNvCxnSpPr>
          <p:nvPr/>
        </p:nvCxnSpPr>
        <p:spPr bwMode="auto">
          <a:xfrm>
            <a:off x="2368550" y="4024313"/>
            <a:ext cx="0" cy="998537"/>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89093" name="AutoShape 8"/>
          <p:cNvSpPr>
            <a:spLocks noChangeArrowheads="1"/>
          </p:cNvSpPr>
          <p:nvPr/>
        </p:nvSpPr>
        <p:spPr bwMode="auto">
          <a:xfrm>
            <a:off x="762000" y="2833688"/>
            <a:ext cx="1420813" cy="742950"/>
          </a:xfrm>
          <a:prstGeom prst="flowChartDecision">
            <a:avLst/>
          </a:prstGeom>
          <a:solidFill>
            <a:schemeClr val="bg1"/>
          </a:solidFill>
          <a:ln w="19050">
            <a:solidFill>
              <a:srgbClr val="FF0000"/>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89094" name="AutoShape 9"/>
          <p:cNvSpPr>
            <a:spLocks noChangeArrowheads="1"/>
          </p:cNvSpPr>
          <p:nvPr/>
        </p:nvSpPr>
        <p:spPr bwMode="auto">
          <a:xfrm>
            <a:off x="1652588" y="4137025"/>
            <a:ext cx="1420812" cy="742950"/>
          </a:xfrm>
          <a:prstGeom prst="flowChartDecision">
            <a:avLst/>
          </a:prstGeom>
          <a:solidFill>
            <a:schemeClr val="bg1"/>
          </a:solidFill>
          <a:ln w="19050">
            <a:solidFill>
              <a:schemeClr val="accent2"/>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89095" name="AutoShape 10"/>
          <p:cNvSpPr>
            <a:spLocks noChangeArrowheads="1"/>
          </p:cNvSpPr>
          <p:nvPr/>
        </p:nvSpPr>
        <p:spPr bwMode="auto">
          <a:xfrm>
            <a:off x="2592388" y="2819400"/>
            <a:ext cx="1420812" cy="742950"/>
          </a:xfrm>
          <a:prstGeom prst="flowChartDecision">
            <a:avLst/>
          </a:prstGeom>
          <a:solidFill>
            <a:schemeClr val="bg1"/>
          </a:solidFill>
          <a:ln w="19050">
            <a:solidFill>
              <a:srgbClr val="339933"/>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89096" name="Text Box 11"/>
          <p:cNvSpPr txBox="1">
            <a:spLocks noChangeArrowheads="1"/>
          </p:cNvSpPr>
          <p:nvPr/>
        </p:nvSpPr>
        <p:spPr bwMode="auto">
          <a:xfrm>
            <a:off x="1643063" y="2362200"/>
            <a:ext cx="1450975" cy="323850"/>
          </a:xfrm>
          <a:prstGeom prst="rect">
            <a:avLst/>
          </a:prstGeom>
          <a:solidFill>
            <a:srgbClr val="FFCC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latin typeface="Arial" panose="020B0604020202020204" pitchFamily="34" charset="0"/>
              </a:rPr>
              <a:t>Abteilung</a:t>
            </a:r>
          </a:p>
        </p:txBody>
      </p:sp>
      <p:sp>
        <p:nvSpPr>
          <p:cNvPr id="89097" name="Text Box 12"/>
          <p:cNvSpPr txBox="1">
            <a:spLocks noChangeArrowheads="1"/>
          </p:cNvSpPr>
          <p:nvPr/>
        </p:nvSpPr>
        <p:spPr bwMode="auto">
          <a:xfrm>
            <a:off x="1558925" y="3690938"/>
            <a:ext cx="1619250" cy="323850"/>
          </a:xfrm>
          <a:prstGeom prst="rect">
            <a:avLst/>
          </a:prstGeom>
          <a:solidFill>
            <a:srgbClr val="FFFF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latin typeface="Arial" panose="020B0604020202020204" pitchFamily="34" charset="0"/>
              </a:rPr>
              <a:t>Mitarbeiter</a:t>
            </a:r>
          </a:p>
        </p:txBody>
      </p:sp>
      <p:sp>
        <p:nvSpPr>
          <p:cNvPr id="89098" name="Text Box 13"/>
          <p:cNvSpPr txBox="1">
            <a:spLocks noChangeArrowheads="1"/>
          </p:cNvSpPr>
          <p:nvPr/>
        </p:nvSpPr>
        <p:spPr bwMode="auto">
          <a:xfrm>
            <a:off x="1689100" y="5032375"/>
            <a:ext cx="1358900" cy="323850"/>
          </a:xfrm>
          <a:prstGeom prst="rect">
            <a:avLst/>
          </a:prstGeom>
          <a:solidFill>
            <a:srgbClr val="CCFFCC"/>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latin typeface="Arial" panose="020B0604020202020204" pitchFamily="34" charset="0"/>
              </a:rPr>
              <a:t>Projekt</a:t>
            </a:r>
          </a:p>
        </p:txBody>
      </p:sp>
      <p:sp>
        <p:nvSpPr>
          <p:cNvPr id="89099" name="Text Box 14"/>
          <p:cNvSpPr txBox="1">
            <a:spLocks noChangeArrowheads="1"/>
          </p:cNvSpPr>
          <p:nvPr/>
        </p:nvSpPr>
        <p:spPr bwMode="auto">
          <a:xfrm>
            <a:off x="2771775" y="3040063"/>
            <a:ext cx="1096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rgbClr val="339933"/>
                </a:solidFill>
                <a:latin typeface="Arial" panose="020B0604020202020204" pitchFamily="34" charset="0"/>
              </a:rPr>
              <a:t>Unterstellung</a:t>
            </a:r>
            <a:endParaRPr lang="de-DE" altLang="de-DE" sz="1200" b="1">
              <a:latin typeface="Arial" panose="020B0604020202020204" pitchFamily="34" charset="0"/>
            </a:endParaRPr>
          </a:p>
        </p:txBody>
      </p:sp>
      <p:sp>
        <p:nvSpPr>
          <p:cNvPr id="89100" name="Text Box 15"/>
          <p:cNvSpPr txBox="1">
            <a:spLocks noChangeArrowheads="1"/>
          </p:cNvSpPr>
          <p:nvPr/>
        </p:nvSpPr>
        <p:spPr bwMode="auto">
          <a:xfrm>
            <a:off x="3287713" y="245268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1,1</a:t>
            </a:r>
            <a:endParaRPr lang="de-DE" altLang="de-DE" sz="1200" b="1">
              <a:latin typeface="Arial" panose="020B0604020202020204" pitchFamily="34" charset="0"/>
            </a:endParaRPr>
          </a:p>
        </p:txBody>
      </p:sp>
      <p:sp>
        <p:nvSpPr>
          <p:cNvPr id="89101" name="Text Box 16"/>
          <p:cNvSpPr txBox="1">
            <a:spLocks noChangeArrowheads="1"/>
          </p:cNvSpPr>
          <p:nvPr/>
        </p:nvSpPr>
        <p:spPr bwMode="auto">
          <a:xfrm>
            <a:off x="3325813" y="365125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0,n</a:t>
            </a:r>
            <a:endParaRPr lang="de-DE" altLang="de-DE" sz="1200" b="1">
              <a:latin typeface="Arial" panose="020B0604020202020204" pitchFamily="34" charset="0"/>
            </a:endParaRPr>
          </a:p>
        </p:txBody>
      </p:sp>
      <p:sp>
        <p:nvSpPr>
          <p:cNvPr id="89102" name="Text Box 17"/>
          <p:cNvSpPr txBox="1">
            <a:spLocks noChangeArrowheads="1"/>
          </p:cNvSpPr>
          <p:nvPr/>
        </p:nvSpPr>
        <p:spPr bwMode="auto">
          <a:xfrm>
            <a:off x="841375" y="3067050"/>
            <a:ext cx="1252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200">
                <a:solidFill>
                  <a:srgbClr val="FF0000"/>
                </a:solidFill>
                <a:latin typeface="Arial" panose="020B0604020202020204" pitchFamily="34" charset="0"/>
              </a:rPr>
              <a:t>Abteilungsleiter</a:t>
            </a:r>
            <a:endParaRPr lang="de-DE" altLang="de-DE" sz="1200" b="1">
              <a:latin typeface="Arial" panose="020B0604020202020204" pitchFamily="34" charset="0"/>
            </a:endParaRPr>
          </a:p>
        </p:txBody>
      </p:sp>
      <p:sp>
        <p:nvSpPr>
          <p:cNvPr id="89103" name="Text Box 18"/>
          <p:cNvSpPr txBox="1">
            <a:spLocks noChangeArrowheads="1"/>
          </p:cNvSpPr>
          <p:nvPr/>
        </p:nvSpPr>
        <p:spPr bwMode="auto">
          <a:xfrm>
            <a:off x="1116013" y="2492375"/>
            <a:ext cx="5286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0,1</a:t>
            </a:r>
          </a:p>
        </p:txBody>
      </p:sp>
      <p:sp>
        <p:nvSpPr>
          <p:cNvPr id="89104" name="Text Box 19"/>
          <p:cNvSpPr txBox="1">
            <a:spLocks noChangeArrowheads="1"/>
          </p:cNvSpPr>
          <p:nvPr/>
        </p:nvSpPr>
        <p:spPr bwMode="auto">
          <a:xfrm>
            <a:off x="1042988" y="364490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1,1</a:t>
            </a:r>
            <a:endParaRPr lang="de-DE" altLang="de-DE" sz="1200" b="1">
              <a:latin typeface="Arial" panose="020B0604020202020204" pitchFamily="34" charset="0"/>
            </a:endParaRPr>
          </a:p>
        </p:txBody>
      </p:sp>
      <p:sp>
        <p:nvSpPr>
          <p:cNvPr id="89105" name="Text Box 20"/>
          <p:cNvSpPr txBox="1">
            <a:spLocks noChangeArrowheads="1"/>
          </p:cNvSpPr>
          <p:nvPr/>
        </p:nvSpPr>
        <p:spPr bwMode="auto">
          <a:xfrm>
            <a:off x="1792288" y="4370388"/>
            <a:ext cx="116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accent2"/>
                </a:solidFill>
                <a:latin typeface="Arial" panose="020B0604020202020204" pitchFamily="34" charset="0"/>
              </a:rPr>
              <a:t>Zugehörigkeit</a:t>
            </a:r>
            <a:endParaRPr lang="de-DE" altLang="de-DE" sz="1200" b="1">
              <a:latin typeface="Arial" panose="020B0604020202020204" pitchFamily="34" charset="0"/>
            </a:endParaRPr>
          </a:p>
        </p:txBody>
      </p:sp>
      <p:sp>
        <p:nvSpPr>
          <p:cNvPr id="89106" name="Text Box 21"/>
          <p:cNvSpPr txBox="1">
            <a:spLocks noChangeArrowheads="1"/>
          </p:cNvSpPr>
          <p:nvPr/>
        </p:nvSpPr>
        <p:spPr bwMode="auto">
          <a:xfrm>
            <a:off x="2517775" y="3979863"/>
            <a:ext cx="534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0,n</a:t>
            </a:r>
            <a:endParaRPr lang="de-DE" altLang="de-DE" sz="1200" b="1">
              <a:latin typeface="Arial" panose="020B0604020202020204" pitchFamily="34" charset="0"/>
            </a:endParaRPr>
          </a:p>
        </p:txBody>
      </p:sp>
      <p:sp>
        <p:nvSpPr>
          <p:cNvPr id="89107" name="Text Box 22"/>
          <p:cNvSpPr txBox="1">
            <a:spLocks noChangeArrowheads="1"/>
          </p:cNvSpPr>
          <p:nvPr/>
        </p:nvSpPr>
        <p:spPr bwMode="auto">
          <a:xfrm>
            <a:off x="2478088" y="4786313"/>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1,n</a:t>
            </a:r>
          </a:p>
        </p:txBody>
      </p:sp>
      <p:sp>
        <p:nvSpPr>
          <p:cNvPr id="89108" name="Text Box 23"/>
          <p:cNvSpPr txBox="1">
            <a:spLocks noChangeArrowheads="1"/>
          </p:cNvSpPr>
          <p:nvPr/>
        </p:nvSpPr>
        <p:spPr bwMode="auto">
          <a:xfrm>
            <a:off x="4548188" y="1990725"/>
            <a:ext cx="3678237" cy="16224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b="1">
                <a:latin typeface="Arial" panose="020B0604020202020204" pitchFamily="34" charset="0"/>
              </a:rPr>
              <a:t>Regel 1:</a:t>
            </a:r>
            <a:endParaRPr lang="de-DE" altLang="de-DE" sz="1800">
              <a:latin typeface="Arial" panose="020B0604020202020204" pitchFamily="34" charset="0"/>
            </a:endParaRPr>
          </a:p>
          <a:p>
            <a:pPr algn="l">
              <a:spcBef>
                <a:spcPct val="50000"/>
              </a:spcBef>
            </a:pPr>
            <a:r>
              <a:rPr lang="de-DE" altLang="de-DE" sz="1800">
                <a:latin typeface="Arial" panose="020B0604020202020204" pitchFamily="34" charset="0"/>
              </a:rPr>
              <a:t>Jede </a:t>
            </a:r>
            <a:r>
              <a:rPr lang="de-DE" altLang="de-DE" sz="1800" b="1">
                <a:latin typeface="Arial" panose="020B0604020202020204" pitchFamily="34" charset="0"/>
              </a:rPr>
              <a:t>Entitätsmenge</a:t>
            </a:r>
            <a:r>
              <a:rPr lang="de-DE" altLang="de-DE" sz="1800">
                <a:latin typeface="Arial" panose="020B0604020202020204" pitchFamily="34" charset="0"/>
              </a:rPr>
              <a:t> </a:t>
            </a:r>
            <a:r>
              <a:rPr lang="de-DE" altLang="de-DE" sz="1800" i="1">
                <a:latin typeface="Arial" panose="020B0604020202020204" pitchFamily="34" charset="0"/>
              </a:rPr>
              <a:t>muß</a:t>
            </a:r>
            <a:r>
              <a:rPr lang="de-DE" altLang="de-DE" sz="1800">
                <a:latin typeface="Arial" panose="020B0604020202020204" pitchFamily="34" charset="0"/>
              </a:rPr>
              <a:t> als eigenständige Tabelle mit einem eindeutigen </a:t>
            </a:r>
            <a:r>
              <a:rPr lang="de-DE" altLang="de-DE" sz="1800" i="1">
                <a:latin typeface="Arial" panose="020B0604020202020204" pitchFamily="34" charset="0"/>
              </a:rPr>
              <a:t>Primärschlüssel</a:t>
            </a:r>
            <a:r>
              <a:rPr lang="de-DE" altLang="de-DE" sz="1800">
                <a:latin typeface="Arial" panose="020B0604020202020204" pitchFamily="34" charset="0"/>
              </a:rPr>
              <a:t> definiert werden.</a:t>
            </a:r>
            <a:endParaRPr lang="de-DE" altLang="de-DE" sz="1800" b="1">
              <a:latin typeface="Arial" panose="020B0604020202020204" pitchFamily="34" charset="0"/>
            </a:endParaRPr>
          </a:p>
        </p:txBody>
      </p:sp>
      <p:graphicFrame>
        <p:nvGraphicFramePr>
          <p:cNvPr id="89109" name="Object 24"/>
          <p:cNvGraphicFramePr>
            <a:graphicFrameLocks noChangeAspect="1"/>
          </p:cNvGraphicFramePr>
          <p:nvPr/>
        </p:nvGraphicFramePr>
        <p:xfrm>
          <a:off x="4576763" y="3719513"/>
          <a:ext cx="1981200" cy="666750"/>
        </p:xfrm>
        <a:graphic>
          <a:graphicData uri="http://schemas.openxmlformats.org/presentationml/2006/ole">
            <mc:AlternateContent xmlns:mc="http://schemas.openxmlformats.org/markup-compatibility/2006">
              <mc:Choice xmlns:v="urn:schemas-microsoft-com:vml" Requires="v">
                <p:oleObj spid="_x0000_s89141" name="Tabelle" r:id="rId3" imgW="1981426" imgH="667017" progId="Excel.Sheet.8">
                  <p:embed/>
                </p:oleObj>
              </mc:Choice>
              <mc:Fallback>
                <p:oleObj name="Tabelle" r:id="rId3" imgW="1981426" imgH="667017" progId="Excel.Sheet.8">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763" y="3719513"/>
                        <a:ext cx="19812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0" name="Object 25"/>
          <p:cNvGraphicFramePr>
            <a:graphicFrameLocks noChangeAspect="1"/>
          </p:cNvGraphicFramePr>
          <p:nvPr/>
        </p:nvGraphicFramePr>
        <p:xfrm>
          <a:off x="4906963" y="4308475"/>
          <a:ext cx="3228975" cy="666750"/>
        </p:xfrm>
        <a:graphic>
          <a:graphicData uri="http://schemas.openxmlformats.org/presentationml/2006/ole">
            <mc:AlternateContent xmlns:mc="http://schemas.openxmlformats.org/markup-compatibility/2006">
              <mc:Choice xmlns:v="urn:schemas-microsoft-com:vml" Requires="v">
                <p:oleObj spid="_x0000_s89142" name="Tabelle" r:id="rId5" imgW="3229164" imgH="667017" progId="Excel.Sheet.8">
                  <p:embed/>
                </p:oleObj>
              </mc:Choice>
              <mc:Fallback>
                <p:oleObj name="Tabelle" r:id="rId5" imgW="3229164" imgH="667017" progId="Excel.Sheet.8">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963" y="4308475"/>
                        <a:ext cx="3228975"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1" name="Object 26"/>
          <p:cNvGraphicFramePr>
            <a:graphicFrameLocks noChangeAspect="1"/>
          </p:cNvGraphicFramePr>
          <p:nvPr/>
        </p:nvGraphicFramePr>
        <p:xfrm>
          <a:off x="5351463" y="4927600"/>
          <a:ext cx="2400300" cy="666750"/>
        </p:xfrm>
        <a:graphic>
          <a:graphicData uri="http://schemas.openxmlformats.org/presentationml/2006/ole">
            <mc:AlternateContent xmlns:mc="http://schemas.openxmlformats.org/markup-compatibility/2006">
              <mc:Choice xmlns:v="urn:schemas-microsoft-com:vml" Requires="v">
                <p:oleObj spid="_x0000_s89143" name="Tabelle" r:id="rId7" imgW="2400831" imgH="667017" progId="Excel.Sheet.8">
                  <p:embed/>
                </p:oleObj>
              </mc:Choice>
              <mc:Fallback>
                <p:oleObj name="Tabelle" r:id="rId7" imgW="2400831" imgH="667017" progId="Excel.Sheet.8">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1463" y="4927600"/>
                        <a:ext cx="24003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2" name="Text Box 27"/>
          <p:cNvSpPr txBox="1">
            <a:spLocks noChangeArrowheads="1"/>
          </p:cNvSpPr>
          <p:nvPr/>
        </p:nvSpPr>
        <p:spPr bwMode="auto">
          <a:xfrm>
            <a:off x="3194050" y="5446713"/>
            <a:ext cx="205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800">
                <a:solidFill>
                  <a:srgbClr val="FF0000"/>
                </a:solidFill>
                <a:latin typeface="Comic Sans MS" panose="030F0702030302020204" pitchFamily="66" charset="0"/>
              </a:rPr>
              <a:t>„Primärschlüssel“</a:t>
            </a:r>
          </a:p>
        </p:txBody>
      </p:sp>
      <p:sp>
        <p:nvSpPr>
          <p:cNvPr id="89113" name="Line 28"/>
          <p:cNvSpPr>
            <a:spLocks noChangeShapeType="1"/>
          </p:cNvSpPr>
          <p:nvPr/>
        </p:nvSpPr>
        <p:spPr bwMode="auto">
          <a:xfrm flipV="1">
            <a:off x="4081463" y="4468813"/>
            <a:ext cx="503237" cy="912812"/>
          </a:xfrm>
          <a:prstGeom prst="line">
            <a:avLst/>
          </a:prstGeom>
          <a:noFill/>
          <a:ln w="25400">
            <a:solidFill>
              <a:srgbClr val="FFCC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9114" name="Line 29"/>
          <p:cNvSpPr>
            <a:spLocks noChangeShapeType="1"/>
          </p:cNvSpPr>
          <p:nvPr/>
        </p:nvSpPr>
        <p:spPr bwMode="auto">
          <a:xfrm flipV="1">
            <a:off x="4240213" y="5064125"/>
            <a:ext cx="741362" cy="330200"/>
          </a:xfrm>
          <a:prstGeom prst="line">
            <a:avLst/>
          </a:prstGeom>
          <a:noFill/>
          <a:ln w="25400">
            <a:solidFill>
              <a:srgbClr val="FFFF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9115" name="Line 30"/>
          <p:cNvSpPr>
            <a:spLocks noChangeShapeType="1"/>
          </p:cNvSpPr>
          <p:nvPr/>
        </p:nvSpPr>
        <p:spPr bwMode="auto">
          <a:xfrm flipV="1">
            <a:off x="4584700" y="5289550"/>
            <a:ext cx="687388" cy="131763"/>
          </a:xfrm>
          <a:prstGeom prst="line">
            <a:avLst/>
          </a:prstGeom>
          <a:noFill/>
          <a:ln w="25400">
            <a:solidFill>
              <a:srgbClr val="CCFF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CH"/>
          </a:p>
        </p:txBody>
      </p:sp>
      <p:sp>
        <p:nvSpPr>
          <p:cNvPr id="89116" name="Rectangle 31"/>
          <p:cNvSpPr>
            <a:spLocks noGrp="1" noChangeArrowheads="1"/>
          </p:cNvSpPr>
          <p:nvPr>
            <p:ph type="title"/>
          </p:nvPr>
        </p:nvSpPr>
        <p:spPr>
          <a:xfrm>
            <a:off x="395288" y="0"/>
            <a:ext cx="8280400" cy="1219200"/>
          </a:xfrm>
          <a:noFill/>
        </p:spPr>
        <p:txBody>
          <a:bodyPr/>
          <a:lstStyle/>
          <a:p>
            <a:pPr algn="ctr" eaLnBrk="1" hangingPunct="1"/>
            <a:r>
              <a:rPr lang="de-DE" altLang="de-DE"/>
              <a:t>Entitäten-Beziehungs-</a:t>
            </a:r>
            <a:br>
              <a:rPr lang="de-DE" altLang="de-DE"/>
            </a:br>
            <a:r>
              <a:rPr lang="de-DE" altLang="de-DE"/>
              <a:t>Modell (Regel 1)</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ctr" eaLnBrk="1" hangingPunct="1"/>
            <a:r>
              <a:rPr lang="de-DE" altLang="de-DE"/>
              <a:t>Entitäten-Beziehungs-</a:t>
            </a:r>
            <a:br>
              <a:rPr lang="de-DE" altLang="de-DE"/>
            </a:br>
            <a:r>
              <a:rPr lang="de-DE" altLang="de-DE"/>
              <a:t>Modell (Regel 2)</a:t>
            </a:r>
            <a:endParaRPr lang="de-CH" altLang="de-DE"/>
          </a:p>
        </p:txBody>
      </p:sp>
      <p:grpSp>
        <p:nvGrpSpPr>
          <p:cNvPr id="90115" name="Group 3"/>
          <p:cNvGrpSpPr>
            <a:grpSpLocks/>
          </p:cNvGrpSpPr>
          <p:nvPr/>
        </p:nvGrpSpPr>
        <p:grpSpPr bwMode="auto">
          <a:xfrm>
            <a:off x="808038" y="2246313"/>
            <a:ext cx="3251200" cy="2994025"/>
            <a:chOff x="509" y="1415"/>
            <a:chExt cx="2048" cy="1886"/>
          </a:xfrm>
        </p:grpSpPr>
        <p:cxnSp>
          <p:nvCxnSpPr>
            <p:cNvPr id="90123" name="AutoShape 4"/>
            <p:cNvCxnSpPr>
              <a:cxnSpLocks noChangeShapeType="1"/>
              <a:stCxn id="90129" idx="1"/>
              <a:endCxn id="90130" idx="1"/>
            </p:cNvCxnSpPr>
            <p:nvPr/>
          </p:nvCxnSpPr>
          <p:spPr bwMode="auto">
            <a:xfrm rot="10800000" flipV="1">
              <a:off x="1005" y="1517"/>
              <a:ext cx="53" cy="837"/>
            </a:xfrm>
            <a:prstGeom prst="bentConnector3">
              <a:avLst>
                <a:gd name="adj1" fmla="val 205657"/>
              </a:avLst>
            </a:prstGeom>
            <a:noFill/>
            <a:ln w="19050">
              <a:solidFill>
                <a:srgbClr val="FF0000"/>
              </a:solidFill>
              <a:miter lim="800000"/>
              <a:headEnd/>
              <a:tailEnd/>
            </a:ln>
            <a:extLst>
              <a:ext uri="{909E8E84-426E-40DD-AFC4-6F175D3DCCD1}">
                <a14:hiddenFill xmlns:a14="http://schemas.microsoft.com/office/drawing/2010/main">
                  <a:noFill/>
                </a14:hiddenFill>
              </a:ext>
            </a:extLst>
          </p:spPr>
        </p:cxnSp>
        <p:cxnSp>
          <p:nvCxnSpPr>
            <p:cNvPr id="90124" name="AutoShape 5"/>
            <p:cNvCxnSpPr>
              <a:cxnSpLocks noChangeShapeType="1"/>
              <a:stCxn id="90129" idx="3"/>
              <a:endCxn id="90130" idx="3"/>
            </p:cNvCxnSpPr>
            <p:nvPr/>
          </p:nvCxnSpPr>
          <p:spPr bwMode="auto">
            <a:xfrm>
              <a:off x="1984" y="1517"/>
              <a:ext cx="53" cy="837"/>
            </a:xfrm>
            <a:prstGeom prst="bentConnector3">
              <a:avLst>
                <a:gd name="adj1" fmla="val 220755"/>
              </a:avLst>
            </a:prstGeom>
            <a:noFill/>
            <a:ln w="19050">
              <a:solidFill>
                <a:srgbClr val="339933"/>
              </a:solidFill>
              <a:miter lim="800000"/>
              <a:headEnd/>
              <a:tailEnd/>
            </a:ln>
            <a:extLst>
              <a:ext uri="{909E8E84-426E-40DD-AFC4-6F175D3DCCD1}">
                <a14:hiddenFill xmlns:a14="http://schemas.microsoft.com/office/drawing/2010/main">
                  <a:noFill/>
                </a14:hiddenFill>
              </a:ext>
            </a:extLst>
          </p:spPr>
        </p:cxnSp>
        <p:cxnSp>
          <p:nvCxnSpPr>
            <p:cNvPr id="90125" name="AutoShape 6"/>
            <p:cNvCxnSpPr>
              <a:cxnSpLocks noChangeShapeType="1"/>
              <a:stCxn id="90130" idx="2"/>
              <a:endCxn id="90131" idx="0"/>
            </p:cNvCxnSpPr>
            <p:nvPr/>
          </p:nvCxnSpPr>
          <p:spPr bwMode="auto">
            <a:xfrm>
              <a:off x="1521" y="2462"/>
              <a:ext cx="0" cy="62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0126" name="AutoShape 7"/>
            <p:cNvSpPr>
              <a:spLocks noChangeArrowheads="1"/>
            </p:cNvSpPr>
            <p:nvPr/>
          </p:nvSpPr>
          <p:spPr bwMode="auto">
            <a:xfrm>
              <a:off x="509" y="1712"/>
              <a:ext cx="895" cy="468"/>
            </a:xfrm>
            <a:prstGeom prst="flowChartDecision">
              <a:avLst/>
            </a:prstGeom>
            <a:solidFill>
              <a:srgbClr val="FF0000"/>
            </a:solidFill>
            <a:ln w="19050">
              <a:solidFill>
                <a:srgbClr val="FF0000"/>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0127" name="AutoShape 8"/>
            <p:cNvSpPr>
              <a:spLocks noChangeArrowheads="1"/>
            </p:cNvSpPr>
            <p:nvPr/>
          </p:nvSpPr>
          <p:spPr bwMode="auto">
            <a:xfrm>
              <a:off x="1070" y="2533"/>
              <a:ext cx="895" cy="468"/>
            </a:xfrm>
            <a:prstGeom prst="flowChartDecision">
              <a:avLst/>
            </a:prstGeom>
            <a:solidFill>
              <a:schemeClr val="accent2"/>
            </a:solidFill>
            <a:ln w="19050">
              <a:solidFill>
                <a:schemeClr val="accent2"/>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0128" name="AutoShape 9"/>
            <p:cNvSpPr>
              <a:spLocks noChangeArrowheads="1"/>
            </p:cNvSpPr>
            <p:nvPr/>
          </p:nvSpPr>
          <p:spPr bwMode="auto">
            <a:xfrm>
              <a:off x="1662" y="1703"/>
              <a:ext cx="895" cy="468"/>
            </a:xfrm>
            <a:prstGeom prst="flowChartDecision">
              <a:avLst/>
            </a:prstGeom>
            <a:solidFill>
              <a:srgbClr val="339933"/>
            </a:solidFill>
            <a:ln w="19050">
              <a:solidFill>
                <a:srgbClr val="339933"/>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0129" name="Text Box 10"/>
            <p:cNvSpPr txBox="1">
              <a:spLocks noChangeArrowheads="1"/>
            </p:cNvSpPr>
            <p:nvPr/>
          </p:nvSpPr>
          <p:spPr bwMode="auto">
            <a:xfrm>
              <a:off x="1064" y="1415"/>
              <a:ext cx="914" cy="204"/>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CC99"/>
                  </a:solidFill>
                  <a:latin typeface="Arial" panose="020B0604020202020204" pitchFamily="34" charset="0"/>
                </a:rPr>
                <a:t>Abteilung</a:t>
              </a:r>
              <a:endParaRPr lang="de-DE" altLang="de-DE" sz="1400" b="1">
                <a:latin typeface="Arial" panose="020B0604020202020204" pitchFamily="34" charset="0"/>
              </a:endParaRPr>
            </a:p>
          </p:txBody>
        </p:sp>
        <p:sp>
          <p:nvSpPr>
            <p:cNvPr id="90130" name="Text Box 11"/>
            <p:cNvSpPr txBox="1">
              <a:spLocks noChangeArrowheads="1"/>
            </p:cNvSpPr>
            <p:nvPr/>
          </p:nvSpPr>
          <p:spPr bwMode="auto">
            <a:xfrm>
              <a:off x="1011" y="2252"/>
              <a:ext cx="1020" cy="204"/>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FF00"/>
                  </a:solidFill>
                  <a:latin typeface="Arial" panose="020B0604020202020204" pitchFamily="34" charset="0"/>
                </a:rPr>
                <a:t>Mitarbeiter</a:t>
              </a:r>
              <a:endParaRPr lang="de-DE" altLang="de-DE" sz="1400" b="1">
                <a:latin typeface="Arial" panose="020B0604020202020204" pitchFamily="34" charset="0"/>
              </a:endParaRPr>
            </a:p>
          </p:txBody>
        </p:sp>
        <p:sp>
          <p:nvSpPr>
            <p:cNvPr id="90131" name="Text Box 12"/>
            <p:cNvSpPr txBox="1">
              <a:spLocks noChangeArrowheads="1"/>
            </p:cNvSpPr>
            <p:nvPr/>
          </p:nvSpPr>
          <p:spPr bwMode="auto">
            <a:xfrm>
              <a:off x="1093" y="3097"/>
              <a:ext cx="856" cy="204"/>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chemeClr val="accent1"/>
                  </a:solidFill>
                  <a:latin typeface="Arial" panose="020B0604020202020204" pitchFamily="34" charset="0"/>
                </a:rPr>
                <a:t>Projekt</a:t>
              </a:r>
              <a:endParaRPr lang="de-DE" altLang="de-DE" sz="1400" b="1">
                <a:latin typeface="Arial" panose="020B0604020202020204" pitchFamily="34" charset="0"/>
              </a:endParaRPr>
            </a:p>
          </p:txBody>
        </p:sp>
        <p:sp>
          <p:nvSpPr>
            <p:cNvPr id="90132" name="Text Box 13"/>
            <p:cNvSpPr txBox="1">
              <a:spLocks noChangeArrowheads="1"/>
            </p:cNvSpPr>
            <p:nvPr/>
          </p:nvSpPr>
          <p:spPr bwMode="auto">
            <a:xfrm>
              <a:off x="1775" y="1842"/>
              <a:ext cx="6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bg1"/>
                  </a:solidFill>
                  <a:latin typeface="Arial" panose="020B0604020202020204" pitchFamily="34" charset="0"/>
                </a:rPr>
                <a:t>Unterstellung</a:t>
              </a:r>
              <a:endParaRPr lang="de-DE" altLang="de-DE" sz="1200" b="1">
                <a:latin typeface="Arial" panose="020B0604020202020204" pitchFamily="34" charset="0"/>
              </a:endParaRPr>
            </a:p>
          </p:txBody>
        </p:sp>
        <p:sp>
          <p:nvSpPr>
            <p:cNvPr id="90133" name="Text Box 14"/>
            <p:cNvSpPr txBox="1">
              <a:spLocks noChangeArrowheads="1"/>
            </p:cNvSpPr>
            <p:nvPr/>
          </p:nvSpPr>
          <p:spPr bwMode="auto">
            <a:xfrm>
              <a:off x="2100" y="1472"/>
              <a:ext cx="2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1,1</a:t>
              </a:r>
              <a:endParaRPr lang="de-DE" altLang="de-DE" sz="1200" b="1">
                <a:latin typeface="Arial" panose="020B0604020202020204" pitchFamily="34" charset="0"/>
              </a:endParaRPr>
            </a:p>
          </p:txBody>
        </p:sp>
        <p:sp>
          <p:nvSpPr>
            <p:cNvPr id="90134" name="Text Box 15"/>
            <p:cNvSpPr txBox="1">
              <a:spLocks noChangeArrowheads="1"/>
            </p:cNvSpPr>
            <p:nvPr/>
          </p:nvSpPr>
          <p:spPr bwMode="auto">
            <a:xfrm>
              <a:off x="2124" y="2227"/>
              <a:ext cx="2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1,n</a:t>
              </a:r>
              <a:endParaRPr lang="de-DE" altLang="de-DE" sz="1200" b="1">
                <a:latin typeface="Arial" panose="020B0604020202020204" pitchFamily="34" charset="0"/>
              </a:endParaRPr>
            </a:p>
          </p:txBody>
        </p:sp>
        <p:sp>
          <p:nvSpPr>
            <p:cNvPr id="90135" name="Text Box 16"/>
            <p:cNvSpPr txBox="1">
              <a:spLocks noChangeArrowheads="1"/>
            </p:cNvSpPr>
            <p:nvPr/>
          </p:nvSpPr>
          <p:spPr bwMode="auto">
            <a:xfrm>
              <a:off x="559" y="1859"/>
              <a:ext cx="7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200">
                  <a:solidFill>
                    <a:schemeClr val="bg1"/>
                  </a:solidFill>
                  <a:latin typeface="Arial" panose="020B0604020202020204" pitchFamily="34" charset="0"/>
                </a:rPr>
                <a:t>Abteilungsleiter</a:t>
              </a:r>
              <a:endParaRPr lang="de-DE" altLang="de-DE" sz="1200" b="1">
                <a:latin typeface="Arial" panose="020B0604020202020204" pitchFamily="34" charset="0"/>
              </a:endParaRPr>
            </a:p>
          </p:txBody>
        </p:sp>
        <p:sp>
          <p:nvSpPr>
            <p:cNvPr id="90136" name="Text Box 17"/>
            <p:cNvSpPr txBox="1">
              <a:spLocks noChangeArrowheads="1"/>
            </p:cNvSpPr>
            <p:nvPr/>
          </p:nvSpPr>
          <p:spPr bwMode="auto">
            <a:xfrm>
              <a:off x="703" y="1480"/>
              <a:ext cx="2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0,1</a:t>
              </a:r>
              <a:endParaRPr lang="de-DE" altLang="de-DE" sz="1200" b="1">
                <a:latin typeface="Arial" panose="020B0604020202020204" pitchFamily="34" charset="0"/>
              </a:endParaRPr>
            </a:p>
          </p:txBody>
        </p:sp>
        <p:sp>
          <p:nvSpPr>
            <p:cNvPr id="90137" name="Text Box 18"/>
            <p:cNvSpPr txBox="1">
              <a:spLocks noChangeArrowheads="1"/>
            </p:cNvSpPr>
            <p:nvPr/>
          </p:nvSpPr>
          <p:spPr bwMode="auto">
            <a:xfrm>
              <a:off x="703" y="2205"/>
              <a:ext cx="2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1,1</a:t>
              </a:r>
              <a:endParaRPr lang="de-DE" altLang="de-DE" sz="1200" b="1">
                <a:latin typeface="Arial" panose="020B0604020202020204" pitchFamily="34" charset="0"/>
              </a:endParaRPr>
            </a:p>
          </p:txBody>
        </p:sp>
        <p:sp>
          <p:nvSpPr>
            <p:cNvPr id="90138" name="Text Box 19"/>
            <p:cNvSpPr txBox="1">
              <a:spLocks noChangeArrowheads="1"/>
            </p:cNvSpPr>
            <p:nvPr/>
          </p:nvSpPr>
          <p:spPr bwMode="auto">
            <a:xfrm>
              <a:off x="1158" y="2680"/>
              <a:ext cx="7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bg1"/>
                  </a:solidFill>
                  <a:latin typeface="Arial" panose="020B0604020202020204" pitchFamily="34" charset="0"/>
                </a:rPr>
                <a:t>Zugehörigkeit</a:t>
              </a:r>
              <a:endParaRPr lang="de-DE" altLang="de-DE" sz="1200" b="1">
                <a:latin typeface="Arial" panose="020B0604020202020204" pitchFamily="34" charset="0"/>
              </a:endParaRPr>
            </a:p>
          </p:txBody>
        </p:sp>
        <p:sp>
          <p:nvSpPr>
            <p:cNvPr id="90139" name="Text Box 20"/>
            <p:cNvSpPr txBox="1">
              <a:spLocks noChangeArrowheads="1"/>
            </p:cNvSpPr>
            <p:nvPr/>
          </p:nvSpPr>
          <p:spPr bwMode="auto">
            <a:xfrm>
              <a:off x="1615" y="2434"/>
              <a:ext cx="3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0,n</a:t>
              </a:r>
              <a:endParaRPr lang="de-DE" altLang="de-DE" sz="1200" b="1">
                <a:latin typeface="Arial" panose="020B0604020202020204" pitchFamily="34" charset="0"/>
              </a:endParaRPr>
            </a:p>
          </p:txBody>
        </p:sp>
        <p:sp>
          <p:nvSpPr>
            <p:cNvPr id="90140" name="Text Box 21"/>
            <p:cNvSpPr txBox="1">
              <a:spLocks noChangeArrowheads="1"/>
            </p:cNvSpPr>
            <p:nvPr/>
          </p:nvSpPr>
          <p:spPr bwMode="auto">
            <a:xfrm>
              <a:off x="1590" y="2942"/>
              <a:ext cx="2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1,n</a:t>
              </a:r>
            </a:p>
          </p:txBody>
        </p:sp>
      </p:grpSp>
      <p:sp>
        <p:nvSpPr>
          <p:cNvPr id="90116" name="Text Box 22"/>
          <p:cNvSpPr txBox="1">
            <a:spLocks noChangeArrowheads="1"/>
          </p:cNvSpPr>
          <p:nvPr/>
        </p:nvSpPr>
        <p:spPr bwMode="auto">
          <a:xfrm>
            <a:off x="4594225" y="1874838"/>
            <a:ext cx="3678238" cy="13477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b="1">
                <a:latin typeface="Arial" panose="020B0604020202020204" pitchFamily="34" charset="0"/>
              </a:rPr>
              <a:t>Regel 2:</a:t>
            </a:r>
            <a:endParaRPr lang="de-DE" altLang="de-DE" sz="1800">
              <a:latin typeface="Arial" panose="020B0604020202020204" pitchFamily="34" charset="0"/>
            </a:endParaRPr>
          </a:p>
          <a:p>
            <a:pPr algn="l">
              <a:spcBef>
                <a:spcPct val="50000"/>
              </a:spcBef>
            </a:pPr>
            <a:r>
              <a:rPr lang="de-DE" altLang="de-DE" sz="1800">
                <a:latin typeface="Arial" panose="020B0604020202020204" pitchFamily="34" charset="0"/>
              </a:rPr>
              <a:t>Jede </a:t>
            </a:r>
            <a:r>
              <a:rPr lang="de-DE" altLang="de-DE" sz="1800" b="1">
                <a:latin typeface="Arial" panose="020B0604020202020204" pitchFamily="34" charset="0"/>
              </a:rPr>
              <a:t>Beziehungsmenge</a:t>
            </a:r>
            <a:r>
              <a:rPr lang="de-DE" altLang="de-DE" sz="1800">
                <a:latin typeface="Arial" panose="020B0604020202020204" pitchFamily="34" charset="0"/>
              </a:rPr>
              <a:t> </a:t>
            </a:r>
            <a:r>
              <a:rPr lang="de-DE" altLang="de-DE" sz="1800" i="1">
                <a:latin typeface="Arial" panose="020B0604020202020204" pitchFamily="34" charset="0"/>
              </a:rPr>
              <a:t>kann</a:t>
            </a:r>
            <a:r>
              <a:rPr lang="de-DE" altLang="de-DE" sz="1800">
                <a:latin typeface="Arial" panose="020B0604020202020204" pitchFamily="34" charset="0"/>
              </a:rPr>
              <a:t> als eigenständige Tabelle definiert werden.</a:t>
            </a:r>
            <a:endParaRPr lang="de-DE" altLang="de-DE" sz="1800" b="1">
              <a:latin typeface="Arial" panose="020B0604020202020204" pitchFamily="34" charset="0"/>
            </a:endParaRPr>
          </a:p>
        </p:txBody>
      </p:sp>
      <p:graphicFrame>
        <p:nvGraphicFramePr>
          <p:cNvPr id="90117" name="Object 23"/>
          <p:cNvGraphicFramePr>
            <a:graphicFrameLocks noChangeAspect="1"/>
          </p:cNvGraphicFramePr>
          <p:nvPr/>
        </p:nvGraphicFramePr>
        <p:xfrm>
          <a:off x="4605338" y="3300413"/>
          <a:ext cx="1319212" cy="849312"/>
        </p:xfrm>
        <a:graphic>
          <a:graphicData uri="http://schemas.openxmlformats.org/presentationml/2006/ole">
            <mc:AlternateContent xmlns:mc="http://schemas.openxmlformats.org/markup-compatibility/2006">
              <mc:Choice xmlns:v="urn:schemas-microsoft-com:vml" Requires="v">
                <p:oleObj spid="_x0000_s90165" name="Tabelle" r:id="rId3" imgW="1305176" imgH="838545" progId="Excel.Sheet.8">
                  <p:embed/>
                </p:oleObj>
              </mc:Choice>
              <mc:Fallback>
                <p:oleObj name="Tabelle" r:id="rId3" imgW="1305176" imgH="838545" progId="Excel.Sheet.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338" y="3300413"/>
                        <a:ext cx="1319212"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24"/>
          <p:cNvGraphicFramePr>
            <a:graphicFrameLocks noChangeAspect="1"/>
          </p:cNvGraphicFramePr>
          <p:nvPr/>
        </p:nvGraphicFramePr>
        <p:xfrm>
          <a:off x="5584825" y="3965575"/>
          <a:ext cx="1292225" cy="822325"/>
        </p:xfrm>
        <a:graphic>
          <a:graphicData uri="http://schemas.openxmlformats.org/presentationml/2006/ole">
            <mc:AlternateContent xmlns:mc="http://schemas.openxmlformats.org/markup-compatibility/2006">
              <mc:Choice xmlns:v="urn:schemas-microsoft-com:vml" Requires="v">
                <p:oleObj spid="_x0000_s90166" name="Tabelle" r:id="rId5" imgW="1314930" imgH="838545" progId="Excel.Sheet.8">
                  <p:embed/>
                </p:oleObj>
              </mc:Choice>
              <mc:Fallback>
                <p:oleObj name="Tabelle" r:id="rId5" imgW="1314930" imgH="838545" progId="Excel.Sheet.8">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4825" y="3965575"/>
                        <a:ext cx="12922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9" name="Text Box 25"/>
          <p:cNvSpPr txBox="1">
            <a:spLocks noChangeArrowheads="1"/>
          </p:cNvSpPr>
          <p:nvPr/>
        </p:nvSpPr>
        <p:spPr bwMode="auto">
          <a:xfrm>
            <a:off x="3810000" y="5199063"/>
            <a:ext cx="2009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solidFill>
                  <a:srgbClr val="FF0000"/>
                </a:solidFill>
                <a:latin typeface="Comic Sans MS" panose="030F0702030302020204" pitchFamily="66" charset="0"/>
              </a:rPr>
              <a:t>„Fremdschlüssel“</a:t>
            </a:r>
          </a:p>
        </p:txBody>
      </p:sp>
      <p:sp>
        <p:nvSpPr>
          <p:cNvPr id="90120" name="Line 26"/>
          <p:cNvSpPr>
            <a:spLocks noChangeShapeType="1"/>
          </p:cNvSpPr>
          <p:nvPr/>
        </p:nvSpPr>
        <p:spPr bwMode="auto">
          <a:xfrm flipV="1">
            <a:off x="4814888" y="4178300"/>
            <a:ext cx="0" cy="981075"/>
          </a:xfrm>
          <a:prstGeom prst="line">
            <a:avLst/>
          </a:prstGeom>
          <a:noFill/>
          <a:ln w="25400">
            <a:solidFill>
              <a:srgbClr val="FFCC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sp>
        <p:nvSpPr>
          <p:cNvPr id="90121" name="Line 27"/>
          <p:cNvSpPr>
            <a:spLocks noChangeShapeType="1"/>
          </p:cNvSpPr>
          <p:nvPr/>
        </p:nvSpPr>
        <p:spPr bwMode="auto">
          <a:xfrm flipV="1">
            <a:off x="4867275" y="4191000"/>
            <a:ext cx="438150" cy="981075"/>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de-CH"/>
          </a:p>
        </p:txBody>
      </p:sp>
      <p:graphicFrame>
        <p:nvGraphicFramePr>
          <p:cNvPr id="90122" name="Object 28"/>
          <p:cNvGraphicFramePr>
            <a:graphicFrameLocks noChangeAspect="1"/>
          </p:cNvGraphicFramePr>
          <p:nvPr/>
        </p:nvGraphicFramePr>
        <p:xfrm>
          <a:off x="6351588" y="4518025"/>
          <a:ext cx="1939925" cy="1365250"/>
        </p:xfrm>
        <a:graphic>
          <a:graphicData uri="http://schemas.openxmlformats.org/presentationml/2006/ole">
            <mc:AlternateContent xmlns:mc="http://schemas.openxmlformats.org/markup-compatibility/2006">
              <mc:Choice xmlns:v="urn:schemas-microsoft-com:vml" Requires="v">
                <p:oleObj spid="_x0000_s90167" name="Tabelle" r:id="rId7" imgW="1943405" imgH="1364204" progId="Excel.Sheet.8">
                  <p:embed/>
                </p:oleObj>
              </mc:Choice>
              <mc:Fallback>
                <p:oleObj name="Tabelle" r:id="rId7" imgW="1943405" imgH="1364204" progId="Excel.Sheet.8">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1588" y="4518025"/>
                        <a:ext cx="1939925"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06400" y="228600"/>
            <a:ext cx="8051800" cy="1219200"/>
          </a:xfrm>
        </p:spPr>
        <p:txBody>
          <a:bodyPr/>
          <a:lstStyle/>
          <a:p>
            <a:pPr algn="ctr" eaLnBrk="1" hangingPunct="1"/>
            <a:r>
              <a:rPr lang="de-DE" altLang="de-DE"/>
              <a:t>Entitäten-Beziehungs-</a:t>
            </a:r>
            <a:br>
              <a:rPr lang="de-DE" altLang="de-DE"/>
            </a:br>
            <a:r>
              <a:rPr lang="de-DE" altLang="de-DE"/>
              <a:t>Modell (Regel 3)</a:t>
            </a:r>
            <a:endParaRPr lang="de-CH" altLang="de-DE"/>
          </a:p>
        </p:txBody>
      </p:sp>
      <p:cxnSp>
        <p:nvCxnSpPr>
          <p:cNvPr id="91139" name="AutoShape 3"/>
          <p:cNvCxnSpPr>
            <a:cxnSpLocks noChangeShapeType="1"/>
            <a:stCxn id="91145" idx="1"/>
            <a:endCxn id="91146" idx="1"/>
          </p:cNvCxnSpPr>
          <p:nvPr/>
        </p:nvCxnSpPr>
        <p:spPr bwMode="auto">
          <a:xfrm rot="10800000" flipV="1">
            <a:off x="1497013" y="2667000"/>
            <a:ext cx="84137" cy="1328738"/>
          </a:xfrm>
          <a:prstGeom prst="bentConnector3">
            <a:avLst>
              <a:gd name="adj1" fmla="val 205657"/>
            </a:avLst>
          </a:prstGeom>
          <a:noFill/>
          <a:ln w="19050">
            <a:solidFill>
              <a:srgbClr val="FF0000"/>
            </a:solidFill>
            <a:miter lim="800000"/>
            <a:headEnd/>
            <a:tailEnd/>
          </a:ln>
          <a:extLst>
            <a:ext uri="{909E8E84-426E-40DD-AFC4-6F175D3DCCD1}">
              <a14:hiddenFill xmlns:a14="http://schemas.microsoft.com/office/drawing/2010/main">
                <a:noFill/>
              </a14:hiddenFill>
            </a:ext>
          </a:extLst>
        </p:spPr>
      </p:cxnSp>
      <p:cxnSp>
        <p:nvCxnSpPr>
          <p:cNvPr id="91140" name="AutoShape 4"/>
          <p:cNvCxnSpPr>
            <a:cxnSpLocks noChangeShapeType="1"/>
            <a:stCxn id="91145" idx="3"/>
            <a:endCxn id="91146" idx="3"/>
          </p:cNvCxnSpPr>
          <p:nvPr/>
        </p:nvCxnSpPr>
        <p:spPr bwMode="auto">
          <a:xfrm>
            <a:off x="3051175" y="2667000"/>
            <a:ext cx="84138" cy="1328738"/>
          </a:xfrm>
          <a:prstGeom prst="bentConnector3">
            <a:avLst>
              <a:gd name="adj1" fmla="val 220755"/>
            </a:avLst>
          </a:prstGeom>
          <a:noFill/>
          <a:ln w="19050">
            <a:solidFill>
              <a:srgbClr val="339933"/>
            </a:solidFill>
            <a:miter lim="800000"/>
            <a:headEnd/>
            <a:tailEnd/>
          </a:ln>
          <a:extLst>
            <a:ext uri="{909E8E84-426E-40DD-AFC4-6F175D3DCCD1}">
              <a14:hiddenFill xmlns:a14="http://schemas.microsoft.com/office/drawing/2010/main">
                <a:noFill/>
              </a14:hiddenFill>
            </a:ext>
          </a:extLst>
        </p:spPr>
      </p:cxnSp>
      <p:cxnSp>
        <p:nvCxnSpPr>
          <p:cNvPr id="91141" name="AutoShape 5"/>
          <p:cNvCxnSpPr>
            <a:cxnSpLocks noChangeShapeType="1"/>
            <a:stCxn id="91146" idx="2"/>
            <a:endCxn id="91147" idx="0"/>
          </p:cNvCxnSpPr>
          <p:nvPr/>
        </p:nvCxnSpPr>
        <p:spPr bwMode="auto">
          <a:xfrm>
            <a:off x="2316163" y="4167188"/>
            <a:ext cx="0" cy="998537"/>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1142" name="AutoShape 6"/>
          <p:cNvSpPr>
            <a:spLocks noChangeArrowheads="1"/>
          </p:cNvSpPr>
          <p:nvPr/>
        </p:nvSpPr>
        <p:spPr bwMode="auto">
          <a:xfrm>
            <a:off x="709613" y="2976563"/>
            <a:ext cx="1420812" cy="742950"/>
          </a:xfrm>
          <a:prstGeom prst="flowChartDecision">
            <a:avLst/>
          </a:prstGeom>
          <a:solidFill>
            <a:schemeClr val="bg1"/>
          </a:solidFill>
          <a:ln w="19050">
            <a:solidFill>
              <a:srgbClr val="FF0000"/>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1143" name="AutoShape 7"/>
          <p:cNvSpPr>
            <a:spLocks noChangeArrowheads="1"/>
          </p:cNvSpPr>
          <p:nvPr/>
        </p:nvSpPr>
        <p:spPr bwMode="auto">
          <a:xfrm>
            <a:off x="1600200" y="4279900"/>
            <a:ext cx="1420813" cy="742950"/>
          </a:xfrm>
          <a:prstGeom prst="flowChartDecision">
            <a:avLst/>
          </a:prstGeom>
          <a:solidFill>
            <a:schemeClr val="accent2"/>
          </a:solidFill>
          <a:ln w="19050">
            <a:solidFill>
              <a:schemeClr val="accent2"/>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1144" name="AutoShape 8"/>
          <p:cNvSpPr>
            <a:spLocks noChangeArrowheads="1"/>
          </p:cNvSpPr>
          <p:nvPr/>
        </p:nvSpPr>
        <p:spPr bwMode="auto">
          <a:xfrm>
            <a:off x="2540000" y="2962275"/>
            <a:ext cx="1420813" cy="742950"/>
          </a:xfrm>
          <a:prstGeom prst="flowChartDecision">
            <a:avLst/>
          </a:prstGeom>
          <a:solidFill>
            <a:schemeClr val="bg1"/>
          </a:solidFill>
          <a:ln w="19050">
            <a:solidFill>
              <a:srgbClr val="339933"/>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1145" name="Text Box 9"/>
          <p:cNvSpPr txBox="1">
            <a:spLocks noChangeArrowheads="1"/>
          </p:cNvSpPr>
          <p:nvPr/>
        </p:nvSpPr>
        <p:spPr bwMode="auto">
          <a:xfrm>
            <a:off x="1590675" y="2505075"/>
            <a:ext cx="1450975"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CC99"/>
                </a:solidFill>
                <a:latin typeface="Arial" panose="020B0604020202020204" pitchFamily="34" charset="0"/>
              </a:rPr>
              <a:t>Abteilung</a:t>
            </a:r>
            <a:endParaRPr lang="de-DE" altLang="de-DE" sz="1400" b="1">
              <a:latin typeface="Arial" panose="020B0604020202020204" pitchFamily="34" charset="0"/>
            </a:endParaRPr>
          </a:p>
        </p:txBody>
      </p:sp>
      <p:sp>
        <p:nvSpPr>
          <p:cNvPr id="91146" name="Text Box 10"/>
          <p:cNvSpPr txBox="1">
            <a:spLocks noChangeArrowheads="1"/>
          </p:cNvSpPr>
          <p:nvPr/>
        </p:nvSpPr>
        <p:spPr bwMode="auto">
          <a:xfrm>
            <a:off x="1506538" y="3833813"/>
            <a:ext cx="1619250"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FF00"/>
                </a:solidFill>
                <a:latin typeface="Arial" panose="020B0604020202020204" pitchFamily="34" charset="0"/>
              </a:rPr>
              <a:t>Mitarbeiter</a:t>
            </a:r>
            <a:endParaRPr lang="de-DE" altLang="de-DE" sz="1400" b="1">
              <a:latin typeface="Arial" panose="020B0604020202020204" pitchFamily="34" charset="0"/>
            </a:endParaRPr>
          </a:p>
        </p:txBody>
      </p:sp>
      <p:sp>
        <p:nvSpPr>
          <p:cNvPr id="91147" name="Text Box 11"/>
          <p:cNvSpPr txBox="1">
            <a:spLocks noChangeArrowheads="1"/>
          </p:cNvSpPr>
          <p:nvPr/>
        </p:nvSpPr>
        <p:spPr bwMode="auto">
          <a:xfrm>
            <a:off x="1636713" y="5175250"/>
            <a:ext cx="1358900"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chemeClr val="accent1"/>
                </a:solidFill>
                <a:latin typeface="Arial" panose="020B0604020202020204" pitchFamily="34" charset="0"/>
              </a:rPr>
              <a:t>Projekt</a:t>
            </a:r>
            <a:endParaRPr lang="de-DE" altLang="de-DE" sz="1400" b="1">
              <a:latin typeface="Arial" panose="020B0604020202020204" pitchFamily="34" charset="0"/>
            </a:endParaRPr>
          </a:p>
        </p:txBody>
      </p:sp>
      <p:sp>
        <p:nvSpPr>
          <p:cNvPr id="91148" name="Text Box 12"/>
          <p:cNvSpPr txBox="1">
            <a:spLocks noChangeArrowheads="1"/>
          </p:cNvSpPr>
          <p:nvPr/>
        </p:nvSpPr>
        <p:spPr bwMode="auto">
          <a:xfrm>
            <a:off x="2719388" y="3182938"/>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rgbClr val="339933"/>
                </a:solidFill>
                <a:latin typeface="Arial" panose="020B0604020202020204" pitchFamily="34" charset="0"/>
              </a:rPr>
              <a:t>Unterstellung</a:t>
            </a:r>
            <a:endParaRPr lang="de-DE" altLang="de-DE" sz="1200" b="1">
              <a:latin typeface="Arial" panose="020B0604020202020204" pitchFamily="34" charset="0"/>
            </a:endParaRPr>
          </a:p>
        </p:txBody>
      </p:sp>
      <p:sp>
        <p:nvSpPr>
          <p:cNvPr id="91149" name="Text Box 13"/>
          <p:cNvSpPr txBox="1">
            <a:spLocks noChangeArrowheads="1"/>
          </p:cNvSpPr>
          <p:nvPr/>
        </p:nvSpPr>
        <p:spPr bwMode="auto">
          <a:xfrm>
            <a:off x="3235325" y="2595563"/>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009999"/>
                </a:solidFill>
                <a:latin typeface="Arial" panose="020B0604020202020204" pitchFamily="34" charset="0"/>
              </a:rPr>
              <a:t>1,1</a:t>
            </a:r>
            <a:endParaRPr lang="de-DE" altLang="de-DE" sz="1200" b="1">
              <a:latin typeface="Arial" panose="020B0604020202020204" pitchFamily="34" charset="0"/>
            </a:endParaRPr>
          </a:p>
        </p:txBody>
      </p:sp>
      <p:sp>
        <p:nvSpPr>
          <p:cNvPr id="91150" name="Text Box 14"/>
          <p:cNvSpPr txBox="1">
            <a:spLocks noChangeArrowheads="1"/>
          </p:cNvSpPr>
          <p:nvPr/>
        </p:nvSpPr>
        <p:spPr bwMode="auto">
          <a:xfrm>
            <a:off x="3273425" y="379412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009999"/>
                </a:solidFill>
                <a:latin typeface="Arial" panose="020B0604020202020204" pitchFamily="34" charset="0"/>
              </a:rPr>
              <a:t>1,n</a:t>
            </a:r>
          </a:p>
        </p:txBody>
      </p:sp>
      <p:sp>
        <p:nvSpPr>
          <p:cNvPr id="91151" name="Text Box 15"/>
          <p:cNvSpPr txBox="1">
            <a:spLocks noChangeArrowheads="1"/>
          </p:cNvSpPr>
          <p:nvPr/>
        </p:nvSpPr>
        <p:spPr bwMode="auto">
          <a:xfrm>
            <a:off x="788988" y="3209925"/>
            <a:ext cx="1252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200">
                <a:solidFill>
                  <a:srgbClr val="FF0000"/>
                </a:solidFill>
                <a:latin typeface="Arial" panose="020B0604020202020204" pitchFamily="34" charset="0"/>
              </a:rPr>
              <a:t>Abteilungsleiter</a:t>
            </a:r>
            <a:endParaRPr lang="de-DE" altLang="de-DE" sz="1200" b="1">
              <a:latin typeface="Arial" panose="020B0604020202020204" pitchFamily="34" charset="0"/>
            </a:endParaRPr>
          </a:p>
        </p:txBody>
      </p:sp>
      <p:sp>
        <p:nvSpPr>
          <p:cNvPr id="91152" name="Text Box 16"/>
          <p:cNvSpPr txBox="1">
            <a:spLocks noChangeArrowheads="1"/>
          </p:cNvSpPr>
          <p:nvPr/>
        </p:nvSpPr>
        <p:spPr bwMode="auto">
          <a:xfrm>
            <a:off x="1042988" y="263683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0,n</a:t>
            </a:r>
            <a:endParaRPr lang="de-DE" altLang="de-DE" sz="1200" b="1">
              <a:latin typeface="Arial" panose="020B0604020202020204" pitchFamily="34" charset="0"/>
            </a:endParaRPr>
          </a:p>
        </p:txBody>
      </p:sp>
      <p:sp>
        <p:nvSpPr>
          <p:cNvPr id="91153" name="Text Box 17"/>
          <p:cNvSpPr txBox="1">
            <a:spLocks noChangeArrowheads="1"/>
          </p:cNvSpPr>
          <p:nvPr/>
        </p:nvSpPr>
        <p:spPr bwMode="auto">
          <a:xfrm>
            <a:off x="1042988" y="3789363"/>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1,1</a:t>
            </a:r>
            <a:endParaRPr lang="de-DE" altLang="de-DE" sz="1200" b="1">
              <a:latin typeface="Arial" panose="020B0604020202020204" pitchFamily="34" charset="0"/>
            </a:endParaRPr>
          </a:p>
        </p:txBody>
      </p:sp>
      <p:sp>
        <p:nvSpPr>
          <p:cNvPr id="91154" name="Text Box 18"/>
          <p:cNvSpPr txBox="1">
            <a:spLocks noChangeArrowheads="1"/>
          </p:cNvSpPr>
          <p:nvPr/>
        </p:nvSpPr>
        <p:spPr bwMode="auto">
          <a:xfrm>
            <a:off x="1739900" y="4513263"/>
            <a:ext cx="116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bg1"/>
                </a:solidFill>
                <a:latin typeface="Arial" panose="020B0604020202020204" pitchFamily="34" charset="0"/>
              </a:rPr>
              <a:t>Zugehörigkeit</a:t>
            </a:r>
            <a:endParaRPr lang="de-DE" altLang="de-DE" sz="1200" b="1">
              <a:latin typeface="Arial" panose="020B0604020202020204" pitchFamily="34" charset="0"/>
            </a:endParaRPr>
          </a:p>
        </p:txBody>
      </p:sp>
      <p:sp>
        <p:nvSpPr>
          <p:cNvPr id="91155" name="Text Box 19"/>
          <p:cNvSpPr txBox="1">
            <a:spLocks noChangeArrowheads="1"/>
          </p:cNvSpPr>
          <p:nvPr/>
        </p:nvSpPr>
        <p:spPr bwMode="auto">
          <a:xfrm>
            <a:off x="2465388" y="4122738"/>
            <a:ext cx="5349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0,n</a:t>
            </a:r>
            <a:endParaRPr lang="de-DE" altLang="de-DE" sz="1200" b="1">
              <a:latin typeface="Arial" panose="020B0604020202020204" pitchFamily="34" charset="0"/>
            </a:endParaRPr>
          </a:p>
        </p:txBody>
      </p:sp>
      <p:sp>
        <p:nvSpPr>
          <p:cNvPr id="91156" name="Text Box 20"/>
          <p:cNvSpPr txBox="1">
            <a:spLocks noChangeArrowheads="1"/>
          </p:cNvSpPr>
          <p:nvPr/>
        </p:nvSpPr>
        <p:spPr bwMode="auto">
          <a:xfrm>
            <a:off x="2425700" y="492918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1,n</a:t>
            </a:r>
          </a:p>
        </p:txBody>
      </p:sp>
      <p:sp>
        <p:nvSpPr>
          <p:cNvPr id="91157" name="Text Box 21"/>
          <p:cNvSpPr txBox="1">
            <a:spLocks noChangeArrowheads="1"/>
          </p:cNvSpPr>
          <p:nvPr/>
        </p:nvSpPr>
        <p:spPr bwMode="auto">
          <a:xfrm>
            <a:off x="4495800" y="2133600"/>
            <a:ext cx="3678238" cy="16224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b="1">
                <a:latin typeface="Arial" panose="020B0604020202020204" pitchFamily="34" charset="0"/>
              </a:rPr>
              <a:t>Regel 3:</a:t>
            </a:r>
            <a:endParaRPr lang="de-DE" altLang="de-DE" sz="1800">
              <a:latin typeface="Arial" panose="020B0604020202020204" pitchFamily="34" charset="0"/>
            </a:endParaRPr>
          </a:p>
          <a:p>
            <a:pPr algn="l">
              <a:spcBef>
                <a:spcPct val="50000"/>
              </a:spcBef>
            </a:pPr>
            <a:r>
              <a:rPr lang="de-DE" altLang="de-DE" sz="1800">
                <a:latin typeface="Arial" panose="020B0604020202020204" pitchFamily="34" charset="0"/>
              </a:rPr>
              <a:t>Jede komplex-komplexe Beziehungsmenge </a:t>
            </a:r>
            <a:r>
              <a:rPr lang="de-DE" altLang="de-DE" sz="1800" i="1">
                <a:latin typeface="Arial" panose="020B0604020202020204" pitchFamily="34" charset="0"/>
              </a:rPr>
              <a:t>muß</a:t>
            </a:r>
            <a:r>
              <a:rPr lang="de-DE" altLang="de-DE" sz="1800">
                <a:latin typeface="Arial" panose="020B0604020202020204" pitchFamily="34" charset="0"/>
              </a:rPr>
              <a:t> als eigenständige Tabelle definiert werden.</a:t>
            </a:r>
            <a:endParaRPr lang="de-DE" altLang="de-DE" sz="1800" b="1">
              <a:latin typeface="Arial" panose="020B0604020202020204" pitchFamily="34" charset="0"/>
            </a:endParaRPr>
          </a:p>
        </p:txBody>
      </p:sp>
      <p:graphicFrame>
        <p:nvGraphicFramePr>
          <p:cNvPr id="91158" name="Object 0"/>
          <p:cNvGraphicFramePr>
            <a:graphicFrameLocks noChangeAspect="1"/>
          </p:cNvGraphicFramePr>
          <p:nvPr/>
        </p:nvGraphicFramePr>
        <p:xfrm>
          <a:off x="4943475" y="3871913"/>
          <a:ext cx="3228975" cy="666750"/>
        </p:xfrm>
        <a:graphic>
          <a:graphicData uri="http://schemas.openxmlformats.org/presentationml/2006/ole">
            <mc:AlternateContent xmlns:mc="http://schemas.openxmlformats.org/markup-compatibility/2006">
              <mc:Choice xmlns:v="urn:schemas-microsoft-com:vml" Requires="v">
                <p:oleObj spid="_x0000_s91186" name="Tabelle" r:id="rId3" imgW="3229164" imgH="667017" progId="Excel.Sheet.8">
                  <p:embed/>
                </p:oleObj>
              </mc:Choice>
              <mc:Fallback>
                <p:oleObj name="Tabelle" r:id="rId3" imgW="3229164" imgH="667017"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5" y="3871913"/>
                        <a:ext cx="3228975"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9" name="Object 1"/>
          <p:cNvGraphicFramePr>
            <a:graphicFrameLocks noChangeAspect="1"/>
          </p:cNvGraphicFramePr>
          <p:nvPr/>
        </p:nvGraphicFramePr>
        <p:xfrm>
          <a:off x="4491038" y="5399088"/>
          <a:ext cx="2400300" cy="666750"/>
        </p:xfrm>
        <a:graphic>
          <a:graphicData uri="http://schemas.openxmlformats.org/presentationml/2006/ole">
            <mc:AlternateContent xmlns:mc="http://schemas.openxmlformats.org/markup-compatibility/2006">
              <mc:Choice xmlns:v="urn:schemas-microsoft-com:vml" Requires="v">
                <p:oleObj spid="_x0000_s91187" name="Tabelle" r:id="rId5" imgW="2400831" imgH="667017" progId="Excel.Sheet.8">
                  <p:embed/>
                </p:oleObj>
              </mc:Choice>
              <mc:Fallback>
                <p:oleObj name="Tabelle" r:id="rId5" imgW="2400831" imgH="667017"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1038" y="5399088"/>
                        <a:ext cx="24003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0" name="Object 2"/>
          <p:cNvGraphicFramePr>
            <a:graphicFrameLocks noChangeAspect="1"/>
          </p:cNvGraphicFramePr>
          <p:nvPr/>
        </p:nvGraphicFramePr>
        <p:xfrm>
          <a:off x="5332413" y="4262438"/>
          <a:ext cx="1939925" cy="1365250"/>
        </p:xfrm>
        <a:graphic>
          <a:graphicData uri="http://schemas.openxmlformats.org/presentationml/2006/ole">
            <mc:AlternateContent xmlns:mc="http://schemas.openxmlformats.org/markup-compatibility/2006">
              <mc:Choice xmlns:v="urn:schemas-microsoft-com:vml" Requires="v">
                <p:oleObj spid="_x0000_s91188" name="Tabelle" r:id="rId7" imgW="1943405" imgH="1364204" progId="Excel.Sheet.8">
                  <p:embed/>
                </p:oleObj>
              </mc:Choice>
              <mc:Fallback>
                <p:oleObj name="Tabelle" r:id="rId7" imgW="1943405" imgH="1364204" progId="Excel.Sheet.8">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2413" y="4262438"/>
                        <a:ext cx="1939925"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1" name="Rectangle 25"/>
          <p:cNvSpPr>
            <a:spLocks noChangeArrowheads="1"/>
          </p:cNvSpPr>
          <p:nvPr/>
        </p:nvSpPr>
        <p:spPr bwMode="auto">
          <a:xfrm>
            <a:off x="5332413" y="4260850"/>
            <a:ext cx="1930400" cy="1363663"/>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eaLnBrk="1" hangingPunct="1"/>
            <a:r>
              <a:rPr lang="de-DE" altLang="de-DE"/>
              <a:t>Entitäten-Beziehungs-</a:t>
            </a:r>
            <a:br>
              <a:rPr lang="de-DE" altLang="de-DE"/>
            </a:br>
            <a:r>
              <a:rPr lang="de-DE" altLang="de-DE"/>
              <a:t>Modell (Regel 4)</a:t>
            </a:r>
            <a:endParaRPr lang="de-CH" altLang="de-DE"/>
          </a:p>
        </p:txBody>
      </p:sp>
      <p:cxnSp>
        <p:nvCxnSpPr>
          <p:cNvPr id="92163" name="AutoShape 3"/>
          <p:cNvCxnSpPr>
            <a:cxnSpLocks noChangeShapeType="1"/>
            <a:stCxn id="92169" idx="1"/>
            <a:endCxn id="92170" idx="1"/>
          </p:cNvCxnSpPr>
          <p:nvPr/>
        </p:nvCxnSpPr>
        <p:spPr bwMode="auto">
          <a:xfrm rot="10800000" flipV="1">
            <a:off x="1497013" y="2514600"/>
            <a:ext cx="84137" cy="1328738"/>
          </a:xfrm>
          <a:prstGeom prst="bentConnector3">
            <a:avLst>
              <a:gd name="adj1" fmla="val 205657"/>
            </a:avLst>
          </a:prstGeom>
          <a:noFill/>
          <a:ln w="19050">
            <a:solidFill>
              <a:srgbClr val="FF0000"/>
            </a:solidFill>
            <a:miter lim="800000"/>
            <a:headEnd/>
            <a:tailEnd/>
          </a:ln>
          <a:extLst>
            <a:ext uri="{909E8E84-426E-40DD-AFC4-6F175D3DCCD1}">
              <a14:hiddenFill xmlns:a14="http://schemas.microsoft.com/office/drawing/2010/main">
                <a:noFill/>
              </a14:hiddenFill>
            </a:ext>
          </a:extLst>
        </p:spPr>
      </p:cxnSp>
      <p:cxnSp>
        <p:nvCxnSpPr>
          <p:cNvPr id="92164" name="AutoShape 4"/>
          <p:cNvCxnSpPr>
            <a:cxnSpLocks noChangeShapeType="1"/>
            <a:stCxn id="92169" idx="3"/>
            <a:endCxn id="92170" idx="3"/>
          </p:cNvCxnSpPr>
          <p:nvPr/>
        </p:nvCxnSpPr>
        <p:spPr bwMode="auto">
          <a:xfrm>
            <a:off x="3051175" y="2514600"/>
            <a:ext cx="84138" cy="1328738"/>
          </a:xfrm>
          <a:prstGeom prst="bentConnector3">
            <a:avLst>
              <a:gd name="adj1" fmla="val 220755"/>
            </a:avLst>
          </a:prstGeom>
          <a:noFill/>
          <a:ln w="19050">
            <a:solidFill>
              <a:srgbClr val="339933"/>
            </a:solidFill>
            <a:miter lim="800000"/>
            <a:headEnd/>
            <a:tailEnd/>
          </a:ln>
          <a:extLst>
            <a:ext uri="{909E8E84-426E-40DD-AFC4-6F175D3DCCD1}">
              <a14:hiddenFill xmlns:a14="http://schemas.microsoft.com/office/drawing/2010/main">
                <a:noFill/>
              </a14:hiddenFill>
            </a:ext>
          </a:extLst>
        </p:spPr>
      </p:cxnSp>
      <p:cxnSp>
        <p:nvCxnSpPr>
          <p:cNvPr id="92165" name="AutoShape 5"/>
          <p:cNvCxnSpPr>
            <a:cxnSpLocks noChangeShapeType="1"/>
            <a:stCxn id="92170" idx="2"/>
            <a:endCxn id="92171" idx="0"/>
          </p:cNvCxnSpPr>
          <p:nvPr/>
        </p:nvCxnSpPr>
        <p:spPr bwMode="auto">
          <a:xfrm>
            <a:off x="2316163" y="4014788"/>
            <a:ext cx="0" cy="998537"/>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2166" name="AutoShape 6"/>
          <p:cNvSpPr>
            <a:spLocks noChangeArrowheads="1"/>
          </p:cNvSpPr>
          <p:nvPr/>
        </p:nvSpPr>
        <p:spPr bwMode="auto">
          <a:xfrm>
            <a:off x="709613" y="2824163"/>
            <a:ext cx="1420812" cy="742950"/>
          </a:xfrm>
          <a:prstGeom prst="flowChartDecision">
            <a:avLst/>
          </a:prstGeom>
          <a:solidFill>
            <a:schemeClr val="bg1"/>
          </a:solidFill>
          <a:ln w="19050">
            <a:solidFill>
              <a:srgbClr val="FF0000"/>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2167" name="AutoShape 7"/>
          <p:cNvSpPr>
            <a:spLocks noChangeArrowheads="1"/>
          </p:cNvSpPr>
          <p:nvPr/>
        </p:nvSpPr>
        <p:spPr bwMode="auto">
          <a:xfrm>
            <a:off x="1600200" y="4127500"/>
            <a:ext cx="1420813" cy="742950"/>
          </a:xfrm>
          <a:prstGeom prst="flowChartDecision">
            <a:avLst/>
          </a:prstGeom>
          <a:solidFill>
            <a:schemeClr val="bg1"/>
          </a:solidFill>
          <a:ln w="19050">
            <a:solidFill>
              <a:schemeClr val="accent2"/>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2168" name="AutoShape 8"/>
          <p:cNvSpPr>
            <a:spLocks noChangeArrowheads="1"/>
          </p:cNvSpPr>
          <p:nvPr/>
        </p:nvSpPr>
        <p:spPr bwMode="auto">
          <a:xfrm>
            <a:off x="2540000" y="2809875"/>
            <a:ext cx="1420813" cy="742950"/>
          </a:xfrm>
          <a:prstGeom prst="flowChartDecision">
            <a:avLst/>
          </a:prstGeom>
          <a:solidFill>
            <a:srgbClr val="339933"/>
          </a:solidFill>
          <a:ln w="19050">
            <a:solidFill>
              <a:srgbClr val="339933"/>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2169" name="Text Box 9"/>
          <p:cNvSpPr txBox="1">
            <a:spLocks noChangeArrowheads="1"/>
          </p:cNvSpPr>
          <p:nvPr/>
        </p:nvSpPr>
        <p:spPr bwMode="auto">
          <a:xfrm>
            <a:off x="1590675" y="2352675"/>
            <a:ext cx="1450975"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CC99"/>
                </a:solidFill>
                <a:latin typeface="Arial" panose="020B0604020202020204" pitchFamily="34" charset="0"/>
              </a:rPr>
              <a:t>Abteilung</a:t>
            </a:r>
            <a:endParaRPr lang="de-DE" altLang="de-DE" sz="1400" b="1">
              <a:latin typeface="Arial" panose="020B0604020202020204" pitchFamily="34" charset="0"/>
            </a:endParaRPr>
          </a:p>
        </p:txBody>
      </p:sp>
      <p:sp>
        <p:nvSpPr>
          <p:cNvPr id="92170" name="Text Box 10"/>
          <p:cNvSpPr txBox="1">
            <a:spLocks noChangeArrowheads="1"/>
          </p:cNvSpPr>
          <p:nvPr/>
        </p:nvSpPr>
        <p:spPr bwMode="auto">
          <a:xfrm>
            <a:off x="1506538" y="3681413"/>
            <a:ext cx="1619250"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FF00"/>
                </a:solidFill>
                <a:latin typeface="Arial" panose="020B0604020202020204" pitchFamily="34" charset="0"/>
              </a:rPr>
              <a:t>Mitarbeiter</a:t>
            </a:r>
            <a:endParaRPr lang="de-DE" altLang="de-DE" sz="1400" b="1">
              <a:latin typeface="Arial" panose="020B0604020202020204" pitchFamily="34" charset="0"/>
            </a:endParaRPr>
          </a:p>
        </p:txBody>
      </p:sp>
      <p:sp>
        <p:nvSpPr>
          <p:cNvPr id="92171" name="Text Box 11"/>
          <p:cNvSpPr txBox="1">
            <a:spLocks noChangeArrowheads="1"/>
          </p:cNvSpPr>
          <p:nvPr/>
        </p:nvSpPr>
        <p:spPr bwMode="auto">
          <a:xfrm>
            <a:off x="1636713" y="5022850"/>
            <a:ext cx="1358900"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chemeClr val="accent1"/>
                </a:solidFill>
                <a:latin typeface="Arial" panose="020B0604020202020204" pitchFamily="34" charset="0"/>
              </a:rPr>
              <a:t>Projekt</a:t>
            </a:r>
            <a:endParaRPr lang="de-DE" altLang="de-DE" sz="1400" b="1">
              <a:latin typeface="Arial" panose="020B0604020202020204" pitchFamily="34" charset="0"/>
            </a:endParaRPr>
          </a:p>
        </p:txBody>
      </p:sp>
      <p:sp>
        <p:nvSpPr>
          <p:cNvPr id="92172" name="Text Box 12"/>
          <p:cNvSpPr txBox="1">
            <a:spLocks noChangeArrowheads="1"/>
          </p:cNvSpPr>
          <p:nvPr/>
        </p:nvSpPr>
        <p:spPr bwMode="auto">
          <a:xfrm>
            <a:off x="2719388" y="3030538"/>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bg1"/>
                </a:solidFill>
                <a:latin typeface="Arial" panose="020B0604020202020204" pitchFamily="34" charset="0"/>
              </a:rPr>
              <a:t>Unterstellung</a:t>
            </a:r>
            <a:endParaRPr lang="de-DE" altLang="de-DE" sz="1200" b="1">
              <a:latin typeface="Arial" panose="020B0604020202020204" pitchFamily="34" charset="0"/>
            </a:endParaRPr>
          </a:p>
        </p:txBody>
      </p:sp>
      <p:sp>
        <p:nvSpPr>
          <p:cNvPr id="92173" name="Text Box 13"/>
          <p:cNvSpPr txBox="1">
            <a:spLocks noChangeArrowheads="1"/>
          </p:cNvSpPr>
          <p:nvPr/>
        </p:nvSpPr>
        <p:spPr bwMode="auto">
          <a:xfrm>
            <a:off x="3235325" y="2443163"/>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1,1</a:t>
            </a:r>
          </a:p>
        </p:txBody>
      </p:sp>
      <p:sp>
        <p:nvSpPr>
          <p:cNvPr id="92174" name="Text Box 14"/>
          <p:cNvSpPr txBox="1">
            <a:spLocks noChangeArrowheads="1"/>
          </p:cNvSpPr>
          <p:nvPr/>
        </p:nvSpPr>
        <p:spPr bwMode="auto">
          <a:xfrm>
            <a:off x="3273425" y="364172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1,n</a:t>
            </a:r>
          </a:p>
        </p:txBody>
      </p:sp>
      <p:sp>
        <p:nvSpPr>
          <p:cNvPr id="92175" name="Text Box 15"/>
          <p:cNvSpPr txBox="1">
            <a:spLocks noChangeArrowheads="1"/>
          </p:cNvSpPr>
          <p:nvPr/>
        </p:nvSpPr>
        <p:spPr bwMode="auto">
          <a:xfrm>
            <a:off x="788988" y="3057525"/>
            <a:ext cx="1252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200">
                <a:solidFill>
                  <a:srgbClr val="FF0000"/>
                </a:solidFill>
                <a:latin typeface="Arial" panose="020B0604020202020204" pitchFamily="34" charset="0"/>
              </a:rPr>
              <a:t>Abteilungsleiter</a:t>
            </a:r>
            <a:endParaRPr lang="de-DE" altLang="de-DE" sz="1200" b="1">
              <a:latin typeface="Arial" panose="020B0604020202020204" pitchFamily="34" charset="0"/>
            </a:endParaRPr>
          </a:p>
        </p:txBody>
      </p:sp>
      <p:sp>
        <p:nvSpPr>
          <p:cNvPr id="92176" name="Text Box 16"/>
          <p:cNvSpPr txBox="1">
            <a:spLocks noChangeArrowheads="1"/>
          </p:cNvSpPr>
          <p:nvPr/>
        </p:nvSpPr>
        <p:spPr bwMode="auto">
          <a:xfrm>
            <a:off x="1042988" y="249237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0,1</a:t>
            </a:r>
          </a:p>
        </p:txBody>
      </p:sp>
      <p:sp>
        <p:nvSpPr>
          <p:cNvPr id="92177" name="Text Box 17"/>
          <p:cNvSpPr txBox="1">
            <a:spLocks noChangeArrowheads="1"/>
          </p:cNvSpPr>
          <p:nvPr/>
        </p:nvSpPr>
        <p:spPr bwMode="auto">
          <a:xfrm>
            <a:off x="1042988" y="3644900"/>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latin typeface="Arial" panose="020B0604020202020204" pitchFamily="34" charset="0"/>
              </a:rPr>
              <a:t>1,1</a:t>
            </a:r>
          </a:p>
        </p:txBody>
      </p:sp>
      <p:sp>
        <p:nvSpPr>
          <p:cNvPr id="92178" name="Text Box 18"/>
          <p:cNvSpPr txBox="1">
            <a:spLocks noChangeArrowheads="1"/>
          </p:cNvSpPr>
          <p:nvPr/>
        </p:nvSpPr>
        <p:spPr bwMode="auto">
          <a:xfrm>
            <a:off x="1739900" y="4360863"/>
            <a:ext cx="116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accent2"/>
                </a:solidFill>
                <a:latin typeface="Arial" panose="020B0604020202020204" pitchFamily="34" charset="0"/>
              </a:rPr>
              <a:t>Zugehörigkeit</a:t>
            </a:r>
            <a:endParaRPr lang="de-DE" altLang="de-DE" sz="1200" b="1">
              <a:latin typeface="Arial" panose="020B0604020202020204" pitchFamily="34" charset="0"/>
            </a:endParaRPr>
          </a:p>
        </p:txBody>
      </p:sp>
      <p:sp>
        <p:nvSpPr>
          <p:cNvPr id="92179" name="Text Box 19"/>
          <p:cNvSpPr txBox="1">
            <a:spLocks noChangeArrowheads="1"/>
          </p:cNvSpPr>
          <p:nvPr/>
        </p:nvSpPr>
        <p:spPr bwMode="auto">
          <a:xfrm>
            <a:off x="2465388" y="3970338"/>
            <a:ext cx="5349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0,n</a:t>
            </a:r>
            <a:endParaRPr lang="de-DE" altLang="de-DE" sz="1200" b="1">
              <a:latin typeface="Arial" panose="020B0604020202020204" pitchFamily="34" charset="0"/>
            </a:endParaRPr>
          </a:p>
        </p:txBody>
      </p:sp>
      <p:sp>
        <p:nvSpPr>
          <p:cNvPr id="92180" name="Text Box 20"/>
          <p:cNvSpPr txBox="1">
            <a:spLocks noChangeArrowheads="1"/>
          </p:cNvSpPr>
          <p:nvPr/>
        </p:nvSpPr>
        <p:spPr bwMode="auto">
          <a:xfrm>
            <a:off x="2425700" y="477678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1,n</a:t>
            </a:r>
          </a:p>
        </p:txBody>
      </p:sp>
      <p:sp>
        <p:nvSpPr>
          <p:cNvPr id="92181" name="Text Box 21"/>
          <p:cNvSpPr txBox="1">
            <a:spLocks noChangeArrowheads="1"/>
          </p:cNvSpPr>
          <p:nvPr/>
        </p:nvSpPr>
        <p:spPr bwMode="auto">
          <a:xfrm>
            <a:off x="4495800" y="1981200"/>
            <a:ext cx="3678238" cy="16224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b="1">
                <a:latin typeface="Arial" panose="020B0604020202020204" pitchFamily="34" charset="0"/>
              </a:rPr>
              <a:t>Regel 4:</a:t>
            </a:r>
            <a:endParaRPr lang="de-DE" altLang="de-DE" sz="1800">
              <a:latin typeface="Arial" panose="020B0604020202020204" pitchFamily="34" charset="0"/>
            </a:endParaRPr>
          </a:p>
          <a:p>
            <a:pPr algn="l">
              <a:spcBef>
                <a:spcPct val="50000"/>
              </a:spcBef>
            </a:pPr>
            <a:r>
              <a:rPr lang="de-DE" altLang="de-DE" sz="1800">
                <a:latin typeface="Arial" panose="020B0604020202020204" pitchFamily="34" charset="0"/>
              </a:rPr>
              <a:t>Eine einfach-komplexe Beziehungsmenge </a:t>
            </a:r>
            <a:r>
              <a:rPr lang="de-DE" altLang="de-DE" sz="1800" i="1">
                <a:latin typeface="Arial" panose="020B0604020202020204" pitchFamily="34" charset="0"/>
              </a:rPr>
              <a:t>kann ohne eigenständige Tabelle</a:t>
            </a:r>
            <a:r>
              <a:rPr lang="de-DE" altLang="de-DE" sz="1800">
                <a:latin typeface="Arial" panose="020B0604020202020204" pitchFamily="34" charset="0"/>
              </a:rPr>
              <a:t> ausgedrückt werden.</a:t>
            </a:r>
            <a:endParaRPr lang="de-DE" altLang="de-DE" sz="1800" b="1">
              <a:latin typeface="Arial" panose="020B0604020202020204" pitchFamily="34" charset="0"/>
            </a:endParaRPr>
          </a:p>
        </p:txBody>
      </p:sp>
      <p:graphicFrame>
        <p:nvGraphicFramePr>
          <p:cNvPr id="92182" name="Object 22"/>
          <p:cNvGraphicFramePr>
            <a:graphicFrameLocks noChangeAspect="1"/>
          </p:cNvGraphicFramePr>
          <p:nvPr/>
        </p:nvGraphicFramePr>
        <p:xfrm>
          <a:off x="4487863" y="5122863"/>
          <a:ext cx="2867025" cy="685800"/>
        </p:xfrm>
        <a:graphic>
          <a:graphicData uri="http://schemas.openxmlformats.org/presentationml/2006/ole">
            <mc:AlternateContent xmlns:mc="http://schemas.openxmlformats.org/markup-compatibility/2006">
              <mc:Choice xmlns:v="urn:schemas-microsoft-com:vml" Requires="v">
                <p:oleObj spid="_x0000_s92202" name="Tabelle" r:id="rId3" imgW="2867558" imgH="686115" progId="Excel.Sheet.8">
                  <p:embed/>
                </p:oleObj>
              </mc:Choice>
              <mc:Fallback>
                <p:oleObj name="Tabelle" r:id="rId3" imgW="2867558" imgH="686115" progId="Excel.Sheet.8">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863" y="5122863"/>
                        <a:ext cx="28670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3" name="Object 23"/>
          <p:cNvGraphicFramePr>
            <a:graphicFrameLocks noChangeAspect="1"/>
          </p:cNvGraphicFramePr>
          <p:nvPr/>
        </p:nvGraphicFramePr>
        <p:xfrm>
          <a:off x="6196013" y="3892550"/>
          <a:ext cx="1981200" cy="666750"/>
        </p:xfrm>
        <a:graphic>
          <a:graphicData uri="http://schemas.openxmlformats.org/presentationml/2006/ole">
            <mc:AlternateContent xmlns:mc="http://schemas.openxmlformats.org/markup-compatibility/2006">
              <mc:Choice xmlns:v="urn:schemas-microsoft-com:vml" Requires="v">
                <p:oleObj spid="_x0000_s92203" name="Tabelle" r:id="rId5" imgW="1981426" imgH="667017" progId="Excel.Sheet.8">
                  <p:embed/>
                </p:oleObj>
              </mc:Choice>
              <mc:Fallback>
                <p:oleObj name="Tabelle" r:id="rId5" imgW="1981426" imgH="667017" progId="Excel.Sheet.8">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6013" y="3892550"/>
                        <a:ext cx="19812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184" name="AutoShape 24"/>
          <p:cNvCxnSpPr>
            <a:cxnSpLocks noChangeShapeType="1"/>
          </p:cNvCxnSpPr>
          <p:nvPr/>
        </p:nvCxnSpPr>
        <p:spPr bwMode="auto">
          <a:xfrm rot="10800000" flipH="1" flipV="1">
            <a:off x="6196013" y="4225925"/>
            <a:ext cx="1158875" cy="1239838"/>
          </a:xfrm>
          <a:prstGeom prst="bentConnector5">
            <a:avLst>
              <a:gd name="adj1" fmla="val -19727"/>
              <a:gd name="adj2" fmla="val 49681"/>
              <a:gd name="adj3" fmla="val 119727"/>
            </a:avLst>
          </a:prstGeom>
          <a:noFill/>
          <a:ln w="25400">
            <a:solidFill>
              <a:srgbClr val="339933"/>
            </a:solidFill>
            <a:miter lim="800000"/>
            <a:headEnd type="triangle" w="med" len="med"/>
            <a:tailEnd/>
          </a:ln>
          <a:extLst>
            <a:ext uri="{909E8E84-426E-40DD-AFC4-6F175D3DCCD1}">
              <a14:hiddenFill xmlns:a14="http://schemas.microsoft.com/office/drawing/2010/main">
                <a:noFill/>
              </a14:hiddenFill>
            </a:ext>
          </a:extLst>
        </p:spPr>
      </p:cxnSp>
      <p:sp>
        <p:nvSpPr>
          <p:cNvPr id="92185" name="Text Box 25"/>
          <p:cNvSpPr txBox="1">
            <a:spLocks noChangeArrowheads="1"/>
          </p:cNvSpPr>
          <p:nvPr/>
        </p:nvSpPr>
        <p:spPr bwMode="auto">
          <a:xfrm>
            <a:off x="3881438" y="4222750"/>
            <a:ext cx="2009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600">
                <a:solidFill>
                  <a:srgbClr val="339933"/>
                </a:solidFill>
                <a:latin typeface="Arial" panose="020B0604020202020204" pitchFamily="34" charset="0"/>
              </a:rPr>
              <a:t>Fremdschlüssel-</a:t>
            </a:r>
            <a:br>
              <a:rPr lang="de-DE" altLang="de-DE" sz="1600">
                <a:solidFill>
                  <a:srgbClr val="339933"/>
                </a:solidFill>
                <a:latin typeface="Arial" panose="020B0604020202020204" pitchFamily="34" charset="0"/>
              </a:rPr>
            </a:br>
            <a:r>
              <a:rPr lang="de-DE" altLang="de-DE" sz="1600">
                <a:solidFill>
                  <a:srgbClr val="339933"/>
                </a:solidFill>
                <a:latin typeface="Arial" panose="020B0604020202020204" pitchFamily="34" charset="0"/>
              </a:rPr>
              <a:t>beziehung</a:t>
            </a:r>
            <a:endParaRPr lang="de-DE" altLang="de-DE" sz="1800">
              <a:solidFill>
                <a:srgbClr val="FF0000"/>
              </a:solidFill>
              <a:latin typeface="Comic Sans MS" panose="030F0702030302020204" pitchFamily="66"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ctr" eaLnBrk="1" hangingPunct="1"/>
            <a:r>
              <a:rPr lang="de-DE" altLang="de-DE"/>
              <a:t>Entitäten-Beziehungs-</a:t>
            </a:r>
            <a:br>
              <a:rPr lang="de-DE" altLang="de-DE"/>
            </a:br>
            <a:r>
              <a:rPr lang="de-DE" altLang="de-DE"/>
              <a:t>Modell (Regel 5)</a:t>
            </a:r>
            <a:endParaRPr lang="de-CH" altLang="de-DE"/>
          </a:p>
        </p:txBody>
      </p:sp>
      <p:cxnSp>
        <p:nvCxnSpPr>
          <p:cNvPr id="93187" name="AutoShape 3"/>
          <p:cNvCxnSpPr>
            <a:cxnSpLocks noChangeShapeType="1"/>
            <a:stCxn id="93193" idx="1"/>
            <a:endCxn id="93194" idx="1"/>
          </p:cNvCxnSpPr>
          <p:nvPr/>
        </p:nvCxnSpPr>
        <p:spPr bwMode="auto">
          <a:xfrm rot="10800000" flipV="1">
            <a:off x="1420813" y="2590800"/>
            <a:ext cx="84137" cy="1328738"/>
          </a:xfrm>
          <a:prstGeom prst="bentConnector3">
            <a:avLst>
              <a:gd name="adj1" fmla="val 205657"/>
            </a:avLst>
          </a:prstGeom>
          <a:noFill/>
          <a:ln w="19050">
            <a:solidFill>
              <a:srgbClr val="FF0000"/>
            </a:solidFill>
            <a:miter lim="800000"/>
            <a:headEnd/>
            <a:tailEnd/>
          </a:ln>
          <a:extLst>
            <a:ext uri="{909E8E84-426E-40DD-AFC4-6F175D3DCCD1}">
              <a14:hiddenFill xmlns:a14="http://schemas.microsoft.com/office/drawing/2010/main">
                <a:noFill/>
              </a14:hiddenFill>
            </a:ext>
          </a:extLst>
        </p:spPr>
      </p:cxnSp>
      <p:cxnSp>
        <p:nvCxnSpPr>
          <p:cNvPr id="93188" name="AutoShape 4"/>
          <p:cNvCxnSpPr>
            <a:cxnSpLocks noChangeShapeType="1"/>
            <a:stCxn id="93193" idx="3"/>
            <a:endCxn id="93194" idx="3"/>
          </p:cNvCxnSpPr>
          <p:nvPr/>
        </p:nvCxnSpPr>
        <p:spPr bwMode="auto">
          <a:xfrm>
            <a:off x="2974975" y="2590800"/>
            <a:ext cx="84138" cy="1328738"/>
          </a:xfrm>
          <a:prstGeom prst="bentConnector3">
            <a:avLst>
              <a:gd name="adj1" fmla="val 220755"/>
            </a:avLst>
          </a:prstGeom>
          <a:noFill/>
          <a:ln w="19050">
            <a:solidFill>
              <a:srgbClr val="339933"/>
            </a:solidFill>
            <a:miter lim="800000"/>
            <a:headEnd/>
            <a:tailEnd/>
          </a:ln>
          <a:extLst>
            <a:ext uri="{909E8E84-426E-40DD-AFC4-6F175D3DCCD1}">
              <a14:hiddenFill xmlns:a14="http://schemas.microsoft.com/office/drawing/2010/main">
                <a:noFill/>
              </a14:hiddenFill>
            </a:ext>
          </a:extLst>
        </p:spPr>
      </p:cxnSp>
      <p:cxnSp>
        <p:nvCxnSpPr>
          <p:cNvPr id="93189" name="AutoShape 5"/>
          <p:cNvCxnSpPr>
            <a:cxnSpLocks noChangeShapeType="1"/>
            <a:stCxn id="93194" idx="2"/>
            <a:endCxn id="93195" idx="0"/>
          </p:cNvCxnSpPr>
          <p:nvPr/>
        </p:nvCxnSpPr>
        <p:spPr bwMode="auto">
          <a:xfrm>
            <a:off x="2239963" y="4090988"/>
            <a:ext cx="0" cy="998537"/>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3190" name="AutoShape 6"/>
          <p:cNvSpPr>
            <a:spLocks noChangeArrowheads="1"/>
          </p:cNvSpPr>
          <p:nvPr/>
        </p:nvSpPr>
        <p:spPr bwMode="auto">
          <a:xfrm>
            <a:off x="633413" y="2900363"/>
            <a:ext cx="1420812" cy="742950"/>
          </a:xfrm>
          <a:prstGeom prst="flowChartDecision">
            <a:avLst/>
          </a:prstGeom>
          <a:solidFill>
            <a:srgbClr val="FF0000"/>
          </a:solidFill>
          <a:ln w="19050">
            <a:solidFill>
              <a:srgbClr val="FF0000"/>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3191" name="AutoShape 7"/>
          <p:cNvSpPr>
            <a:spLocks noChangeArrowheads="1"/>
          </p:cNvSpPr>
          <p:nvPr/>
        </p:nvSpPr>
        <p:spPr bwMode="auto">
          <a:xfrm>
            <a:off x="1524000" y="4203700"/>
            <a:ext cx="1420813" cy="742950"/>
          </a:xfrm>
          <a:prstGeom prst="flowChartDecision">
            <a:avLst/>
          </a:prstGeom>
          <a:solidFill>
            <a:schemeClr val="bg1"/>
          </a:solidFill>
          <a:ln w="19050">
            <a:solidFill>
              <a:schemeClr val="accent2"/>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3192" name="AutoShape 8"/>
          <p:cNvSpPr>
            <a:spLocks noChangeArrowheads="1"/>
          </p:cNvSpPr>
          <p:nvPr/>
        </p:nvSpPr>
        <p:spPr bwMode="auto">
          <a:xfrm>
            <a:off x="2463800" y="2886075"/>
            <a:ext cx="1420813" cy="742950"/>
          </a:xfrm>
          <a:prstGeom prst="flowChartDecision">
            <a:avLst/>
          </a:prstGeom>
          <a:solidFill>
            <a:schemeClr val="bg1"/>
          </a:solidFill>
          <a:ln w="19050">
            <a:solidFill>
              <a:srgbClr val="339933"/>
            </a:solidFill>
            <a:miter lim="800000"/>
            <a:headEnd/>
            <a:tailEnd/>
          </a:ln>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93193" name="Text Box 9"/>
          <p:cNvSpPr txBox="1">
            <a:spLocks noChangeArrowheads="1"/>
          </p:cNvSpPr>
          <p:nvPr/>
        </p:nvSpPr>
        <p:spPr bwMode="auto">
          <a:xfrm>
            <a:off x="1514475" y="2428875"/>
            <a:ext cx="1450975"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CC99"/>
                </a:solidFill>
                <a:latin typeface="Arial" panose="020B0604020202020204" pitchFamily="34" charset="0"/>
              </a:rPr>
              <a:t>Abteilung</a:t>
            </a:r>
            <a:endParaRPr lang="de-DE" altLang="de-DE" sz="1400" b="1">
              <a:latin typeface="Arial" panose="020B0604020202020204" pitchFamily="34" charset="0"/>
            </a:endParaRPr>
          </a:p>
        </p:txBody>
      </p:sp>
      <p:sp>
        <p:nvSpPr>
          <p:cNvPr id="93194" name="Text Box 10"/>
          <p:cNvSpPr txBox="1">
            <a:spLocks noChangeArrowheads="1"/>
          </p:cNvSpPr>
          <p:nvPr/>
        </p:nvSpPr>
        <p:spPr bwMode="auto">
          <a:xfrm>
            <a:off x="1430338" y="3757613"/>
            <a:ext cx="1619250"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rgbClr val="FFFF00"/>
                </a:solidFill>
                <a:latin typeface="Arial" panose="020B0604020202020204" pitchFamily="34" charset="0"/>
              </a:rPr>
              <a:t>Mitarbeiter</a:t>
            </a:r>
            <a:endParaRPr lang="de-DE" altLang="de-DE" sz="1400" b="1">
              <a:latin typeface="Arial" panose="020B0604020202020204" pitchFamily="34" charset="0"/>
            </a:endParaRPr>
          </a:p>
        </p:txBody>
      </p:sp>
      <p:sp>
        <p:nvSpPr>
          <p:cNvPr id="93195" name="Text Box 11"/>
          <p:cNvSpPr txBox="1">
            <a:spLocks noChangeArrowheads="1"/>
          </p:cNvSpPr>
          <p:nvPr/>
        </p:nvSpPr>
        <p:spPr bwMode="auto">
          <a:xfrm>
            <a:off x="1560513" y="5099050"/>
            <a:ext cx="1358900"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b="1">
                <a:solidFill>
                  <a:schemeClr val="accent1"/>
                </a:solidFill>
                <a:latin typeface="Arial" panose="020B0604020202020204" pitchFamily="34" charset="0"/>
              </a:rPr>
              <a:t>Projekt</a:t>
            </a:r>
            <a:endParaRPr lang="de-DE" altLang="de-DE" sz="1400" b="1">
              <a:latin typeface="Arial" panose="020B0604020202020204" pitchFamily="34" charset="0"/>
            </a:endParaRPr>
          </a:p>
        </p:txBody>
      </p:sp>
      <p:sp>
        <p:nvSpPr>
          <p:cNvPr id="93196" name="Text Box 12"/>
          <p:cNvSpPr txBox="1">
            <a:spLocks noChangeArrowheads="1"/>
          </p:cNvSpPr>
          <p:nvPr/>
        </p:nvSpPr>
        <p:spPr bwMode="auto">
          <a:xfrm>
            <a:off x="2643188" y="3106738"/>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rgbClr val="339933"/>
                </a:solidFill>
                <a:latin typeface="Arial" panose="020B0604020202020204" pitchFamily="34" charset="0"/>
              </a:rPr>
              <a:t>Unterstellung</a:t>
            </a:r>
            <a:endParaRPr lang="de-DE" altLang="de-DE" sz="1200" b="1">
              <a:latin typeface="Arial" panose="020B0604020202020204" pitchFamily="34" charset="0"/>
            </a:endParaRPr>
          </a:p>
        </p:txBody>
      </p:sp>
      <p:sp>
        <p:nvSpPr>
          <p:cNvPr id="93197" name="Text Box 13"/>
          <p:cNvSpPr txBox="1">
            <a:spLocks noChangeArrowheads="1"/>
          </p:cNvSpPr>
          <p:nvPr/>
        </p:nvSpPr>
        <p:spPr bwMode="auto">
          <a:xfrm>
            <a:off x="3159125" y="2519363"/>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1,n</a:t>
            </a:r>
            <a:endParaRPr lang="de-DE" altLang="de-DE" sz="1200" b="1">
              <a:latin typeface="Arial" panose="020B0604020202020204" pitchFamily="34" charset="0"/>
            </a:endParaRPr>
          </a:p>
        </p:txBody>
      </p:sp>
      <p:sp>
        <p:nvSpPr>
          <p:cNvPr id="93198" name="Text Box 14"/>
          <p:cNvSpPr txBox="1">
            <a:spLocks noChangeArrowheads="1"/>
          </p:cNvSpPr>
          <p:nvPr/>
        </p:nvSpPr>
        <p:spPr bwMode="auto">
          <a:xfrm>
            <a:off x="3197225" y="371792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339933"/>
                </a:solidFill>
                <a:latin typeface="Arial" panose="020B0604020202020204" pitchFamily="34" charset="0"/>
              </a:rPr>
              <a:t>1,n</a:t>
            </a:r>
            <a:endParaRPr lang="de-DE" altLang="de-DE" sz="1200" b="1">
              <a:latin typeface="Arial" panose="020B0604020202020204" pitchFamily="34" charset="0"/>
            </a:endParaRPr>
          </a:p>
        </p:txBody>
      </p:sp>
      <p:sp>
        <p:nvSpPr>
          <p:cNvPr id="93199" name="Text Box 15"/>
          <p:cNvSpPr txBox="1">
            <a:spLocks noChangeArrowheads="1"/>
          </p:cNvSpPr>
          <p:nvPr/>
        </p:nvSpPr>
        <p:spPr bwMode="auto">
          <a:xfrm>
            <a:off x="712788" y="3133725"/>
            <a:ext cx="1252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200">
                <a:solidFill>
                  <a:schemeClr val="bg1"/>
                </a:solidFill>
                <a:latin typeface="Arial" panose="020B0604020202020204" pitchFamily="34" charset="0"/>
              </a:rPr>
              <a:t>Abteilungsleiter</a:t>
            </a:r>
            <a:endParaRPr lang="de-DE" altLang="de-DE" sz="1200" b="1">
              <a:latin typeface="Arial" panose="020B0604020202020204" pitchFamily="34" charset="0"/>
            </a:endParaRPr>
          </a:p>
        </p:txBody>
      </p:sp>
      <p:sp>
        <p:nvSpPr>
          <p:cNvPr id="93200" name="Text Box 16"/>
          <p:cNvSpPr txBox="1">
            <a:spLocks noChangeArrowheads="1"/>
          </p:cNvSpPr>
          <p:nvPr/>
        </p:nvSpPr>
        <p:spPr bwMode="auto">
          <a:xfrm>
            <a:off x="971550" y="249237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0,1</a:t>
            </a:r>
            <a:endParaRPr lang="de-DE" altLang="de-DE" sz="1200" b="1">
              <a:latin typeface="Arial" panose="020B0604020202020204" pitchFamily="34" charset="0"/>
            </a:endParaRPr>
          </a:p>
        </p:txBody>
      </p:sp>
      <p:sp>
        <p:nvSpPr>
          <p:cNvPr id="93201" name="Text Box 17"/>
          <p:cNvSpPr txBox="1">
            <a:spLocks noChangeArrowheads="1"/>
          </p:cNvSpPr>
          <p:nvPr/>
        </p:nvSpPr>
        <p:spPr bwMode="auto">
          <a:xfrm>
            <a:off x="971550" y="371633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rgbClr val="FF0000"/>
                </a:solidFill>
                <a:latin typeface="Arial" panose="020B0604020202020204" pitchFamily="34" charset="0"/>
              </a:rPr>
              <a:t>1,1</a:t>
            </a:r>
            <a:endParaRPr lang="de-DE" altLang="de-DE" sz="1200" b="1">
              <a:latin typeface="Arial" panose="020B0604020202020204" pitchFamily="34" charset="0"/>
            </a:endParaRPr>
          </a:p>
        </p:txBody>
      </p:sp>
      <p:sp>
        <p:nvSpPr>
          <p:cNvPr id="93202" name="Text Box 18"/>
          <p:cNvSpPr txBox="1">
            <a:spLocks noChangeArrowheads="1"/>
          </p:cNvSpPr>
          <p:nvPr/>
        </p:nvSpPr>
        <p:spPr bwMode="auto">
          <a:xfrm>
            <a:off x="1663700" y="4437063"/>
            <a:ext cx="116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chemeClr val="accent2"/>
                </a:solidFill>
                <a:latin typeface="Arial" panose="020B0604020202020204" pitchFamily="34" charset="0"/>
              </a:rPr>
              <a:t>Zugehörigkeit</a:t>
            </a:r>
            <a:endParaRPr lang="de-DE" altLang="de-DE" sz="1200" b="1">
              <a:latin typeface="Arial" panose="020B0604020202020204" pitchFamily="34" charset="0"/>
            </a:endParaRPr>
          </a:p>
        </p:txBody>
      </p:sp>
      <p:sp>
        <p:nvSpPr>
          <p:cNvPr id="93203" name="Text Box 19"/>
          <p:cNvSpPr txBox="1">
            <a:spLocks noChangeArrowheads="1"/>
          </p:cNvSpPr>
          <p:nvPr/>
        </p:nvSpPr>
        <p:spPr bwMode="auto">
          <a:xfrm>
            <a:off x="2389188" y="4046538"/>
            <a:ext cx="5349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0,n</a:t>
            </a:r>
            <a:endParaRPr lang="de-DE" altLang="de-DE" sz="1200" b="1">
              <a:latin typeface="Arial" panose="020B0604020202020204" pitchFamily="34" charset="0"/>
            </a:endParaRPr>
          </a:p>
        </p:txBody>
      </p:sp>
      <p:sp>
        <p:nvSpPr>
          <p:cNvPr id="93204" name="Text Box 20"/>
          <p:cNvSpPr txBox="1">
            <a:spLocks noChangeArrowheads="1"/>
          </p:cNvSpPr>
          <p:nvPr/>
        </p:nvSpPr>
        <p:spPr bwMode="auto">
          <a:xfrm>
            <a:off x="2349500" y="485298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b="1">
                <a:solidFill>
                  <a:schemeClr val="accent2"/>
                </a:solidFill>
                <a:latin typeface="Arial" panose="020B0604020202020204" pitchFamily="34" charset="0"/>
              </a:rPr>
              <a:t>1,n</a:t>
            </a:r>
          </a:p>
        </p:txBody>
      </p:sp>
      <p:sp>
        <p:nvSpPr>
          <p:cNvPr id="93205" name="Text Box 21"/>
          <p:cNvSpPr txBox="1">
            <a:spLocks noChangeArrowheads="1"/>
          </p:cNvSpPr>
          <p:nvPr/>
        </p:nvSpPr>
        <p:spPr bwMode="auto">
          <a:xfrm>
            <a:off x="4419600" y="2057400"/>
            <a:ext cx="3678238" cy="16224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b="1">
                <a:latin typeface="Arial" panose="020B0604020202020204" pitchFamily="34" charset="0"/>
              </a:rPr>
              <a:t>Regel 5:</a:t>
            </a:r>
            <a:endParaRPr lang="de-DE" altLang="de-DE" sz="1800">
              <a:latin typeface="Arial" panose="020B0604020202020204" pitchFamily="34" charset="0"/>
            </a:endParaRPr>
          </a:p>
          <a:p>
            <a:pPr algn="l">
              <a:spcBef>
                <a:spcPct val="50000"/>
              </a:spcBef>
            </a:pPr>
            <a:r>
              <a:rPr lang="de-DE" altLang="de-DE" sz="1800">
                <a:latin typeface="Arial" panose="020B0604020202020204" pitchFamily="34" charset="0"/>
              </a:rPr>
              <a:t>Eine einfach-einfache Beziehungsmenge </a:t>
            </a:r>
            <a:r>
              <a:rPr lang="de-DE" altLang="de-DE" sz="1800" i="1">
                <a:latin typeface="Arial" panose="020B0604020202020204" pitchFamily="34" charset="0"/>
              </a:rPr>
              <a:t>kann ohne eigenständige Tabelle</a:t>
            </a:r>
            <a:r>
              <a:rPr lang="de-DE" altLang="de-DE" sz="1800">
                <a:latin typeface="Arial" panose="020B0604020202020204" pitchFamily="34" charset="0"/>
              </a:rPr>
              <a:t> ausgedrückt werden.</a:t>
            </a:r>
            <a:endParaRPr lang="de-DE" altLang="de-DE" sz="1800" b="1">
              <a:latin typeface="Arial" panose="020B0604020202020204" pitchFamily="34" charset="0"/>
            </a:endParaRPr>
          </a:p>
        </p:txBody>
      </p:sp>
      <p:sp>
        <p:nvSpPr>
          <p:cNvPr id="93206" name="Text Box 22"/>
          <p:cNvSpPr txBox="1">
            <a:spLocks noChangeArrowheads="1"/>
          </p:cNvSpPr>
          <p:nvPr/>
        </p:nvSpPr>
        <p:spPr bwMode="auto">
          <a:xfrm>
            <a:off x="4562475" y="4194175"/>
            <a:ext cx="293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solidFill>
                  <a:srgbClr val="FF0000"/>
                </a:solidFill>
                <a:latin typeface="Arial" panose="020B0604020202020204" pitchFamily="34" charset="0"/>
              </a:rPr>
              <a:t>Fremdschlüsselbeziehung</a:t>
            </a:r>
            <a:endParaRPr lang="de-DE" altLang="de-DE" sz="1800">
              <a:solidFill>
                <a:srgbClr val="FF0000"/>
              </a:solidFill>
              <a:latin typeface="Comic Sans MS" panose="030F0702030302020204" pitchFamily="66" charset="0"/>
            </a:endParaRPr>
          </a:p>
        </p:txBody>
      </p:sp>
      <p:graphicFrame>
        <p:nvGraphicFramePr>
          <p:cNvPr id="93207" name="Object 23"/>
          <p:cNvGraphicFramePr>
            <a:graphicFrameLocks noChangeAspect="1"/>
          </p:cNvGraphicFramePr>
          <p:nvPr/>
        </p:nvGraphicFramePr>
        <p:xfrm>
          <a:off x="3713163" y="4800600"/>
          <a:ext cx="2152650" cy="857250"/>
        </p:xfrm>
        <a:graphic>
          <a:graphicData uri="http://schemas.openxmlformats.org/presentationml/2006/ole">
            <mc:AlternateContent xmlns:mc="http://schemas.openxmlformats.org/markup-compatibility/2006">
              <mc:Choice xmlns:v="urn:schemas-microsoft-com:vml" Requires="v">
                <p:oleObj spid="_x0000_s93226" name="Tabelle" r:id="rId3" imgW="2153017" imgH="857644" progId="Excel.Sheet.8">
                  <p:embed/>
                </p:oleObj>
              </mc:Choice>
              <mc:Fallback>
                <p:oleObj name="Tabelle" r:id="rId3" imgW="2153017" imgH="857644" progId="Excel.Sheet.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3" y="4800600"/>
                        <a:ext cx="215265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8" name="Object 24"/>
          <p:cNvGraphicFramePr>
            <a:graphicFrameLocks noChangeAspect="1"/>
          </p:cNvGraphicFramePr>
          <p:nvPr/>
        </p:nvGraphicFramePr>
        <p:xfrm>
          <a:off x="6311900" y="4814888"/>
          <a:ext cx="1827213" cy="835025"/>
        </p:xfrm>
        <a:graphic>
          <a:graphicData uri="http://schemas.openxmlformats.org/presentationml/2006/ole">
            <mc:AlternateContent xmlns:mc="http://schemas.openxmlformats.org/markup-compatibility/2006">
              <mc:Choice xmlns:v="urn:schemas-microsoft-com:vml" Requires="v">
                <p:oleObj spid="_x0000_s93227" name="Tabelle" r:id="rId5" imgW="1800442" imgH="829176" progId="Excel.Sheet.8">
                  <p:embed/>
                </p:oleObj>
              </mc:Choice>
              <mc:Fallback>
                <p:oleObj name="Tabelle" r:id="rId5" imgW="1800442" imgH="829176" progId="Excel.Sheet.8">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4814888"/>
                        <a:ext cx="1827213"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9" name="Freeform 25"/>
          <p:cNvSpPr>
            <a:spLocks/>
          </p:cNvSpPr>
          <p:nvPr/>
        </p:nvSpPr>
        <p:spPr bwMode="auto">
          <a:xfrm>
            <a:off x="5475288" y="4592638"/>
            <a:ext cx="1135062" cy="390525"/>
          </a:xfrm>
          <a:custGeom>
            <a:avLst/>
            <a:gdLst>
              <a:gd name="T0" fmla="*/ 0 w 715"/>
              <a:gd name="T1" fmla="*/ 2147483646 h 246"/>
              <a:gd name="T2" fmla="*/ 0 w 715"/>
              <a:gd name="T3" fmla="*/ 0 h 246"/>
              <a:gd name="T4" fmla="*/ 2147483646 w 715"/>
              <a:gd name="T5" fmla="*/ 0 h 246"/>
              <a:gd name="T6" fmla="*/ 2147483646 w 715"/>
              <a:gd name="T7" fmla="*/ 2147483646 h 246"/>
              <a:gd name="T8" fmla="*/ 0 60000 65536"/>
              <a:gd name="T9" fmla="*/ 0 60000 65536"/>
              <a:gd name="T10" fmla="*/ 0 60000 65536"/>
              <a:gd name="T11" fmla="*/ 0 60000 65536"/>
              <a:gd name="T12" fmla="*/ 0 w 715"/>
              <a:gd name="T13" fmla="*/ 0 h 246"/>
              <a:gd name="T14" fmla="*/ 715 w 715"/>
              <a:gd name="T15" fmla="*/ 246 h 246"/>
            </a:gdLst>
            <a:ahLst/>
            <a:cxnLst>
              <a:cxn ang="T8">
                <a:pos x="T0" y="T1"/>
              </a:cxn>
              <a:cxn ang="T9">
                <a:pos x="T2" y="T3"/>
              </a:cxn>
              <a:cxn ang="T10">
                <a:pos x="T4" y="T5"/>
              </a:cxn>
              <a:cxn ang="T11">
                <a:pos x="T6" y="T7"/>
              </a:cxn>
            </a:cxnLst>
            <a:rect l="T12" t="T13" r="T14" b="T15"/>
            <a:pathLst>
              <a:path w="715" h="246">
                <a:moveTo>
                  <a:pt x="0" y="246"/>
                </a:moveTo>
                <a:lnTo>
                  <a:pt x="0" y="0"/>
                </a:lnTo>
                <a:lnTo>
                  <a:pt x="715" y="0"/>
                </a:lnTo>
                <a:lnTo>
                  <a:pt x="715" y="238"/>
                </a:lnTo>
              </a:path>
            </a:pathLst>
          </a:custGeom>
          <a:noFill/>
          <a:ln w="254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de-CH"/>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06400" y="228600"/>
            <a:ext cx="8204200" cy="838200"/>
          </a:xfrm>
        </p:spPr>
        <p:txBody>
          <a:bodyPr/>
          <a:lstStyle/>
          <a:p>
            <a:pPr algn="ctr" eaLnBrk="1" hangingPunct="1"/>
            <a:r>
              <a:rPr lang="de-DE" altLang="de-DE"/>
              <a:t>Redundanz</a:t>
            </a:r>
            <a:endParaRPr lang="de-CH" altLang="de-DE"/>
          </a:p>
        </p:txBody>
      </p:sp>
      <p:graphicFrame>
        <p:nvGraphicFramePr>
          <p:cNvPr id="94211" name="Object 0"/>
          <p:cNvGraphicFramePr>
            <a:graphicFrameLocks noChangeAspect="1"/>
          </p:cNvGraphicFramePr>
          <p:nvPr/>
        </p:nvGraphicFramePr>
        <p:xfrm>
          <a:off x="2057400" y="2057400"/>
          <a:ext cx="5026025" cy="1220788"/>
        </p:xfrm>
        <a:graphic>
          <a:graphicData uri="http://schemas.openxmlformats.org/presentationml/2006/ole">
            <mc:AlternateContent xmlns:mc="http://schemas.openxmlformats.org/markup-compatibility/2006">
              <mc:Choice xmlns:v="urn:schemas-microsoft-com:vml" Requires="v">
                <p:oleObj spid="_x0000_s94232" name="Tabelle" r:id="rId3" imgW="3276848" imgH="829176" progId="Excel.Sheet.8">
                  <p:embed/>
                </p:oleObj>
              </mc:Choice>
              <mc:Fallback>
                <p:oleObj name="Tabelle" r:id="rId3" imgW="3276848" imgH="829176"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0"/>
                        <a:ext cx="5026025"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2" name="Object 1"/>
          <p:cNvGraphicFramePr>
            <a:graphicFrameLocks noChangeAspect="1"/>
          </p:cNvGraphicFramePr>
          <p:nvPr/>
        </p:nvGraphicFramePr>
        <p:xfrm>
          <a:off x="4916488" y="4051300"/>
          <a:ext cx="2886075" cy="1214438"/>
        </p:xfrm>
        <a:graphic>
          <a:graphicData uri="http://schemas.openxmlformats.org/presentationml/2006/ole">
            <mc:AlternateContent xmlns:mc="http://schemas.openxmlformats.org/markup-compatibility/2006">
              <mc:Choice xmlns:v="urn:schemas-microsoft-com:vml" Requires="v">
                <p:oleObj spid="_x0000_s94233" name="Tabelle" r:id="rId5" imgW="1981426" imgH="829176" progId="Excel.Sheet.8">
                  <p:embed/>
                </p:oleObj>
              </mc:Choice>
              <mc:Fallback>
                <p:oleObj name="Tabelle" r:id="rId5" imgW="1981426" imgH="829176"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6488" y="4051300"/>
                        <a:ext cx="2886075"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4213" name="AutoShape 5"/>
          <p:cNvCxnSpPr>
            <a:cxnSpLocks noChangeShapeType="1"/>
          </p:cNvCxnSpPr>
          <p:nvPr/>
        </p:nvCxnSpPr>
        <p:spPr bwMode="auto">
          <a:xfrm rot="16200000" flipH="1">
            <a:off x="6212682" y="3366294"/>
            <a:ext cx="1004887" cy="835025"/>
          </a:xfrm>
          <a:prstGeom prst="bentConnector3">
            <a:avLst>
              <a:gd name="adj1" fmla="val 49921"/>
            </a:avLst>
          </a:prstGeom>
          <a:noFill/>
          <a:ln w="254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94214" name="Text Box 6"/>
          <p:cNvSpPr txBox="1">
            <a:spLocks noChangeArrowheads="1"/>
          </p:cNvSpPr>
          <p:nvPr/>
        </p:nvSpPr>
        <p:spPr bwMode="auto">
          <a:xfrm>
            <a:off x="3506788" y="3495675"/>
            <a:ext cx="293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solidFill>
                  <a:srgbClr val="FF0000"/>
                </a:solidFill>
                <a:latin typeface="Arial" panose="020B0604020202020204" pitchFamily="34" charset="0"/>
              </a:rPr>
              <a:t>Redundantes Merkmal</a:t>
            </a:r>
            <a:endParaRPr lang="de-DE" altLang="de-DE" sz="1800">
              <a:solidFill>
                <a:srgbClr val="FF0000"/>
              </a:solidFill>
              <a:latin typeface="Comic Sans MS" panose="030F0702030302020204" pitchFamily="66" charset="0"/>
            </a:endParaRPr>
          </a:p>
        </p:txBody>
      </p:sp>
      <p:sp>
        <p:nvSpPr>
          <p:cNvPr id="94215" name="Text Box 7"/>
          <p:cNvSpPr txBox="1">
            <a:spLocks noChangeArrowheads="1"/>
          </p:cNvSpPr>
          <p:nvPr/>
        </p:nvSpPr>
        <p:spPr bwMode="auto">
          <a:xfrm>
            <a:off x="1157288" y="4060825"/>
            <a:ext cx="2773362" cy="12096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Redundante Merkmale einer Tabelle können</a:t>
            </a:r>
            <a:br>
              <a:rPr lang="de-DE" altLang="de-DE" sz="1800">
                <a:latin typeface="Arial" panose="020B0604020202020204" pitchFamily="34" charset="0"/>
              </a:rPr>
            </a:br>
            <a:r>
              <a:rPr lang="de-DE" altLang="de-DE" sz="1800" i="1">
                <a:latin typeface="Arial" panose="020B0604020202020204" pitchFamily="34" charset="0"/>
              </a:rPr>
              <a:t>ohne Informationsverlust weggelassen</a:t>
            </a:r>
            <a:r>
              <a:rPr lang="de-DE" altLang="de-DE" sz="1800">
                <a:latin typeface="Arial" panose="020B0604020202020204" pitchFamily="34" charset="0"/>
              </a:rPr>
              <a:t> werden.</a:t>
            </a:r>
            <a:endParaRPr lang="de-DE" altLang="de-DE" sz="1800" b="1">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1447800" y="2133600"/>
            <a:ext cx="2286000" cy="1066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800">
                <a:latin typeface="Tahoma" panose="020B0604030504040204" pitchFamily="34" charset="0"/>
              </a:rPr>
              <a:t>Lief_Nr (PK)</a:t>
            </a:r>
            <a:br>
              <a:rPr kumimoji="0" lang="de-DE" altLang="de-DE" sz="1800">
                <a:latin typeface="Tahoma" panose="020B0604030504040204" pitchFamily="34" charset="0"/>
              </a:rPr>
            </a:br>
            <a:r>
              <a:rPr kumimoji="0" lang="de-DE" altLang="de-DE" sz="1800">
                <a:latin typeface="Tahoma" panose="020B0604030504040204" pitchFamily="34" charset="0"/>
              </a:rPr>
              <a:t>Name</a:t>
            </a:r>
            <a:br>
              <a:rPr kumimoji="0" lang="de-DE" altLang="de-DE" sz="1800">
                <a:latin typeface="Tahoma" panose="020B0604030504040204" pitchFamily="34" charset="0"/>
              </a:rPr>
            </a:br>
            <a:r>
              <a:rPr kumimoji="0" lang="de-DE" altLang="de-DE" sz="1800">
                <a:latin typeface="Tahoma" panose="020B0604030504040204" pitchFamily="34" charset="0"/>
              </a:rPr>
              <a:t>....</a:t>
            </a:r>
          </a:p>
        </p:txBody>
      </p:sp>
      <p:sp>
        <p:nvSpPr>
          <p:cNvPr id="95235" name="Rectangle 5"/>
          <p:cNvSpPr>
            <a:spLocks noChangeArrowheads="1"/>
          </p:cNvSpPr>
          <p:nvPr/>
        </p:nvSpPr>
        <p:spPr bwMode="auto">
          <a:xfrm>
            <a:off x="1447800" y="4876800"/>
            <a:ext cx="2286000" cy="10668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800">
                <a:latin typeface="Tahoma" panose="020B0604030504040204" pitchFamily="34" charset="0"/>
              </a:rPr>
              <a:t>Art_Nr (PK)</a:t>
            </a:r>
            <a:br>
              <a:rPr kumimoji="0" lang="de-DE" altLang="de-DE" sz="1800">
                <a:latin typeface="Tahoma" panose="020B0604030504040204" pitchFamily="34" charset="0"/>
              </a:rPr>
            </a:br>
            <a:r>
              <a:rPr kumimoji="0" lang="de-DE" altLang="de-DE" sz="1800">
                <a:latin typeface="Tahoma" panose="020B0604030504040204" pitchFamily="34" charset="0"/>
              </a:rPr>
              <a:t>Benennung</a:t>
            </a:r>
            <a:br>
              <a:rPr kumimoji="0" lang="de-DE" altLang="de-DE" sz="1800">
                <a:latin typeface="Tahoma" panose="020B0604030504040204" pitchFamily="34" charset="0"/>
              </a:rPr>
            </a:br>
            <a:r>
              <a:rPr kumimoji="0" lang="de-DE" altLang="de-DE" sz="1800">
                <a:latin typeface="Tahoma" panose="020B0604030504040204" pitchFamily="34" charset="0"/>
              </a:rPr>
              <a:t>Lief_Nr (FK)</a:t>
            </a:r>
            <a:endParaRPr kumimoji="0" lang="de-DE" altLang="de-DE"/>
          </a:p>
        </p:txBody>
      </p:sp>
      <p:cxnSp>
        <p:nvCxnSpPr>
          <p:cNvPr id="95236" name="AutoShape 6"/>
          <p:cNvCxnSpPr>
            <a:cxnSpLocks noChangeShapeType="1"/>
            <a:stCxn id="95238" idx="0"/>
            <a:endCxn id="95234" idx="2"/>
          </p:cNvCxnSpPr>
          <p:nvPr/>
        </p:nvCxnSpPr>
        <p:spPr bwMode="auto">
          <a:xfrm flipV="1">
            <a:off x="2590800" y="3200400"/>
            <a:ext cx="0" cy="12954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5237" name="Rectangle 7"/>
          <p:cNvSpPr>
            <a:spLocks noChangeArrowheads="1"/>
          </p:cNvSpPr>
          <p:nvPr/>
        </p:nvSpPr>
        <p:spPr bwMode="auto">
          <a:xfrm>
            <a:off x="1447800" y="1752600"/>
            <a:ext cx="2286000" cy="3810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LIEFERANT</a:t>
            </a:r>
            <a:endParaRPr kumimoji="0" lang="de-DE" altLang="de-DE"/>
          </a:p>
        </p:txBody>
      </p:sp>
      <p:sp>
        <p:nvSpPr>
          <p:cNvPr id="95238" name="Rectangle 8"/>
          <p:cNvSpPr>
            <a:spLocks noChangeArrowheads="1"/>
          </p:cNvSpPr>
          <p:nvPr/>
        </p:nvSpPr>
        <p:spPr bwMode="auto">
          <a:xfrm>
            <a:off x="1447800" y="4495800"/>
            <a:ext cx="2286000" cy="381000"/>
          </a:xfrm>
          <a:prstGeom prst="rect">
            <a:avLst/>
          </a:prstGeom>
          <a:solidFill>
            <a:srgbClr val="FFCC99"/>
          </a:solidFill>
          <a:ln w="12700">
            <a:solidFill>
              <a:schemeClr val="tx1"/>
            </a:solidFill>
            <a:miter lim="800000"/>
            <a:headEnd type="none" w="sm" len="sm"/>
            <a:tailEnd type="none" w="sm" len="sm"/>
          </a:ln>
        </p:spPr>
        <p:txBody>
          <a:bodyPr wrap="none" anchor="ct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de-DE" altLang="de-DE" sz="2000">
                <a:latin typeface="Tahoma" panose="020B0604030504040204" pitchFamily="34" charset="0"/>
              </a:rPr>
              <a:t>ARTIKEL</a:t>
            </a:r>
            <a:endParaRPr kumimoji="0" lang="de-DE" altLang="de-DE"/>
          </a:p>
        </p:txBody>
      </p:sp>
      <p:sp>
        <p:nvSpPr>
          <p:cNvPr id="95239" name="Text Box 9"/>
          <p:cNvSpPr txBox="1">
            <a:spLocks noChangeArrowheads="1"/>
          </p:cNvSpPr>
          <p:nvPr/>
        </p:nvSpPr>
        <p:spPr bwMode="auto">
          <a:xfrm>
            <a:off x="2743200" y="3276600"/>
            <a:ext cx="820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1,1</a:t>
            </a:r>
            <a:endParaRPr kumimoji="0" lang="de-DE" altLang="de-DE"/>
          </a:p>
        </p:txBody>
      </p:sp>
      <p:sp>
        <p:nvSpPr>
          <p:cNvPr id="95240" name="Text Box 10"/>
          <p:cNvSpPr txBox="1">
            <a:spLocks noChangeArrowheads="1"/>
          </p:cNvSpPr>
          <p:nvPr/>
        </p:nvSpPr>
        <p:spPr bwMode="auto">
          <a:xfrm>
            <a:off x="2743200" y="40386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0,n</a:t>
            </a:r>
            <a:endParaRPr kumimoji="0" lang="de-DE" altLang="de-DE"/>
          </a:p>
        </p:txBody>
      </p:sp>
      <p:sp>
        <p:nvSpPr>
          <p:cNvPr id="95241" name="Text Box 11"/>
          <p:cNvSpPr txBox="1">
            <a:spLocks noChangeArrowheads="1"/>
          </p:cNvSpPr>
          <p:nvPr/>
        </p:nvSpPr>
        <p:spPr bwMode="auto">
          <a:xfrm>
            <a:off x="4648200" y="2743200"/>
            <a:ext cx="38100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1,1	genau ein</a:t>
            </a:r>
            <a:br>
              <a:rPr kumimoji="0" lang="de-DE" altLang="de-DE" sz="1800">
                <a:latin typeface="Tahoma" panose="020B0604030504040204" pitchFamily="34" charset="0"/>
              </a:rPr>
            </a:br>
            <a:r>
              <a:rPr kumimoji="0" lang="de-DE" altLang="de-DE" sz="1800">
                <a:latin typeface="Tahoma" panose="020B0604030504040204" pitchFamily="34" charset="0"/>
              </a:rPr>
              <a:t>0,1	kein oder ein</a:t>
            </a:r>
            <a:br>
              <a:rPr kumimoji="0" lang="de-DE" altLang="de-DE" sz="1800">
                <a:latin typeface="Tahoma" panose="020B0604030504040204" pitchFamily="34" charset="0"/>
              </a:rPr>
            </a:br>
            <a:r>
              <a:rPr kumimoji="0" lang="de-DE" altLang="de-DE" sz="1800">
                <a:latin typeface="Tahoma" panose="020B0604030504040204" pitchFamily="34" charset="0"/>
              </a:rPr>
              <a:t>1,n	ein oder mehrere</a:t>
            </a:r>
            <a:br>
              <a:rPr kumimoji="0" lang="de-DE" altLang="de-DE" sz="1800">
                <a:latin typeface="Tahoma" panose="020B0604030504040204" pitchFamily="34" charset="0"/>
              </a:rPr>
            </a:br>
            <a:r>
              <a:rPr kumimoji="0" lang="de-DE" altLang="de-DE" sz="1800">
                <a:latin typeface="Tahoma" panose="020B0604030504040204" pitchFamily="34" charset="0"/>
              </a:rPr>
              <a:t>0,n	kein, ein oder mehrere</a:t>
            </a:r>
          </a:p>
          <a:p>
            <a:pPr algn="l">
              <a:spcBef>
                <a:spcPct val="50000"/>
              </a:spcBef>
            </a:pPr>
            <a:endParaRPr kumimoji="0" lang="de-DE" altLang="de-DE" sz="1800">
              <a:latin typeface="Tahoma" panose="020B0604030504040204" pitchFamily="34" charset="0"/>
            </a:endParaRPr>
          </a:p>
          <a:p>
            <a:pPr algn="l">
              <a:spcBef>
                <a:spcPct val="50000"/>
              </a:spcBef>
            </a:pPr>
            <a:r>
              <a:rPr kumimoji="0" lang="de-DE" altLang="de-DE" sz="1800">
                <a:latin typeface="Tahoma" panose="020B0604030504040204" pitchFamily="34" charset="0"/>
              </a:rPr>
              <a:t>PK	Primärschlüssel</a:t>
            </a:r>
            <a:br>
              <a:rPr kumimoji="0" lang="de-DE" altLang="de-DE" sz="1800">
                <a:latin typeface="Tahoma" panose="020B0604030504040204" pitchFamily="34" charset="0"/>
              </a:rPr>
            </a:br>
            <a:r>
              <a:rPr kumimoji="0" lang="de-DE" altLang="de-DE" sz="1800">
                <a:latin typeface="Tahoma" panose="020B0604030504040204" pitchFamily="34" charset="0"/>
              </a:rPr>
              <a:t>FK	Fremdschlüssel</a:t>
            </a:r>
            <a:endParaRPr kumimoji="0" lang="de-DE" altLang="de-DE"/>
          </a:p>
        </p:txBody>
      </p:sp>
      <p:sp>
        <p:nvSpPr>
          <p:cNvPr id="95242" name="AutoShape 12"/>
          <p:cNvSpPr>
            <a:spLocks/>
          </p:cNvSpPr>
          <p:nvPr/>
        </p:nvSpPr>
        <p:spPr bwMode="auto">
          <a:xfrm>
            <a:off x="4800600" y="1728788"/>
            <a:ext cx="1295400" cy="392112"/>
          </a:xfrm>
          <a:prstGeom prst="accentCallout2">
            <a:avLst>
              <a:gd name="adj1" fmla="val 30125"/>
              <a:gd name="adj2" fmla="val -5884"/>
              <a:gd name="adj3" fmla="val 30125"/>
              <a:gd name="adj4" fmla="val -37255"/>
              <a:gd name="adj5" fmla="val 57324"/>
              <a:gd name="adj6" fmla="val -77449"/>
            </a:avLst>
          </a:prstGeom>
          <a:noFill/>
          <a:ln w="25400">
            <a:solidFill>
              <a:schemeClr val="tx1"/>
            </a:solidFill>
            <a:miter lim="800000"/>
            <a:headEnd type="none" w="sm" len="sm"/>
            <a:tailEnd type="triangle" w="med" len="lg"/>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kumimoji="0" lang="de-DE" altLang="de-DE" sz="1800">
                <a:latin typeface="Tahoma" panose="020B0604030504040204" pitchFamily="34" charset="0"/>
              </a:rPr>
              <a:t>Entität</a:t>
            </a:r>
            <a:endParaRPr kumimoji="0" lang="de-DE" altLang="de-DE"/>
          </a:p>
        </p:txBody>
      </p:sp>
      <p:sp>
        <p:nvSpPr>
          <p:cNvPr id="95243" name="Titel 11"/>
          <p:cNvSpPr>
            <a:spLocks noGrp="1"/>
          </p:cNvSpPr>
          <p:nvPr>
            <p:ph type="title"/>
          </p:nvPr>
        </p:nvSpPr>
        <p:spPr>
          <a:xfrm>
            <a:off x="611188" y="188913"/>
            <a:ext cx="8153400" cy="990600"/>
          </a:xfrm>
        </p:spPr>
        <p:txBody>
          <a:bodyPr/>
          <a:lstStyle/>
          <a:p>
            <a:pPr algn="ctr" eaLnBrk="1" hangingPunct="1"/>
            <a:r>
              <a:rPr lang="de-CH" altLang="de-DE"/>
              <a:t>Relationales Datenbankmodell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762000" y="1828800"/>
            <a:ext cx="815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kumimoji="0" lang="de-DE" altLang="de-DE">
                <a:latin typeface="Tahoma" panose="020B0604030504040204" pitchFamily="34" charset="0"/>
              </a:rPr>
              <a:t>Das logische Datenmodell wird aus dem konzeptionellen abgeleitet.</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Das logische Datenmodell wird schlussendlich physikalisch implementiert (hierarchisch, relational, netzwerkartig, objektorientiert).</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Bei relationalen DB‘s wird es durch Normalisierung abgeleitet. </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Bei kleinen Datenbanken beginnt man häufig direkt mit der Aufstellung des logischen Datenmodells.</a:t>
            </a:r>
          </a:p>
        </p:txBody>
      </p:sp>
      <p:sp>
        <p:nvSpPr>
          <p:cNvPr id="96259" name="Titel 3"/>
          <p:cNvSpPr>
            <a:spLocks noGrp="1"/>
          </p:cNvSpPr>
          <p:nvPr>
            <p:ph type="title"/>
          </p:nvPr>
        </p:nvSpPr>
        <p:spPr/>
        <p:txBody>
          <a:bodyPr/>
          <a:lstStyle/>
          <a:p>
            <a:pPr algn="ctr" eaLnBrk="1" hangingPunct="1"/>
            <a:r>
              <a:rPr lang="de-CH" altLang="de-DE"/>
              <a:t>Logisches Datenmodell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762000" y="1828800"/>
            <a:ext cx="8153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kumimoji="0" lang="de-DE" altLang="de-DE">
                <a:latin typeface="Tahoma" panose="020B0604030504040204" pitchFamily="34" charset="0"/>
              </a:rPr>
              <a:t>Bestimmung des Datenbanksystems (Oracle, Sybase, DB2, SQL-Server).</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Bestimmung der Datentypen (VARCHAR, INTEGER etc).</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Definieren von Schlüssel-Attributen. </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Aufbau von Speicherstrukturen:</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Tablespace</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Datenblock</a:t>
            </a:r>
          </a:p>
          <a:p>
            <a:pPr lvl="1" algn="l">
              <a:spcBef>
                <a:spcPct val="20000"/>
              </a:spcBef>
              <a:buClr>
                <a:schemeClr val="accent2"/>
              </a:buClr>
              <a:buFont typeface="Wingdings" panose="05000000000000000000" pitchFamily="2" charset="2"/>
              <a:buChar char="Ø"/>
            </a:pPr>
            <a:r>
              <a:rPr lang="de-CH" altLang="de-DE" sz="2000">
                <a:latin typeface="Tahoma" panose="020B0604030504040204" pitchFamily="34" charset="0"/>
              </a:rPr>
              <a:t>Indices</a:t>
            </a:r>
          </a:p>
        </p:txBody>
      </p:sp>
      <p:sp>
        <p:nvSpPr>
          <p:cNvPr id="97283" name="Titel 3"/>
          <p:cNvSpPr>
            <a:spLocks noGrp="1"/>
          </p:cNvSpPr>
          <p:nvPr>
            <p:ph type="title"/>
          </p:nvPr>
        </p:nvSpPr>
        <p:spPr/>
        <p:txBody>
          <a:bodyPr/>
          <a:lstStyle/>
          <a:p>
            <a:pPr algn="ctr" eaLnBrk="1" hangingPunct="1"/>
            <a:r>
              <a:rPr lang="de-CH" altLang="de-DE"/>
              <a:t>Physisches Datenmodell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title"/>
          </p:nvPr>
        </p:nvSpPr>
        <p:spPr>
          <a:xfrm>
            <a:off x="395288" y="404813"/>
            <a:ext cx="8509000" cy="752475"/>
          </a:xfrm>
        </p:spPr>
        <p:txBody>
          <a:bodyPr>
            <a:normAutofit fontScale="90000"/>
          </a:bodyPr>
          <a:lstStyle/>
          <a:p>
            <a:pPr algn="ctr" eaLnBrk="1" fontAlgn="auto" hangingPunct="1">
              <a:spcAft>
                <a:spcPts val="0"/>
              </a:spcAft>
              <a:defRPr/>
            </a:pPr>
            <a:r>
              <a:rPr lang="de-DE" b="1">
                <a:latin typeface="Verdana" pitchFamily="34" charset="0"/>
              </a:rPr>
              <a:t>DATENBANKEN</a:t>
            </a:r>
            <a:endParaRPr lang="de-DE"/>
          </a:p>
        </p:txBody>
      </p:sp>
      <p:sp>
        <p:nvSpPr>
          <p:cNvPr id="17411" name="Rectangle 3"/>
          <p:cNvSpPr>
            <a:spLocks noGrp="1" noChangeArrowheads="1"/>
          </p:cNvSpPr>
          <p:nvPr>
            <p:ph sz="quarter" idx="1"/>
          </p:nvPr>
        </p:nvSpPr>
        <p:spPr>
          <a:xfrm>
            <a:off x="971550" y="2349500"/>
            <a:ext cx="7704138" cy="3527425"/>
          </a:xfrm>
        </p:spPr>
        <p:txBody>
          <a:bodyPr/>
          <a:lstStyle/>
          <a:p>
            <a:pPr eaLnBrk="1" hangingPunct="1">
              <a:lnSpc>
                <a:spcPct val="90000"/>
              </a:lnSpc>
            </a:pPr>
            <a:r>
              <a:rPr lang="de-DE" altLang="de-DE" sz="2000">
                <a:latin typeface="Verdana" panose="020B0604030504040204" pitchFamily="34" charset="0"/>
              </a:rPr>
              <a:t>kennt den Aufbau und die Arbeitsweise von Datenbanken</a:t>
            </a:r>
          </a:p>
          <a:p>
            <a:pPr eaLnBrk="1" hangingPunct="1">
              <a:lnSpc>
                <a:spcPct val="90000"/>
              </a:lnSpc>
            </a:pPr>
            <a:r>
              <a:rPr lang="de-DE" altLang="de-DE" sz="2000">
                <a:latin typeface="Verdana" panose="020B0604030504040204" pitchFamily="34" charset="0"/>
              </a:rPr>
              <a:t>kennt das relationale Datenmodell</a:t>
            </a:r>
          </a:p>
          <a:p>
            <a:pPr eaLnBrk="1" hangingPunct="1">
              <a:lnSpc>
                <a:spcPct val="90000"/>
              </a:lnSpc>
            </a:pPr>
            <a:r>
              <a:rPr lang="de-DE" altLang="de-DE" sz="2000">
                <a:latin typeface="Verdana" panose="020B0604030504040204" pitchFamily="34" charset="0"/>
              </a:rPr>
              <a:t>kennt den Normalisierungsprozess</a:t>
            </a:r>
          </a:p>
          <a:p>
            <a:pPr eaLnBrk="1" hangingPunct="1">
              <a:lnSpc>
                <a:spcPct val="90000"/>
              </a:lnSpc>
            </a:pPr>
            <a:r>
              <a:rPr lang="de-DE" altLang="de-DE" sz="2000">
                <a:latin typeface="Verdana" panose="020B0604030504040204" pitchFamily="34" charset="0"/>
              </a:rPr>
              <a:t>kann selbständig aus einer praktischen Problemstellung Datenmodelle ableiten</a:t>
            </a:r>
          </a:p>
          <a:p>
            <a:pPr eaLnBrk="1" hangingPunct="1">
              <a:lnSpc>
                <a:spcPct val="90000"/>
              </a:lnSpc>
            </a:pPr>
            <a:r>
              <a:rPr lang="de-DE" altLang="de-DE" sz="2000">
                <a:latin typeface="Verdana" panose="020B0604030504040204" pitchFamily="34" charset="0"/>
              </a:rPr>
              <a:t>kennt die Sprache SQL</a:t>
            </a:r>
          </a:p>
          <a:p>
            <a:pPr eaLnBrk="1" hangingPunct="1">
              <a:lnSpc>
                <a:spcPct val="90000"/>
              </a:lnSpc>
            </a:pPr>
            <a:r>
              <a:rPr lang="de-DE" altLang="de-DE" sz="2000">
                <a:latin typeface="Verdana" panose="020B0604030504040204" pitchFamily="34" charset="0"/>
              </a:rPr>
              <a:t>kann ein Datenbankschema implementieren und unterhalten, bzw. pflegen</a:t>
            </a:r>
          </a:p>
          <a:p>
            <a:pPr eaLnBrk="1" hangingPunct="1">
              <a:lnSpc>
                <a:spcPct val="90000"/>
              </a:lnSpc>
            </a:pPr>
            <a:r>
              <a:rPr lang="de-DE" altLang="de-DE" sz="2000">
                <a:latin typeface="Verdana" panose="020B0604030504040204" pitchFamily="34" charset="0"/>
              </a:rPr>
              <a:t>kennt den Aufbau und Betrieb einer Datenbank</a:t>
            </a:r>
            <a:endParaRPr lang="de-DE" altLang="de-DE" sz="2400">
              <a:latin typeface="Verdana" panose="020B0604030504040204" pitchFamily="34" charset="0"/>
            </a:endParaRPr>
          </a:p>
          <a:p>
            <a:pPr eaLnBrk="1" hangingPunct="1">
              <a:lnSpc>
                <a:spcPct val="90000"/>
              </a:lnSpc>
            </a:pPr>
            <a:endParaRPr lang="de-DE" altLang="de-DE" sz="2400">
              <a:latin typeface="Verdana" panose="020B0604030504040204" pitchFamily="34" charset="0"/>
            </a:endParaRPr>
          </a:p>
        </p:txBody>
      </p:sp>
      <p:sp>
        <p:nvSpPr>
          <p:cNvPr id="17412" name="Text Box 5"/>
          <p:cNvSpPr txBox="1">
            <a:spLocks noChangeArrowheads="1"/>
          </p:cNvSpPr>
          <p:nvPr/>
        </p:nvSpPr>
        <p:spPr bwMode="auto">
          <a:xfrm>
            <a:off x="1042988" y="1773238"/>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2000">
                <a:latin typeface="Verdana" panose="020B0604030504040204" pitchFamily="34" charset="0"/>
              </a:rPr>
              <a:t>Jeder Teilnehmer (1)</a:t>
            </a:r>
            <a:endParaRPr kumimoji="0" lang="de-DE" altLang="de-DE"/>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el 1"/>
          <p:cNvSpPr>
            <a:spLocks noGrp="1"/>
          </p:cNvSpPr>
          <p:nvPr>
            <p:ph type="title"/>
          </p:nvPr>
        </p:nvSpPr>
        <p:spPr/>
        <p:txBody>
          <a:bodyPr/>
          <a:lstStyle/>
          <a:p>
            <a:pPr eaLnBrk="1" hangingPunct="1"/>
            <a:r>
              <a:rPr lang="de-CH" altLang="de-DE"/>
              <a:t>Normalisierung</a:t>
            </a:r>
          </a:p>
        </p:txBody>
      </p:sp>
      <p:sp>
        <p:nvSpPr>
          <p:cNvPr id="98307" name="Textplatzhalter 2"/>
          <p:cNvSpPr>
            <a:spLocks noGrp="1"/>
          </p:cNvSpPr>
          <p:nvPr>
            <p:ph type="body" idx="1"/>
          </p:nvPr>
        </p:nvSpPr>
        <p:spPr/>
        <p:txBody>
          <a:bodyPr/>
          <a:lstStyle/>
          <a:p>
            <a:pPr eaLnBrk="1" hangingPunct="1"/>
            <a:endParaRPr lang="de-CH" altLang="de-DE"/>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ChangeArrowheads="1"/>
          </p:cNvSpPr>
          <p:nvPr/>
        </p:nvSpPr>
        <p:spPr bwMode="auto">
          <a:xfrm>
            <a:off x="762000" y="2514600"/>
            <a:ext cx="8153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Elimination von Redundanz </a:t>
            </a:r>
            <a:br>
              <a:rPr lang="de-CH" altLang="de-DE">
                <a:latin typeface="Tahoma" panose="020B0604030504040204" pitchFamily="34" charset="0"/>
              </a:rPr>
            </a:br>
            <a:r>
              <a:rPr lang="de-CH" altLang="de-DE">
                <a:latin typeface="Tahoma" panose="020B0604030504040204" pitchFamily="34" charset="0"/>
              </a:rPr>
              <a:t>„one fact in one place“-Prinzip.</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Elimination von Widersprüchen (Anomalien) bei Insert, Delete und Updates.</a:t>
            </a:r>
          </a:p>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Ermitteln von Datenstrukturen, die keine Möglichkeiten bieten, einmal getroffene Annahmen bezüglich der Realität verletzen zu können.</a:t>
            </a:r>
          </a:p>
        </p:txBody>
      </p:sp>
      <p:sp>
        <p:nvSpPr>
          <p:cNvPr id="99331" name="Text Box 4"/>
          <p:cNvSpPr txBox="1">
            <a:spLocks noChangeArrowheads="1"/>
          </p:cNvSpPr>
          <p:nvPr/>
        </p:nvSpPr>
        <p:spPr bwMode="auto">
          <a:xfrm>
            <a:off x="609600" y="1828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a:latin typeface="Tahoma" panose="020B0604030504040204" pitchFamily="34" charset="0"/>
              </a:rPr>
              <a:t>Die Ziele der Normalisierung:</a:t>
            </a:r>
            <a:endParaRPr kumimoji="0" lang="de-DE" altLang="de-DE"/>
          </a:p>
        </p:txBody>
      </p:sp>
      <p:sp>
        <p:nvSpPr>
          <p:cNvPr id="99332" name="Titel 4"/>
          <p:cNvSpPr>
            <a:spLocks noGrp="1"/>
          </p:cNvSpPr>
          <p:nvPr>
            <p:ph type="title"/>
          </p:nvPr>
        </p:nvSpPr>
        <p:spPr/>
        <p:txBody>
          <a:bodyPr/>
          <a:lstStyle/>
          <a:p>
            <a:pPr algn="ctr" eaLnBrk="1" hangingPunct="1"/>
            <a:r>
              <a:rPr lang="de-CH" altLang="de-DE"/>
              <a:t>Normalisierung</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3"/>
          <p:cNvSpPr txBox="1">
            <a:spLocks noChangeArrowheads="1"/>
          </p:cNvSpPr>
          <p:nvPr/>
        </p:nvSpPr>
        <p:spPr bwMode="auto">
          <a:xfrm>
            <a:off x="2362200" y="39624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#Teile-Nr</a:t>
            </a:r>
            <a:endParaRPr kumimoji="0" lang="de-DE" altLang="de-DE"/>
          </a:p>
        </p:txBody>
      </p:sp>
      <p:sp>
        <p:nvSpPr>
          <p:cNvPr id="100355" name="Text Box 4"/>
          <p:cNvSpPr txBox="1">
            <a:spLocks noChangeArrowheads="1"/>
          </p:cNvSpPr>
          <p:nvPr/>
        </p:nvSpPr>
        <p:spPr bwMode="auto">
          <a:xfrm>
            <a:off x="3886200" y="39624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Gewicht</a:t>
            </a:r>
            <a:endParaRPr kumimoji="0" lang="de-DE" altLang="de-DE"/>
          </a:p>
        </p:txBody>
      </p:sp>
      <p:sp>
        <p:nvSpPr>
          <p:cNvPr id="100356" name="Text Box 5"/>
          <p:cNvSpPr txBox="1">
            <a:spLocks noChangeArrowheads="1"/>
          </p:cNvSpPr>
          <p:nvPr/>
        </p:nvSpPr>
        <p:spPr bwMode="auto">
          <a:xfrm>
            <a:off x="5410200" y="39624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Farbe</a:t>
            </a:r>
            <a:endParaRPr kumimoji="0" lang="de-DE" altLang="de-DE"/>
          </a:p>
        </p:txBody>
      </p:sp>
      <p:sp>
        <p:nvSpPr>
          <p:cNvPr id="100357" name="Text Box 6"/>
          <p:cNvSpPr txBox="1">
            <a:spLocks noChangeArrowheads="1"/>
          </p:cNvSpPr>
          <p:nvPr/>
        </p:nvSpPr>
        <p:spPr bwMode="auto">
          <a:xfrm>
            <a:off x="2362200" y="43434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4711</a:t>
            </a:r>
            <a:endParaRPr kumimoji="0" lang="de-DE" altLang="de-DE"/>
          </a:p>
        </p:txBody>
      </p:sp>
      <p:sp>
        <p:nvSpPr>
          <p:cNvPr id="100358" name="Text Box 7"/>
          <p:cNvSpPr txBox="1">
            <a:spLocks noChangeArrowheads="1"/>
          </p:cNvSpPr>
          <p:nvPr/>
        </p:nvSpPr>
        <p:spPr bwMode="auto">
          <a:xfrm>
            <a:off x="3886200" y="43434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7.5</a:t>
            </a:r>
            <a:endParaRPr kumimoji="0" lang="de-DE" altLang="de-DE"/>
          </a:p>
        </p:txBody>
      </p:sp>
      <p:sp>
        <p:nvSpPr>
          <p:cNvPr id="100359" name="Text Box 8"/>
          <p:cNvSpPr txBox="1">
            <a:spLocks noChangeArrowheads="1"/>
          </p:cNvSpPr>
          <p:nvPr/>
        </p:nvSpPr>
        <p:spPr bwMode="auto">
          <a:xfrm>
            <a:off x="5410200" y="43434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Blau</a:t>
            </a:r>
            <a:endParaRPr kumimoji="0" lang="de-DE" altLang="de-DE"/>
          </a:p>
        </p:txBody>
      </p:sp>
      <p:sp>
        <p:nvSpPr>
          <p:cNvPr id="100360" name="Text Box 9"/>
          <p:cNvSpPr txBox="1">
            <a:spLocks noChangeArrowheads="1"/>
          </p:cNvSpPr>
          <p:nvPr/>
        </p:nvSpPr>
        <p:spPr bwMode="auto">
          <a:xfrm>
            <a:off x="1066800" y="1752600"/>
            <a:ext cx="7543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a:latin typeface="Tahoma" panose="020B0604030504040204" pitchFamily="34" charset="0"/>
              </a:rPr>
              <a:t>In einer Relation R(A,B) ist das Attribut B von dem Attribut A funktional abhängig, falls zu jedem Wert des Attributs A genau ein Wert des Attributs B gehört.</a:t>
            </a:r>
          </a:p>
        </p:txBody>
      </p:sp>
      <p:cxnSp>
        <p:nvCxnSpPr>
          <p:cNvPr id="100361" name="AutoShape 10"/>
          <p:cNvCxnSpPr>
            <a:cxnSpLocks noChangeShapeType="1"/>
            <a:stCxn id="100354" idx="0"/>
            <a:endCxn id="100355" idx="0"/>
          </p:cNvCxnSpPr>
          <p:nvPr/>
        </p:nvCxnSpPr>
        <p:spPr bwMode="auto">
          <a:xfrm rot="5400000" flipV="1">
            <a:off x="3885406" y="3201194"/>
            <a:ext cx="1588" cy="1524000"/>
          </a:xfrm>
          <a:prstGeom prst="curvedConnector3">
            <a:avLst>
              <a:gd name="adj1" fmla="val -24800009"/>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100362" name="AutoShape 11"/>
          <p:cNvCxnSpPr>
            <a:cxnSpLocks noChangeShapeType="1"/>
            <a:stCxn id="100354" idx="0"/>
            <a:endCxn id="100356" idx="0"/>
          </p:cNvCxnSpPr>
          <p:nvPr/>
        </p:nvCxnSpPr>
        <p:spPr bwMode="auto">
          <a:xfrm rot="5400000" flipV="1">
            <a:off x="4647406" y="2439194"/>
            <a:ext cx="1588" cy="3048000"/>
          </a:xfrm>
          <a:prstGeom prst="curvedConnector3">
            <a:avLst>
              <a:gd name="adj1" fmla="val -35200014"/>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sp>
        <p:nvSpPr>
          <p:cNvPr id="100363" name="Titel 11"/>
          <p:cNvSpPr>
            <a:spLocks noGrp="1"/>
          </p:cNvSpPr>
          <p:nvPr>
            <p:ph type="title"/>
          </p:nvPr>
        </p:nvSpPr>
        <p:spPr/>
        <p:txBody>
          <a:bodyPr/>
          <a:lstStyle/>
          <a:p>
            <a:pPr algn="ctr" eaLnBrk="1" hangingPunct="1"/>
            <a:r>
              <a:rPr lang="de-CH" altLang="de-DE"/>
              <a:t>Funktionale Abhängigkeit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3"/>
          <p:cNvSpPr txBox="1">
            <a:spLocks noChangeArrowheads="1"/>
          </p:cNvSpPr>
          <p:nvPr/>
        </p:nvSpPr>
        <p:spPr bwMode="auto">
          <a:xfrm>
            <a:off x="2362200" y="45720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#Per-Nr</a:t>
            </a:r>
            <a:endParaRPr kumimoji="0" lang="de-DE" altLang="de-DE"/>
          </a:p>
        </p:txBody>
      </p:sp>
      <p:sp>
        <p:nvSpPr>
          <p:cNvPr id="101379" name="Text Box 4"/>
          <p:cNvSpPr txBox="1">
            <a:spLocks noChangeArrowheads="1"/>
          </p:cNvSpPr>
          <p:nvPr/>
        </p:nvSpPr>
        <p:spPr bwMode="auto">
          <a:xfrm>
            <a:off x="3886200" y="45720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#Pro-Nr</a:t>
            </a:r>
            <a:endParaRPr kumimoji="0" lang="de-DE" altLang="de-DE"/>
          </a:p>
        </p:txBody>
      </p:sp>
      <p:sp>
        <p:nvSpPr>
          <p:cNvPr id="101380" name="Text Box 5"/>
          <p:cNvSpPr txBox="1">
            <a:spLocks noChangeArrowheads="1"/>
          </p:cNvSpPr>
          <p:nvPr/>
        </p:nvSpPr>
        <p:spPr bwMode="auto">
          <a:xfrm>
            <a:off x="5410200" y="45720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Zeit</a:t>
            </a:r>
            <a:endParaRPr kumimoji="0" lang="de-DE" altLang="de-DE"/>
          </a:p>
        </p:txBody>
      </p:sp>
      <p:sp>
        <p:nvSpPr>
          <p:cNvPr id="101381" name="Text Box 6"/>
          <p:cNvSpPr txBox="1">
            <a:spLocks noChangeArrowheads="1"/>
          </p:cNvSpPr>
          <p:nvPr/>
        </p:nvSpPr>
        <p:spPr bwMode="auto">
          <a:xfrm>
            <a:off x="2362200" y="49530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4711</a:t>
            </a:r>
            <a:endParaRPr kumimoji="0" lang="de-DE" altLang="de-DE"/>
          </a:p>
        </p:txBody>
      </p:sp>
      <p:sp>
        <p:nvSpPr>
          <p:cNvPr id="101382" name="Text Box 7"/>
          <p:cNvSpPr txBox="1">
            <a:spLocks noChangeArrowheads="1"/>
          </p:cNvSpPr>
          <p:nvPr/>
        </p:nvSpPr>
        <p:spPr bwMode="auto">
          <a:xfrm>
            <a:off x="3886200" y="49530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100-01</a:t>
            </a:r>
            <a:endParaRPr kumimoji="0" lang="de-DE" altLang="de-DE"/>
          </a:p>
        </p:txBody>
      </p:sp>
      <p:sp>
        <p:nvSpPr>
          <p:cNvPr id="101383" name="Text Box 8"/>
          <p:cNvSpPr txBox="1">
            <a:spLocks noChangeArrowheads="1"/>
          </p:cNvSpPr>
          <p:nvPr/>
        </p:nvSpPr>
        <p:spPr bwMode="auto">
          <a:xfrm>
            <a:off x="5410200" y="49530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12.0</a:t>
            </a:r>
            <a:endParaRPr kumimoji="0" lang="de-DE" altLang="de-DE"/>
          </a:p>
        </p:txBody>
      </p:sp>
      <p:sp>
        <p:nvSpPr>
          <p:cNvPr id="101384" name="Text Box 9"/>
          <p:cNvSpPr txBox="1">
            <a:spLocks noChangeArrowheads="1"/>
          </p:cNvSpPr>
          <p:nvPr/>
        </p:nvSpPr>
        <p:spPr bwMode="auto">
          <a:xfrm>
            <a:off x="1066800" y="17526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a:latin typeface="Tahoma" panose="020B0604030504040204" pitchFamily="34" charset="0"/>
              </a:rPr>
              <a:t>In einer Relation R(S1,S2,A) ist das Attribut A von den Attributen(Schlüssel) S1,S2 voll funktional abhängig, wenn A von den zusammengesetzten Attributen (S1,S2) funktional abhängig ist, nicht aber von einem einzelnen Attribut S1 oder S2.</a:t>
            </a:r>
          </a:p>
        </p:txBody>
      </p:sp>
      <p:sp>
        <p:nvSpPr>
          <p:cNvPr id="101385" name="Text Box 10"/>
          <p:cNvSpPr txBox="1">
            <a:spLocks noChangeArrowheads="1"/>
          </p:cNvSpPr>
          <p:nvPr/>
        </p:nvSpPr>
        <p:spPr bwMode="auto">
          <a:xfrm>
            <a:off x="2362200" y="53340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4712</a:t>
            </a:r>
            <a:endParaRPr kumimoji="0" lang="de-DE" altLang="de-DE"/>
          </a:p>
        </p:txBody>
      </p:sp>
      <p:sp>
        <p:nvSpPr>
          <p:cNvPr id="101386" name="Text Box 11"/>
          <p:cNvSpPr txBox="1">
            <a:spLocks noChangeArrowheads="1"/>
          </p:cNvSpPr>
          <p:nvPr/>
        </p:nvSpPr>
        <p:spPr bwMode="auto">
          <a:xfrm>
            <a:off x="3886200" y="53340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100-01</a:t>
            </a:r>
            <a:endParaRPr kumimoji="0" lang="de-DE" altLang="de-DE"/>
          </a:p>
        </p:txBody>
      </p:sp>
      <p:sp>
        <p:nvSpPr>
          <p:cNvPr id="101387" name="Text Box 12"/>
          <p:cNvSpPr txBox="1">
            <a:spLocks noChangeArrowheads="1"/>
          </p:cNvSpPr>
          <p:nvPr/>
        </p:nvSpPr>
        <p:spPr bwMode="auto">
          <a:xfrm>
            <a:off x="5410200" y="53340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7.0</a:t>
            </a:r>
            <a:endParaRPr kumimoji="0" lang="de-DE" altLang="de-DE"/>
          </a:p>
        </p:txBody>
      </p:sp>
      <p:cxnSp>
        <p:nvCxnSpPr>
          <p:cNvPr id="101388" name="AutoShape 13"/>
          <p:cNvCxnSpPr>
            <a:cxnSpLocks noChangeShapeType="1"/>
            <a:stCxn id="101378" idx="0"/>
            <a:endCxn id="101380" idx="0"/>
          </p:cNvCxnSpPr>
          <p:nvPr/>
        </p:nvCxnSpPr>
        <p:spPr bwMode="auto">
          <a:xfrm rot="5400000" flipV="1">
            <a:off x="4647406" y="3048794"/>
            <a:ext cx="1588" cy="3048000"/>
          </a:xfrm>
          <a:prstGeom prst="curvedConnector3">
            <a:avLst>
              <a:gd name="adj1" fmla="val -30600009"/>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cxnSp>
        <p:nvCxnSpPr>
          <p:cNvPr id="101389" name="AutoShape 14"/>
          <p:cNvCxnSpPr>
            <a:cxnSpLocks noChangeShapeType="1"/>
            <a:stCxn id="101379" idx="0"/>
            <a:endCxn id="101380" idx="0"/>
          </p:cNvCxnSpPr>
          <p:nvPr/>
        </p:nvCxnSpPr>
        <p:spPr bwMode="auto">
          <a:xfrm rot="5400000" flipV="1">
            <a:off x="5409406" y="3810794"/>
            <a:ext cx="1588" cy="1524000"/>
          </a:xfrm>
          <a:prstGeom prst="curvedConnector3">
            <a:avLst>
              <a:gd name="adj1" fmla="val -20100009"/>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sp>
        <p:nvSpPr>
          <p:cNvPr id="101390" name="Titel 14"/>
          <p:cNvSpPr>
            <a:spLocks noGrp="1"/>
          </p:cNvSpPr>
          <p:nvPr>
            <p:ph type="title"/>
          </p:nvPr>
        </p:nvSpPr>
        <p:spPr/>
        <p:txBody>
          <a:bodyPr/>
          <a:lstStyle/>
          <a:p>
            <a:pPr algn="ctr" eaLnBrk="1" hangingPunct="1"/>
            <a:r>
              <a:rPr lang="de-CH" altLang="de-DE"/>
              <a:t>Volle funktionale Abhängigkeit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3"/>
          <p:cNvSpPr txBox="1">
            <a:spLocks noChangeArrowheads="1"/>
          </p:cNvSpPr>
          <p:nvPr/>
        </p:nvSpPr>
        <p:spPr bwMode="auto">
          <a:xfrm>
            <a:off x="1371600" y="40386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#Per-Nr</a:t>
            </a:r>
            <a:endParaRPr kumimoji="0" lang="de-DE" altLang="de-DE"/>
          </a:p>
        </p:txBody>
      </p:sp>
      <p:sp>
        <p:nvSpPr>
          <p:cNvPr id="102403" name="Text Box 4"/>
          <p:cNvSpPr txBox="1">
            <a:spLocks noChangeArrowheads="1"/>
          </p:cNvSpPr>
          <p:nvPr/>
        </p:nvSpPr>
        <p:spPr bwMode="auto">
          <a:xfrm>
            <a:off x="4419600" y="40386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Abt-Nr#</a:t>
            </a:r>
            <a:endParaRPr kumimoji="0" lang="de-DE" altLang="de-DE"/>
          </a:p>
        </p:txBody>
      </p:sp>
      <p:sp>
        <p:nvSpPr>
          <p:cNvPr id="102404" name="Text Box 5"/>
          <p:cNvSpPr txBox="1">
            <a:spLocks noChangeArrowheads="1"/>
          </p:cNvSpPr>
          <p:nvPr/>
        </p:nvSpPr>
        <p:spPr bwMode="auto">
          <a:xfrm>
            <a:off x="5943600" y="40386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Abt-Name</a:t>
            </a:r>
            <a:endParaRPr kumimoji="0" lang="de-DE" altLang="de-DE"/>
          </a:p>
        </p:txBody>
      </p:sp>
      <p:sp>
        <p:nvSpPr>
          <p:cNvPr id="102405" name="Text Box 6"/>
          <p:cNvSpPr txBox="1">
            <a:spLocks noChangeArrowheads="1"/>
          </p:cNvSpPr>
          <p:nvPr/>
        </p:nvSpPr>
        <p:spPr bwMode="auto">
          <a:xfrm>
            <a:off x="1371600" y="4419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4711</a:t>
            </a:r>
            <a:endParaRPr kumimoji="0" lang="de-DE" altLang="de-DE"/>
          </a:p>
        </p:txBody>
      </p:sp>
      <p:sp>
        <p:nvSpPr>
          <p:cNvPr id="102406" name="Text Box 7"/>
          <p:cNvSpPr txBox="1">
            <a:spLocks noChangeArrowheads="1"/>
          </p:cNvSpPr>
          <p:nvPr/>
        </p:nvSpPr>
        <p:spPr bwMode="auto">
          <a:xfrm>
            <a:off x="4419600" y="4419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100</a:t>
            </a:r>
            <a:endParaRPr kumimoji="0" lang="de-DE" altLang="de-DE"/>
          </a:p>
        </p:txBody>
      </p:sp>
      <p:sp>
        <p:nvSpPr>
          <p:cNvPr id="102407" name="Text Box 8"/>
          <p:cNvSpPr txBox="1">
            <a:spLocks noChangeArrowheads="1"/>
          </p:cNvSpPr>
          <p:nvPr/>
        </p:nvSpPr>
        <p:spPr bwMode="auto">
          <a:xfrm>
            <a:off x="5943600" y="4419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Entwicklung</a:t>
            </a:r>
            <a:endParaRPr kumimoji="0" lang="de-DE" altLang="de-DE"/>
          </a:p>
        </p:txBody>
      </p:sp>
      <p:sp>
        <p:nvSpPr>
          <p:cNvPr id="102408" name="Text Box 9"/>
          <p:cNvSpPr txBox="1">
            <a:spLocks noChangeArrowheads="1"/>
          </p:cNvSpPr>
          <p:nvPr/>
        </p:nvSpPr>
        <p:spPr bwMode="auto">
          <a:xfrm>
            <a:off x="1066800" y="1752600"/>
            <a:ext cx="7543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a:latin typeface="Tahoma" panose="020B0604030504040204" pitchFamily="34" charset="0"/>
              </a:rPr>
              <a:t>In einer Relation R(S,A,B) ist das Attribut B vom Attribut (Schlüssel) S transitiv abhängig, wenn A von S funktional abhängig ist, S jedoch nicht von A, und B von A funktional abhängig ist.</a:t>
            </a:r>
          </a:p>
        </p:txBody>
      </p:sp>
      <p:sp>
        <p:nvSpPr>
          <p:cNvPr id="102409" name="Text Box 10"/>
          <p:cNvSpPr txBox="1">
            <a:spLocks noChangeArrowheads="1"/>
          </p:cNvSpPr>
          <p:nvPr/>
        </p:nvSpPr>
        <p:spPr bwMode="auto">
          <a:xfrm>
            <a:off x="1371600" y="4800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4712</a:t>
            </a:r>
            <a:endParaRPr kumimoji="0" lang="de-DE" altLang="de-DE"/>
          </a:p>
        </p:txBody>
      </p:sp>
      <p:sp>
        <p:nvSpPr>
          <p:cNvPr id="102410" name="Text Box 11"/>
          <p:cNvSpPr txBox="1">
            <a:spLocks noChangeArrowheads="1"/>
          </p:cNvSpPr>
          <p:nvPr/>
        </p:nvSpPr>
        <p:spPr bwMode="auto">
          <a:xfrm>
            <a:off x="4419600" y="4800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101</a:t>
            </a:r>
            <a:endParaRPr kumimoji="0" lang="de-DE" altLang="de-DE"/>
          </a:p>
        </p:txBody>
      </p:sp>
      <p:sp>
        <p:nvSpPr>
          <p:cNvPr id="102411" name="Text Box 12"/>
          <p:cNvSpPr txBox="1">
            <a:spLocks noChangeArrowheads="1"/>
          </p:cNvSpPr>
          <p:nvPr/>
        </p:nvSpPr>
        <p:spPr bwMode="auto">
          <a:xfrm>
            <a:off x="5943600" y="4800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Verkauf</a:t>
            </a:r>
            <a:endParaRPr kumimoji="0" lang="de-DE" altLang="de-DE"/>
          </a:p>
        </p:txBody>
      </p:sp>
      <p:cxnSp>
        <p:nvCxnSpPr>
          <p:cNvPr id="102412" name="AutoShape 13"/>
          <p:cNvCxnSpPr>
            <a:cxnSpLocks noChangeShapeType="1"/>
            <a:stCxn id="102403" idx="0"/>
            <a:endCxn id="102404" idx="0"/>
          </p:cNvCxnSpPr>
          <p:nvPr/>
        </p:nvCxnSpPr>
        <p:spPr bwMode="auto">
          <a:xfrm rot="5400000" flipV="1">
            <a:off x="5942806" y="3277394"/>
            <a:ext cx="1588" cy="1524000"/>
          </a:xfrm>
          <a:prstGeom prst="curvedConnector3">
            <a:avLst>
              <a:gd name="adj1" fmla="val -28200009"/>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sp>
        <p:nvSpPr>
          <p:cNvPr id="102413" name="Text Box 14"/>
          <p:cNvSpPr txBox="1">
            <a:spLocks noChangeArrowheads="1"/>
          </p:cNvSpPr>
          <p:nvPr/>
        </p:nvSpPr>
        <p:spPr bwMode="auto">
          <a:xfrm>
            <a:off x="2895600" y="4038600"/>
            <a:ext cx="1524000" cy="379413"/>
          </a:xfrm>
          <a:prstGeom prst="rect">
            <a:avLst/>
          </a:prstGeom>
          <a:solidFill>
            <a:srgbClr val="FFCC99"/>
          </a:solidFill>
          <a:ln w="12700">
            <a:solidFill>
              <a:schemeClr val="tx1"/>
            </a:solidFill>
            <a:miter lim="800000"/>
            <a:headEnd type="none" w="sm" len="sm"/>
            <a:tailEnd type="none" w="sm" len="sm"/>
          </a:ln>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Name</a:t>
            </a:r>
            <a:endParaRPr kumimoji="0" lang="de-DE" altLang="de-DE"/>
          </a:p>
        </p:txBody>
      </p:sp>
      <p:sp>
        <p:nvSpPr>
          <p:cNvPr id="102414" name="Text Box 15"/>
          <p:cNvSpPr txBox="1">
            <a:spLocks noChangeArrowheads="1"/>
          </p:cNvSpPr>
          <p:nvPr/>
        </p:nvSpPr>
        <p:spPr bwMode="auto">
          <a:xfrm>
            <a:off x="2895600" y="4419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Meier</a:t>
            </a:r>
            <a:endParaRPr kumimoji="0" lang="de-DE" altLang="de-DE"/>
          </a:p>
        </p:txBody>
      </p:sp>
      <p:sp>
        <p:nvSpPr>
          <p:cNvPr id="102415" name="Text Box 16"/>
          <p:cNvSpPr txBox="1">
            <a:spLocks noChangeArrowheads="1"/>
          </p:cNvSpPr>
          <p:nvPr/>
        </p:nvSpPr>
        <p:spPr bwMode="auto">
          <a:xfrm>
            <a:off x="2895600" y="4800600"/>
            <a:ext cx="15240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kumimoji="0" lang="de-DE" altLang="de-DE" sz="1800">
                <a:latin typeface="Tahoma" panose="020B0604030504040204" pitchFamily="34" charset="0"/>
              </a:rPr>
              <a:t>Müller</a:t>
            </a:r>
            <a:endParaRPr kumimoji="0" lang="de-DE" altLang="de-DE"/>
          </a:p>
        </p:txBody>
      </p:sp>
      <p:cxnSp>
        <p:nvCxnSpPr>
          <p:cNvPr id="102416" name="AutoShape 17"/>
          <p:cNvCxnSpPr>
            <a:cxnSpLocks noChangeShapeType="1"/>
            <a:stCxn id="102402" idx="0"/>
            <a:endCxn id="102403" idx="0"/>
          </p:cNvCxnSpPr>
          <p:nvPr/>
        </p:nvCxnSpPr>
        <p:spPr bwMode="auto">
          <a:xfrm rot="5400000" flipV="1">
            <a:off x="3656806" y="2515394"/>
            <a:ext cx="1588" cy="3048000"/>
          </a:xfrm>
          <a:prstGeom prst="curvedConnector3">
            <a:avLst>
              <a:gd name="adj1" fmla="val -28000009"/>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cxnSp>
      <p:sp>
        <p:nvSpPr>
          <p:cNvPr id="102417" name="Titel 17"/>
          <p:cNvSpPr>
            <a:spLocks noGrp="1"/>
          </p:cNvSpPr>
          <p:nvPr>
            <p:ph type="title"/>
          </p:nvPr>
        </p:nvSpPr>
        <p:spPr/>
        <p:txBody>
          <a:bodyPr/>
          <a:lstStyle/>
          <a:p>
            <a:pPr algn="ctr" eaLnBrk="1" hangingPunct="1"/>
            <a:r>
              <a:rPr lang="de-CH" altLang="de-DE"/>
              <a:t>Transitive Abhängigkeit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06400" y="228600"/>
            <a:ext cx="8280400" cy="1143000"/>
          </a:xfrm>
        </p:spPr>
        <p:txBody>
          <a:bodyPr/>
          <a:lstStyle/>
          <a:p>
            <a:pPr algn="ctr" eaLnBrk="1" hangingPunct="1"/>
            <a:r>
              <a:rPr lang="de-DE" altLang="de-DE"/>
              <a:t>Stufen der Normalisierung</a:t>
            </a:r>
          </a:p>
        </p:txBody>
      </p:sp>
      <p:sp>
        <p:nvSpPr>
          <p:cNvPr id="103427" name="Rectangle 12"/>
          <p:cNvSpPr>
            <a:spLocks noChangeArrowheads="1"/>
          </p:cNvSpPr>
          <p:nvPr/>
        </p:nvSpPr>
        <p:spPr bwMode="auto">
          <a:xfrm>
            <a:off x="1371600" y="23622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Unnormalisierte Relation</a:t>
            </a:r>
          </a:p>
          <a:p>
            <a:pPr lvl="4" algn="l">
              <a:spcBef>
                <a:spcPct val="20000"/>
              </a:spcBef>
              <a:buClr>
                <a:schemeClr val="accent2"/>
              </a:buClr>
              <a:buFontTx/>
              <a:buChar char="–"/>
            </a:pPr>
            <a:endParaRPr lang="de-CH" altLang="de-DE" sz="1600">
              <a:latin typeface="Tahoma" panose="020B0604030504040204" pitchFamily="34" charset="0"/>
            </a:endParaRPr>
          </a:p>
        </p:txBody>
      </p:sp>
      <p:sp>
        <p:nvSpPr>
          <p:cNvPr id="103428" name="Rectangle 13"/>
          <p:cNvSpPr>
            <a:spLocks noChangeArrowheads="1"/>
          </p:cNvSpPr>
          <p:nvPr/>
        </p:nvSpPr>
        <p:spPr bwMode="auto">
          <a:xfrm>
            <a:off x="1828800" y="2819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1. NF Relation</a:t>
            </a:r>
          </a:p>
          <a:p>
            <a:pPr lvl="4" algn="l">
              <a:spcBef>
                <a:spcPct val="20000"/>
              </a:spcBef>
              <a:buClr>
                <a:schemeClr val="accent2"/>
              </a:buClr>
              <a:buFontTx/>
              <a:buChar char="–"/>
            </a:pPr>
            <a:endParaRPr lang="de-CH" altLang="de-DE" sz="1600">
              <a:latin typeface="Tahoma" panose="020B0604030504040204" pitchFamily="34" charset="0"/>
            </a:endParaRPr>
          </a:p>
        </p:txBody>
      </p:sp>
      <p:sp>
        <p:nvSpPr>
          <p:cNvPr id="103429" name="Rectangle 14"/>
          <p:cNvSpPr>
            <a:spLocks noChangeArrowheads="1"/>
          </p:cNvSpPr>
          <p:nvPr/>
        </p:nvSpPr>
        <p:spPr bwMode="auto">
          <a:xfrm>
            <a:off x="2286000" y="3276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2. NF Relation</a:t>
            </a:r>
          </a:p>
          <a:p>
            <a:pPr lvl="4" algn="l">
              <a:spcBef>
                <a:spcPct val="20000"/>
              </a:spcBef>
              <a:buClr>
                <a:schemeClr val="accent2"/>
              </a:buClr>
              <a:buFontTx/>
              <a:buChar char="–"/>
            </a:pPr>
            <a:endParaRPr lang="de-CH" altLang="de-DE" sz="1600">
              <a:latin typeface="Tahoma" panose="020B0604030504040204" pitchFamily="34" charset="0"/>
            </a:endParaRPr>
          </a:p>
        </p:txBody>
      </p:sp>
      <p:sp>
        <p:nvSpPr>
          <p:cNvPr id="103430" name="Rectangle 15"/>
          <p:cNvSpPr>
            <a:spLocks noChangeArrowheads="1"/>
          </p:cNvSpPr>
          <p:nvPr/>
        </p:nvSpPr>
        <p:spPr bwMode="auto">
          <a:xfrm>
            <a:off x="2743200" y="37338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3. NF Relation</a:t>
            </a:r>
          </a:p>
          <a:p>
            <a:pPr lvl="4" algn="l">
              <a:spcBef>
                <a:spcPct val="20000"/>
              </a:spcBef>
              <a:buClr>
                <a:schemeClr val="accent2"/>
              </a:buClr>
              <a:buFontTx/>
              <a:buChar char="–"/>
            </a:pPr>
            <a:endParaRPr lang="de-CH" altLang="de-DE" sz="1600">
              <a:latin typeface="Tahoma" panose="020B0604030504040204" pitchFamily="34" charset="0"/>
            </a:endParaRPr>
          </a:p>
        </p:txBody>
      </p:sp>
      <p:sp>
        <p:nvSpPr>
          <p:cNvPr id="103431" name="Rectangle 16"/>
          <p:cNvSpPr>
            <a:spLocks noChangeArrowheads="1"/>
          </p:cNvSpPr>
          <p:nvPr/>
        </p:nvSpPr>
        <p:spPr bwMode="auto">
          <a:xfrm>
            <a:off x="3200400" y="4191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4. NF Relation</a:t>
            </a:r>
          </a:p>
          <a:p>
            <a:pPr lvl="4" algn="l">
              <a:spcBef>
                <a:spcPct val="20000"/>
              </a:spcBef>
              <a:buClr>
                <a:schemeClr val="accent2"/>
              </a:buClr>
              <a:buFontTx/>
              <a:buChar char="–"/>
            </a:pPr>
            <a:endParaRPr lang="de-CH" altLang="de-DE" sz="1600">
              <a:latin typeface="Tahoma" panose="020B0604030504040204" pitchFamily="34" charset="0"/>
            </a:endParaRPr>
          </a:p>
        </p:txBody>
      </p:sp>
      <p:sp>
        <p:nvSpPr>
          <p:cNvPr id="103432" name="Rectangle 17"/>
          <p:cNvSpPr>
            <a:spLocks noChangeArrowheads="1"/>
          </p:cNvSpPr>
          <p:nvPr/>
        </p:nvSpPr>
        <p:spPr bwMode="auto">
          <a:xfrm>
            <a:off x="3657600" y="46482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tabLst>
                <a:tab pos="1370013" algn="l"/>
              </a:tabLst>
              <a:defRPr kumimoji="1" sz="2400">
                <a:solidFill>
                  <a:schemeClr val="tx1"/>
                </a:solidFill>
                <a:latin typeface="Times New Roman" panose="02020603050405020304" pitchFamily="18" charset="0"/>
              </a:defRPr>
            </a:lvl1pPr>
            <a:lvl2pPr marL="742950" indent="-285750" algn="ctr">
              <a:tabLst>
                <a:tab pos="1370013" algn="l"/>
              </a:tabLst>
              <a:defRPr kumimoji="1" sz="2400">
                <a:solidFill>
                  <a:schemeClr val="tx1"/>
                </a:solidFill>
                <a:latin typeface="Times New Roman" panose="02020603050405020304" pitchFamily="18" charset="0"/>
              </a:defRPr>
            </a:lvl2pPr>
            <a:lvl3pPr marL="1143000" indent="-228600" algn="ctr">
              <a:tabLst>
                <a:tab pos="1370013" algn="l"/>
              </a:tabLst>
              <a:defRPr kumimoji="1" sz="2400">
                <a:solidFill>
                  <a:schemeClr val="tx1"/>
                </a:solidFill>
                <a:latin typeface="Times New Roman" panose="02020603050405020304" pitchFamily="18" charset="0"/>
              </a:defRPr>
            </a:lvl3pPr>
            <a:lvl4pPr marL="1600200" indent="-228600" algn="ctr">
              <a:tabLst>
                <a:tab pos="1370013" algn="l"/>
              </a:tabLst>
              <a:defRPr kumimoji="1" sz="2400">
                <a:solidFill>
                  <a:schemeClr val="tx1"/>
                </a:solidFill>
                <a:latin typeface="Times New Roman" panose="02020603050405020304" pitchFamily="18" charset="0"/>
              </a:defRPr>
            </a:lvl4pPr>
            <a:lvl5pPr marL="2057400" indent="-228600" algn="ctr">
              <a:tabLst>
                <a:tab pos="1370013" algn="l"/>
              </a:tabLst>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1370013" algn="l"/>
              </a:tabLst>
              <a:defRPr kumimoji="1" sz="2400">
                <a:solidFill>
                  <a:schemeClr val="tx1"/>
                </a:solidFill>
                <a:latin typeface="Times New Roman" panose="02020603050405020304" pitchFamily="18" charset="0"/>
              </a:defRPr>
            </a:lvl9pPr>
          </a:lstStyle>
          <a:p>
            <a:pPr algn="l">
              <a:spcBef>
                <a:spcPct val="20000"/>
              </a:spcBef>
              <a:buClr>
                <a:schemeClr val="accent2"/>
              </a:buClr>
              <a:buFont typeface="Wingdings" panose="05000000000000000000" pitchFamily="2" charset="2"/>
              <a:buChar char="Ø"/>
            </a:pPr>
            <a:r>
              <a:rPr lang="de-CH" altLang="de-DE">
                <a:latin typeface="Tahoma" panose="020B0604030504040204" pitchFamily="34" charset="0"/>
              </a:rPr>
              <a:t>5. NF Relation</a:t>
            </a:r>
          </a:p>
          <a:p>
            <a:pPr lvl="4" algn="l">
              <a:spcBef>
                <a:spcPct val="20000"/>
              </a:spcBef>
              <a:buClr>
                <a:schemeClr val="accent2"/>
              </a:buClr>
              <a:buFontTx/>
              <a:buChar char="–"/>
            </a:pPr>
            <a:endParaRPr lang="de-CH" altLang="de-DE" sz="1600">
              <a:latin typeface="Tahoma" panose="020B060403050404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06400" y="228600"/>
            <a:ext cx="8204200" cy="1066800"/>
          </a:xfrm>
        </p:spPr>
        <p:txBody>
          <a:bodyPr/>
          <a:lstStyle/>
          <a:p>
            <a:pPr algn="ctr" eaLnBrk="1" hangingPunct="1"/>
            <a:r>
              <a:rPr lang="en-US" altLang="de-DE"/>
              <a:t>1. Normalform (1.NF)</a:t>
            </a:r>
            <a:endParaRPr lang="de-CH" altLang="de-DE"/>
          </a:p>
        </p:txBody>
      </p:sp>
      <p:graphicFrame>
        <p:nvGraphicFramePr>
          <p:cNvPr id="104451" name="Object 0"/>
          <p:cNvGraphicFramePr>
            <a:graphicFrameLocks noChangeAspect="1"/>
          </p:cNvGraphicFramePr>
          <p:nvPr/>
        </p:nvGraphicFramePr>
        <p:xfrm>
          <a:off x="1216025" y="3306763"/>
          <a:ext cx="2662238" cy="1173162"/>
        </p:xfrm>
        <a:graphic>
          <a:graphicData uri="http://schemas.openxmlformats.org/presentationml/2006/ole">
            <mc:AlternateContent xmlns:mc="http://schemas.openxmlformats.org/markup-compatibility/2006">
              <mc:Choice xmlns:v="urn:schemas-microsoft-com:vml" Requires="v">
                <p:oleObj spid="_x0000_s104476" name="Tabelle" r:id="rId3" imgW="2629137" imgH="1152775" progId="Excel.Sheet.8">
                  <p:embed/>
                </p:oleObj>
              </mc:Choice>
              <mc:Fallback>
                <p:oleObj name="Tabelle" r:id="rId3" imgW="2629137" imgH="1152775"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3306763"/>
                        <a:ext cx="2662238"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2" name="Object 1"/>
          <p:cNvGraphicFramePr>
            <a:graphicFrameLocks noChangeAspect="1"/>
          </p:cNvGraphicFramePr>
          <p:nvPr/>
        </p:nvGraphicFramePr>
        <p:xfrm>
          <a:off x="5573713" y="2979738"/>
          <a:ext cx="1917700" cy="2049462"/>
        </p:xfrm>
        <a:graphic>
          <a:graphicData uri="http://schemas.openxmlformats.org/presentationml/2006/ole">
            <mc:AlternateContent xmlns:mc="http://schemas.openxmlformats.org/markup-compatibility/2006">
              <mc:Choice xmlns:v="urn:schemas-microsoft-com:vml" Requires="v">
                <p:oleObj spid="_x0000_s104477" name="Tabelle" r:id="rId5" imgW="1848127" imgH="1962492" progId="Excel.Sheet.8">
                  <p:embed/>
                </p:oleObj>
              </mc:Choice>
              <mc:Fallback>
                <p:oleObj name="Tabelle" r:id="rId5" imgW="1848127" imgH="1962492"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713" y="2979738"/>
                        <a:ext cx="1917700" cy="204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3" name="Text Box 5"/>
          <p:cNvSpPr txBox="1">
            <a:spLocks noChangeArrowheads="1"/>
          </p:cNvSpPr>
          <p:nvPr/>
        </p:nvSpPr>
        <p:spPr bwMode="auto">
          <a:xfrm>
            <a:off x="1371600" y="1905000"/>
            <a:ext cx="5935663"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Eine Tabelle ist in </a:t>
            </a:r>
            <a:r>
              <a:rPr lang="de-DE" altLang="de-DE" sz="1800" i="1">
                <a:latin typeface="Arial" panose="020B0604020202020204" pitchFamily="34" charset="0"/>
              </a:rPr>
              <a:t>erster Normalform</a:t>
            </a:r>
            <a:r>
              <a:rPr lang="de-DE" altLang="de-DE" sz="1800">
                <a:latin typeface="Arial" panose="020B0604020202020204" pitchFamily="34" charset="0"/>
              </a:rPr>
              <a:t>, wenn die </a:t>
            </a:r>
            <a:r>
              <a:rPr lang="de-DE" altLang="de-DE" sz="1800" i="1">
                <a:latin typeface="Arial" panose="020B0604020202020204" pitchFamily="34" charset="0"/>
              </a:rPr>
              <a:t>Wertebereiche der Merkmale „atomar“ </a:t>
            </a:r>
            <a:r>
              <a:rPr lang="de-DE" altLang="de-DE" sz="1800">
                <a:latin typeface="Arial" panose="020B0604020202020204" pitchFamily="34" charset="0"/>
              </a:rPr>
              <a:t>sind.</a:t>
            </a:r>
            <a:br>
              <a:rPr lang="de-DE" altLang="de-DE" sz="1800">
                <a:latin typeface="Arial" panose="020B0604020202020204" pitchFamily="34" charset="0"/>
              </a:rPr>
            </a:br>
            <a:r>
              <a:rPr lang="de-DE" altLang="de-DE" sz="1800">
                <a:latin typeface="Arial" panose="020B0604020202020204" pitchFamily="34" charset="0"/>
              </a:rPr>
              <a:t>(z.B., keine Aufzählungen bei den Merkmalen)</a:t>
            </a:r>
            <a:endParaRPr lang="de-DE" altLang="de-DE" sz="1800" b="1">
              <a:latin typeface="Arial" panose="020B0604020202020204" pitchFamily="34" charset="0"/>
            </a:endParaRPr>
          </a:p>
        </p:txBody>
      </p:sp>
      <p:sp>
        <p:nvSpPr>
          <p:cNvPr id="104454" name="AutoShape 6"/>
          <p:cNvSpPr>
            <a:spLocks noChangeArrowheads="1"/>
          </p:cNvSpPr>
          <p:nvPr/>
        </p:nvSpPr>
        <p:spPr bwMode="auto">
          <a:xfrm>
            <a:off x="4202113" y="3932238"/>
            <a:ext cx="835025" cy="207962"/>
          </a:xfrm>
          <a:prstGeom prst="rightArrow">
            <a:avLst>
              <a:gd name="adj1" fmla="val 50000"/>
              <a:gd name="adj2" fmla="val 100382"/>
            </a:avLst>
          </a:prstGeom>
          <a:solidFill>
            <a:srgbClr val="FF0000"/>
          </a:solidFill>
          <a:ln w="25400">
            <a:solidFill>
              <a:srgbClr val="FF0000"/>
            </a:solidFill>
            <a:miter lim="800000"/>
            <a:headEnd/>
            <a:tailEnd/>
          </a:ln>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04455" name="Text Box 7"/>
          <p:cNvSpPr txBox="1">
            <a:spLocks noChangeArrowheads="1"/>
          </p:cNvSpPr>
          <p:nvPr/>
        </p:nvSpPr>
        <p:spPr bwMode="auto">
          <a:xfrm>
            <a:off x="3944938" y="3573463"/>
            <a:ext cx="1355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solidFill>
                  <a:srgbClr val="FF0000"/>
                </a:solidFill>
                <a:latin typeface="Arial" panose="020B0604020202020204" pitchFamily="34" charset="0"/>
              </a:rPr>
              <a:t>normalisiert</a:t>
            </a:r>
            <a:endParaRPr lang="de-DE" altLang="de-DE" sz="1800">
              <a:solidFill>
                <a:srgbClr val="FF0000"/>
              </a:solidFill>
              <a:latin typeface="Comic Sans MS" panose="030F0702030302020204" pitchFamily="66" charset="0"/>
            </a:endParaRPr>
          </a:p>
        </p:txBody>
      </p:sp>
      <p:sp>
        <p:nvSpPr>
          <p:cNvPr id="104456" name="Text Box 8"/>
          <p:cNvSpPr txBox="1">
            <a:spLocks noChangeArrowheads="1"/>
          </p:cNvSpPr>
          <p:nvPr/>
        </p:nvSpPr>
        <p:spPr bwMode="auto">
          <a:xfrm>
            <a:off x="1871663" y="4970463"/>
            <a:ext cx="1355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solidFill>
                  <a:srgbClr val="FF0000"/>
                </a:solidFill>
                <a:latin typeface="Arial" panose="020B0604020202020204" pitchFamily="34" charset="0"/>
              </a:rPr>
              <a:t>Aufzählung</a:t>
            </a:r>
            <a:endParaRPr lang="de-DE" altLang="de-DE" sz="1800">
              <a:solidFill>
                <a:srgbClr val="FF0000"/>
              </a:solidFill>
              <a:latin typeface="Comic Sans MS" panose="030F0702030302020204" pitchFamily="66" charset="0"/>
            </a:endParaRPr>
          </a:p>
        </p:txBody>
      </p:sp>
      <p:sp>
        <p:nvSpPr>
          <p:cNvPr id="104457" name="Text Box 9"/>
          <p:cNvSpPr txBox="1">
            <a:spLocks noChangeArrowheads="1"/>
          </p:cNvSpPr>
          <p:nvPr/>
        </p:nvSpPr>
        <p:spPr bwMode="auto">
          <a:xfrm>
            <a:off x="5859463" y="5467350"/>
            <a:ext cx="1355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solidFill>
                  <a:srgbClr val="FF0000"/>
                </a:solidFill>
                <a:latin typeface="Arial" panose="020B0604020202020204" pitchFamily="34" charset="0"/>
              </a:rPr>
              <a:t>„atomar“</a:t>
            </a:r>
            <a:endParaRPr lang="de-DE" altLang="de-DE" sz="1800">
              <a:solidFill>
                <a:srgbClr val="FF0000"/>
              </a:solidFill>
              <a:latin typeface="Comic Sans MS" panose="030F0702030302020204" pitchFamily="66" charset="0"/>
            </a:endParaRPr>
          </a:p>
        </p:txBody>
      </p:sp>
      <p:cxnSp>
        <p:nvCxnSpPr>
          <p:cNvPr id="104458" name="AutoShape 10"/>
          <p:cNvCxnSpPr>
            <a:cxnSpLocks noChangeShapeType="1"/>
            <a:stCxn id="104456" idx="0"/>
          </p:cNvCxnSpPr>
          <p:nvPr/>
        </p:nvCxnSpPr>
        <p:spPr bwMode="auto">
          <a:xfrm flipH="1" flipV="1">
            <a:off x="2547938" y="4479925"/>
            <a:ext cx="1587" cy="490538"/>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4459" name="AutoShape 11"/>
          <p:cNvCxnSpPr>
            <a:cxnSpLocks noChangeShapeType="1"/>
            <a:stCxn id="104457" idx="0"/>
          </p:cNvCxnSpPr>
          <p:nvPr/>
        </p:nvCxnSpPr>
        <p:spPr bwMode="auto">
          <a:xfrm flipH="1" flipV="1">
            <a:off x="6532563" y="5029200"/>
            <a:ext cx="4762" cy="43815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06400" y="228600"/>
            <a:ext cx="8204200" cy="990600"/>
          </a:xfrm>
        </p:spPr>
        <p:txBody>
          <a:bodyPr/>
          <a:lstStyle/>
          <a:p>
            <a:pPr algn="ctr" eaLnBrk="1" hangingPunct="1"/>
            <a:r>
              <a:rPr lang="en-US" altLang="de-DE"/>
              <a:t>2. Normalform (2.NF)</a:t>
            </a:r>
            <a:endParaRPr lang="de-CH" altLang="de-DE"/>
          </a:p>
        </p:txBody>
      </p:sp>
      <p:graphicFrame>
        <p:nvGraphicFramePr>
          <p:cNvPr id="105475" name="Object 0"/>
          <p:cNvGraphicFramePr>
            <a:graphicFrameLocks noChangeAspect="1"/>
          </p:cNvGraphicFramePr>
          <p:nvPr/>
        </p:nvGraphicFramePr>
        <p:xfrm>
          <a:off x="4724400" y="1676400"/>
          <a:ext cx="3133725" cy="828675"/>
        </p:xfrm>
        <a:graphic>
          <a:graphicData uri="http://schemas.openxmlformats.org/presentationml/2006/ole">
            <mc:AlternateContent xmlns:mc="http://schemas.openxmlformats.org/markup-compatibility/2006">
              <mc:Choice xmlns:v="urn:schemas-microsoft-com:vml" Requires="v">
                <p:oleObj spid="_x0000_s105523" name="Tabelle" r:id="rId3" imgW="3134157" imgH="829176" progId="Excel.Sheet.8">
                  <p:embed/>
                </p:oleObj>
              </mc:Choice>
              <mc:Fallback>
                <p:oleObj name="Tabelle" r:id="rId3" imgW="3134157" imgH="829176"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76400"/>
                        <a:ext cx="3133725"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6" name="Object 1"/>
          <p:cNvGraphicFramePr>
            <a:graphicFrameLocks noChangeAspect="1"/>
          </p:cNvGraphicFramePr>
          <p:nvPr/>
        </p:nvGraphicFramePr>
        <p:xfrm>
          <a:off x="4984750" y="2963863"/>
          <a:ext cx="2606675" cy="1858962"/>
        </p:xfrm>
        <a:graphic>
          <a:graphicData uri="http://schemas.openxmlformats.org/presentationml/2006/ole">
            <mc:AlternateContent xmlns:mc="http://schemas.openxmlformats.org/markup-compatibility/2006">
              <mc:Choice xmlns:v="urn:schemas-microsoft-com:vml" Requires="v">
                <p:oleObj spid="_x0000_s105524" name="Tabelle" r:id="rId5" imgW="2606345" imgH="1859686" progId="Excel.Sheet.8">
                  <p:embed/>
                </p:oleObj>
              </mc:Choice>
              <mc:Fallback>
                <p:oleObj name="Tabelle" r:id="rId5" imgW="2606345" imgH="1859686"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750" y="2963863"/>
                        <a:ext cx="2606675" cy="185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7" name="Object 2"/>
          <p:cNvGraphicFramePr>
            <a:graphicFrameLocks noChangeAspect="1"/>
          </p:cNvGraphicFramePr>
          <p:nvPr/>
        </p:nvGraphicFramePr>
        <p:xfrm>
          <a:off x="3814763" y="5287963"/>
          <a:ext cx="2309812" cy="835025"/>
        </p:xfrm>
        <a:graphic>
          <a:graphicData uri="http://schemas.openxmlformats.org/presentationml/2006/ole">
            <mc:AlternateContent xmlns:mc="http://schemas.openxmlformats.org/markup-compatibility/2006">
              <mc:Choice xmlns:v="urn:schemas-microsoft-com:vml" Requires="v">
                <p:oleObj spid="_x0000_s105525" name="Tabelle" r:id="rId7" imgW="2305462" imgH="829176" progId="Excel.Sheet.8">
                  <p:embed/>
                </p:oleObj>
              </mc:Choice>
              <mc:Fallback>
                <p:oleObj name="Tabelle" r:id="rId7" imgW="2305462" imgH="829176" progId="Excel.Sheet.8">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4763" y="5287963"/>
                        <a:ext cx="2309812"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3"/>
          <p:cNvGraphicFramePr>
            <a:graphicFrameLocks noChangeAspect="1"/>
          </p:cNvGraphicFramePr>
          <p:nvPr/>
        </p:nvGraphicFramePr>
        <p:xfrm>
          <a:off x="6505575" y="5287963"/>
          <a:ext cx="1892300" cy="835025"/>
        </p:xfrm>
        <a:graphic>
          <a:graphicData uri="http://schemas.openxmlformats.org/presentationml/2006/ole">
            <mc:AlternateContent xmlns:mc="http://schemas.openxmlformats.org/markup-compatibility/2006">
              <mc:Choice xmlns:v="urn:schemas-microsoft-com:vml" Requires="v">
                <p:oleObj spid="_x0000_s105526" name="Tabelle" r:id="rId9" imgW="1895811" imgH="838545" progId="Excel.Sheet.8">
                  <p:embed/>
                </p:oleObj>
              </mc:Choice>
              <mc:Fallback>
                <p:oleObj name="Tabelle" r:id="rId9" imgW="1895811" imgH="838545" progId="Excel.Sheet.8">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5575" y="5287963"/>
                        <a:ext cx="18923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9" name="Text Box 7"/>
          <p:cNvSpPr txBox="1">
            <a:spLocks noChangeArrowheads="1"/>
          </p:cNvSpPr>
          <p:nvPr/>
        </p:nvSpPr>
        <p:spPr bwMode="auto">
          <a:xfrm>
            <a:off x="957263" y="1657350"/>
            <a:ext cx="2894012" cy="17589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Eine Tabelle ist in </a:t>
            </a:r>
            <a:r>
              <a:rPr lang="de-DE" altLang="de-DE" sz="1800" i="1">
                <a:latin typeface="Arial" panose="020B0604020202020204" pitchFamily="34" charset="0"/>
              </a:rPr>
              <a:t>zweiter Normalform</a:t>
            </a:r>
            <a:r>
              <a:rPr lang="de-DE" altLang="de-DE" sz="1800">
                <a:latin typeface="Arial" panose="020B0604020202020204" pitchFamily="34" charset="0"/>
              </a:rPr>
              <a:t>, wenn sie in 1. NF ist und wenn jedes Nichtschlüsselmerkmal von jedem Schlüssel </a:t>
            </a:r>
            <a:r>
              <a:rPr lang="de-DE" altLang="de-DE" sz="1800" i="1">
                <a:latin typeface="Arial" panose="020B0604020202020204" pitchFamily="34" charset="0"/>
              </a:rPr>
              <a:t>voll funktional abhängig</a:t>
            </a:r>
            <a:r>
              <a:rPr lang="de-DE" altLang="de-DE" sz="1800">
                <a:latin typeface="Arial" panose="020B0604020202020204" pitchFamily="34" charset="0"/>
              </a:rPr>
              <a:t> ist.</a:t>
            </a:r>
            <a:endParaRPr lang="de-DE" altLang="de-DE" sz="1800" b="1">
              <a:latin typeface="Arial" panose="020B0604020202020204" pitchFamily="34" charset="0"/>
            </a:endParaRPr>
          </a:p>
        </p:txBody>
      </p:sp>
      <p:sp>
        <p:nvSpPr>
          <p:cNvPr id="105480" name="Text Box 8"/>
          <p:cNvSpPr txBox="1">
            <a:spLocks noChangeArrowheads="1"/>
          </p:cNvSpPr>
          <p:nvPr/>
        </p:nvSpPr>
        <p:spPr bwMode="auto">
          <a:xfrm>
            <a:off x="1095375" y="4189413"/>
            <a:ext cx="22701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latin typeface="Arial" panose="020B0604020202020204" pitchFamily="34" charset="0"/>
              </a:rPr>
              <a:t>Ein Merkmal B ist </a:t>
            </a:r>
            <a:r>
              <a:rPr lang="de-DE" altLang="de-DE" sz="1200" i="1">
                <a:latin typeface="Arial" panose="020B0604020202020204" pitchFamily="34" charset="0"/>
              </a:rPr>
              <a:t>funktional abhängig</a:t>
            </a:r>
            <a:r>
              <a:rPr lang="de-DE" altLang="de-DE" sz="1200">
                <a:latin typeface="Arial" panose="020B0604020202020204" pitchFamily="34" charset="0"/>
              </a:rPr>
              <a:t> von A, wenn zu jedem Wert von A genau ein Wert aus B existiert. Bei kombinierten Schlüsseln muß das Merkmal eindeutig von der </a:t>
            </a:r>
            <a:r>
              <a:rPr lang="de-DE" altLang="de-DE" sz="1200" i="1">
                <a:latin typeface="Arial" panose="020B0604020202020204" pitchFamily="34" charset="0"/>
              </a:rPr>
              <a:t>Kombination</a:t>
            </a:r>
            <a:r>
              <a:rPr lang="de-DE" altLang="de-DE" sz="1200">
                <a:latin typeface="Arial" panose="020B0604020202020204" pitchFamily="34" charset="0"/>
              </a:rPr>
              <a:t> abhängen </a:t>
            </a:r>
            <a:r>
              <a:rPr lang="de-DE" altLang="de-DE" sz="1200" i="1">
                <a:latin typeface="Arial" panose="020B0604020202020204" pitchFamily="34" charset="0"/>
              </a:rPr>
              <a:t>(voll funktional abhängig</a:t>
            </a:r>
            <a:r>
              <a:rPr lang="de-DE" altLang="de-DE" sz="1200">
                <a:latin typeface="Arial" panose="020B0604020202020204" pitchFamily="34" charset="0"/>
              </a:rPr>
              <a:t>). Die Abhängigkeit von nur einem Schlüssel genügt nicht.</a:t>
            </a:r>
          </a:p>
        </p:txBody>
      </p:sp>
      <p:sp>
        <p:nvSpPr>
          <p:cNvPr id="105481" name="Text Box 9"/>
          <p:cNvSpPr txBox="1">
            <a:spLocks noChangeArrowheads="1"/>
          </p:cNvSpPr>
          <p:nvPr/>
        </p:nvSpPr>
        <p:spPr bwMode="auto">
          <a:xfrm>
            <a:off x="3405188" y="3503613"/>
            <a:ext cx="125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r">
              <a:spcBef>
                <a:spcPct val="50000"/>
              </a:spcBef>
            </a:pPr>
            <a:r>
              <a:rPr lang="de-DE" altLang="de-DE" sz="1200">
                <a:solidFill>
                  <a:srgbClr val="FF0000"/>
                </a:solidFill>
                <a:latin typeface="Arial" panose="020B0604020202020204" pitchFamily="34" charset="0"/>
              </a:rPr>
              <a:t>kombinierter</a:t>
            </a:r>
            <a:br>
              <a:rPr lang="de-DE" altLang="de-DE" sz="1200">
                <a:solidFill>
                  <a:srgbClr val="FF0000"/>
                </a:solidFill>
                <a:latin typeface="Arial" panose="020B0604020202020204" pitchFamily="34" charset="0"/>
              </a:rPr>
            </a:br>
            <a:r>
              <a:rPr lang="de-DE" altLang="de-DE" sz="1200">
                <a:solidFill>
                  <a:srgbClr val="FF0000"/>
                </a:solidFill>
                <a:latin typeface="Arial" panose="020B0604020202020204" pitchFamily="34" charset="0"/>
              </a:rPr>
              <a:t>Schlüssel</a:t>
            </a:r>
            <a:endParaRPr lang="de-DE" altLang="de-DE" sz="1400">
              <a:latin typeface="Arial" panose="020B0604020202020204" pitchFamily="34" charset="0"/>
            </a:endParaRPr>
          </a:p>
        </p:txBody>
      </p:sp>
      <p:sp>
        <p:nvSpPr>
          <p:cNvPr id="105482" name="Oval 10"/>
          <p:cNvSpPr>
            <a:spLocks noChangeArrowheads="1"/>
          </p:cNvSpPr>
          <p:nvPr/>
        </p:nvSpPr>
        <p:spPr bwMode="auto">
          <a:xfrm>
            <a:off x="4978400" y="3371850"/>
            <a:ext cx="1069975" cy="4445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cxnSp>
        <p:nvCxnSpPr>
          <p:cNvPr id="105483" name="AutoShape 11"/>
          <p:cNvCxnSpPr>
            <a:cxnSpLocks noChangeShapeType="1"/>
            <a:stCxn id="105481" idx="3"/>
            <a:endCxn id="105482" idx="2"/>
          </p:cNvCxnSpPr>
          <p:nvPr/>
        </p:nvCxnSpPr>
        <p:spPr bwMode="auto">
          <a:xfrm flipV="1">
            <a:off x="4657725" y="3594100"/>
            <a:ext cx="307975" cy="13811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5484" name="Text Box 12"/>
          <p:cNvSpPr txBox="1">
            <a:spLocks noChangeArrowheads="1"/>
          </p:cNvSpPr>
          <p:nvPr/>
        </p:nvSpPr>
        <p:spPr bwMode="auto">
          <a:xfrm>
            <a:off x="7794625" y="3109913"/>
            <a:ext cx="8747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200">
                <a:solidFill>
                  <a:srgbClr val="FF0000"/>
                </a:solidFill>
                <a:latin typeface="Arial" panose="020B0604020202020204" pitchFamily="34" charset="0"/>
              </a:rPr>
              <a:t>Name ist nur von Mitarb.Nr. abhängig</a:t>
            </a:r>
            <a:br>
              <a:rPr lang="de-DE" altLang="de-DE" sz="1200">
                <a:solidFill>
                  <a:srgbClr val="FF0000"/>
                </a:solidFill>
                <a:latin typeface="Arial" panose="020B0604020202020204" pitchFamily="34" charset="0"/>
              </a:rPr>
            </a:br>
            <a:r>
              <a:rPr lang="de-DE" altLang="de-DE" sz="1200" b="1">
                <a:solidFill>
                  <a:srgbClr val="FF0000"/>
                </a:solidFill>
                <a:latin typeface="Arial" panose="020B0604020202020204" pitchFamily="34" charset="0"/>
                <a:sym typeface="Directions MT" pitchFamily="2" charset="2"/>
              </a:rPr>
              <a:t>   </a:t>
            </a:r>
            <a:r>
              <a:rPr lang="de-DE" altLang="de-DE" sz="1200">
                <a:solidFill>
                  <a:srgbClr val="FF0000"/>
                </a:solidFill>
                <a:latin typeface="Arial" panose="020B0604020202020204" pitchFamily="34" charset="0"/>
                <a:sym typeface="Directions MT" pitchFamily="2" charset="2"/>
              </a:rPr>
              <a:t> </a:t>
            </a:r>
            <a:r>
              <a:rPr lang="de-DE" altLang="de-DE" sz="1200" b="1">
                <a:solidFill>
                  <a:srgbClr val="FF0000"/>
                </a:solidFill>
                <a:latin typeface="Arial" panose="020B0604020202020204" pitchFamily="34" charset="0"/>
                <a:sym typeface="Directions MT" pitchFamily="2" charset="2"/>
              </a:rPr>
              <a:t>1. NF</a:t>
            </a:r>
            <a:endParaRPr lang="de-DE" altLang="de-DE" sz="1400">
              <a:latin typeface="Arial" panose="020B0604020202020204" pitchFamily="34" charset="0"/>
            </a:endParaRPr>
          </a:p>
        </p:txBody>
      </p:sp>
      <p:sp>
        <p:nvSpPr>
          <p:cNvPr id="105485" name="Oval 13"/>
          <p:cNvSpPr>
            <a:spLocks noChangeArrowheads="1"/>
          </p:cNvSpPr>
          <p:nvPr/>
        </p:nvSpPr>
        <p:spPr bwMode="auto">
          <a:xfrm>
            <a:off x="5892800" y="3894138"/>
            <a:ext cx="1016000" cy="3365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cxnSp>
        <p:nvCxnSpPr>
          <p:cNvPr id="105486" name="AutoShape 14"/>
          <p:cNvCxnSpPr>
            <a:cxnSpLocks noChangeShapeType="1"/>
            <a:stCxn id="105484" idx="1"/>
            <a:endCxn id="105485" idx="6"/>
          </p:cNvCxnSpPr>
          <p:nvPr/>
        </p:nvCxnSpPr>
        <p:spPr bwMode="auto">
          <a:xfrm flipH="1">
            <a:off x="6921500" y="3613150"/>
            <a:ext cx="873125" cy="44926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5487" name="AutoShape 15"/>
          <p:cNvCxnSpPr>
            <a:cxnSpLocks noChangeShapeType="1"/>
          </p:cNvCxnSpPr>
          <p:nvPr/>
        </p:nvCxnSpPr>
        <p:spPr bwMode="auto">
          <a:xfrm flipH="1">
            <a:off x="6288088" y="2505075"/>
            <a:ext cx="3175" cy="458788"/>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5488" name="AutoShape 16"/>
          <p:cNvCxnSpPr>
            <a:cxnSpLocks noChangeShapeType="1"/>
          </p:cNvCxnSpPr>
          <p:nvPr/>
        </p:nvCxnSpPr>
        <p:spPr bwMode="auto">
          <a:xfrm flipH="1">
            <a:off x="4970463" y="4792663"/>
            <a:ext cx="1317625" cy="49530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5489" name="AutoShape 17"/>
          <p:cNvCxnSpPr>
            <a:cxnSpLocks noChangeShapeType="1"/>
          </p:cNvCxnSpPr>
          <p:nvPr/>
        </p:nvCxnSpPr>
        <p:spPr bwMode="auto">
          <a:xfrm>
            <a:off x="6288088" y="4822825"/>
            <a:ext cx="1163637" cy="465138"/>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5490" name="AutoShape 18"/>
          <p:cNvSpPr>
            <a:spLocks noChangeArrowheads="1"/>
          </p:cNvSpPr>
          <p:nvPr/>
        </p:nvSpPr>
        <p:spPr bwMode="auto">
          <a:xfrm>
            <a:off x="7766050" y="3930650"/>
            <a:ext cx="204788" cy="115888"/>
          </a:xfrm>
          <a:prstGeom prst="rightArrow">
            <a:avLst>
              <a:gd name="adj1" fmla="val 32204"/>
              <a:gd name="adj2" fmla="val 83333"/>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06400" y="228600"/>
            <a:ext cx="8051800" cy="990600"/>
          </a:xfrm>
        </p:spPr>
        <p:txBody>
          <a:bodyPr/>
          <a:lstStyle/>
          <a:p>
            <a:pPr algn="ctr" eaLnBrk="1" hangingPunct="1"/>
            <a:r>
              <a:rPr lang="en-US" altLang="de-DE"/>
              <a:t>3. Normalform (3.NF)</a:t>
            </a:r>
            <a:endParaRPr lang="de-CH" altLang="de-DE"/>
          </a:p>
        </p:txBody>
      </p:sp>
      <p:cxnSp>
        <p:nvCxnSpPr>
          <p:cNvPr id="106499" name="AutoShape 3"/>
          <p:cNvCxnSpPr>
            <a:cxnSpLocks noChangeShapeType="1"/>
          </p:cNvCxnSpPr>
          <p:nvPr/>
        </p:nvCxnSpPr>
        <p:spPr bwMode="auto">
          <a:xfrm flipH="1">
            <a:off x="4562475" y="2573338"/>
            <a:ext cx="1643063" cy="22637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00" name="AutoShape 4"/>
          <p:cNvCxnSpPr>
            <a:cxnSpLocks noChangeShapeType="1"/>
          </p:cNvCxnSpPr>
          <p:nvPr/>
        </p:nvCxnSpPr>
        <p:spPr bwMode="auto">
          <a:xfrm>
            <a:off x="6205538" y="2573338"/>
            <a:ext cx="1116012" cy="2268537"/>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6501" name="Rectangle 5"/>
          <p:cNvSpPr>
            <a:spLocks noChangeArrowheads="1"/>
          </p:cNvSpPr>
          <p:nvPr/>
        </p:nvSpPr>
        <p:spPr bwMode="auto">
          <a:xfrm>
            <a:off x="4292600" y="2987675"/>
            <a:ext cx="3705225" cy="1252538"/>
          </a:xfrm>
          <a:prstGeom prst="rect">
            <a:avLst/>
          </a:prstGeom>
          <a:solidFill>
            <a:schemeClr val="bg1"/>
          </a:solidFill>
          <a:ln w="19050">
            <a:solidFill>
              <a:srgbClr val="FF0000"/>
            </a:solidFill>
            <a:miter lim="800000"/>
            <a:headEnd/>
            <a:tailEnd/>
          </a:ln>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graphicFrame>
        <p:nvGraphicFramePr>
          <p:cNvPr id="106502" name="Object 0"/>
          <p:cNvGraphicFramePr>
            <a:graphicFrameLocks noChangeAspect="1"/>
          </p:cNvGraphicFramePr>
          <p:nvPr/>
        </p:nvGraphicFramePr>
        <p:xfrm>
          <a:off x="4492625" y="1743075"/>
          <a:ext cx="3424238" cy="830263"/>
        </p:xfrm>
        <a:graphic>
          <a:graphicData uri="http://schemas.openxmlformats.org/presentationml/2006/ole">
            <mc:AlternateContent xmlns:mc="http://schemas.openxmlformats.org/markup-compatibility/2006">
              <mc:Choice xmlns:v="urn:schemas-microsoft-com:vml" Requires="v">
                <p:oleObj spid="_x0000_s106539" name="Tabelle" r:id="rId3" imgW="3276848" imgH="829176" progId="Excel.Sheet.8">
                  <p:embed/>
                </p:oleObj>
              </mc:Choice>
              <mc:Fallback>
                <p:oleObj name="Tabelle" r:id="rId3" imgW="3276848" imgH="829176"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25" y="1743075"/>
                        <a:ext cx="3424238"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3" name="Object 1"/>
          <p:cNvGraphicFramePr>
            <a:graphicFrameLocks noChangeAspect="1"/>
          </p:cNvGraphicFramePr>
          <p:nvPr/>
        </p:nvGraphicFramePr>
        <p:xfrm>
          <a:off x="6337300" y="4841875"/>
          <a:ext cx="1966913" cy="828675"/>
        </p:xfrm>
        <a:graphic>
          <a:graphicData uri="http://schemas.openxmlformats.org/presentationml/2006/ole">
            <mc:AlternateContent xmlns:mc="http://schemas.openxmlformats.org/markup-compatibility/2006">
              <mc:Choice xmlns:v="urn:schemas-microsoft-com:vml" Requires="v">
                <p:oleObj spid="_x0000_s106540" name="Tabelle" r:id="rId5" imgW="1981426" imgH="829176" progId="Excel.Sheet.8">
                  <p:embed/>
                </p:oleObj>
              </mc:Choice>
              <mc:Fallback>
                <p:oleObj name="Tabelle" r:id="rId5" imgW="1981426" imgH="829176"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300" y="4841875"/>
                        <a:ext cx="196691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4" name="Text Box 8"/>
          <p:cNvSpPr txBox="1">
            <a:spLocks noChangeArrowheads="1"/>
          </p:cNvSpPr>
          <p:nvPr/>
        </p:nvSpPr>
        <p:spPr bwMode="auto">
          <a:xfrm>
            <a:off x="4646613" y="3062288"/>
            <a:ext cx="3249612"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600">
                <a:solidFill>
                  <a:srgbClr val="FF0000"/>
                </a:solidFill>
                <a:latin typeface="Arial" panose="020B0604020202020204" pitchFamily="34" charset="0"/>
              </a:rPr>
              <a:t>Transitive Abhängigkeit:</a:t>
            </a:r>
            <a:br>
              <a:rPr lang="de-DE" altLang="de-DE" sz="1600">
                <a:solidFill>
                  <a:srgbClr val="FF0000"/>
                </a:solidFill>
                <a:latin typeface="Arial" panose="020B0604020202020204" pitchFamily="34" charset="0"/>
              </a:rPr>
            </a:br>
            <a:br>
              <a:rPr lang="de-DE" altLang="de-DE" sz="1600">
                <a:solidFill>
                  <a:srgbClr val="FF0000"/>
                </a:solidFill>
                <a:latin typeface="Arial" panose="020B0604020202020204" pitchFamily="34" charset="0"/>
              </a:rPr>
            </a:br>
            <a:br>
              <a:rPr lang="de-DE" altLang="de-DE" sz="1600">
                <a:solidFill>
                  <a:srgbClr val="FF0000"/>
                </a:solidFill>
                <a:latin typeface="Arial" panose="020B0604020202020204" pitchFamily="34" charset="0"/>
              </a:rPr>
            </a:br>
            <a:endParaRPr lang="de-DE" altLang="de-DE" sz="1800">
              <a:solidFill>
                <a:srgbClr val="FF0000"/>
              </a:solidFill>
              <a:latin typeface="Comic Sans MS" panose="030F0702030302020204" pitchFamily="66" charset="0"/>
            </a:endParaRPr>
          </a:p>
        </p:txBody>
      </p:sp>
      <p:sp>
        <p:nvSpPr>
          <p:cNvPr id="106505" name="Text Box 9"/>
          <p:cNvSpPr txBox="1">
            <a:spLocks noChangeArrowheads="1"/>
          </p:cNvSpPr>
          <p:nvPr/>
        </p:nvSpPr>
        <p:spPr bwMode="auto">
          <a:xfrm>
            <a:off x="873125" y="2527300"/>
            <a:ext cx="3089275" cy="17589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Eine Tabelle ist in dritter Normalform, wenn sie sich in 2. NF befindet und wenn</a:t>
            </a:r>
            <a:br>
              <a:rPr lang="de-DE" altLang="de-DE" sz="1800">
                <a:latin typeface="Arial" panose="020B0604020202020204" pitchFamily="34" charset="0"/>
              </a:rPr>
            </a:br>
            <a:r>
              <a:rPr lang="de-DE" altLang="de-DE" sz="1800" i="1">
                <a:latin typeface="Arial" panose="020B0604020202020204" pitchFamily="34" charset="0"/>
              </a:rPr>
              <a:t>kein Nichtschlüsselmerkmal transitiv abhängig von irgendeinem Schlüssel </a:t>
            </a:r>
            <a:r>
              <a:rPr lang="de-DE" altLang="de-DE" sz="1800">
                <a:latin typeface="Arial" panose="020B0604020202020204" pitchFamily="34" charset="0"/>
              </a:rPr>
              <a:t>ist.</a:t>
            </a:r>
            <a:endParaRPr lang="de-DE" altLang="de-DE" sz="1800" b="1">
              <a:latin typeface="Arial" panose="020B0604020202020204" pitchFamily="34" charset="0"/>
            </a:endParaRPr>
          </a:p>
        </p:txBody>
      </p:sp>
      <p:graphicFrame>
        <p:nvGraphicFramePr>
          <p:cNvPr id="106506" name="Object 2"/>
          <p:cNvGraphicFramePr>
            <a:graphicFrameLocks noChangeAspect="1"/>
          </p:cNvGraphicFramePr>
          <p:nvPr/>
        </p:nvGraphicFramePr>
        <p:xfrm>
          <a:off x="3297238" y="4837113"/>
          <a:ext cx="2528887" cy="842962"/>
        </p:xfrm>
        <a:graphic>
          <a:graphicData uri="http://schemas.openxmlformats.org/presentationml/2006/ole">
            <mc:AlternateContent xmlns:mc="http://schemas.openxmlformats.org/markup-compatibility/2006">
              <mc:Choice xmlns:v="urn:schemas-microsoft-com:vml" Requires="v">
                <p:oleObj spid="_x0000_s106541" name="Tabelle" r:id="rId7" imgW="2419615" imgH="829176" progId="Excel.Sheet.8">
                  <p:embed/>
                </p:oleObj>
              </mc:Choice>
              <mc:Fallback>
                <p:oleObj name="Tabelle" r:id="rId7" imgW="2419615" imgH="829176" progId="Excel.Sheet.8">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7238" y="4837113"/>
                        <a:ext cx="2528887"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7" name="Text Box 11"/>
          <p:cNvSpPr txBox="1">
            <a:spLocks noChangeArrowheads="1"/>
          </p:cNvSpPr>
          <p:nvPr/>
        </p:nvSpPr>
        <p:spPr bwMode="auto">
          <a:xfrm>
            <a:off x="4422775" y="3810000"/>
            <a:ext cx="692150" cy="323850"/>
          </a:xfrm>
          <a:prstGeom prst="rect">
            <a:avLst/>
          </a:prstGeom>
          <a:solidFill>
            <a:srgbClr val="FFFF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a:latin typeface="Arial" panose="020B0604020202020204" pitchFamily="34" charset="0"/>
              </a:rPr>
              <a:t>M002</a:t>
            </a:r>
          </a:p>
        </p:txBody>
      </p:sp>
      <p:sp>
        <p:nvSpPr>
          <p:cNvPr id="106508" name="Text Box 12"/>
          <p:cNvSpPr txBox="1">
            <a:spLocks noChangeArrowheads="1"/>
          </p:cNvSpPr>
          <p:nvPr/>
        </p:nvSpPr>
        <p:spPr bwMode="auto">
          <a:xfrm>
            <a:off x="5694363" y="3810000"/>
            <a:ext cx="692150" cy="323850"/>
          </a:xfrm>
          <a:prstGeom prst="rect">
            <a:avLst/>
          </a:prstGeom>
          <a:solidFill>
            <a:srgbClr val="FFCC99"/>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a:latin typeface="Arial" panose="020B0604020202020204" pitchFamily="34" charset="0"/>
              </a:rPr>
              <a:t>A003</a:t>
            </a:r>
          </a:p>
        </p:txBody>
      </p:sp>
      <p:sp>
        <p:nvSpPr>
          <p:cNvPr id="106509" name="Text Box 13"/>
          <p:cNvSpPr txBox="1">
            <a:spLocks noChangeArrowheads="1"/>
          </p:cNvSpPr>
          <p:nvPr/>
        </p:nvSpPr>
        <p:spPr bwMode="auto">
          <a:xfrm>
            <a:off x="6967538" y="3808413"/>
            <a:ext cx="912812" cy="323850"/>
          </a:xfrm>
          <a:prstGeom prst="rect">
            <a:avLst/>
          </a:prstGeom>
          <a:solidFill>
            <a:schemeClr val="bg1"/>
          </a:solidFill>
          <a:ln w="19050">
            <a:solidFill>
              <a:schemeClr val="tx1"/>
            </a:solidFill>
            <a:miter lim="800000"/>
            <a:headEnd/>
            <a:tailEnd/>
          </a:ln>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a:latin typeface="Arial" panose="020B0604020202020204" pitchFamily="34" charset="0"/>
              </a:rPr>
              <a:t>Tiefbau</a:t>
            </a:r>
          </a:p>
        </p:txBody>
      </p:sp>
      <p:cxnSp>
        <p:nvCxnSpPr>
          <p:cNvPr id="106510" name="AutoShape 14"/>
          <p:cNvCxnSpPr>
            <a:cxnSpLocks noChangeShapeType="1"/>
            <a:stCxn id="106507" idx="3"/>
            <a:endCxn id="106508" idx="1"/>
          </p:cNvCxnSpPr>
          <p:nvPr/>
        </p:nvCxnSpPr>
        <p:spPr bwMode="auto">
          <a:xfrm>
            <a:off x="5124450" y="3971925"/>
            <a:ext cx="560388" cy="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11" name="AutoShape 15"/>
          <p:cNvCxnSpPr>
            <a:cxnSpLocks noChangeShapeType="1"/>
            <a:stCxn id="106508" idx="3"/>
            <a:endCxn id="106509" idx="1"/>
          </p:cNvCxnSpPr>
          <p:nvPr/>
        </p:nvCxnSpPr>
        <p:spPr bwMode="auto">
          <a:xfrm flipV="1">
            <a:off x="6396038" y="3970338"/>
            <a:ext cx="561975" cy="1587"/>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6512" name="AutoShape 16"/>
          <p:cNvCxnSpPr>
            <a:cxnSpLocks noChangeShapeType="1"/>
            <a:stCxn id="106507" idx="0"/>
            <a:endCxn id="106509" idx="0"/>
          </p:cNvCxnSpPr>
          <p:nvPr/>
        </p:nvCxnSpPr>
        <p:spPr bwMode="auto">
          <a:xfrm rot="-5400000">
            <a:off x="6096000" y="2471738"/>
            <a:ext cx="1587" cy="2655888"/>
          </a:xfrm>
          <a:prstGeom prst="bentConnector3">
            <a:avLst>
              <a:gd name="adj1" fmla="val 13900005"/>
            </a:avLst>
          </a:prstGeom>
          <a:noFill/>
          <a:ln w="254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06513" name="AutoShape 17"/>
          <p:cNvSpPr>
            <a:spLocks noChangeArrowheads="1"/>
          </p:cNvSpPr>
          <p:nvPr/>
        </p:nvSpPr>
        <p:spPr bwMode="auto">
          <a:xfrm>
            <a:off x="4332288" y="2179638"/>
            <a:ext cx="3679825" cy="27305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cxnSp>
        <p:nvCxnSpPr>
          <p:cNvPr id="106514" name="AutoShape 18"/>
          <p:cNvCxnSpPr>
            <a:cxnSpLocks noChangeShapeType="1"/>
            <a:stCxn id="106513" idx="3"/>
            <a:endCxn id="106501" idx="3"/>
          </p:cNvCxnSpPr>
          <p:nvPr/>
        </p:nvCxnSpPr>
        <p:spPr bwMode="auto">
          <a:xfrm flipH="1">
            <a:off x="8007350" y="2316163"/>
            <a:ext cx="14288" cy="1298575"/>
          </a:xfrm>
          <a:prstGeom prst="bentConnector3">
            <a:avLst>
              <a:gd name="adj1" fmla="val -1533333"/>
            </a:avLst>
          </a:prstGeom>
          <a:noFill/>
          <a:ln w="25400">
            <a:solidFill>
              <a:srgbClr val="FF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ChangeArrowheads="1"/>
          </p:cNvSpPr>
          <p:nvPr/>
        </p:nvSpPr>
        <p:spPr bwMode="auto">
          <a:xfrm>
            <a:off x="5767388" y="1722438"/>
            <a:ext cx="2790825" cy="4422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de-CH" altLang="de-DE"/>
          </a:p>
        </p:txBody>
      </p:sp>
      <p:sp>
        <p:nvSpPr>
          <p:cNvPr id="107523" name="Text Box 5"/>
          <p:cNvSpPr txBox="1">
            <a:spLocks noChangeArrowheads="1"/>
          </p:cNvSpPr>
          <p:nvPr/>
        </p:nvSpPr>
        <p:spPr bwMode="auto">
          <a:xfrm>
            <a:off x="1003300" y="1719263"/>
            <a:ext cx="4616450" cy="8731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defTabSz="665163">
              <a:defRPr kumimoji="1" sz="2400">
                <a:solidFill>
                  <a:schemeClr val="tx1"/>
                </a:solidFill>
                <a:latin typeface="Times New Roman" panose="02020603050405020304" pitchFamily="18" charset="0"/>
              </a:defRPr>
            </a:lvl1pPr>
            <a:lvl2pPr marL="742950" indent="-285750" algn="ctr" defTabSz="665163">
              <a:defRPr kumimoji="1" sz="2400">
                <a:solidFill>
                  <a:schemeClr val="tx1"/>
                </a:solidFill>
                <a:latin typeface="Times New Roman" panose="02020603050405020304" pitchFamily="18" charset="0"/>
              </a:defRPr>
            </a:lvl2pPr>
            <a:lvl3pPr marL="1143000" indent="-228600" algn="ctr" defTabSz="665163">
              <a:defRPr kumimoji="1" sz="2400">
                <a:solidFill>
                  <a:schemeClr val="tx1"/>
                </a:solidFill>
                <a:latin typeface="Times New Roman" panose="02020603050405020304" pitchFamily="18" charset="0"/>
              </a:defRPr>
            </a:lvl3pPr>
            <a:lvl4pPr marL="1600200" indent="-228600" algn="ctr" defTabSz="665163">
              <a:defRPr kumimoji="1" sz="2400">
                <a:solidFill>
                  <a:schemeClr val="tx1"/>
                </a:solidFill>
                <a:latin typeface="Times New Roman" panose="02020603050405020304" pitchFamily="18" charset="0"/>
              </a:defRPr>
            </a:lvl4pPr>
            <a:lvl5pPr marL="2057400" indent="-228600" algn="ctr" defTabSz="665163">
              <a:defRPr kumimoji="1" sz="2400">
                <a:solidFill>
                  <a:schemeClr val="tx1"/>
                </a:solidFill>
                <a:latin typeface="Times New Roman" panose="02020603050405020304" pitchFamily="18" charset="0"/>
              </a:defRPr>
            </a:lvl5pPr>
            <a:lvl6pPr marL="2514600" indent="-228600" algn="ctr" defTabSz="665163"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defTabSz="665163"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defTabSz="665163"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defTabSz="665163"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Konsistenz: korrekter Dateninhalt</a:t>
            </a:r>
            <a:br>
              <a:rPr lang="de-DE" altLang="de-DE" sz="1800">
                <a:latin typeface="Arial" panose="020B0604020202020204" pitchFamily="34" charset="0"/>
              </a:rPr>
            </a:br>
            <a:r>
              <a:rPr lang="de-DE" altLang="de-DE" sz="1800">
                <a:latin typeface="Arial" panose="020B0604020202020204" pitchFamily="34" charset="0"/>
              </a:rPr>
              <a:t>	</a:t>
            </a:r>
            <a:r>
              <a:rPr lang="de-DE" altLang="de-DE" sz="1400">
                <a:latin typeface="Arial" panose="020B0604020202020204" pitchFamily="34" charset="0"/>
              </a:rPr>
              <a:t>(kann vom System </a:t>
            </a:r>
            <a:r>
              <a:rPr lang="de-DE" altLang="de-DE" sz="1400" b="1">
                <a:latin typeface="Arial" panose="020B0604020202020204" pitchFamily="34" charset="0"/>
              </a:rPr>
              <a:t>nicht</a:t>
            </a:r>
            <a:r>
              <a:rPr lang="de-DE" altLang="de-DE" sz="1400">
                <a:latin typeface="Arial" panose="020B0604020202020204" pitchFamily="34" charset="0"/>
              </a:rPr>
              <a:t> überprüft werden,</a:t>
            </a:r>
            <a:br>
              <a:rPr lang="de-DE" altLang="de-DE" sz="1400">
                <a:latin typeface="Arial" panose="020B0604020202020204" pitchFamily="34" charset="0"/>
              </a:rPr>
            </a:br>
            <a:r>
              <a:rPr lang="de-DE" altLang="de-DE" sz="1400">
                <a:latin typeface="Arial" panose="020B0604020202020204" pitchFamily="34" charset="0"/>
              </a:rPr>
              <a:t>	z.B. korrekte Adresse in Mitarbeitertabelle)</a:t>
            </a:r>
            <a:endParaRPr lang="de-DE" altLang="de-DE" sz="1800" b="1">
              <a:latin typeface="Arial" panose="020B0604020202020204" pitchFamily="34" charset="0"/>
            </a:endParaRPr>
          </a:p>
        </p:txBody>
      </p:sp>
      <p:sp>
        <p:nvSpPr>
          <p:cNvPr id="107524" name="Text Box 6"/>
          <p:cNvSpPr txBox="1">
            <a:spLocks noChangeArrowheads="1"/>
          </p:cNvSpPr>
          <p:nvPr/>
        </p:nvSpPr>
        <p:spPr bwMode="auto">
          <a:xfrm>
            <a:off x="1003300" y="2944813"/>
            <a:ext cx="4600575" cy="31956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ctr" defTabSz="196850">
              <a:tabLst>
                <a:tab pos="665163" algn="l"/>
                <a:tab pos="1527175" algn="l"/>
              </a:tabLst>
              <a:defRPr kumimoji="1" sz="2400">
                <a:solidFill>
                  <a:schemeClr val="tx1"/>
                </a:solidFill>
                <a:latin typeface="Times New Roman" panose="02020603050405020304" pitchFamily="18" charset="0"/>
              </a:defRPr>
            </a:lvl1pPr>
            <a:lvl2pPr marL="742950" indent="-285750" algn="ctr" defTabSz="196850">
              <a:tabLst>
                <a:tab pos="665163" algn="l"/>
                <a:tab pos="1527175" algn="l"/>
              </a:tabLst>
              <a:defRPr kumimoji="1" sz="2400">
                <a:solidFill>
                  <a:schemeClr val="tx1"/>
                </a:solidFill>
                <a:latin typeface="Times New Roman" panose="02020603050405020304" pitchFamily="18" charset="0"/>
              </a:defRPr>
            </a:lvl2pPr>
            <a:lvl3pPr marL="1143000" indent="-228600" algn="ctr" defTabSz="196850">
              <a:tabLst>
                <a:tab pos="665163" algn="l"/>
                <a:tab pos="1527175" algn="l"/>
              </a:tabLst>
              <a:defRPr kumimoji="1" sz="2400">
                <a:solidFill>
                  <a:schemeClr val="tx1"/>
                </a:solidFill>
                <a:latin typeface="Times New Roman" panose="02020603050405020304" pitchFamily="18" charset="0"/>
              </a:defRPr>
            </a:lvl3pPr>
            <a:lvl4pPr marL="1600200" indent="-228600" algn="ctr" defTabSz="196850">
              <a:tabLst>
                <a:tab pos="665163" algn="l"/>
                <a:tab pos="1527175" algn="l"/>
              </a:tabLst>
              <a:defRPr kumimoji="1" sz="2400">
                <a:solidFill>
                  <a:schemeClr val="tx1"/>
                </a:solidFill>
                <a:latin typeface="Times New Roman" panose="02020603050405020304" pitchFamily="18" charset="0"/>
              </a:defRPr>
            </a:lvl4pPr>
            <a:lvl5pPr marL="2057400" indent="-228600" algn="ctr" defTabSz="196850">
              <a:tabLst>
                <a:tab pos="665163" algn="l"/>
                <a:tab pos="1527175" algn="l"/>
              </a:tabLst>
              <a:defRPr kumimoji="1" sz="2400">
                <a:solidFill>
                  <a:schemeClr val="tx1"/>
                </a:solidFill>
                <a:latin typeface="Times New Roman" panose="02020603050405020304" pitchFamily="18" charset="0"/>
              </a:defRPr>
            </a:lvl5pPr>
            <a:lvl6pPr marL="2514600" indent="-228600" algn="ctr" defTabSz="196850" eaLnBrk="0" fontAlgn="base" hangingPunct="0">
              <a:spcBef>
                <a:spcPct val="0"/>
              </a:spcBef>
              <a:spcAft>
                <a:spcPct val="0"/>
              </a:spcAft>
              <a:tabLst>
                <a:tab pos="665163" algn="l"/>
                <a:tab pos="1527175" algn="l"/>
              </a:tabLst>
              <a:defRPr kumimoji="1" sz="2400">
                <a:solidFill>
                  <a:schemeClr val="tx1"/>
                </a:solidFill>
                <a:latin typeface="Times New Roman" panose="02020603050405020304" pitchFamily="18" charset="0"/>
              </a:defRPr>
            </a:lvl6pPr>
            <a:lvl7pPr marL="2971800" indent="-228600" algn="ctr" defTabSz="196850" eaLnBrk="0" fontAlgn="base" hangingPunct="0">
              <a:spcBef>
                <a:spcPct val="0"/>
              </a:spcBef>
              <a:spcAft>
                <a:spcPct val="0"/>
              </a:spcAft>
              <a:tabLst>
                <a:tab pos="665163" algn="l"/>
                <a:tab pos="1527175" algn="l"/>
              </a:tabLst>
              <a:defRPr kumimoji="1" sz="2400">
                <a:solidFill>
                  <a:schemeClr val="tx1"/>
                </a:solidFill>
                <a:latin typeface="Times New Roman" panose="02020603050405020304" pitchFamily="18" charset="0"/>
              </a:defRPr>
            </a:lvl7pPr>
            <a:lvl8pPr marL="3429000" indent="-228600" algn="ctr" defTabSz="196850" eaLnBrk="0" fontAlgn="base" hangingPunct="0">
              <a:spcBef>
                <a:spcPct val="0"/>
              </a:spcBef>
              <a:spcAft>
                <a:spcPct val="0"/>
              </a:spcAft>
              <a:tabLst>
                <a:tab pos="665163" algn="l"/>
                <a:tab pos="1527175" algn="l"/>
              </a:tabLst>
              <a:defRPr kumimoji="1" sz="2400">
                <a:solidFill>
                  <a:schemeClr val="tx1"/>
                </a:solidFill>
                <a:latin typeface="Times New Roman" panose="02020603050405020304" pitchFamily="18" charset="0"/>
              </a:defRPr>
            </a:lvl8pPr>
            <a:lvl9pPr marL="3886200" indent="-228600" algn="ctr" defTabSz="196850" eaLnBrk="0" fontAlgn="base" hangingPunct="0">
              <a:spcBef>
                <a:spcPct val="0"/>
              </a:spcBef>
              <a:spcAft>
                <a:spcPct val="0"/>
              </a:spcAft>
              <a:tabLst>
                <a:tab pos="665163" algn="l"/>
                <a:tab pos="1527175" algn="l"/>
              </a:tabLst>
              <a:defRPr kumimoji="1" sz="2400">
                <a:solidFill>
                  <a:schemeClr val="tx1"/>
                </a:solidFill>
                <a:latin typeface="Times New Roman" panose="02020603050405020304" pitchFamily="18" charset="0"/>
              </a:defRPr>
            </a:lvl9pPr>
          </a:lstStyle>
          <a:p>
            <a:pPr algn="l">
              <a:spcBef>
                <a:spcPct val="50000"/>
              </a:spcBef>
            </a:pPr>
            <a:r>
              <a:rPr lang="de-DE" altLang="de-DE" sz="1800">
                <a:latin typeface="Arial" panose="020B0604020202020204" pitchFamily="34" charset="0"/>
              </a:rPr>
              <a:t>Integrität: Einhalten der Datenbank-Regeln</a:t>
            </a:r>
            <a:br>
              <a:rPr lang="de-DE" altLang="de-DE" sz="1800">
                <a:latin typeface="Arial" panose="020B0604020202020204" pitchFamily="34" charset="0"/>
              </a:rPr>
            </a:br>
            <a:r>
              <a:rPr lang="de-DE" altLang="de-DE" sz="1800">
                <a:latin typeface="Arial" panose="020B0604020202020204" pitchFamily="34" charset="0"/>
              </a:rPr>
              <a:t>	</a:t>
            </a:r>
            <a:r>
              <a:rPr lang="de-DE" altLang="de-DE" sz="1400">
                <a:latin typeface="Arial" panose="020B0604020202020204" pitchFamily="34" charset="0"/>
              </a:rPr>
              <a:t>(kann vom System überprüft werden)</a:t>
            </a:r>
            <a:br>
              <a:rPr lang="de-DE" altLang="de-DE" sz="1400">
                <a:latin typeface="Arial" panose="020B0604020202020204" pitchFamily="34" charset="0"/>
              </a:rPr>
            </a:br>
            <a:r>
              <a:rPr lang="de-DE" altLang="de-DE" sz="1400">
                <a:latin typeface="Arial" panose="020B0604020202020204" pitchFamily="34" charset="0"/>
              </a:rPr>
              <a:t>	</a:t>
            </a:r>
          </a:p>
          <a:p>
            <a:pPr algn="l">
              <a:spcBef>
                <a:spcPct val="50000"/>
              </a:spcBef>
              <a:buFontTx/>
              <a:buChar char="•"/>
            </a:pPr>
            <a:r>
              <a:rPr lang="de-DE" altLang="de-DE" sz="1600">
                <a:latin typeface="Arial" panose="020B0604020202020204" pitchFamily="34" charset="0"/>
              </a:rPr>
              <a:t> Eindeutigkeit:	jedes Tupel wird durch einen 		Schlüssel </a:t>
            </a:r>
            <a:r>
              <a:rPr lang="de-DE" altLang="de-DE" sz="1600" i="1">
                <a:latin typeface="Arial" panose="020B0604020202020204" pitchFamily="34" charset="0"/>
              </a:rPr>
              <a:t>eindeutig</a:t>
            </a:r>
            <a:r>
              <a:rPr lang="de-DE" altLang="de-DE" sz="1600">
                <a:latin typeface="Arial" panose="020B0604020202020204" pitchFamily="34" charset="0"/>
              </a:rPr>
              <a:t> bestimmt.</a:t>
            </a:r>
          </a:p>
          <a:p>
            <a:pPr algn="l">
              <a:spcBef>
                <a:spcPct val="50000"/>
              </a:spcBef>
              <a:buFontTx/>
              <a:buChar char="•"/>
            </a:pPr>
            <a:r>
              <a:rPr lang="de-DE" altLang="de-DE" sz="1600">
                <a:latin typeface="Arial" panose="020B0604020202020204" pitchFamily="34" charset="0"/>
              </a:rPr>
              <a:t> Wertebereich:	jedes Merkmal kann nur 				definierte Werte annehmen</a:t>
            </a:r>
            <a:br>
              <a:rPr lang="de-DE" altLang="de-DE" sz="1600">
                <a:latin typeface="Arial" panose="020B0604020202020204" pitchFamily="34" charset="0"/>
              </a:rPr>
            </a:br>
            <a:r>
              <a:rPr lang="de-DE" altLang="de-DE" sz="1600">
                <a:latin typeface="Arial" panose="020B0604020202020204" pitchFamily="34" charset="0"/>
              </a:rPr>
              <a:t>	(</a:t>
            </a:r>
            <a:r>
              <a:rPr lang="de-DE" altLang="de-DE" sz="1400">
                <a:latin typeface="Arial" panose="020B0604020202020204" pitchFamily="34" charset="0"/>
              </a:rPr>
              <a:t>z.B. ganze Zahlen für die PLZ)</a:t>
            </a:r>
            <a:endParaRPr lang="de-DE" altLang="de-DE" sz="1600">
              <a:latin typeface="Arial" panose="020B0604020202020204" pitchFamily="34" charset="0"/>
            </a:endParaRPr>
          </a:p>
          <a:p>
            <a:pPr algn="l">
              <a:spcBef>
                <a:spcPct val="50000"/>
              </a:spcBef>
              <a:buFontTx/>
              <a:buChar char="•"/>
            </a:pPr>
            <a:r>
              <a:rPr lang="de-DE" altLang="de-DE" sz="1600">
                <a:latin typeface="Arial" panose="020B0604020202020204" pitchFamily="34" charset="0"/>
              </a:rPr>
              <a:t> referentielle Integrität:  jeder Fremdschlüssel 		muß als Schlüsselwert in der 							referenzierten Tabelle existieren</a:t>
            </a:r>
            <a:endParaRPr lang="de-DE" altLang="de-DE" sz="1800" b="1">
              <a:latin typeface="Arial" panose="020B0604020202020204" pitchFamily="34" charset="0"/>
            </a:endParaRPr>
          </a:p>
        </p:txBody>
      </p:sp>
      <p:graphicFrame>
        <p:nvGraphicFramePr>
          <p:cNvPr id="107525" name="Object 0"/>
          <p:cNvGraphicFramePr>
            <a:graphicFrameLocks noChangeAspect="1"/>
          </p:cNvGraphicFramePr>
          <p:nvPr/>
        </p:nvGraphicFramePr>
        <p:xfrm>
          <a:off x="5892800" y="2505075"/>
          <a:ext cx="2528888" cy="842963"/>
        </p:xfrm>
        <a:graphic>
          <a:graphicData uri="http://schemas.openxmlformats.org/presentationml/2006/ole">
            <mc:AlternateContent xmlns:mc="http://schemas.openxmlformats.org/markup-compatibility/2006">
              <mc:Choice xmlns:v="urn:schemas-microsoft-com:vml" Requires="v">
                <p:oleObj spid="_x0000_s107551" name="Tabelle" r:id="rId3" imgW="2419615" imgH="829176" progId="Excel.Sheet.8">
                  <p:embed/>
                </p:oleObj>
              </mc:Choice>
              <mc:Fallback>
                <p:oleObj name="Tabelle" r:id="rId3" imgW="2419615" imgH="829176"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800" y="2505075"/>
                        <a:ext cx="252888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7526" name="AutoShape 8"/>
          <p:cNvCxnSpPr>
            <a:cxnSpLocks noChangeShapeType="1"/>
          </p:cNvCxnSpPr>
          <p:nvPr/>
        </p:nvCxnSpPr>
        <p:spPr bwMode="auto">
          <a:xfrm rot="-5400000" flipH="1" flipV="1">
            <a:off x="7019132" y="3248819"/>
            <a:ext cx="1003300" cy="1214437"/>
          </a:xfrm>
          <a:prstGeom prst="bentConnector3">
            <a:avLst>
              <a:gd name="adj1" fmla="val 37181"/>
            </a:avLst>
          </a:prstGeom>
          <a:noFill/>
          <a:ln w="254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07527" name="Text Box 9"/>
          <p:cNvSpPr txBox="1">
            <a:spLocks noChangeArrowheads="1"/>
          </p:cNvSpPr>
          <p:nvPr/>
        </p:nvSpPr>
        <p:spPr bwMode="auto">
          <a:xfrm>
            <a:off x="6291263" y="190341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a:solidFill>
                  <a:srgbClr val="FF0000"/>
                </a:solidFill>
                <a:latin typeface="Arial" panose="020B0604020202020204" pitchFamily="34" charset="0"/>
              </a:rPr>
              <a:t>Fremdschlüssel</a:t>
            </a:r>
            <a:endParaRPr lang="de-DE" altLang="de-DE" sz="1800">
              <a:solidFill>
                <a:srgbClr val="FF0000"/>
              </a:solidFill>
              <a:latin typeface="Comic Sans MS" panose="030F0702030302020204" pitchFamily="66" charset="0"/>
            </a:endParaRPr>
          </a:p>
        </p:txBody>
      </p:sp>
      <p:sp>
        <p:nvSpPr>
          <p:cNvPr id="107528" name="Text Box 10"/>
          <p:cNvSpPr txBox="1">
            <a:spLocks noChangeArrowheads="1"/>
          </p:cNvSpPr>
          <p:nvPr/>
        </p:nvSpPr>
        <p:spPr bwMode="auto">
          <a:xfrm>
            <a:off x="4905375" y="4135438"/>
            <a:ext cx="1566863"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a:solidFill>
                  <a:srgbClr val="FF0000"/>
                </a:solidFill>
                <a:latin typeface="Arial" panose="020B0604020202020204" pitchFamily="34" charset="0"/>
              </a:rPr>
              <a:t>Primärschlüssel</a:t>
            </a:r>
            <a:endParaRPr lang="de-DE" altLang="de-DE" sz="1800">
              <a:solidFill>
                <a:srgbClr val="FF0000"/>
              </a:solidFill>
              <a:latin typeface="Comic Sans MS" panose="030F0702030302020204" pitchFamily="66" charset="0"/>
            </a:endParaRPr>
          </a:p>
        </p:txBody>
      </p:sp>
      <p:sp>
        <p:nvSpPr>
          <p:cNvPr id="107529" name="Text Box 11"/>
          <p:cNvSpPr txBox="1">
            <a:spLocks noChangeArrowheads="1"/>
          </p:cNvSpPr>
          <p:nvPr/>
        </p:nvSpPr>
        <p:spPr bwMode="auto">
          <a:xfrm>
            <a:off x="6249988" y="5321300"/>
            <a:ext cx="2179637"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400">
                <a:solidFill>
                  <a:srgbClr val="FF0000"/>
                </a:solidFill>
                <a:latin typeface="Arial" panose="020B0604020202020204" pitchFamily="34" charset="0"/>
              </a:rPr>
              <a:t>referenzierte Tabelle</a:t>
            </a:r>
            <a:endParaRPr lang="de-DE" altLang="de-DE" sz="1800">
              <a:solidFill>
                <a:srgbClr val="FF0000"/>
              </a:solidFill>
              <a:latin typeface="Comic Sans MS" panose="030F0702030302020204" pitchFamily="66" charset="0"/>
            </a:endParaRPr>
          </a:p>
        </p:txBody>
      </p:sp>
      <p:graphicFrame>
        <p:nvGraphicFramePr>
          <p:cNvPr id="107530" name="Object 1"/>
          <p:cNvGraphicFramePr>
            <a:graphicFrameLocks noChangeAspect="1"/>
          </p:cNvGraphicFramePr>
          <p:nvPr/>
        </p:nvGraphicFramePr>
        <p:xfrm>
          <a:off x="6440488" y="4386263"/>
          <a:ext cx="1966912" cy="828675"/>
        </p:xfrm>
        <a:graphic>
          <a:graphicData uri="http://schemas.openxmlformats.org/presentationml/2006/ole">
            <mc:AlternateContent xmlns:mc="http://schemas.openxmlformats.org/markup-compatibility/2006">
              <mc:Choice xmlns:v="urn:schemas-microsoft-com:vml" Requires="v">
                <p:oleObj spid="_x0000_s107552" name="Tabelle" r:id="rId5" imgW="1981426" imgH="829176" progId="Excel.Sheet.8">
                  <p:embed/>
                </p:oleObj>
              </mc:Choice>
              <mc:Fallback>
                <p:oleObj name="Tabelle" r:id="rId5" imgW="1981426" imgH="829176" progId="Excel.Sheet.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0488" y="4386263"/>
                        <a:ext cx="1966912"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7531" name="AutoShape 13"/>
          <p:cNvCxnSpPr>
            <a:cxnSpLocks noChangeShapeType="1"/>
            <a:stCxn id="107528" idx="2"/>
          </p:cNvCxnSpPr>
          <p:nvPr/>
        </p:nvCxnSpPr>
        <p:spPr bwMode="auto">
          <a:xfrm>
            <a:off x="5689600" y="4440238"/>
            <a:ext cx="750888" cy="360362"/>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7532" name="AutoShape 14"/>
          <p:cNvCxnSpPr>
            <a:cxnSpLocks noChangeShapeType="1"/>
            <a:stCxn id="107527" idx="3"/>
          </p:cNvCxnSpPr>
          <p:nvPr/>
        </p:nvCxnSpPr>
        <p:spPr bwMode="auto">
          <a:xfrm>
            <a:off x="7713663" y="2055813"/>
            <a:ext cx="231775" cy="39687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7533" name="Text Box 15"/>
          <p:cNvSpPr txBox="1">
            <a:spLocks noChangeArrowheads="1"/>
          </p:cNvSpPr>
          <p:nvPr/>
        </p:nvSpPr>
        <p:spPr bwMode="auto">
          <a:xfrm>
            <a:off x="6065838" y="5857875"/>
            <a:ext cx="2179637"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lgn="ctr">
              <a:defRPr kumimoji="1" sz="2400">
                <a:solidFill>
                  <a:schemeClr val="tx1"/>
                </a:solidFill>
                <a:latin typeface="Times New Roman" panose="02020603050405020304" pitchFamily="18" charset="0"/>
              </a:defRPr>
            </a:lvl1pPr>
            <a:lvl2pPr marL="742950" indent="-285750" algn="ctr">
              <a:defRPr kumimoji="1" sz="2400">
                <a:solidFill>
                  <a:schemeClr val="tx1"/>
                </a:solidFill>
                <a:latin typeface="Times New Roman" panose="02020603050405020304" pitchFamily="18" charset="0"/>
              </a:defRPr>
            </a:lvl2pPr>
            <a:lvl3pPr marL="1143000" indent="-228600" algn="ctr">
              <a:defRPr kumimoji="1" sz="2400">
                <a:solidFill>
                  <a:schemeClr val="tx1"/>
                </a:solidFill>
                <a:latin typeface="Times New Roman" panose="02020603050405020304" pitchFamily="18" charset="0"/>
              </a:defRPr>
            </a:lvl3pPr>
            <a:lvl4pPr marL="1600200" indent="-228600" algn="ctr">
              <a:defRPr kumimoji="1" sz="2400">
                <a:solidFill>
                  <a:schemeClr val="tx1"/>
                </a:solidFill>
                <a:latin typeface="Times New Roman" panose="02020603050405020304" pitchFamily="18" charset="0"/>
              </a:defRPr>
            </a:lvl4pPr>
            <a:lvl5pPr marL="2057400" indent="-228600" algn="ctr">
              <a:defRPr kumimoji="1"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de-DE" altLang="de-DE" sz="1200" i="1">
                <a:latin typeface="Arial" panose="020B0604020202020204" pitchFamily="34" charset="0"/>
              </a:rPr>
              <a:t>referentielle Integrität</a:t>
            </a:r>
            <a:endParaRPr lang="de-DE" altLang="de-DE" sz="1800">
              <a:solidFill>
                <a:srgbClr val="FF0000"/>
              </a:solidFill>
              <a:latin typeface="Comic Sans MS" panose="030F0702030302020204" pitchFamily="66" charset="0"/>
            </a:endParaRPr>
          </a:p>
        </p:txBody>
      </p:sp>
      <p:sp>
        <p:nvSpPr>
          <p:cNvPr id="107534" name="Rectangle 16"/>
          <p:cNvSpPr>
            <a:spLocks noGrp="1" noChangeArrowheads="1"/>
          </p:cNvSpPr>
          <p:nvPr>
            <p:ph type="title"/>
          </p:nvPr>
        </p:nvSpPr>
        <p:spPr>
          <a:xfrm>
            <a:off x="406400" y="228600"/>
            <a:ext cx="8128000" cy="914400"/>
          </a:xfrm>
          <a:noFill/>
        </p:spPr>
        <p:txBody>
          <a:bodyPr/>
          <a:lstStyle/>
          <a:p>
            <a:pPr algn="ctr" eaLnBrk="1" hangingPunct="1"/>
            <a:r>
              <a:rPr lang="de-DE" altLang="de-DE"/>
              <a:t>Integrität und Konsistenz</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RANCHTO" val="0"/>
  <p:tag name="HOTSPOTTYPE" val="NextSlide"/>
  <p:tag name="DEFINEDINNAVIGATOR"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alathea">
  <a:themeElements>
    <a:clrScheme name="Galathe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lathe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Galathe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6477</Words>
  <Application>Microsoft Office PowerPoint</Application>
  <PresentationFormat>Bildschirmpräsentation (4:3)</PresentationFormat>
  <Paragraphs>2021</Paragraphs>
  <Slides>232</Slides>
  <Notes>0</Notes>
  <HiddenSlides>0</HiddenSlides>
  <MMClips>0</MMClips>
  <ScaleCrop>false</ScaleCrop>
  <HeadingPairs>
    <vt:vector size="8" baseType="variant">
      <vt:variant>
        <vt:lpstr>Verwendete Schriftarten</vt:lpstr>
      </vt:variant>
      <vt:variant>
        <vt:i4>14</vt:i4>
      </vt:variant>
      <vt:variant>
        <vt:lpstr>Design</vt:lpstr>
      </vt:variant>
      <vt:variant>
        <vt:i4>1</vt:i4>
      </vt:variant>
      <vt:variant>
        <vt:lpstr>Eingebettete OLE-Server</vt:lpstr>
      </vt:variant>
      <vt:variant>
        <vt:i4>6</vt:i4>
      </vt:variant>
      <vt:variant>
        <vt:lpstr>Folientitel</vt:lpstr>
      </vt:variant>
      <vt:variant>
        <vt:i4>232</vt:i4>
      </vt:variant>
    </vt:vector>
  </HeadingPairs>
  <TitlesOfParts>
    <vt:vector size="253" baseType="lpstr">
      <vt:lpstr>Arial</vt:lpstr>
      <vt:lpstr>Arial Black</vt:lpstr>
      <vt:lpstr>Arial Narrow</vt:lpstr>
      <vt:lpstr>Comic Sans MS</vt:lpstr>
      <vt:lpstr>Consolas</vt:lpstr>
      <vt:lpstr>Courier New</vt:lpstr>
      <vt:lpstr>Directions MT</vt:lpstr>
      <vt:lpstr>Monotype Sorts</vt:lpstr>
      <vt:lpstr>Tahoma</vt:lpstr>
      <vt:lpstr>Times New Roman</vt:lpstr>
      <vt:lpstr>Tw Cen MT</vt:lpstr>
      <vt:lpstr>Verdana</vt:lpstr>
      <vt:lpstr>Wingdings</vt:lpstr>
      <vt:lpstr>Wingdings 2</vt:lpstr>
      <vt:lpstr>Galathea</vt:lpstr>
      <vt:lpstr>MS Org Chart</vt:lpstr>
      <vt:lpstr>Tabelle</vt:lpstr>
      <vt:lpstr>Clip</vt:lpstr>
      <vt:lpstr>Bitmap Image</vt:lpstr>
      <vt:lpstr>Document</vt:lpstr>
      <vt:lpstr>Dokument</vt:lpstr>
      <vt:lpstr>DATENBANKEN</vt:lpstr>
      <vt:lpstr>DATENBANKEN</vt:lpstr>
      <vt:lpstr>DATENBANKEN</vt:lpstr>
      <vt:lpstr>DATENBANKEN</vt:lpstr>
      <vt:lpstr>DATENBANKEN</vt:lpstr>
      <vt:lpstr>DATENBANKEN</vt:lpstr>
      <vt:lpstr>DATENBANKEN</vt:lpstr>
      <vt:lpstr>DATENBANKEN</vt:lpstr>
      <vt:lpstr>DATENBANKEN</vt:lpstr>
      <vt:lpstr>DATENBANKEN</vt:lpstr>
      <vt:lpstr>Regeln im Unterricht</vt:lpstr>
      <vt:lpstr>Vorstellung</vt:lpstr>
      <vt:lpstr>Vorstellungsrunde</vt:lpstr>
      <vt:lpstr>DATENBANKEN</vt:lpstr>
      <vt:lpstr>Warum brauchen wir Datenbanksysteme</vt:lpstr>
      <vt:lpstr>Traditionelle Datenverarbeitung</vt:lpstr>
      <vt:lpstr>Datenbank-Aufbau (1)</vt:lpstr>
      <vt:lpstr>Datenbank-Aufbau (2)</vt:lpstr>
      <vt:lpstr>Vorteile eines DBMS</vt:lpstr>
      <vt:lpstr>Eigenschaften einer Datenorganisation</vt:lpstr>
      <vt:lpstr>DATENBANKEN</vt:lpstr>
      <vt:lpstr>Übersicht / Einleitung ( 1 )</vt:lpstr>
      <vt:lpstr>Übersicht / Einleitung ( 2 )</vt:lpstr>
      <vt:lpstr>Konzeptionelles Datenmodell (1)</vt:lpstr>
      <vt:lpstr>Die Datenbankmodelle</vt:lpstr>
      <vt:lpstr>Vom Dateisystem zur Datenbank…</vt:lpstr>
      <vt:lpstr>Hierarchische Datenbank</vt:lpstr>
      <vt:lpstr>Hierarchische Datenbank</vt:lpstr>
      <vt:lpstr>Hierarchisches Dateisystem, „Datenbaum“</vt:lpstr>
      <vt:lpstr>Anwendersicht: Ordnung nach Jahren</vt:lpstr>
      <vt:lpstr> Anwendersicht: Ordnung nach Fachgebiet</vt:lpstr>
      <vt:lpstr>Eine hierarchische Datenbank</vt:lpstr>
      <vt:lpstr>Netzwerk Datenbank</vt:lpstr>
      <vt:lpstr>Netzwerk Datenbank</vt:lpstr>
      <vt:lpstr>Anwendersicht: Netzwerkartige Datenstruktur</vt:lpstr>
      <vt:lpstr>Eine Netzwerkdatenbank</vt:lpstr>
      <vt:lpstr>Relationale Datenbank</vt:lpstr>
      <vt:lpstr>Relationale Datenbank</vt:lpstr>
      <vt:lpstr> Tabelle, „Relation“</vt:lpstr>
      <vt:lpstr> Datenbanksysteme</vt:lpstr>
      <vt:lpstr>3 Schema Architekturkonzept</vt:lpstr>
      <vt:lpstr>3-Schema-Architekturkonzept</vt:lpstr>
      <vt:lpstr> Datenbanksystem Organisationsschema</vt:lpstr>
      <vt:lpstr> Datenbankkonzepte</vt:lpstr>
      <vt:lpstr>Entity-Relationship-Model ERM</vt:lpstr>
      <vt:lpstr>Entität</vt:lpstr>
      <vt:lpstr> Entität / Entitätsmenge</vt:lpstr>
      <vt:lpstr>Entity-Relationship-Model ERM</vt:lpstr>
      <vt:lpstr>Entity-Relationship-Diagramm</vt:lpstr>
      <vt:lpstr>Elemente im ERM</vt:lpstr>
      <vt:lpstr>Modellierung – Elemente</vt:lpstr>
      <vt:lpstr>Modellierung – Elemente</vt:lpstr>
      <vt:lpstr>Modellierung – Elemente</vt:lpstr>
      <vt:lpstr>Beispiel 1</vt:lpstr>
      <vt:lpstr>Beispiel 1: Ausprägung hören</vt:lpstr>
      <vt:lpstr>Beispiel 2</vt:lpstr>
      <vt:lpstr>Beispiel 2: Ausprägung Professoren - /Vorlesungen</vt:lpstr>
      <vt:lpstr>ERM Beispiel: Uni Schema</vt:lpstr>
      <vt:lpstr>ERM Beispiel: Wetterstation</vt:lpstr>
      <vt:lpstr>Beziehungen</vt:lpstr>
      <vt:lpstr>Aufgabe ERM</vt:lpstr>
      <vt:lpstr>Relationale Datenbanksystem DBS</vt:lpstr>
      <vt:lpstr>Relationale Datenbanksystem DBS</vt:lpstr>
      <vt:lpstr>Relationale Objekte</vt:lpstr>
      <vt:lpstr>Begriffe in relationalen Datenbanken</vt:lpstr>
      <vt:lpstr>Elemente im Relationalen Modell</vt:lpstr>
      <vt:lpstr> Logische Datenstrukturen: Tabelle, Relation</vt:lpstr>
      <vt:lpstr>Primary-Key (Primärschüssel)</vt:lpstr>
      <vt:lpstr>Bedingungen für Schlüssel</vt:lpstr>
      <vt:lpstr>Foreign-Key (Fremdschüssel )</vt:lpstr>
      <vt:lpstr>PowerPoint-Präsentation</vt:lpstr>
      <vt:lpstr>PowerPoint-Präsentation</vt:lpstr>
      <vt:lpstr>Beziehungen</vt:lpstr>
      <vt:lpstr> Logische Datenstrukturen 1-m</vt:lpstr>
      <vt:lpstr> Logische Datenstrukturen m-m</vt:lpstr>
      <vt:lpstr>Logische Datenstrukturen: Assoziationstypen von Beziehungen</vt:lpstr>
      <vt:lpstr>Logische Datenstrukturen: Beziehungsgrade</vt:lpstr>
      <vt:lpstr>PowerPoint-Präsentation</vt:lpstr>
      <vt:lpstr>PowerPoint-Präsentation</vt:lpstr>
      <vt:lpstr>PowerPoint-Präsentation</vt:lpstr>
      <vt:lpstr>Entitäten-Beziehungs- Modell (Regel 1)</vt:lpstr>
      <vt:lpstr>Entitäten-Beziehungs- Modell (Regel 2)</vt:lpstr>
      <vt:lpstr>Entitäten-Beziehungs- Modell (Regel 3)</vt:lpstr>
      <vt:lpstr>Entitäten-Beziehungs- Modell (Regel 4)</vt:lpstr>
      <vt:lpstr>Entitäten-Beziehungs- Modell (Regel 5)</vt:lpstr>
      <vt:lpstr>Redundanz</vt:lpstr>
      <vt:lpstr>Relationales Datenbankmodell</vt:lpstr>
      <vt:lpstr>Logisches Datenmodell</vt:lpstr>
      <vt:lpstr>Physisches Datenmodell</vt:lpstr>
      <vt:lpstr>Normalisierung</vt:lpstr>
      <vt:lpstr>Normalisierung</vt:lpstr>
      <vt:lpstr>Funktionale Abhängigkeit</vt:lpstr>
      <vt:lpstr>Volle funktionale Abhängigkeit</vt:lpstr>
      <vt:lpstr>Transitive Abhängigkeit</vt:lpstr>
      <vt:lpstr>Stufen der Normalisierung</vt:lpstr>
      <vt:lpstr>1. Normalform (1.NF)</vt:lpstr>
      <vt:lpstr>2. Normalform (2.NF)</vt:lpstr>
      <vt:lpstr>3. Normalform (3.NF)</vt:lpstr>
      <vt:lpstr>Integrität und Konsistenz</vt:lpstr>
      <vt:lpstr>Datenbankentwurf</vt:lpstr>
      <vt:lpstr>CASE-Tools</vt:lpstr>
      <vt:lpstr>Beispiel ERM / Normalisierung</vt:lpstr>
      <vt:lpstr>Normalisieren  (Konditionelle Beziehungen)</vt:lpstr>
      <vt:lpstr>Normalisieren (Netzwerkförmige Beziehungen)</vt:lpstr>
      <vt:lpstr>Normalisieren (Direkte Rekursion)</vt:lpstr>
      <vt:lpstr>Normalisieren (Indirekte Rekursion)</vt:lpstr>
      <vt:lpstr>SQL Sprache</vt:lpstr>
      <vt:lpstr>EBNF Beispiele</vt:lpstr>
      <vt:lpstr>DDL / DML / DCL</vt:lpstr>
      <vt:lpstr>CREATE TABLE Anweisung</vt:lpstr>
      <vt:lpstr>CREATE TABLE Befehl</vt:lpstr>
      <vt:lpstr>DROP TABLE Anweisung</vt:lpstr>
      <vt:lpstr>Integritätsregeln (Constraints)</vt:lpstr>
      <vt:lpstr>UNIQUE - CONSTRAINT</vt:lpstr>
      <vt:lpstr>PRIMARY KEY - CONSTRAINT</vt:lpstr>
      <vt:lpstr>FOREIGN KEY - CONSTRAINT</vt:lpstr>
      <vt:lpstr>CHECK - CONSTRAINT</vt:lpstr>
      <vt:lpstr>Referentielle Integrität</vt:lpstr>
      <vt:lpstr>CREATE TABLE mit Foreign Key 1</vt:lpstr>
      <vt:lpstr>CREATE TABLE mit Foreign Key 2</vt:lpstr>
      <vt:lpstr>Daten-Integrität</vt:lpstr>
      <vt:lpstr>Definition "Datenkonsistenz"</vt:lpstr>
      <vt:lpstr>Inkonsistente / konsistente Daten</vt:lpstr>
      <vt:lpstr>Inkonsistente / konsistente Daten</vt:lpstr>
      <vt:lpstr>Inkonsistente / konsistente Daten</vt:lpstr>
      <vt:lpstr>Inkonsistente / konsistente Daten</vt:lpstr>
      <vt:lpstr>Integritätsregeln</vt:lpstr>
      <vt:lpstr>Integritätsregeln</vt:lpstr>
      <vt:lpstr>Integritätsregeln</vt:lpstr>
      <vt:lpstr>Referentielle Integrität</vt:lpstr>
      <vt:lpstr>Referentielle Integrität</vt:lpstr>
      <vt:lpstr>Referentielle Integrität</vt:lpstr>
      <vt:lpstr>Aufgaben</vt:lpstr>
      <vt:lpstr>Änderungsweitergabe u. Löschweitergabe</vt:lpstr>
      <vt:lpstr>Löschweitergabe</vt:lpstr>
      <vt:lpstr>Änderungsweitergabe</vt:lpstr>
      <vt:lpstr>SQL Manipulationsbefehle</vt:lpstr>
      <vt:lpstr>INSERT - Anweisung (1)</vt:lpstr>
      <vt:lpstr>INSERT - Anweisung (2)</vt:lpstr>
      <vt:lpstr>UPDATE - Anweisung</vt:lpstr>
      <vt:lpstr>DELETE - Anweisung</vt:lpstr>
      <vt:lpstr>SELECT-BEFEHL (1)</vt:lpstr>
      <vt:lpstr>SELECT-BEFEHL (2)</vt:lpstr>
      <vt:lpstr>SELECT-BEFEHL (3)</vt:lpstr>
      <vt:lpstr>WHERE Klausel (1)</vt:lpstr>
      <vt:lpstr>WHERE Klausel (2)</vt:lpstr>
      <vt:lpstr>Verknüpfen von Tabellen (Join)  implicit join notation</vt:lpstr>
      <vt:lpstr>Verknüpfen von Tabellen (inner join) explicit join notation</vt:lpstr>
      <vt:lpstr>Relational Algebra Outer-Join</vt:lpstr>
      <vt:lpstr>Beispiel Outer-Join (links u. rechts)</vt:lpstr>
      <vt:lpstr>Beispiel left Outer-Join</vt:lpstr>
      <vt:lpstr>Beispiel right Outer-Join</vt:lpstr>
      <vt:lpstr>Beispiel Cross-Join</vt:lpstr>
      <vt:lpstr>Relational Algebra Auto-Join</vt:lpstr>
      <vt:lpstr>ORDER BY-Klausel (1)</vt:lpstr>
      <vt:lpstr>ORDER BY-Klausel (2)</vt:lpstr>
      <vt:lpstr>Aggregatfunktionen</vt:lpstr>
      <vt:lpstr>GROUP BY-Klausel</vt:lpstr>
      <vt:lpstr>HAVING - Klausel</vt:lpstr>
      <vt:lpstr>DISTINCT</vt:lpstr>
      <vt:lpstr>SUBSELECT (Unterabfragen)</vt:lpstr>
      <vt:lpstr>Unterabfragen nur eine Antwort</vt:lpstr>
      <vt:lpstr>Unterabfragen mit IN Operator</vt:lpstr>
      <vt:lpstr>Unterabfragen mit ANY, ALL Operatoren</vt:lpstr>
      <vt:lpstr>Vergleich mit ANY, ALL Operatoren</vt:lpstr>
      <vt:lpstr>Unterabfragen mit EXISTS Operatoren</vt:lpstr>
      <vt:lpstr>Korrelierte Unterabfragen</vt:lpstr>
      <vt:lpstr>SQL-Sicherheitskonzept</vt:lpstr>
      <vt:lpstr>PowerPoint-Präsentation</vt:lpstr>
      <vt:lpstr>PowerPoint-Präsentation</vt:lpstr>
      <vt:lpstr>GRANT / REVOKE</vt:lpstr>
      <vt:lpstr>PowerPoint-Präsentation</vt:lpstr>
      <vt:lpstr>PowerPoint-Präsentation</vt:lpstr>
      <vt:lpstr>PowerPoint-Präsentation</vt:lpstr>
      <vt:lpstr>GRANT / REVOKE</vt:lpstr>
      <vt:lpstr>Role Membership</vt:lpstr>
      <vt:lpstr>Datenbank Rollen</vt:lpstr>
      <vt:lpstr>VIEWS</vt:lpstr>
      <vt:lpstr>VIEWS</vt:lpstr>
      <vt:lpstr>VORTEILE VON VIEWS</vt:lpstr>
      <vt:lpstr>PowerPoint-Präsentation</vt:lpstr>
      <vt:lpstr>Zugriffsberechtigung</vt:lpstr>
      <vt:lpstr>PowerPoint-Präsentation</vt:lpstr>
      <vt:lpstr>PowerPoint-Präsentation</vt:lpstr>
      <vt:lpstr>Views betrachten</vt:lpstr>
      <vt:lpstr>PowerPoint-Präsentation</vt:lpstr>
      <vt:lpstr>PowerPoint-Präsentation</vt:lpstr>
      <vt:lpstr>Warum Views gut für Datenbanken sind</vt:lpstr>
      <vt:lpstr>Aufgabe Views</vt:lpstr>
      <vt:lpstr>Speicherstrukturen</vt:lpstr>
      <vt:lpstr>Speicherstrukturen</vt:lpstr>
      <vt:lpstr>Binärbaum</vt:lpstr>
      <vt:lpstr>Suchen in B-Bäumen</vt:lpstr>
      <vt:lpstr>Beispiel Java Applet</vt:lpstr>
      <vt:lpstr>Suchen in B-Bäumen</vt:lpstr>
      <vt:lpstr>Hashen</vt:lpstr>
      <vt:lpstr> Vor- / Nachteile des Hash-Verfahrens</vt:lpstr>
      <vt:lpstr>Heap Organisation</vt:lpstr>
      <vt:lpstr> Vor- / Nachteile von Heap</vt:lpstr>
      <vt:lpstr>Sequentielle Organisation</vt:lpstr>
      <vt:lpstr>Indexsequentielle Organisation</vt:lpstr>
      <vt:lpstr>Index- und Hauptdatei</vt:lpstr>
      <vt:lpstr>Vor- / Nachteile der Indizes</vt:lpstr>
      <vt:lpstr>SQL Anweisung für Indizes</vt:lpstr>
      <vt:lpstr>Transaktion</vt:lpstr>
      <vt:lpstr>Wenn guten Datenbanken Böses widerfährt (1)</vt:lpstr>
      <vt:lpstr>Wenn guten Datenbanken Böses widerfährt (2)</vt:lpstr>
      <vt:lpstr>Wenn guten Datenbanken Böses widerfährt (3)</vt:lpstr>
      <vt:lpstr>Was ist eine Transaktion</vt:lpstr>
      <vt:lpstr>ACID-Eigenschaften von DBMS</vt:lpstr>
      <vt:lpstr>Transaktion – Motivation</vt:lpstr>
      <vt:lpstr>Transaktionsverarbeitungs-Operationen (1)</vt:lpstr>
      <vt:lpstr>Transaktionsverarbeitungs-Operationen (2)</vt:lpstr>
      <vt:lpstr>Was im Geldautomat hätte passieren sollen</vt:lpstr>
      <vt:lpstr>Transaktion</vt:lpstr>
      <vt:lpstr>Commit / Rollback</vt:lpstr>
      <vt:lpstr>Parallelverarbeitung in DB Systemen</vt:lpstr>
      <vt:lpstr>Parallelität</vt:lpstr>
      <vt:lpstr>Beispiel: Parallelbetrieb (1)</vt:lpstr>
      <vt:lpstr>Beispiel: Parallelbetrieb (2)</vt:lpstr>
      <vt:lpstr>verlorener Update</vt:lpstr>
      <vt:lpstr>verlorener Update</vt:lpstr>
      <vt:lpstr>Lock Ebenen</vt:lpstr>
      <vt:lpstr>X-Lock / S-Lock der Datentupels</vt:lpstr>
      <vt:lpstr>Datenänderungen seralisieren (Exclusive Locks)</vt:lpstr>
      <vt:lpstr>Deadlock in Datenbank Systemen</vt:lpstr>
      <vt:lpstr>Deadlock in der Bibliothek</vt:lpstr>
      <vt:lpstr>Eine Deadlock Situation</vt:lpstr>
      <vt:lpstr>Lockmanager kann Deadlocks aufspüren</vt:lpstr>
      <vt:lpstr>Lock-Mechanismen</vt:lpstr>
      <vt:lpstr>X-Lock / S-Lock (Deadlock)</vt:lpstr>
      <vt:lpstr>Recovery / Logging</vt:lpstr>
    </vt:vector>
  </TitlesOfParts>
  <Company>KETA Engineering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Allgemein</dc:title>
  <dc:creator>Mueller</dc:creator>
  <cp:lastModifiedBy>Müller Lukas</cp:lastModifiedBy>
  <cp:revision>412</cp:revision>
  <cp:lastPrinted>1998-11-20T21:10:21Z</cp:lastPrinted>
  <dcterms:created xsi:type="dcterms:W3CDTF">1998-10-23T13:23:31Z</dcterms:created>
  <dcterms:modified xsi:type="dcterms:W3CDTF">2016-11-11T14:45:18Z</dcterms:modified>
</cp:coreProperties>
</file>