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</p:sldIdLst>
  <p:sldSz cx="9144000" cy="6858000" type="screen4x3"/>
  <p:notesSz cx="6669088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707" autoAdjust="0"/>
  </p:normalViewPr>
  <p:slideViewPr>
    <p:cSldViewPr showGuides="1">
      <p:cViewPr varScale="1">
        <p:scale>
          <a:sx n="107" d="100"/>
          <a:sy n="107" d="100"/>
        </p:scale>
        <p:origin x="40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Objektorientierte Datenbanksysteme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00790-0EAA-4526-AFE2-B044B66D4B81}" type="datetimeFigureOut">
              <a:rPr lang="de-CH" smtClean="0"/>
              <a:t>11.04.2017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7097-9DFF-4AE1-8E12-507B0D5AE0B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01928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r>
              <a:rPr lang="de-CH"/>
              <a:t>Objektorientierte Datenbanksysteme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5BF9A44-15FD-46B6-8B3F-80B3A4A1B2AE}" type="datetimeFigureOut">
              <a:rPr lang="de-CH" smtClean="0"/>
              <a:t>11.04.2017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DFF8F45F-99DD-4E49-B257-68D708675F4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76983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Refactor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F8F45F-99DD-4E49-B257-68D708675F4C}" type="slidenum">
              <a:rPr lang="de-CH" smtClean="0"/>
              <a:t>0</a:t>
            </a:fld>
            <a:endParaRPr lang="de-CH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3223054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Wir verwenden eine </a:t>
            </a:r>
            <a:r>
              <a:rPr lang="de-CH" dirty="0" err="1"/>
              <a:t>Consolen</a:t>
            </a:r>
            <a:r>
              <a:rPr lang="de-CH" dirty="0"/>
              <a:t>-Applikation</a:t>
            </a:r>
          </a:p>
          <a:p>
            <a:endParaRPr lang="de-CH" dirty="0"/>
          </a:p>
          <a:p>
            <a:r>
              <a:rPr lang="de-CH" dirty="0"/>
              <a:t>Notiz: Zuerst Datenbank unter</a:t>
            </a:r>
            <a:r>
              <a:rPr lang="de-CH" baseline="0" dirty="0"/>
              <a:t> </a:t>
            </a:r>
            <a:r>
              <a:rPr lang="de-CH" dirty="0"/>
              <a:t>%</a:t>
            </a:r>
            <a:r>
              <a:rPr lang="de-CH" dirty="0" err="1"/>
              <a:t>userprofile</a:t>
            </a:r>
            <a:r>
              <a:rPr lang="de-CH" dirty="0"/>
              <a:t>%\</a:t>
            </a:r>
            <a:r>
              <a:rPr lang="de-CH" dirty="0" err="1"/>
              <a:t>AppData</a:t>
            </a:r>
            <a:r>
              <a:rPr lang="de-CH" dirty="0"/>
              <a:t>\</a:t>
            </a:r>
            <a:r>
              <a:rPr lang="de-CH" dirty="0" err="1"/>
              <a:t>Local</a:t>
            </a:r>
            <a:r>
              <a:rPr lang="de-CH" dirty="0"/>
              <a:t> löschen</a:t>
            </a:r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32638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DLL in Projektordner kopieren oder direkt aus db4o-Programmverzeichnis einbinden</a:t>
            </a:r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786096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Separates „</a:t>
            </a:r>
            <a:r>
              <a:rPr lang="de-CH" dirty="0" err="1"/>
              <a:t>Pilot.cs</a:t>
            </a:r>
            <a:r>
              <a:rPr lang="de-CH" dirty="0"/>
              <a:t>“</a:t>
            </a:r>
          </a:p>
          <a:p>
            <a:r>
              <a:rPr lang="de-CH" dirty="0"/>
              <a:t>Kein db4o-spezifischer Code</a:t>
            </a:r>
          </a:p>
          <a:p>
            <a:r>
              <a:rPr lang="de-CH" dirty="0"/>
              <a:t>Pilot hat [</a:t>
            </a:r>
            <a:r>
              <a:rPr lang="de-CH" dirty="0">
                <a:sym typeface="Wingdings" pitchFamily="2" charset="2"/>
              </a:rPr>
              <a:t> </a:t>
            </a:r>
            <a:r>
              <a:rPr lang="de-CH" b="1" dirty="0" err="1">
                <a:sym typeface="Wingdings" pitchFamily="2" charset="2"/>
              </a:rPr>
              <a:t>Flipchart</a:t>
            </a:r>
            <a:r>
              <a:rPr lang="de-CH" dirty="0">
                <a:sym typeface="Wingdings" pitchFamily="2" charset="2"/>
              </a:rPr>
              <a:t>]</a:t>
            </a:r>
            <a:r>
              <a:rPr lang="de-CH" dirty="0"/>
              <a:t>:</a:t>
            </a:r>
          </a:p>
          <a:p>
            <a:r>
              <a:rPr lang="de-CH" dirty="0"/>
              <a:t>- Attribute</a:t>
            </a:r>
          </a:p>
          <a:p>
            <a:r>
              <a:rPr lang="de-CH" baseline="0" dirty="0"/>
              <a:t>	_</a:t>
            </a:r>
            <a:r>
              <a:rPr lang="de-CH" baseline="0" dirty="0" err="1"/>
              <a:t>name</a:t>
            </a:r>
            <a:r>
              <a:rPr lang="de-CH" baseline="0" dirty="0"/>
              <a:t>	</a:t>
            </a:r>
            <a:r>
              <a:rPr lang="de-CH" baseline="0" dirty="0" err="1"/>
              <a:t>string</a:t>
            </a:r>
            <a:endParaRPr lang="de-CH" baseline="0" dirty="0"/>
          </a:p>
          <a:p>
            <a:r>
              <a:rPr lang="de-CH" baseline="0" dirty="0"/>
              <a:t>	_</a:t>
            </a:r>
            <a:r>
              <a:rPr lang="de-CH" baseline="0" dirty="0" err="1"/>
              <a:t>points</a:t>
            </a:r>
            <a:r>
              <a:rPr lang="de-CH" baseline="0" dirty="0"/>
              <a:t>	</a:t>
            </a:r>
            <a:r>
              <a:rPr lang="de-CH" baseline="0" dirty="0" err="1"/>
              <a:t>int</a:t>
            </a:r>
            <a:endParaRPr lang="de-CH" baseline="0" dirty="0"/>
          </a:p>
          <a:p>
            <a:pPr>
              <a:buFontTx/>
              <a:buChar char="-"/>
            </a:pPr>
            <a:r>
              <a:rPr lang="de-CH" baseline="0" dirty="0" err="1"/>
              <a:t>Konstruktor</a:t>
            </a:r>
            <a:endParaRPr lang="de-CH" baseline="0" dirty="0"/>
          </a:p>
          <a:p>
            <a:pPr>
              <a:buFontTx/>
              <a:buNone/>
            </a:pPr>
            <a:r>
              <a:rPr lang="de-CH" baseline="0" dirty="0"/>
              <a:t>	</a:t>
            </a:r>
            <a:r>
              <a:rPr lang="de-CH" baseline="0" dirty="0" err="1"/>
              <a:t>pilot</a:t>
            </a:r>
            <a:r>
              <a:rPr lang="de-CH" baseline="0" dirty="0"/>
              <a:t>(NAME, PUNKTE)</a:t>
            </a:r>
          </a:p>
          <a:p>
            <a:pPr>
              <a:buFontTx/>
              <a:buChar char="-"/>
            </a:pPr>
            <a:r>
              <a:rPr lang="de-CH" baseline="0" dirty="0"/>
              <a:t>Methoden</a:t>
            </a:r>
          </a:p>
          <a:p>
            <a:pPr>
              <a:buFontTx/>
              <a:buNone/>
            </a:pPr>
            <a:r>
              <a:rPr lang="de-CH" baseline="0" dirty="0"/>
              <a:t>	Name	Gibt Namen aus</a:t>
            </a:r>
          </a:p>
          <a:p>
            <a:pPr>
              <a:buFontTx/>
              <a:buNone/>
            </a:pPr>
            <a:r>
              <a:rPr lang="de-CH" baseline="0" dirty="0"/>
              <a:t>	Points	Gibt Punkte aus</a:t>
            </a:r>
          </a:p>
          <a:p>
            <a:pPr>
              <a:buFontTx/>
              <a:buNone/>
            </a:pPr>
            <a:r>
              <a:rPr lang="de-CH" baseline="0" dirty="0"/>
              <a:t>	</a:t>
            </a:r>
            <a:r>
              <a:rPr lang="de-CH" baseline="0" dirty="0" err="1"/>
              <a:t>AddPoints</a:t>
            </a:r>
            <a:r>
              <a:rPr lang="de-CH" baseline="0" dirty="0"/>
              <a:t>	Addiert Punkte</a:t>
            </a:r>
          </a:p>
          <a:p>
            <a:pPr>
              <a:buFontTx/>
              <a:buChar char="-"/>
            </a:pPr>
            <a:endParaRPr lang="de-CH" baseline="0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129439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System.IO:		Lesen und schreiben von Dateien. Unterstützung für Dateien und Ordner</a:t>
            </a:r>
          </a:p>
          <a:p>
            <a:r>
              <a:rPr lang="de-CH" dirty="0"/>
              <a:t>Db4objects.Db4o:	.NET Pendant zu com.db4o von Java. Datenbankhandling wie Db4oEmbedded oder </a:t>
            </a:r>
            <a:r>
              <a:rPr lang="de-CH" dirty="0" err="1"/>
              <a:t>IObjectContainer</a:t>
            </a:r>
            <a:r>
              <a:rPr lang="de-CH" dirty="0"/>
              <a:t>…</a:t>
            </a:r>
          </a:p>
          <a:p>
            <a:r>
              <a:rPr lang="de-CH" dirty="0"/>
              <a:t>Db4objects.Db4o.Query	Basisklasse für native</a:t>
            </a:r>
            <a:r>
              <a:rPr lang="de-CH" baseline="0" dirty="0"/>
              <a:t> Abfragen (NQ, Haupt-AbfrageArt)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55934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YapFileName</a:t>
            </a:r>
            <a:r>
              <a:rPr lang="de-CH" dirty="0"/>
              <a:t>:	Variable für Datenbankdatei mit Pfad</a:t>
            </a:r>
          </a:p>
          <a:p>
            <a:r>
              <a:rPr lang="de-CH" dirty="0"/>
              <a:t>Löschen der Datenbankdatei für Präsentation auskommentiert</a:t>
            </a:r>
          </a:p>
          <a:p>
            <a:r>
              <a:rPr lang="de-CH" dirty="0"/>
              <a:t>AccessDb4o:		Methode zum anbinden/öffnen der Datenbank wird später gezeigt</a:t>
            </a:r>
          </a:p>
          <a:p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83782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Wir zeigen 7 Schritte (Methoden). Jeweils einen nach dem anderen abarbeiten durch auskommentieren der anderen.</a:t>
            </a:r>
          </a:p>
          <a:p>
            <a:r>
              <a:rPr lang="de-CH" dirty="0"/>
              <a:t>Notiz: Auf </a:t>
            </a:r>
            <a:r>
              <a:rPr lang="de-CH" b="1" dirty="0" err="1"/>
              <a:t>Flipchart</a:t>
            </a:r>
            <a:r>
              <a:rPr lang="de-CH" dirty="0"/>
              <a:t> übernehmen…</a:t>
            </a:r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159125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ListResult</a:t>
            </a:r>
            <a:r>
              <a:rPr lang="de-CH" dirty="0"/>
              <a:t>:	Gibt</a:t>
            </a:r>
            <a:r>
              <a:rPr lang="de-CH" baseline="0" dirty="0"/>
              <a:t> Resultate von Abfragen und deren Anzahl aus</a:t>
            </a:r>
          </a:p>
          <a:p>
            <a:r>
              <a:rPr lang="de-CH" baseline="0" dirty="0"/>
              <a:t>AccessDb4o:	Bindet die Datenbank an (</a:t>
            </a:r>
            <a:r>
              <a:rPr lang="de-CH" baseline="0" dirty="0" err="1"/>
              <a:t>YapFileName</a:t>
            </a:r>
            <a:r>
              <a:rPr lang="de-CH" baseline="0" dirty="0"/>
              <a:t>)</a:t>
            </a:r>
          </a:p>
          <a:p>
            <a:r>
              <a:rPr lang="de-CH" baseline="0" dirty="0"/>
              <a:t>Notiz: Beide auf </a:t>
            </a:r>
            <a:r>
              <a:rPr lang="de-CH" b="1" baseline="0" dirty="0" err="1"/>
              <a:t>Flipchart</a:t>
            </a:r>
            <a:r>
              <a:rPr lang="de-CH" baseline="0" dirty="0"/>
              <a:t> übernehmen!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937727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baseline="0"/>
              <a:t>Übergabe </a:t>
            </a:r>
            <a:r>
              <a:rPr lang="de-CH" baseline="0" dirty="0"/>
              <a:t>der Informationen per </a:t>
            </a:r>
            <a:r>
              <a:rPr lang="de-CH" baseline="0" dirty="0" err="1"/>
              <a:t>Konstruktor</a:t>
            </a:r>
            <a:r>
              <a:rPr lang="de-CH" baseline="0" dirty="0"/>
              <a:t>: </a:t>
            </a:r>
            <a:r>
              <a:rPr lang="de-CH" baseline="0" dirty="0" err="1"/>
              <a:t>pilot</a:t>
            </a:r>
            <a:r>
              <a:rPr lang="de-CH" baseline="0" dirty="0"/>
              <a:t>(NAME, PUNKTE)</a:t>
            </a:r>
          </a:p>
          <a:p>
            <a:r>
              <a:rPr lang="de-CH" baseline="0" dirty="0" err="1"/>
              <a:t>db.Store</a:t>
            </a:r>
            <a:r>
              <a:rPr lang="de-CH" baseline="0" dirty="0"/>
              <a:t> Speichert das Objekt in der Datenbank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3883672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Der Prototyp: Pilot (null,0) zeigt dass alle angezeigt werden sollen</a:t>
            </a:r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09222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Eine Zeile weniger als mit Prototyp, gleiche</a:t>
            </a:r>
            <a:r>
              <a:rPr lang="de-CH" baseline="0" dirty="0"/>
              <a:t> Ausgabe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83627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>
                <a:latin typeface="Arial" panose="020B0604020202020204" pitchFamily="34" charset="0"/>
              </a:rPr>
              <a:t>NoSQL:		Heisst Not Only SQL, für DB4O heisst es aber auch noSQL. Es gibt keine DB4O-SQL-Sprache</a:t>
            </a:r>
          </a:p>
          <a:p>
            <a:r>
              <a:rPr lang="de-CH" altLang="de-DE">
                <a:latin typeface="Arial" panose="020B0604020202020204" pitchFamily="34" charset="0"/>
              </a:rPr>
              <a:t>Lizenzen:		</a:t>
            </a:r>
            <a:r>
              <a:rPr lang="de-DE" altLang="de-DE">
                <a:latin typeface="Arial" panose="020B0604020202020204" pitchFamily="34" charset="0"/>
              </a:rPr>
              <a:t>kommerziellen Lizenz, die die Verwendung in nicht-GPL-Projekten (</a:t>
            </a:r>
            <a:r>
              <a:rPr lang="de-DE" altLang="de-DE" b="1">
                <a:latin typeface="Arial" panose="020B0604020202020204" pitchFamily="34" charset="0"/>
              </a:rPr>
              <a:t>General Public License</a:t>
            </a:r>
            <a:r>
              <a:rPr lang="de-DE" altLang="de-DE">
                <a:latin typeface="Arial" panose="020B0604020202020204" pitchFamily="34" charset="0"/>
              </a:rPr>
              <a:t>) erlaubt</a:t>
            </a:r>
          </a:p>
          <a:p>
            <a:r>
              <a:rPr lang="de-CH" altLang="de-DE">
                <a:latin typeface="Arial" panose="020B0604020202020204" pitchFamily="34" charset="0"/>
              </a:rPr>
              <a:t>Gemischte Umgebung:	Alias-Feature um von Java- und .NET-Applikationen auf den selben Datenstamm zugegriffen werden kann (egal ob .NET oder Java).</a:t>
            </a:r>
          </a:p>
          <a:p>
            <a:r>
              <a:rPr lang="de-CH" altLang="de-DE">
                <a:latin typeface="Arial" panose="020B0604020202020204" pitchFamily="34" charset="0"/>
              </a:rPr>
              <a:t>Speicher-Ressourcen:	kein High-Level-Produkt für tausende Zugriffe</a:t>
            </a:r>
          </a:p>
        </p:txBody>
      </p:sp>
      <p:sp>
        <p:nvSpPr>
          <p:cNvPr id="1536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55DD6C-E6DB-4630-8343-53369D6828AE}" type="slidenum">
              <a:rPr lang="de-CH" altLang="de-DE" sz="1200"/>
              <a:pPr eaLnBrk="1" hangingPunct="1"/>
              <a:t>1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407219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Suche über</a:t>
            </a:r>
            <a:r>
              <a:rPr lang="de-CH" baseline="0" dirty="0"/>
              <a:t> Prototyp „Michael Schumacher“, 0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3673778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Suche über</a:t>
            </a:r>
            <a:r>
              <a:rPr lang="de-CH" baseline="0" dirty="0"/>
              <a:t> Prototyp *, 100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96343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Suchen von „Michael Schumacher“ und speichern als „</a:t>
            </a:r>
            <a:r>
              <a:rPr lang="de-CH" dirty="0" err="1"/>
              <a:t>found</a:t>
            </a:r>
            <a:r>
              <a:rPr lang="de-CH" dirty="0"/>
              <a:t>“</a:t>
            </a:r>
          </a:p>
          <a:p>
            <a:r>
              <a:rPr lang="de-CH" dirty="0"/>
              <a:t>Methode </a:t>
            </a:r>
            <a:r>
              <a:rPr lang="de-CH" dirty="0" err="1"/>
              <a:t>AddPoints</a:t>
            </a:r>
            <a:r>
              <a:rPr lang="de-CH" dirty="0"/>
              <a:t> anwenden</a:t>
            </a:r>
          </a:p>
          <a:p>
            <a:r>
              <a:rPr lang="de-CH" dirty="0"/>
              <a:t>DB speichern</a:t>
            </a:r>
          </a:p>
          <a:p>
            <a:r>
              <a:rPr lang="de-CH" dirty="0"/>
              <a:t>Änderung und neue Liste (über Methode </a:t>
            </a:r>
            <a:r>
              <a:rPr lang="de-CH" dirty="0" err="1"/>
              <a:t>RetrieveAllPilots</a:t>
            </a:r>
            <a:r>
              <a:rPr lang="de-CH" dirty="0"/>
              <a:t>) ausgeben</a:t>
            </a:r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2129462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Suchen der Piloten nach Namen und speichern als „</a:t>
            </a:r>
            <a:r>
              <a:rPr lang="de-CH" dirty="0" err="1"/>
              <a:t>found</a:t>
            </a:r>
            <a:r>
              <a:rPr lang="de-CH" dirty="0"/>
              <a:t>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Anwenden des Delete-Befehls auf die 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Ausgeben der Löschung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Ausgeben aller Piloten in der DB</a:t>
            </a:r>
          </a:p>
          <a:p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484913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In diesem Beispiel unter: %</a:t>
            </a:r>
            <a:r>
              <a:rPr lang="de-CH" dirty="0" err="1"/>
              <a:t>userprofile</a:t>
            </a:r>
            <a:r>
              <a:rPr lang="de-CH" dirty="0"/>
              <a:t>%\</a:t>
            </a:r>
            <a:r>
              <a:rPr lang="de-CH" dirty="0" err="1"/>
              <a:t>AppData</a:t>
            </a:r>
            <a:r>
              <a:rPr lang="de-CH" dirty="0"/>
              <a:t>\</a:t>
            </a:r>
            <a:r>
              <a:rPr lang="de-CH" dirty="0" err="1"/>
              <a:t>Local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1211377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In diesem Beispiel unter: %</a:t>
            </a:r>
            <a:r>
              <a:rPr lang="de-CH" dirty="0" err="1"/>
              <a:t>userprofile</a:t>
            </a:r>
            <a:r>
              <a:rPr lang="de-CH" dirty="0"/>
              <a:t>%\</a:t>
            </a:r>
            <a:r>
              <a:rPr lang="de-CH" dirty="0" err="1"/>
              <a:t>AppData</a:t>
            </a:r>
            <a:r>
              <a:rPr lang="de-CH" dirty="0"/>
              <a:t>\</a:t>
            </a:r>
            <a:r>
              <a:rPr lang="de-CH" dirty="0" err="1"/>
              <a:t>Local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1961375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In diesem Beispiel unter: %</a:t>
            </a:r>
            <a:r>
              <a:rPr lang="de-CH" dirty="0" err="1"/>
              <a:t>userprofile</a:t>
            </a:r>
            <a:r>
              <a:rPr lang="de-CH" dirty="0"/>
              <a:t>%\</a:t>
            </a:r>
            <a:r>
              <a:rPr lang="de-CH" dirty="0" err="1"/>
              <a:t>AppData</a:t>
            </a:r>
            <a:r>
              <a:rPr lang="de-CH" dirty="0"/>
              <a:t>\</a:t>
            </a:r>
            <a:r>
              <a:rPr lang="de-CH" dirty="0" err="1"/>
              <a:t>Local</a:t>
            </a:r>
            <a:endParaRPr lang="de-CH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CH"/>
              <a:t>Objektorientierte Datenbanksysteme</a:t>
            </a:r>
          </a:p>
        </p:txBody>
      </p:sp>
    </p:spTree>
    <p:extLst>
      <p:ext uri="{BB962C8B-B14F-4D97-AF65-F5344CB8AC3E}">
        <p14:creationId xmlns:p14="http://schemas.microsoft.com/office/powerpoint/2010/main" val="3267623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A9098-65A5-4E81-BDB1-798BE4D98D6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57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A9098-65A5-4E81-BDB1-798BE4D98D6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25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CH" altLang="de-DE">
                <a:latin typeface="Arial" panose="020B0604020202020204" pitchFamily="34" charset="0"/>
              </a:rPr>
              <a:t>Embedded Mode (File)		problemloser Datenaustausch und Backup</a:t>
            </a:r>
          </a:p>
          <a:p>
            <a:r>
              <a:rPr lang="de-CH" altLang="de-DE">
                <a:latin typeface="Arial" panose="020B0604020202020204" pitchFamily="34" charset="0"/>
              </a:rPr>
              <a:t>Keine Datenbankadministration	keine Management-Konsole</a:t>
            </a:r>
          </a:p>
          <a:p>
            <a:r>
              <a:rPr lang="de-CH" altLang="de-DE">
                <a:latin typeface="Arial" panose="020B0604020202020204" pitchFamily="34" charset="0"/>
              </a:rPr>
              <a:t>Objekte können ohne besondere…	Datenmodell muss nicht zuerst definiert werden. </a:t>
            </a:r>
          </a:p>
          <a:p>
            <a:r>
              <a:rPr lang="de-CH" altLang="de-DE">
                <a:latin typeface="Arial" panose="020B0604020202020204" pitchFamily="34" charset="0"/>
              </a:rPr>
              <a:t>			Speichert beliebige Objekte, db4o analysiert Objekte über Reflection-Mechanismus</a:t>
            </a:r>
          </a:p>
          <a:p>
            <a:r>
              <a:rPr lang="de-CH" altLang="de-DE">
                <a:latin typeface="Arial" panose="020B0604020202020204" pitchFamily="34" charset="0"/>
              </a:rPr>
              <a:t>			Unendliche Verschachtelung möglich (Vererbung)</a:t>
            </a:r>
          </a:p>
          <a:p>
            <a:r>
              <a:rPr lang="de-CH" altLang="de-DE">
                <a:latin typeface="Arial" panose="020B0604020202020204" pitchFamily="34" charset="0"/>
              </a:rPr>
              <a:t>Replikation in rel. Datenbanken 	das Beste aus beiden Welten nutzen</a:t>
            </a:r>
          </a:p>
          <a:p>
            <a:r>
              <a:rPr lang="de-CH" altLang="de-DE">
                <a:latin typeface="Arial" panose="020B0604020202020204" pitchFamily="34" charset="0"/>
                <a:sym typeface="Wingdings" panose="05000000000000000000" pitchFamily="2" charset="2"/>
              </a:rPr>
              <a:t>			beliebig viele Server; uni- bidriektional; auch nach relationale DB's</a:t>
            </a:r>
          </a:p>
          <a:p>
            <a:endParaRPr lang="de-CH" altLang="de-DE">
              <a:latin typeface="Arial" panose="020B0604020202020204" pitchFamily="34" charset="0"/>
            </a:endParaRPr>
          </a:p>
          <a:p>
            <a:endParaRPr lang="de-CH" altLang="de-DE">
              <a:latin typeface="Arial" panose="020B0604020202020204" pitchFamily="34" charset="0"/>
            </a:endParaRPr>
          </a:p>
        </p:txBody>
      </p:sp>
      <p:sp>
        <p:nvSpPr>
          <p:cNvPr id="163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76AE89-781B-4319-81CC-2AE2A87F0978}" type="slidenum">
              <a:rPr lang="de-CH" altLang="de-DE" sz="1200"/>
              <a:pPr eaLnBrk="1" hangingPunct="1"/>
              <a:t>4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121560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CH" altLang="de-DE">
                <a:latin typeface="Arial" panose="020B0604020202020204" pitchFamily="34" charset="0"/>
              </a:rPr>
              <a:t>Abwärtskompatibilität	Änderung der Befehle (V4.x auf 8.0)</a:t>
            </a:r>
          </a:p>
          <a:p>
            <a:r>
              <a:rPr lang="de-CH" altLang="de-DE">
                <a:latin typeface="Arial" panose="020B0604020202020204" pitchFamily="34" charset="0"/>
              </a:rPr>
              <a:t>Anzahl Zugriffe	</a:t>
            </a:r>
            <a:r>
              <a:rPr lang="de-CH" altLang="de-DE">
                <a:latin typeface="Arial" panose="020B0604020202020204" pitchFamily="34" charset="0"/>
                <a:sym typeface="Wingdings" panose="05000000000000000000" pitchFamily="2" charset="2"/>
              </a:rPr>
              <a:t> kommt noch bei Programmierungen (MultiTread)</a:t>
            </a:r>
            <a:endParaRPr lang="de-CH" altLang="de-DE">
              <a:latin typeface="Arial" panose="020B0604020202020204" pitchFamily="34" charset="0"/>
            </a:endParaRP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DED178-5B1C-4DC5-B8E2-15F1312B87A8}" type="slidenum">
              <a:rPr lang="de-CH" altLang="de-DE" sz="1200"/>
              <a:pPr eaLnBrk="1" hangingPunct="1"/>
              <a:t>5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56450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CH" altLang="de-DE">
                <a:latin typeface="Arial" panose="020B0604020202020204" pitchFamily="34" charset="0"/>
              </a:rPr>
              <a:t>Verweise in VisualStudio via DLL einbinden</a:t>
            </a:r>
          </a:p>
          <a:p>
            <a:r>
              <a:rPr lang="de-CH" altLang="de-DE">
                <a:solidFill>
                  <a:srgbClr val="0070C0"/>
                </a:solidFill>
                <a:latin typeface="Arial" panose="020B0604020202020204" pitchFamily="34" charset="0"/>
              </a:rPr>
              <a:t>Objectcontainer	</a:t>
            </a:r>
            <a:r>
              <a:rPr lang="de-CH" altLang="de-DE">
                <a:latin typeface="Arial" panose="020B0604020202020204" pitchFamily="34" charset="0"/>
                <a:sym typeface="Wingdings" panose="05000000000000000000" pitchFamily="2" charset="2"/>
              </a:rPr>
              <a:t> ansprechen des Datenbank-Files</a:t>
            </a:r>
          </a:p>
          <a:p>
            <a:endParaRPr lang="de-CH" altLang="de-DE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84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979330-7BA4-4B84-AB13-9C7FF8C78444}" type="slidenum">
              <a:rPr lang="de-CH" altLang="de-DE" sz="1200"/>
              <a:pPr eaLnBrk="1" hangingPunct="1"/>
              <a:t>7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2271214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defRPr/>
            </a:pPr>
            <a:r>
              <a:rPr lang="de-CH" dirty="0"/>
              <a:t>Query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(QBE)		Muster-Objekt erstellen und </a:t>
            </a:r>
            <a:r>
              <a:rPr lang="de-DE" dirty="0" err="1"/>
              <a:t>eliebig</a:t>
            </a:r>
            <a:r>
              <a:rPr lang="de-DE" dirty="0"/>
              <a:t> viele Felder definieren:</a:t>
            </a:r>
          </a:p>
          <a:p>
            <a:pPr marL="0" lvl="1">
              <a:defRPr/>
            </a:pPr>
            <a:r>
              <a:rPr lang="de-DE" dirty="0"/>
              <a:t>			Dann werden alle gespeicherten Objekte zurückgeliefert, bei denen die im Muster gefüllten Felder mit dem Wert im Objekt übereinstimmen.</a:t>
            </a:r>
          </a:p>
          <a:p>
            <a:pPr marL="0" lvl="1">
              <a:defRPr/>
            </a:pPr>
            <a:endParaRPr lang="de-DE" dirty="0"/>
          </a:p>
          <a:p>
            <a:pPr marL="0" lvl="1">
              <a:defRPr/>
            </a:pPr>
            <a:r>
              <a:rPr lang="de-CH" dirty="0"/>
              <a:t>SODA 			Projekt auf </a:t>
            </a:r>
            <a:r>
              <a:rPr lang="de-CH" dirty="0" err="1"/>
              <a:t>Sourceforge</a:t>
            </a:r>
            <a:r>
              <a:rPr lang="de-CH" dirty="0"/>
              <a:t>, betreut u.a. durch db4o-Entwickler</a:t>
            </a:r>
            <a:br>
              <a:rPr lang="de-CH" dirty="0"/>
            </a:br>
            <a:r>
              <a:rPr lang="de-CH" dirty="0"/>
              <a:t>			Beispiel:  </a:t>
            </a:r>
            <a:r>
              <a:rPr lang="de-DE" dirty="0"/>
              <a:t>Abfrage zunächst auf die Klasse Person eingeschränkt. Danach weiter auf alle Personen, die älter als 50 sind.</a:t>
            </a:r>
          </a:p>
          <a:p>
            <a:pPr marL="0" lvl="1">
              <a:defRPr/>
            </a:pPr>
            <a:endParaRPr lang="de-DE" dirty="0"/>
          </a:p>
          <a:p>
            <a:pPr>
              <a:defRPr/>
            </a:pPr>
            <a:r>
              <a:rPr lang="de-CH" dirty="0"/>
              <a:t>Native Abfragen	Vorteile:	Programmierer muss keine spezielle Abfragesprache lernen (SQL)</a:t>
            </a:r>
          </a:p>
          <a:p>
            <a:pPr lvl="1">
              <a:defRPr/>
            </a:pPr>
            <a:r>
              <a:rPr lang="de-CH" dirty="0"/>
              <a:t>			Typsicher weil Elemente der Programmiersprache verwendet werden</a:t>
            </a:r>
          </a:p>
          <a:p>
            <a:pPr lvl="1">
              <a:defRPr/>
            </a:pPr>
            <a:r>
              <a:rPr lang="de-CH" dirty="0"/>
              <a:t>			Bei der Umgestaltung (</a:t>
            </a:r>
            <a:r>
              <a:rPr lang="de-CH" dirty="0" err="1">
                <a:hlinkClick r:id="rId3" tooltip="Refactoring"/>
              </a:rPr>
              <a:t>Refactoring</a:t>
            </a:r>
            <a:r>
              <a:rPr lang="de-CH" dirty="0"/>
              <a:t>) des Programms können die Abfragen berücksichtigt werden.</a:t>
            </a:r>
          </a:p>
          <a:p>
            <a:pPr>
              <a:defRPr/>
            </a:pPr>
            <a:r>
              <a:rPr lang="de-CH" dirty="0"/>
              <a:t>			Fehlerhafte Abfragen werden dadurch frühzeitig erkannt oder ganz vermieden</a:t>
            </a:r>
          </a:p>
          <a:p>
            <a:pPr>
              <a:defRPr/>
            </a:pPr>
            <a:endParaRPr lang="de-CH" dirty="0"/>
          </a:p>
          <a:p>
            <a:pPr>
              <a:defRPr/>
            </a:pPr>
            <a:r>
              <a:rPr lang="de-CH" dirty="0"/>
              <a:t>		Nachteile:	Abfrage ist komplett in der Hand der Entwickler und nicht der DB-Administratoren (Berücksichtigung von </a:t>
            </a:r>
            <a:r>
              <a:rPr lang="de-CH" dirty="0" err="1"/>
              <a:t>stored</a:t>
            </a:r>
            <a:r>
              <a:rPr lang="de-CH" dirty="0"/>
              <a:t> </a:t>
            </a:r>
            <a:r>
              <a:rPr lang="de-CH" dirty="0" err="1"/>
              <a:t>procedures</a:t>
            </a:r>
            <a:r>
              <a:rPr lang="de-CH" dirty="0"/>
              <a:t>)</a:t>
            </a:r>
          </a:p>
          <a:p>
            <a:pPr lvl="1">
              <a:defRPr/>
            </a:pPr>
            <a:r>
              <a:rPr lang="de-CH" dirty="0"/>
              <a:t>			Nicht so mächtig wie spezifische Abfragesprachen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4F99B1-CD7A-4A21-ACDA-F617F4125377}" type="slidenum">
              <a:rPr lang="de-CH" altLang="de-DE" sz="1200"/>
              <a:pPr eaLnBrk="1" hangingPunct="1"/>
              <a:t>9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51160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CH" altLang="de-DE">
                <a:latin typeface="Arial" panose="020B0604020202020204" pitchFamily="34" charset="0"/>
              </a:rPr>
              <a:t>LAZY	erst nur ein kleines Set laden und ausgeben, den Rest verzögert nachladen</a:t>
            </a:r>
          </a:p>
          <a:p>
            <a:r>
              <a:rPr lang="de-CH" altLang="de-DE">
                <a:latin typeface="Arial" panose="020B0604020202020204" pitchFamily="34" charset="0"/>
              </a:rPr>
              <a:t>SNAPSHOT	Problematisch wenn „ObjectSet“ spät oder nicht erfolgt</a:t>
            </a:r>
          </a:p>
        </p:txBody>
      </p:sp>
      <p:sp>
        <p:nvSpPr>
          <p:cNvPr id="204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61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7E6618-C498-4267-A27D-F77CDF34A586}" type="slidenum">
              <a:rPr lang="de-CH" altLang="de-DE" sz="1200"/>
              <a:pPr eaLnBrk="1" hangingPunct="1"/>
              <a:t>10</a:t>
            </a:fld>
            <a:endParaRPr lang="de-CH" altLang="de-DE" sz="1200"/>
          </a:p>
        </p:txBody>
      </p:sp>
    </p:spTree>
    <p:extLst>
      <p:ext uri="{BB962C8B-B14F-4D97-AF65-F5344CB8AC3E}">
        <p14:creationId xmlns:p14="http://schemas.microsoft.com/office/powerpoint/2010/main" val="313616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%20Alle/Kunden/IBZ/IBZ000%20Kleinauftraege/IBZ000%20PowerPoint/IBZ000%20Vorlage%20PPT_2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%20Alle/Kunden/IBZ/IBZ000%20Kleinauftraege/IBZ000%20PowerPoint/Aufzaehlung_IBZ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ten%20Alle/Kunden/IBZ/IBZ000%20Kleinauftraege/IBZ000%20PowerPoint/Aufzaehlung_IBZ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33815"/>
            <a:ext cx="9144000" cy="3733800"/>
          </a:xfrm>
          <a:prstGeom prst="rect">
            <a:avLst/>
          </a:prstGeom>
        </p:spPr>
      </p:pic>
      <p:sp>
        <p:nvSpPr>
          <p:cNvPr id="5" name="Textplatzhalter 1"/>
          <p:cNvSpPr txBox="1">
            <a:spLocks/>
          </p:cNvSpPr>
          <p:nvPr userDrawn="1"/>
        </p:nvSpPr>
        <p:spPr>
          <a:xfrm>
            <a:off x="683568" y="1133815"/>
            <a:ext cx="7776864" cy="367240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36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2pPr>
            <a:lvl3pPr marL="3600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3pPr>
            <a:lvl4pPr marL="358775" indent="-320675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+mj-lt"/>
              <a:buAutoNum type="arabicPeriod"/>
              <a:defRPr sz="1800" b="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4pPr>
            <a:lvl5pPr marL="3600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ts val="5500"/>
              </a:lnSpc>
              <a:spcBef>
                <a:spcPts val="0"/>
              </a:spcBef>
              <a:buFont typeface="Arial" panose="020B0604020202020204" pitchFamily="34" charset="0"/>
              <a:buNone/>
              <a:defRPr sz="6500" kern="1200" spc="-5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  <a:lvl8pPr marL="36000" indent="0" algn="l" defTabSz="914400" rtl="0" eaLnBrk="1" latinLnBrk="0" hangingPunct="1">
              <a:lnSpc>
                <a:spcPts val="5500"/>
              </a:lnSpc>
              <a:spcBef>
                <a:spcPts val="0"/>
              </a:spcBef>
              <a:buFont typeface="Arial" panose="020B0604020202020204" pitchFamily="34" charset="0"/>
              <a:buNone/>
              <a:defRPr sz="5500" kern="1200" spc="-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6">
              <a:lnSpc>
                <a:spcPts val="5000"/>
              </a:lnSpc>
            </a:pPr>
            <a:r>
              <a:rPr lang="de-CH" sz="5000" dirty="0">
                <a:solidFill>
                  <a:schemeClr val="bg1"/>
                </a:solidFill>
                <a:effectLst>
                  <a:outerShdw blurRad="222250" dir="2700000" algn="tl" rotWithShape="0">
                    <a:srgbClr val="000000">
                      <a:alpha val="26000"/>
                    </a:srgbClr>
                  </a:outerShdw>
                </a:effectLst>
              </a:rPr>
              <a:t>Willkommen bei </a:t>
            </a:r>
          </a:p>
          <a:p>
            <a:pPr lvl="6">
              <a:lnSpc>
                <a:spcPts val="5000"/>
              </a:lnSpc>
            </a:pPr>
            <a:r>
              <a:rPr lang="de-CH" sz="5000" dirty="0">
                <a:solidFill>
                  <a:schemeClr val="bg1"/>
                </a:solidFill>
                <a:effectLst>
                  <a:outerShdw blurRad="222250" dir="2700000" algn="tl" rotWithShape="0">
                    <a:srgbClr val="000000">
                      <a:alpha val="26000"/>
                    </a:srgbClr>
                  </a:outerShdw>
                </a:effectLst>
              </a:rPr>
              <a:t>der Höheren Berufsbildung Uster</a:t>
            </a: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697109" y="5085606"/>
            <a:ext cx="7730930" cy="1296144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5F8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28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684213" y="2924944"/>
            <a:ext cx="7736296" cy="3456805"/>
          </a:xfrm>
        </p:spPr>
        <p:txBody>
          <a:bodyPr/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08770" y="6477571"/>
            <a:ext cx="529884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35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bild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BZ000 Vorlage PPT_2.png" descr="/Volumes/Daten Alle/Kunden/IBZ/IBZ000 Kleinauftraege/IBZ000 PowerPoint/IBZ000 Vorlage PPT_2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50935" y="5195785"/>
            <a:ext cx="5534600" cy="13175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65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74836" y="281152"/>
            <a:ext cx="8510958" cy="454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rgbClr val="E3000B"/>
                </a:solidFill>
                <a:latin typeface="Tahoma"/>
                <a:cs typeface="Tahoma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274835" y="1411323"/>
            <a:ext cx="8510959" cy="487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1pPr>
            <a:lvl2pPr marL="541338" indent="-274638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2pPr>
            <a:lvl3pPr marL="8080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3pPr>
            <a:lvl4pPr marL="10747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4pPr>
            <a:lvl5pPr marL="13414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86205" y="5522544"/>
            <a:ext cx="599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fld id="{D23D56E5-0ACB-AF4D-941C-59C828D3556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81151" y="715067"/>
            <a:ext cx="8504643" cy="39235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26266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74836" y="281152"/>
            <a:ext cx="8510958" cy="454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rgbClr val="E3000B"/>
                </a:solidFill>
                <a:latin typeface="Tahoma"/>
                <a:cs typeface="Tahoma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idx="1"/>
          </p:nvPr>
        </p:nvSpPr>
        <p:spPr>
          <a:xfrm>
            <a:off x="274835" y="1411323"/>
            <a:ext cx="8510959" cy="487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SzPct val="100000"/>
              <a:buFontTx/>
              <a:buNone/>
              <a:defRPr sz="1800">
                <a:solidFill>
                  <a:schemeClr val="tx1"/>
                </a:solidFill>
                <a:latin typeface="Tahoma"/>
                <a:cs typeface="Tahoma"/>
              </a:defRPr>
            </a:lvl1pPr>
            <a:lvl2pPr marL="541338" indent="-274638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2pPr>
            <a:lvl3pPr marL="8080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3pPr>
            <a:lvl4pPr marL="10747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4pPr>
            <a:lvl5pPr marL="1341438" indent="-266700">
              <a:buSzPct val="100000"/>
              <a:buFontTx/>
              <a:buBlip>
                <a:blip r:embed="rId2" r:link="rId3"/>
              </a:buBlip>
              <a:defRPr sz="1800">
                <a:solidFill>
                  <a:schemeClr val="tx1"/>
                </a:solidFill>
                <a:latin typeface="Tahoma"/>
                <a:cs typeface="Tahoma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86205" y="5522544"/>
            <a:ext cx="599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fld id="{D23D56E5-0ACB-AF4D-941C-59C828D3556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81151" y="715067"/>
            <a:ext cx="8504643" cy="392356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="1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5269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703206"/>
            <a:ext cx="7835331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697108" y="1484313"/>
            <a:ext cx="7730930" cy="4897437"/>
          </a:xfrm>
        </p:spPr>
        <p:txBody>
          <a:bodyPr/>
          <a:lstStyle>
            <a:lvl3pPr marL="719138" indent="-363538">
              <a:defRPr/>
            </a:lvl3pPr>
            <a:lvl4pPr marL="1074738" indent="-363538">
              <a:defRPr/>
            </a:lvl4pPr>
            <a:lvl5pPr marL="1439863" indent="-355600">
              <a:defRPr/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735357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689158" y="3645024"/>
            <a:ext cx="7738880" cy="26642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89158" y="2879915"/>
            <a:ext cx="7749783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823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0" y="692150"/>
            <a:ext cx="7835331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697108" y="1485900"/>
            <a:ext cx="3802884" cy="4895849"/>
          </a:xfrm>
        </p:spPr>
        <p:txBody>
          <a:bodyPr/>
          <a:lstStyle>
            <a:lvl3pPr marL="719138" indent="-363538">
              <a:defRPr/>
            </a:lvl3pPr>
            <a:lvl4pPr marL="1074738" indent="-363538">
              <a:defRPr/>
            </a:lvl4pPr>
            <a:lvl5pPr marL="1439863" indent="-355600">
              <a:defRPr/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  <p:sp>
        <p:nvSpPr>
          <p:cNvPr id="6" name="Inhaltsplatzhalter 7"/>
          <p:cNvSpPr>
            <a:spLocks noGrp="1"/>
          </p:cNvSpPr>
          <p:nvPr>
            <p:ph sz="quarter" idx="11"/>
          </p:nvPr>
        </p:nvSpPr>
        <p:spPr>
          <a:xfrm>
            <a:off x="4572000" y="1485899"/>
            <a:ext cx="3856038" cy="4895849"/>
          </a:xfrm>
        </p:spPr>
        <p:txBody>
          <a:bodyPr/>
          <a:lstStyle>
            <a:lvl3pPr marL="719138" indent="-363538">
              <a:defRPr/>
            </a:lvl3pPr>
            <a:lvl4pPr marL="1074738" indent="-363538">
              <a:defRPr/>
            </a:lvl4pPr>
            <a:lvl5pPr marL="1439863" indent="-355600">
              <a:defRPr/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12037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695723" y="1484313"/>
            <a:ext cx="382361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695723" y="2361836"/>
            <a:ext cx="3823619" cy="401991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591327" y="1484313"/>
            <a:ext cx="38348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4"/>
          </p:nvPr>
        </p:nvSpPr>
        <p:spPr>
          <a:xfrm>
            <a:off x="4572000" y="2361836"/>
            <a:ext cx="3854156" cy="401991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11561" y="692150"/>
            <a:ext cx="7833946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60114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1561" y="692150"/>
            <a:ext cx="7823476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9110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86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0" y="694267"/>
            <a:ext cx="3856038" cy="5687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1484313"/>
            <a:ext cx="3815779" cy="4897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11561" y="692150"/>
            <a:ext cx="3896272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6636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6249" y="6486038"/>
            <a:ext cx="541789" cy="24015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6B01E4-5A90-408D-9C23-F988075A1D3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76373" y="333375"/>
            <a:ext cx="6487915" cy="34238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7pPr>
              <a:defRPr lang="da-DK" sz="2500" kern="1200" spc="-50" baseline="0" smtClean="0">
                <a:solidFill>
                  <a:srgbClr val="005F8C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</a:lstStyle>
          <a:p>
            <a:pPr marL="0" lvl="6"/>
            <a:r>
              <a:rPr lang="de-CH"/>
              <a:t>Datenbankentwicklung 2</a:t>
            </a:r>
            <a:endParaRPr lang="de-CH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684213" y="1484313"/>
            <a:ext cx="3815779" cy="48974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11561" y="697921"/>
            <a:ext cx="3896272" cy="73855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de-DE" dirty="0"/>
              <a:t>Titelzeile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572000" y="697922"/>
            <a:ext cx="3856038" cy="5683828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71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678255" y="1484313"/>
            <a:ext cx="7749783" cy="4897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Ebene 1</a:t>
            </a:r>
          </a:p>
          <a:p>
            <a:pPr lvl="3"/>
            <a:r>
              <a:rPr lang="de-DE" dirty="0"/>
              <a:t>Ebene 2</a:t>
            </a:r>
          </a:p>
          <a:p>
            <a:pPr lvl="4"/>
            <a:r>
              <a:rPr lang="de-DE" dirty="0"/>
              <a:t>Ebene 3</a:t>
            </a:r>
          </a:p>
          <a:p>
            <a:pPr lvl="5"/>
            <a:r>
              <a:rPr lang="de-DE" dirty="0"/>
              <a:t>Ebene 4</a:t>
            </a:r>
          </a:p>
          <a:p>
            <a:pPr lvl="6"/>
            <a:r>
              <a:rPr lang="de-DE" dirty="0"/>
              <a:t>Ebene 5</a:t>
            </a:r>
          </a:p>
          <a:p>
            <a:pPr lvl="0"/>
            <a:endParaRPr lang="de-DE" dirty="0"/>
          </a:p>
        </p:txBody>
      </p:sp>
      <p:pic>
        <p:nvPicPr>
          <p:cNvPr id="4" name="Bild 2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06509"/>
            <a:ext cx="1574815" cy="583264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642651" y="6494761"/>
            <a:ext cx="563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Ein Angebot der Berufsfachschule Uster und der Höheren Fachschule Uster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84212" y="692150"/>
            <a:ext cx="7743825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3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1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 spc="-5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600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2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55600" indent="-355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21750" indent="-285750" algn="l" defTabSz="914400" rtl="0" eaLnBrk="1" latinLnBrk="0" hangingPunct="1">
        <a:lnSpc>
          <a:spcPts val="2400"/>
        </a:lnSpc>
        <a:spcBef>
          <a:spcPts val="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9138" indent="-36353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74738" indent="-355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39863" indent="-36512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1439863" algn="l"/>
        </a:tabLst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795463" indent="-355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200" kern="1200" spc="-5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" indent="0" algn="l" defTabSz="914400" rtl="0" eaLnBrk="1" latinLnBrk="0" hangingPunct="1">
        <a:lnSpc>
          <a:spcPts val="5500"/>
        </a:lnSpc>
        <a:spcBef>
          <a:spcPts val="0"/>
        </a:spcBef>
        <a:buFont typeface="Arial" panose="020B0604020202020204" pitchFamily="34" charset="0"/>
        <a:buNone/>
        <a:defRPr sz="5500" kern="1200" spc="-200" baseline="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5309" userDrawn="1">
          <p15:clr>
            <a:srgbClr val="F26B43"/>
          </p15:clr>
        </p15:guide>
        <p15:guide id="5" pos="431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eclipse.org/images/e/e6/Db4objects_Presentation_V6.2_EclipseME.pdf" TargetMode="External"/><Relationship Id="rId3" Type="http://schemas.openxmlformats.org/officeDocument/2006/relationships/hyperlink" Target="http://de.wikipedia.org/wiki/Db4o" TargetMode="External"/><Relationship Id="rId7" Type="http://schemas.openxmlformats.org/officeDocument/2006/relationships/hyperlink" Target="http://www.linux-magazin.de/Ausgaben/2007/09/Konservierungsmittel" TargetMode="External"/><Relationship Id="rId2" Type="http://schemas.openxmlformats.org/officeDocument/2006/relationships/hyperlink" Target="http://www.db4o.com/deuts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outube.com/watch?v=cCrvmFcbGjw" TargetMode="External"/><Relationship Id="rId5" Type="http://schemas.openxmlformats.org/officeDocument/2006/relationships/hyperlink" Target="http://www.youtube.com/watch?v=JEhQbEPOer8" TargetMode="External"/><Relationship Id="rId4" Type="http://schemas.openxmlformats.org/officeDocument/2006/relationships/hyperlink" Target="http://de.wikipedia.org/wiki/Query_by_Exampl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4o.com/deutsch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JEhQbEPOer8" TargetMode="External"/><Relationship Id="rId5" Type="http://schemas.openxmlformats.org/officeDocument/2006/relationships/hyperlink" Target="http://de.wikipedia.org/wiki/Query_by_Example" TargetMode="External"/><Relationship Id="rId4" Type="http://schemas.openxmlformats.org/officeDocument/2006/relationships/hyperlink" Target="http://de.wikipedia.org/wiki/Db4o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file://localhost/Volumes/Daten%20Alle/Kunden/IBZ/IBZ000%20Kleinauftraege/IBZ000%20PowerPoint/Aufzaehlung_IBZ.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Datenbankentwicklung 2</a:t>
            </a:r>
            <a:br>
              <a:rPr lang="de-CH" dirty="0"/>
            </a:br>
            <a:r>
              <a:rPr lang="de-CH" dirty="0"/>
              <a:t>Lukas Müller</a:t>
            </a:r>
          </a:p>
        </p:txBody>
      </p:sp>
    </p:spTree>
    <p:extLst>
      <p:ext uri="{BB962C8B-B14F-4D97-AF65-F5344CB8AC3E}">
        <p14:creationId xmlns:p14="http://schemas.microsoft.com/office/powerpoint/2010/main" val="256111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Bedienung / Programmierung (2)</a:t>
            </a:r>
            <a:endParaRPr lang="de-CH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Abfragen</a:t>
            </a:r>
          </a:p>
          <a:p>
            <a:pPr lvl="1"/>
            <a:r>
              <a:rPr lang="de-CH"/>
              <a:t>Query By Example (QBE)</a:t>
            </a:r>
          </a:p>
          <a:p>
            <a:pPr lvl="2"/>
            <a:r>
              <a:rPr lang="de-DE"/>
              <a:t>Suche anhand von Beispielen (Muster-Objekt)</a:t>
            </a:r>
            <a:endParaRPr lang="de-CH"/>
          </a:p>
          <a:p>
            <a:pPr lvl="1"/>
            <a:r>
              <a:rPr lang="de-CH"/>
              <a:t>SODA / Criteria Queries</a:t>
            </a:r>
          </a:p>
          <a:p>
            <a:pPr lvl="2"/>
            <a:r>
              <a:rPr lang="de-DE"/>
              <a:t>Simple Object Database Access (Programmierschnittstelle)</a:t>
            </a:r>
          </a:p>
          <a:p>
            <a:pPr lvl="2"/>
            <a:r>
              <a:rPr lang="de-DE"/>
              <a:t>Interne db4o-Abfragesprache </a:t>
            </a:r>
          </a:p>
          <a:p>
            <a:pPr lvl="1"/>
            <a:r>
              <a:rPr lang="de-CH"/>
              <a:t>Native Abfragen</a:t>
            </a:r>
          </a:p>
          <a:p>
            <a:pPr lvl="2"/>
            <a:r>
              <a:rPr lang="de-DE"/>
              <a:t>Abfragen, die in der Programmiersprache der Client-Anwendung formuliert sind (also Java oder C#)</a:t>
            </a:r>
          </a:p>
          <a:p>
            <a:pPr lvl="2"/>
            <a:r>
              <a:rPr lang="de-DE"/>
              <a:t>werden zur Laufzeit analysiert und in SODA umgewandelt</a:t>
            </a:r>
          </a:p>
          <a:p>
            <a:pPr lvl="2"/>
            <a:r>
              <a:rPr lang="de-DE"/>
              <a:t>persistierten Objekte müssen daher nicht zeitaufwändig instanziiert werden</a:t>
            </a:r>
            <a:endParaRPr lang="de-CH"/>
          </a:p>
          <a:p>
            <a:endParaRPr lang="de-CH"/>
          </a:p>
          <a:p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db4o</a:t>
            </a:r>
          </a:p>
        </p:txBody>
      </p:sp>
    </p:spTree>
    <p:extLst>
      <p:ext uri="{BB962C8B-B14F-4D97-AF65-F5344CB8AC3E}">
        <p14:creationId xmlns:p14="http://schemas.microsoft.com/office/powerpoint/2010/main" val="96038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Bedienung / Programmierung (3)</a:t>
            </a:r>
            <a:endParaRPr lang="de-CH" altLang="de-DE" dirty="0"/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/>
              <a:t>Ladeverhalten</a:t>
            </a:r>
          </a:p>
          <a:p>
            <a:pPr lvl="1"/>
            <a:r>
              <a:rPr lang="de-CH" altLang="de-DE"/>
              <a:t>IMMEDIATE</a:t>
            </a:r>
          </a:p>
          <a:p>
            <a:pPr lvl="2"/>
            <a:r>
              <a:rPr lang="de-CH" altLang="de-DE"/>
              <a:t>unmittelbar alle Datensätze laden</a:t>
            </a:r>
          </a:p>
          <a:p>
            <a:pPr lvl="2"/>
            <a:r>
              <a:rPr lang="de-CH" altLang="de-DE"/>
              <a:t>daher eher langsam</a:t>
            </a:r>
          </a:p>
          <a:p>
            <a:pPr lvl="1"/>
            <a:r>
              <a:rPr lang="de-CH" altLang="de-DE"/>
              <a:t>LAZY</a:t>
            </a:r>
          </a:p>
          <a:p>
            <a:pPr lvl="2"/>
            <a:r>
              <a:rPr lang="de-CH" altLang="de-DE"/>
              <a:t>vollständige Ladung verzögert</a:t>
            </a:r>
          </a:p>
          <a:p>
            <a:pPr lvl="2"/>
            <a:r>
              <a:rPr lang="de-CH" altLang="de-DE"/>
              <a:t>kann zu Nebeneffekten führen (Datenveränderung während Ladezeit)</a:t>
            </a:r>
          </a:p>
          <a:p>
            <a:pPr lvl="1"/>
            <a:r>
              <a:rPr lang="de-CH" altLang="de-DE"/>
              <a:t>SNAPSHOT</a:t>
            </a:r>
          </a:p>
          <a:p>
            <a:pPr lvl="2"/>
            <a:r>
              <a:rPr lang="de-CH" altLang="de-DE"/>
              <a:t>wie LAZY, aber Veränderungen als Snapshot cachen</a:t>
            </a:r>
          </a:p>
          <a:p>
            <a:pPr lvl="2"/>
            <a:r>
              <a:rPr lang="de-CH" altLang="de-DE"/>
              <a:t>Snapshots bleiben aber bis Freigabe im RAM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db4o</a:t>
            </a:r>
          </a:p>
        </p:txBody>
      </p:sp>
    </p:spTree>
    <p:extLst>
      <p:ext uri="{BB962C8B-B14F-4D97-AF65-F5344CB8AC3E}">
        <p14:creationId xmlns:p14="http://schemas.microsoft.com/office/powerpoint/2010/main" val="235416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Bedienung / Programmierung (4)</a:t>
            </a:r>
            <a:endParaRPr lang="de-CH" altLang="de-DE"/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/>
              <a:t>Transaktionen</a:t>
            </a:r>
          </a:p>
          <a:p>
            <a:pPr lvl="1"/>
            <a:r>
              <a:rPr lang="de-CH" altLang="de-DE"/>
              <a:t>db.commit()</a:t>
            </a:r>
          </a:p>
          <a:p>
            <a:pPr lvl="1"/>
            <a:r>
              <a:rPr lang="de-CH" altLang="de-DE"/>
              <a:t>db.rollback()</a:t>
            </a:r>
          </a:p>
          <a:p>
            <a:endParaRPr lang="de-CH" altLang="de-DE"/>
          </a:p>
          <a:p>
            <a:r>
              <a:rPr lang="de-CH" altLang="de-DE"/>
              <a:t>Callbacks</a:t>
            </a:r>
          </a:p>
          <a:p>
            <a:pPr lvl="1"/>
            <a:r>
              <a:rPr lang="de-CH" altLang="de-DE"/>
              <a:t>Rückruffunktion (ähnlich wie Trigger)</a:t>
            </a:r>
          </a:p>
          <a:p>
            <a:pPr lvl="1"/>
            <a:r>
              <a:rPr lang="de-CH" altLang="de-DE"/>
              <a:t>Interne Callbacks</a:t>
            </a:r>
          </a:p>
          <a:p>
            <a:pPr lvl="2"/>
            <a:r>
              <a:rPr lang="de-DE"/>
              <a:t>vor und nach datenbankbezogenen Ereignissen (New, Update, Delete, Activate und Deactivate)</a:t>
            </a:r>
            <a:endParaRPr lang="de-CH" altLang="de-DE"/>
          </a:p>
          <a:p>
            <a:pPr lvl="2"/>
            <a:r>
              <a:rPr lang="de-CH" altLang="de-DE"/>
              <a:t>werden als Methoden der Klassen </a:t>
            </a:r>
            <a:r>
              <a:rPr lang="de-DE"/>
              <a:t>hinzugefügt</a:t>
            </a:r>
            <a:endParaRPr lang="de-CH" altLang="de-DE"/>
          </a:p>
          <a:p>
            <a:pPr lvl="1"/>
            <a:r>
              <a:rPr lang="de-CH" altLang="de-DE"/>
              <a:t>Externe Callbacks</a:t>
            </a:r>
          </a:p>
          <a:p>
            <a:pPr lvl="2"/>
            <a:r>
              <a:rPr lang="de-CH" altLang="de-DE"/>
              <a:t>sind keinen Klassen zugeordnet</a:t>
            </a:r>
          </a:p>
          <a:p>
            <a:pPr lvl="2"/>
            <a:r>
              <a:rPr lang="de-DE"/>
              <a:t>werden beim ObjectContainer registriert</a:t>
            </a:r>
          </a:p>
          <a:p>
            <a:pPr lvl="2"/>
            <a:r>
              <a:rPr lang="de-DE" altLang="de-DE"/>
              <a:t>zusätzlich </a:t>
            </a:r>
            <a:r>
              <a:rPr lang="de-DE"/>
              <a:t>QueryStarted und QueryFinished als Trigger möglich</a:t>
            </a:r>
            <a:endParaRPr lang="de-CH" alt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db4o</a:t>
            </a:r>
          </a:p>
        </p:txBody>
      </p:sp>
    </p:spTree>
    <p:extLst>
      <p:ext uri="{BB962C8B-B14F-4D97-AF65-F5344CB8AC3E}">
        <p14:creationId xmlns:p14="http://schemas.microsoft.com/office/powerpoint/2010/main" val="308533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Quellen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Db4o</a:t>
            </a:r>
          </a:p>
          <a:p>
            <a:pPr lvl="1"/>
            <a:r>
              <a:rPr lang="de-CH" dirty="0">
                <a:hlinkClick r:id="rId2"/>
              </a:rPr>
              <a:t>http://www.db4o.com/deutsch</a:t>
            </a:r>
            <a:endParaRPr lang="de-CH" dirty="0">
              <a:hlinkClick r:id="rId3"/>
            </a:endParaRPr>
          </a:p>
          <a:p>
            <a:r>
              <a:rPr lang="de-CH" dirty="0"/>
              <a:t>Wikipedia</a:t>
            </a:r>
          </a:p>
          <a:p>
            <a:pPr lvl="1"/>
            <a:r>
              <a:rPr lang="de-CH" dirty="0">
                <a:hlinkClick r:id="rId3"/>
              </a:rPr>
              <a:t>http://de.wikipedia.org/wiki/Db4o</a:t>
            </a:r>
            <a:endParaRPr lang="de-CH" dirty="0"/>
          </a:p>
          <a:p>
            <a:pPr lvl="1"/>
            <a:r>
              <a:rPr lang="de-CH" dirty="0">
                <a:hlinkClick r:id="rId4"/>
              </a:rPr>
              <a:t>http://de.wikipedia.org/wiki/Query_by_Example</a:t>
            </a:r>
            <a:endParaRPr lang="de-CH" dirty="0"/>
          </a:p>
          <a:p>
            <a:r>
              <a:rPr lang="de-CH" dirty="0" err="1"/>
              <a:t>Youtube</a:t>
            </a:r>
            <a:r>
              <a:rPr lang="de-CH" dirty="0"/>
              <a:t>...</a:t>
            </a:r>
          </a:p>
          <a:p>
            <a:pPr lvl="1"/>
            <a:r>
              <a:rPr lang="de-CH" dirty="0">
                <a:hlinkClick r:id="rId5"/>
              </a:rPr>
              <a:t>db4o - Objektorientierte Datenbank für .NET 360 - Part 1/2</a:t>
            </a:r>
            <a:endParaRPr lang="de-CH" dirty="0"/>
          </a:p>
          <a:p>
            <a:pPr lvl="1"/>
            <a:r>
              <a:rPr lang="de-CH" dirty="0">
                <a:hlinkClick r:id="rId6"/>
              </a:rPr>
              <a:t>db4o - Objektorientierte Datenbank für .NET 360 - Part 2/2</a:t>
            </a:r>
            <a:endParaRPr lang="de-CH" dirty="0"/>
          </a:p>
          <a:p>
            <a:pPr lvl="1"/>
            <a:r>
              <a:rPr lang="de-CH" dirty="0"/>
              <a:t>(Vorsicht – Version 4.x !!)</a:t>
            </a:r>
          </a:p>
          <a:p>
            <a:r>
              <a:rPr lang="de-CH" dirty="0"/>
              <a:t>Sonstige</a:t>
            </a:r>
          </a:p>
          <a:p>
            <a:pPr lvl="1"/>
            <a:r>
              <a:rPr lang="de-CH" dirty="0">
                <a:hlinkClick r:id="rId7"/>
              </a:rPr>
              <a:t>http://www.linux-magazin.de/Ausgaben/2007/09/Konservierungsmittel</a:t>
            </a:r>
            <a:endParaRPr lang="de-CH" dirty="0"/>
          </a:p>
          <a:p>
            <a:pPr lvl="1"/>
            <a:r>
              <a:rPr lang="de-CH" dirty="0">
                <a:hlinkClick r:id="rId8"/>
              </a:rPr>
              <a:t>http://wiki.eclipse.org/images/e/e6/Db4objects_Presentation_V6.2_EclipseME.pdf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db4o</a:t>
            </a:r>
          </a:p>
        </p:txBody>
      </p:sp>
    </p:spTree>
    <p:extLst>
      <p:ext uri="{BB962C8B-B14F-4D97-AF65-F5344CB8AC3E}">
        <p14:creationId xmlns:p14="http://schemas.microsoft.com/office/powerpoint/2010/main" val="38554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Einführung in die Programmierung</a:t>
            </a:r>
          </a:p>
        </p:txBody>
      </p:sp>
      <p:pic>
        <p:nvPicPr>
          <p:cNvPr id="12292" name="Picture 6" descr="http://upload.wikimedia.org/wikipedia/de/c/ce/Db4o-logo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19" y="2538413"/>
            <a:ext cx="6524625" cy="2619375"/>
          </a:xfrm>
        </p:spPr>
      </p:pic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14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- Open/Close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6113"/>
            <a:ext cx="7561262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60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- Speichern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7704138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1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- Update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85018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026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- Update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7705725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5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Querying Systems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82581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50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ist db4o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/>
              <a:t>db4o steht für "database for objects„</a:t>
            </a:r>
          </a:p>
          <a:p>
            <a:pPr lvl="1"/>
            <a:r>
              <a:rPr lang="de-CH" altLang="de-DE"/>
              <a:t>Objektorientiert, kein Mapping OO&lt;-&gt;Rel.</a:t>
            </a:r>
          </a:p>
          <a:p>
            <a:r>
              <a:rPr lang="de-CH" altLang="de-DE"/>
              <a:t>opensource NoSQL-Datenbank</a:t>
            </a:r>
          </a:p>
          <a:p>
            <a:pPr lvl="1"/>
            <a:r>
              <a:rPr lang="de-CH" altLang="de-DE"/>
              <a:t>freie und kommerzielle Lizenzen</a:t>
            </a:r>
          </a:p>
          <a:p>
            <a:r>
              <a:rPr lang="de-CH" altLang="de-DE"/>
              <a:t>für Java und .NET verfügbar</a:t>
            </a:r>
          </a:p>
          <a:p>
            <a:pPr lvl="1"/>
            <a:r>
              <a:rPr lang="de-CH" altLang="de-DE"/>
              <a:t>für gemischte Umgebungen geeignet</a:t>
            </a:r>
          </a:p>
          <a:p>
            <a:r>
              <a:rPr lang="de-CH" altLang="de-DE"/>
              <a:t>Effizient</a:t>
            </a:r>
          </a:p>
          <a:p>
            <a:r>
              <a:rPr lang="de-CH" altLang="de-DE"/>
              <a:t>Eignet sich für die Einbettung in andere Programme und Umgebungen mit beschränkten Ressourcen (z.B. PDAs).</a:t>
            </a:r>
          </a:p>
          <a:p>
            <a:r>
              <a:rPr lang="de-CH" altLang="de-DE"/>
              <a:t>Grosse Community</a:t>
            </a:r>
          </a:p>
          <a:p>
            <a:r>
              <a:rPr lang="de-CH" altLang="de-DE"/>
              <a:t>Wird stetig weiterentwickelt (aktuelle V8.0)</a:t>
            </a:r>
          </a:p>
          <a:p>
            <a:endParaRPr lang="de-CH" alt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61" y="2413489"/>
            <a:ext cx="3418743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3" y="1123951"/>
            <a:ext cx="3122734" cy="126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98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Suchen QBE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7561262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991100"/>
            <a:ext cx="5829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257800"/>
            <a:ext cx="748823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25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Suchen QBE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133600"/>
            <a:ext cx="7632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633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Suchen SODA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273925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22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Suchen native query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6480175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29050"/>
            <a:ext cx="5953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445125"/>
            <a:ext cx="5562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052888"/>
            <a:ext cx="57340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35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Suchen native query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628775"/>
            <a:ext cx="52562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84613"/>
            <a:ext cx="5219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59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08500"/>
            <a:ext cx="52006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01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Löschen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916113"/>
            <a:ext cx="7850187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99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/>
              <a:t>DB4O – Sortierung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7345362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4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Tutorial Formel 1</a:t>
            </a:r>
          </a:p>
        </p:txBody>
      </p:sp>
    </p:spTree>
    <p:extLst>
      <p:ext uri="{BB962C8B-B14F-4D97-AF65-F5344CB8AC3E}">
        <p14:creationId xmlns:p14="http://schemas.microsoft.com/office/powerpoint/2010/main" val="150307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4784"/>
            <a:ext cx="7164141" cy="477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Projekt eröffnen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3032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7" name="Grafik 6"/>
          <p:cNvPicPr/>
          <p:nvPr/>
        </p:nvPicPr>
        <p:blipFill>
          <a:blip r:embed="rId3" cstate="print"/>
          <a:srcRect r="46251" b="49376"/>
          <a:stretch>
            <a:fillRect/>
          </a:stretch>
        </p:blipFill>
        <p:spPr bwMode="auto">
          <a:xfrm>
            <a:off x="323528" y="1268760"/>
            <a:ext cx="309634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7"/>
          <p:cNvPicPr/>
          <p:nvPr/>
        </p:nvPicPr>
        <p:blipFill>
          <a:blip r:embed="rId4" cstate="print"/>
          <a:srcRect r="43751" b="60626"/>
          <a:stretch>
            <a:fillRect/>
          </a:stretch>
        </p:blipFill>
        <p:spPr bwMode="auto">
          <a:xfrm>
            <a:off x="5076056" y="1412776"/>
            <a:ext cx="324036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 8"/>
          <p:cNvPicPr/>
          <p:nvPr/>
        </p:nvPicPr>
        <p:blipFill>
          <a:blip r:embed="rId5" cstate="print"/>
          <a:srcRect l="75868" b="58120"/>
          <a:stretch>
            <a:fillRect/>
          </a:stretch>
        </p:blipFill>
        <p:spPr bwMode="auto">
          <a:xfrm>
            <a:off x="755576" y="3789040"/>
            <a:ext cx="2590800" cy="260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Grafik 9"/>
          <p:cNvPicPr/>
          <p:nvPr/>
        </p:nvPicPr>
        <p:blipFill>
          <a:blip r:embed="rId6" cstate="print"/>
          <a:srcRect l="76033" t="9687" b="49573"/>
          <a:stretch>
            <a:fillRect/>
          </a:stretch>
        </p:blipFill>
        <p:spPr bwMode="auto">
          <a:xfrm>
            <a:off x="5868144" y="3861048"/>
            <a:ext cx="2647950" cy="261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ihandform 10"/>
          <p:cNvSpPr/>
          <p:nvPr/>
        </p:nvSpPr>
        <p:spPr>
          <a:xfrm>
            <a:off x="2873829" y="1566092"/>
            <a:ext cx="4214948" cy="1368697"/>
          </a:xfrm>
          <a:custGeom>
            <a:avLst/>
            <a:gdLst>
              <a:gd name="connsiteX0" fmla="*/ 0 w 4214948"/>
              <a:gd name="connsiteY0" fmla="*/ 1368697 h 1368697"/>
              <a:gd name="connsiteX1" fmla="*/ 1628502 w 4214948"/>
              <a:gd name="connsiteY1" fmla="*/ 314959 h 1368697"/>
              <a:gd name="connsiteX2" fmla="*/ 3378925 w 4214948"/>
              <a:gd name="connsiteY2" fmla="*/ 123371 h 1368697"/>
              <a:gd name="connsiteX3" fmla="*/ 4214948 w 4214948"/>
              <a:gd name="connsiteY3" fmla="*/ 1055188 h 13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4948" h="1368697">
                <a:moveTo>
                  <a:pt x="0" y="1368697"/>
                </a:moveTo>
                <a:cubicBezTo>
                  <a:pt x="532674" y="945605"/>
                  <a:pt x="1065348" y="522513"/>
                  <a:pt x="1628502" y="314959"/>
                </a:cubicBezTo>
                <a:cubicBezTo>
                  <a:pt x="2191656" y="107405"/>
                  <a:pt x="2947851" y="0"/>
                  <a:pt x="3378925" y="123371"/>
                </a:cubicBezTo>
                <a:cubicBezTo>
                  <a:pt x="3809999" y="246742"/>
                  <a:pt x="4012473" y="650965"/>
                  <a:pt x="4214948" y="1055188"/>
                </a:cubicBezTo>
              </a:path>
            </a:pathLst>
          </a:custGeom>
          <a:ln w="508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DLL einbinden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821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Grundprinzip / Spezifische Merkmale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/>
              <a:t>Grundprinzip</a:t>
            </a:r>
          </a:p>
          <a:p>
            <a:pPr lvl="1"/>
            <a:r>
              <a:rPr lang="de-CH"/>
              <a:t>Objektdatenbank für Java und .NET-Plattform</a:t>
            </a:r>
          </a:p>
          <a:p>
            <a:pPr lvl="1"/>
            <a:r>
              <a:rPr lang="de-CH"/>
              <a:t>Ist eine NoSQL (Not only SQL)</a:t>
            </a:r>
          </a:p>
          <a:p>
            <a:pPr lvl="1"/>
            <a:r>
              <a:rPr lang="de-CH"/>
              <a:t>Seit 2004 bei GLP (GNU General Public License)</a:t>
            </a:r>
          </a:p>
          <a:p>
            <a:endParaRPr lang="de-CH"/>
          </a:p>
          <a:p>
            <a:r>
              <a:rPr lang="de-CH"/>
              <a:t>Spezifische Merkmale</a:t>
            </a:r>
          </a:p>
          <a:p>
            <a:pPr lvl="1"/>
            <a:r>
              <a:rPr lang="de-CH"/>
              <a:t>Sehr kleiner Speicherbedarf</a:t>
            </a:r>
          </a:p>
          <a:p>
            <a:pPr lvl="1"/>
            <a:r>
              <a:rPr lang="de-CH"/>
              <a:t>Java und .NET Plattform (VB.NET, C#, ASP.NET)</a:t>
            </a:r>
          </a:p>
          <a:p>
            <a:pPr lvl="1"/>
            <a:r>
              <a:rPr lang="de-CH"/>
              <a:t>Unix-Derivate, Linux, Windows</a:t>
            </a:r>
          </a:p>
          <a:p>
            <a:pPr lvl="1"/>
            <a:r>
              <a:rPr lang="de-CH"/>
              <a:t>Query Sprachen</a:t>
            </a:r>
          </a:p>
          <a:p>
            <a:pPr lvl="2"/>
            <a:r>
              <a:rPr lang="de-CH"/>
              <a:t>Objekt-Orientiert (Native Queries, Query by Example)</a:t>
            </a:r>
          </a:p>
          <a:p>
            <a:pPr lvl="2"/>
            <a:r>
              <a:rPr lang="de-CH"/>
              <a:t>SQL (via Replikation zu relationalen Datenbanken)</a:t>
            </a:r>
          </a:p>
          <a:p>
            <a:pPr lvl="2"/>
            <a:r>
              <a:rPr lang="de-CH"/>
              <a:t>XML (Dritthersteller)</a:t>
            </a:r>
          </a:p>
          <a:p>
            <a:pPr lvl="1"/>
            <a:r>
              <a:rPr lang="de-CH"/>
              <a:t>Sicherheit</a:t>
            </a:r>
          </a:p>
          <a:p>
            <a:pPr lvl="2"/>
            <a:r>
              <a:rPr lang="de-CH"/>
              <a:t>File Protection (Passwort)</a:t>
            </a:r>
          </a:p>
          <a:p>
            <a:pPr lvl="2"/>
            <a:r>
              <a:rPr lang="de-CH"/>
              <a:t>File Verschlüsselung (Simple, XTEA 128 bit)</a:t>
            </a:r>
          </a:p>
          <a:p>
            <a:pPr lvl="1"/>
            <a:r>
              <a:rPr lang="de-CH"/>
              <a:t>Availability</a:t>
            </a:r>
          </a:p>
          <a:p>
            <a:pPr lvl="2"/>
            <a:r>
              <a:rPr lang="de-CH"/>
              <a:t>Commit-Recover bei Systemabstürzen</a:t>
            </a:r>
          </a:p>
          <a:p>
            <a:pPr lvl="2"/>
            <a:r>
              <a:rPr lang="de-CH"/>
              <a:t>ACID (Atomarität, Konsistenz, Isoliertheit, Dauerhaftigkeit)</a:t>
            </a:r>
          </a:p>
          <a:p>
            <a:pPr lvl="1"/>
            <a:endParaRPr lang="de-CH"/>
          </a:p>
          <a:p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62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12" name="Grafik 5"/>
          <p:cNvPicPr/>
          <p:nvPr/>
        </p:nvPicPr>
        <p:blipFill rotWithShape="1">
          <a:blip r:embed="rId3" cstate="print"/>
          <a:srcRect r="71442" b="21667"/>
          <a:stretch/>
        </p:blipFill>
        <p:spPr bwMode="auto">
          <a:xfrm>
            <a:off x="395536" y="1268760"/>
            <a:ext cx="3168352" cy="52868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860032" y="1196752"/>
            <a:ext cx="3960440" cy="55446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System;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System.Collections.Generic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System.Linq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System.Text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namespace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FormulaOne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class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Pilot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Pilot(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Name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get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return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Points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get</a:t>
            </a: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return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AddPoints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int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+=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override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ToString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return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string.Format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("{0}/{1}",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name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, _</a:t>
            </a:r>
            <a:r>
              <a:rPr kumimoji="0" lang="de-CH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Klasse „Pilot“ erstellen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1562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6855" r="61233" b="67175"/>
          <a:stretch>
            <a:fillRect/>
          </a:stretch>
        </p:blipFill>
        <p:spPr bwMode="auto">
          <a:xfrm>
            <a:off x="467544" y="1772815"/>
            <a:ext cx="4032448" cy="337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499992" y="4725144"/>
            <a:ext cx="4176464" cy="10081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//Zusätzliche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Namespaces</a:t>
            </a:r>
            <a:endParaRPr kumimoji="0" lang="de-CH" sz="1400" b="0" i="0" u="none" strike="noStrike" cap="none" normalizeH="0" baseline="0" dirty="0">
              <a:ln>
                <a:noFill/>
              </a:ln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System.IO;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Db4objects.Db4o;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Db4objects.Db4o.Query;</a:t>
            </a:r>
            <a:endParaRPr kumimoji="0" lang="de-DE" sz="4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Db4o-Namespaces einbinden</a:t>
            </a:r>
          </a:p>
        </p:txBody>
      </p:sp>
    </p:spTree>
    <p:extLst>
      <p:ext uri="{BB962C8B-B14F-4D97-AF65-F5344CB8AC3E}">
        <p14:creationId xmlns:p14="http://schemas.microsoft.com/office/powerpoint/2010/main" val="3368057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7059" t="9986" r="25717" b="43940"/>
          <a:stretch>
            <a:fillRect/>
          </a:stretch>
        </p:blipFill>
        <p:spPr bwMode="auto">
          <a:xfrm>
            <a:off x="683568" y="1268760"/>
            <a:ext cx="78488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67544" y="4221088"/>
            <a:ext cx="8208912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//Datenbankdatei als Variable. Speichert die Datei unter C:\Users\[benutzername]\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AppData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\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Local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bzw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%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userprofile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%\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AppData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\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Local</a:t>
            </a:r>
            <a:endParaRPr kumimoji="0" lang="de-CH" sz="1100" b="0" i="0" u="none" strike="noStrike" cap="none" normalizeH="0" baseline="0" dirty="0">
              <a:ln>
                <a:noFill/>
              </a:ln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readonly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Path.Combine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100" dirty="0">
                <a:latin typeface="Lucida Console" pitchFamily="49" charset="0"/>
                <a:cs typeface="Arial" pitchFamily="34" charset="0"/>
              </a:rPr>
              <a:t>	</a:t>
            </a:r>
            <a:r>
              <a:rPr lang="de-CH" sz="1100" dirty="0" err="1">
                <a:latin typeface="Lucida Console" pitchFamily="49" charset="0"/>
                <a:cs typeface="Arial" pitchFamily="34" charset="0"/>
              </a:rPr>
              <a:t>E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nvironment.GetFolderPath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Environment.SpecialFolder.LocalApplicationData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"formula1.yap");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Main(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string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[]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args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//Löscht die DB-Datei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//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File.Delete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AccessDb4o();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//Löscht die DB-Datei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//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File.Delete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Db4oEmbedded.OpenFile(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))</a:t>
            </a:r>
            <a:endParaRPr kumimoji="0" lang="de-DE" sz="4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Handling der Datenbankdatei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998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7059" t="9986" r="38317" b="32657"/>
          <a:stretch>
            <a:fillRect/>
          </a:stretch>
        </p:blipFill>
        <p:spPr bwMode="auto">
          <a:xfrm>
            <a:off x="611560" y="1268760"/>
            <a:ext cx="4176464" cy="29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55776" y="2204864"/>
            <a:ext cx="6264696" cy="4392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Db4oEmbedded.OpenFile(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//Speichern der ersten beiden Piloten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StoreFirstPilot(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StoreSecondPilot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//Alle Piloten ausgeben mit QBE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RetrieveAllPilotsQBE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//Alle Piloten ausgeben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//Gibt den Pilot Michael Schumacher aus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RetrievePilotByName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//Gibt alle Piloten mit 100 Punkten aus (M. Schumacher)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RetrievePilotByExactPoints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//Gibt Pilot 11 Punkte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UpdatePilot(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CH" sz="1100" b="0" i="0" u="none" strike="noStrike" cap="none" normalizeH="0" baseline="0" dirty="0">
              <a:ln>
                <a:noFill/>
              </a:ln>
              <a:effectLst/>
              <a:latin typeface="Lucida Console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//Löscht Piloten nach Namen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DeleteFirst</a:t>
            </a:r>
            <a:r>
              <a:rPr kumimoji="0" lang="de-CH" sz="105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Pilot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ByName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    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DeleteSecondPilotByName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1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1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}</a:t>
            </a:r>
            <a:endParaRPr kumimoji="0" lang="de-DE" sz="40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Methoden aufrufen</a:t>
            </a:r>
          </a:p>
        </p:txBody>
      </p:sp>
    </p:spTree>
    <p:extLst>
      <p:ext uri="{BB962C8B-B14F-4D97-AF65-F5344CB8AC3E}">
        <p14:creationId xmlns:p14="http://schemas.microsoft.com/office/powerpoint/2010/main" val="342478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  <a:br>
              <a:rPr lang="de-CH" dirty="0"/>
            </a:b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40417" b="44881"/>
          <a:stretch>
            <a:fillRect/>
          </a:stretch>
        </p:blipFill>
        <p:spPr bwMode="auto">
          <a:xfrm>
            <a:off x="251520" y="1340768"/>
            <a:ext cx="590465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63688" y="2852936"/>
            <a:ext cx="7128792" cy="37444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//Methode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mit eingebaut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result.Count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foreach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object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item in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(item);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200" dirty="0"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	//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//Datenbank anbinden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AccessDb4o()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using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Db4oEmbedded.OpenFile(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YapFileName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	// do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something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with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db4o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de-DE" sz="4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Werkzeug-Methoden</a:t>
            </a:r>
          </a:p>
        </p:txBody>
      </p:sp>
    </p:spTree>
    <p:extLst>
      <p:ext uri="{BB962C8B-B14F-4D97-AF65-F5344CB8AC3E}">
        <p14:creationId xmlns:p14="http://schemas.microsoft.com/office/powerpoint/2010/main" val="3371715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45667" b="45821"/>
          <a:stretch>
            <a:fillRect/>
          </a:stretch>
        </p:blipFill>
        <p:spPr bwMode="auto">
          <a:xfrm>
            <a:off x="251520" y="1268760"/>
            <a:ext cx="51845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11760" y="2060848"/>
            <a:ext cx="5904656" cy="34563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//Speichert ersten Piloten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StoreFirstPilot(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Pilot pilot1 =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Pilot("Michael Schumacher", 100);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db.Store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(pilot1);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Stored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{0}", pilot1);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//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//Speichert zweiten Piloten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StoreSecondPilot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Pilot pilot2 =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Pilot("Rubens Barrichello", 99);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db.Store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(pilot2);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Stored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{0}", pilot2);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//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de-DE" sz="4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r="53350" b="72105"/>
          <a:stretch>
            <a:fillRect/>
          </a:stretch>
        </p:blipFill>
        <p:spPr bwMode="auto">
          <a:xfrm>
            <a:off x="5292080" y="5301208"/>
            <a:ext cx="3484946" cy="105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Piloten erfassen</a:t>
            </a:r>
          </a:p>
        </p:txBody>
      </p:sp>
    </p:spTree>
    <p:extLst>
      <p:ext uri="{BB962C8B-B14F-4D97-AF65-F5344CB8AC3E}">
        <p14:creationId xmlns:p14="http://schemas.microsoft.com/office/powerpoint/2010/main" val="2218699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44617" b="67447"/>
          <a:stretch>
            <a:fillRect/>
          </a:stretch>
        </p:blipFill>
        <p:spPr bwMode="auto">
          <a:xfrm>
            <a:off x="395536" y="1340768"/>
            <a:ext cx="599466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31640" y="3284984"/>
            <a:ext cx="7128792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//Gibt alle Piloten über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QueryByExample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aus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RetrieveAllPilotsQBE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Pilot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Pilot(null, 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	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	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de-DE" sz="4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r="66750" b="76526"/>
          <a:stretch>
            <a:fillRect/>
          </a:stretch>
        </p:blipFill>
        <p:spPr bwMode="auto">
          <a:xfrm>
            <a:off x="4716015" y="4797152"/>
            <a:ext cx="363427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Abfrage aller Piloten über Query-By-</a:t>
            </a:r>
            <a:r>
              <a:rPr lang="de-CH" dirty="0" err="1"/>
              <a:t>Example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472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59632" y="2924944"/>
            <a:ext cx="7128792" cy="15121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//Gibt alle Piloten (vom Typ Pilot) aus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typeof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(Pilot));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}</a:t>
            </a:r>
            <a:endParaRPr kumimoji="0" lang="de-DE" sz="4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45142" b="72149"/>
          <a:stretch>
            <a:fillRect/>
          </a:stretch>
        </p:blipFill>
        <p:spPr bwMode="auto">
          <a:xfrm>
            <a:off x="251520" y="1340768"/>
            <a:ext cx="525658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 r="68983" b="76526"/>
          <a:stretch>
            <a:fillRect/>
          </a:stretch>
        </p:blipFill>
        <p:spPr bwMode="auto">
          <a:xfrm>
            <a:off x="4283967" y="4653136"/>
            <a:ext cx="3201821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Abfragen aller Piloten (Objekte vom Typ Pilot)</a:t>
            </a:r>
          </a:p>
        </p:txBody>
      </p:sp>
    </p:spTree>
    <p:extLst>
      <p:ext uri="{BB962C8B-B14F-4D97-AF65-F5344CB8AC3E}">
        <p14:creationId xmlns:p14="http://schemas.microsoft.com/office/powerpoint/2010/main" val="8190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7059" t="9986" r="43567" b="69328"/>
          <a:stretch>
            <a:fillRect/>
          </a:stretch>
        </p:blipFill>
        <p:spPr bwMode="auto">
          <a:xfrm>
            <a:off x="179512" y="1268760"/>
            <a:ext cx="58915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2852936"/>
            <a:ext cx="7416824" cy="1584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//Gibt den Pilot Michael Schumacher aus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RetrievePilotByName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Pilot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Pilot("Michael Schumacher", 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	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	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de-DE" sz="4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 r="67867" b="78736"/>
          <a:stretch>
            <a:fillRect/>
          </a:stretch>
        </p:blipFill>
        <p:spPr bwMode="auto">
          <a:xfrm>
            <a:off x="4788024" y="4725144"/>
            <a:ext cx="301570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Pilot nach Namen ausgeben</a:t>
            </a:r>
          </a:p>
        </p:txBody>
      </p:sp>
    </p:spTree>
    <p:extLst>
      <p:ext uri="{BB962C8B-B14F-4D97-AF65-F5344CB8AC3E}">
        <p14:creationId xmlns:p14="http://schemas.microsoft.com/office/powerpoint/2010/main" val="781316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41467" b="69328"/>
          <a:stretch>
            <a:fillRect/>
          </a:stretch>
        </p:blipFill>
        <p:spPr bwMode="auto">
          <a:xfrm>
            <a:off x="179512" y="1268760"/>
            <a:ext cx="654618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3212976"/>
            <a:ext cx="8064896" cy="16561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//Gibt alle Piloten mit 100 Punkten aus (M. Schumacher)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RetrievePilotByExactPoints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Pilot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Pilot(null, 100);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proto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ListResult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4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4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}</a:t>
            </a:r>
            <a:endParaRPr kumimoji="0" lang="de-DE" sz="4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r="68983" b="78736"/>
          <a:stretch>
            <a:fillRect/>
          </a:stretch>
        </p:blipFill>
        <p:spPr bwMode="auto">
          <a:xfrm>
            <a:off x="5148064" y="5013176"/>
            <a:ext cx="3039686" cy="105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Pilot nach Punkten ausgeben</a:t>
            </a:r>
          </a:p>
        </p:txBody>
      </p:sp>
    </p:spTree>
    <p:extLst>
      <p:ext uri="{BB962C8B-B14F-4D97-AF65-F5344CB8AC3E}">
        <p14:creationId xmlns:p14="http://schemas.microsoft.com/office/powerpoint/2010/main" val="182437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Grundprinzip / Spezifische Merkmale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Concurrency</a:t>
            </a:r>
          </a:p>
          <a:p>
            <a:pPr lvl="1"/>
            <a:r>
              <a:rPr lang="de-CH"/>
              <a:t>Lokal,  Client/Server</a:t>
            </a:r>
          </a:p>
          <a:p>
            <a:pPr lvl="1"/>
            <a:r>
              <a:rPr lang="de-CH"/>
              <a:t>Mehrere Threads, Transaktionen (parallel)</a:t>
            </a:r>
          </a:p>
          <a:p>
            <a:r>
              <a:rPr lang="de-CH"/>
              <a:t>Skalierbarkeit</a:t>
            </a:r>
          </a:p>
          <a:p>
            <a:pPr lvl="1"/>
            <a:r>
              <a:rPr lang="de-CH"/>
              <a:t>55x schneller als Hibernate/MySQL</a:t>
            </a:r>
          </a:p>
          <a:p>
            <a:pPr lvl="1"/>
            <a:r>
              <a:rPr lang="de-CH"/>
              <a:t>Speichert (200’000 Objekte/Sekunde)</a:t>
            </a:r>
          </a:p>
          <a:p>
            <a:pPr lvl="1"/>
            <a:r>
              <a:rPr lang="de-CH"/>
              <a:t>In Memory Modus verfügbar</a:t>
            </a:r>
          </a:p>
          <a:p>
            <a:r>
              <a:rPr lang="de-CH"/>
              <a:t>Internationalisierung</a:t>
            </a:r>
          </a:p>
          <a:p>
            <a:pPr lvl="1"/>
            <a:r>
              <a:rPr lang="de-CH"/>
              <a:t>Unicode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532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 l="17059" t="10926" r="35692" b="59925"/>
          <a:stretch>
            <a:fillRect/>
          </a:stretch>
        </p:blipFill>
        <p:spPr bwMode="auto">
          <a:xfrm>
            <a:off x="323528" y="1268760"/>
            <a:ext cx="648072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2852936"/>
            <a:ext cx="8280920" cy="23042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//Gibt Pilot 11 Punkte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UpdatePilot(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Pilot("Michael Schumacher", 0));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Pilot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(Pilot)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result.Next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found.AddPoints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(11);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db.Store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Added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11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points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for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{0}",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//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2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2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}</a:t>
            </a:r>
            <a:endParaRPr kumimoji="0" lang="de-DE" sz="44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 r="46650" b="72105"/>
          <a:stretch>
            <a:fillRect/>
          </a:stretch>
        </p:blipFill>
        <p:spPr bwMode="auto">
          <a:xfrm>
            <a:off x="4355976" y="5085184"/>
            <a:ext cx="436185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11 Punkte zu einem Piloten addieren (Update)</a:t>
            </a:r>
          </a:p>
        </p:txBody>
      </p:sp>
    </p:spTree>
    <p:extLst>
      <p:ext uri="{BB962C8B-B14F-4D97-AF65-F5344CB8AC3E}">
        <p14:creationId xmlns:p14="http://schemas.microsoft.com/office/powerpoint/2010/main" val="675829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l="16534" t="9986" r="35692" b="42060"/>
          <a:stretch>
            <a:fillRect/>
          </a:stretch>
        </p:blipFill>
        <p:spPr bwMode="auto">
          <a:xfrm>
            <a:off x="251520" y="1268760"/>
            <a:ext cx="655272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835696" y="2060848"/>
            <a:ext cx="6840760" cy="33123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//Löscht Piloten nach Namen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DeleteFirstPilotByName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000" dirty="0"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Pilot("Michael Schumacher", 0));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Pilot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(Pilot)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result.Next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db.Delete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{0}",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//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public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static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void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DeleteSecondPilotByName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IObjectContainer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	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IObjectSet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db.QueryByExample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new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Pilot("Rubens Barrichello", 0));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Pilot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= (Pilot)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result.Next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db.Delete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Console.WriteLine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("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Deleted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{0}",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found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RetrieveAllPilots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db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//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ReadLine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            </a:t>
            </a:r>
            <a:r>
              <a:rPr kumimoji="0" lang="de-CH" sz="1000" b="0" i="0" u="none" strike="noStrike" cap="none" normalizeH="0" baseline="0" dirty="0" err="1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Console.ReadLine</a:t>
            </a: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CH" sz="10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  <a:cs typeface="Arial" pitchFamily="34" charset="0"/>
              </a:rPr>
              <a:t>}</a:t>
            </a:r>
            <a:endParaRPr kumimoji="0" lang="de-DE" sz="32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 r="58933" b="63263"/>
          <a:stretch>
            <a:fillRect/>
          </a:stretch>
        </p:blipFill>
        <p:spPr bwMode="auto">
          <a:xfrm>
            <a:off x="4499992" y="5085184"/>
            <a:ext cx="33461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Piloten löschen</a:t>
            </a:r>
          </a:p>
        </p:txBody>
      </p:sp>
    </p:spTree>
    <p:extLst>
      <p:ext uri="{BB962C8B-B14F-4D97-AF65-F5344CB8AC3E}">
        <p14:creationId xmlns:p14="http://schemas.microsoft.com/office/powerpoint/2010/main" val="560144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r="44120" b="32360"/>
          <a:stretch>
            <a:fillRect/>
          </a:stretch>
        </p:blipFill>
        <p:spPr bwMode="auto">
          <a:xfrm>
            <a:off x="281150" y="1257325"/>
            <a:ext cx="6248237" cy="50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Die Datenbank</a:t>
            </a:r>
          </a:p>
        </p:txBody>
      </p:sp>
    </p:spTree>
    <p:extLst>
      <p:ext uri="{BB962C8B-B14F-4D97-AF65-F5344CB8AC3E}">
        <p14:creationId xmlns:p14="http://schemas.microsoft.com/office/powerpoint/2010/main" val="1578298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1151" y="1463923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Db4o-Entwickler</a:t>
            </a:r>
            <a:endParaRPr lang="de-CH" dirty="0">
              <a:hlinkClick r:id="rId3"/>
            </a:endParaRPr>
          </a:p>
          <a:p>
            <a:r>
              <a:rPr lang="de-CH" u="sng" dirty="0">
                <a:hlinkClick r:id="rId3"/>
              </a:rPr>
              <a:t>http://www.db4o.com/deutsch/</a:t>
            </a:r>
            <a:endParaRPr lang="de-CH" u="sng" dirty="0"/>
          </a:p>
          <a:p>
            <a:endParaRPr lang="de-CH" dirty="0"/>
          </a:p>
          <a:p>
            <a:r>
              <a:rPr lang="de-CH" dirty="0" err="1"/>
              <a:t>Wikipedia</a:t>
            </a:r>
            <a:endParaRPr lang="de-CH" dirty="0"/>
          </a:p>
          <a:p>
            <a:r>
              <a:rPr lang="de-CH" u="sng" dirty="0">
                <a:hlinkClick r:id="rId4"/>
              </a:rPr>
              <a:t>http://de.wikipedia.org/wiki/Db4o</a:t>
            </a:r>
            <a:endParaRPr lang="de-CH" u="sng" dirty="0"/>
          </a:p>
          <a:p>
            <a:r>
              <a:rPr lang="de-CH" u="sng" dirty="0">
                <a:hlinkClick r:id="rId5"/>
              </a:rPr>
              <a:t>http://de.wikipedia.org/wiki/Query_by_Example</a:t>
            </a:r>
            <a:endParaRPr lang="de-CH" dirty="0"/>
          </a:p>
          <a:p>
            <a:r>
              <a:rPr lang="de-CH" u="sng" dirty="0">
                <a:hlinkClick r:id="rId4"/>
              </a:rPr>
              <a:t>http://de.wikipedia.org/wiki/Db4o#Native_Abfragen</a:t>
            </a:r>
            <a:endParaRPr lang="de-CH" dirty="0"/>
          </a:p>
          <a:p>
            <a:endParaRPr lang="de-CH" dirty="0"/>
          </a:p>
          <a:p>
            <a:r>
              <a:rPr lang="de-CH" dirty="0"/>
              <a:t>Auch ein gutes </a:t>
            </a:r>
            <a:r>
              <a:rPr lang="de-CH" dirty="0" err="1"/>
              <a:t>Tutorial</a:t>
            </a:r>
            <a:r>
              <a:rPr lang="de-CH" dirty="0"/>
              <a:t>-Video (ältere Java-Version) auf Deutsch</a:t>
            </a:r>
          </a:p>
          <a:p>
            <a:r>
              <a:rPr lang="de-CH" dirty="0">
                <a:hlinkClick r:id="rId6"/>
              </a:rPr>
              <a:t>https://www.youtube.com/watch?v=JEhQbEPOer8</a:t>
            </a:r>
            <a:endParaRPr lang="de-CH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279955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Db4o: Formel 1 Tutorial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979712" y="1412776"/>
            <a:ext cx="6696744" cy="19051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System;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System.Collections.Generic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System.Linq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System.Text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//Zusätzliche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Namespaces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System.IO;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Db4objects.Db4o;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Db4objects.Db4o.Query;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namespace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FormulaOne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class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Formel1Beispiel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//Datenbankdatei als Variable. Speichert die Datei unter C:\Users\[benutzername]\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AppData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\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Local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bzw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%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userprofile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%\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AppData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\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Local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readonly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YapFileName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Path.Combine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   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Environment.GetFolderPath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Environment.SpecialFolder.LocalApplicationData</a:t>
            </a:r>
            <a:r>
              <a:rPr lang="de-CH" sz="800" dirty="0"/>
              <a:t>),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               "formula1.yap");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Main(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[]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args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//Löscht die DB-Datei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File.Delete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YapFileName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AccessDb4o();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//Löscht die DB-Datei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File.Delete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YapFileName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Db4oEmbedded.OpenFile(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YapFileName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{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                //Speichern der ersten beide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n Piloten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//StoreFirstPilot(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StoreSecondPilot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//Alle Piloten ausgeben mit QBE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RetrieveAllPilotsQBE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//Alle Piloten ausgeben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//Gibt den Pilot Michael Schumacher aus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//Gibt alle Piloten mit 100 Punkten aus (M. Schumacher)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RetrievePilotByExactPoints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//Gibt Pilot 11 Punkte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//UpdatePilot(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//Löscht Piloten nach Namen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DeleteFirstPilotByName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DeleteSecondPilotByName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//Methode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mit eingebaut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result.Count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foreach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object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item in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(item);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//Datenbank anbinden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AccessDb4o()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Db4oEmbedded.OpenFile(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YapFileName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// do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something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with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db4o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//Speichert ersten Piloten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StoreFirstPilot(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pilot1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Pilot("Michael Schumacher", 100);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db.Store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(pilot1);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Stored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{0}", pilot1);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//Speichert zweiten Piloten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StoreSecondPilot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pilot2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Pilot("Rubens Barrichello", 99);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db.Store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(pilot2);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Stored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{0}", pilot2);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//Gibt alle Piloten über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aus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RetrieveAllPilotsQBE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Pilot(null, 0);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//Gibt alle Piloten (vom Typ Pilot) aus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typeof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(Pilot));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//Gibt den Pilot Michael Schumacher aus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Pilot("Michael Schumacher", 0);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//Gibt alle Piloten mit 100 Punkten aus (M. Schumacher)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RetrievePilotByExactPoints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Pilot(null, 100);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proto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ListResult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//Gibt Pilot 11 Punkte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UpdatePilot(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Pilot("Michael Schumacher", 0));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(Pilot)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result.Next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found.AddPoints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(11);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db.Store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Added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11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{0}",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//Löscht Piloten nach Namen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DeleteFirstPilotByName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Pilot("Michael Schumacher", 0));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(Pilot)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result.Next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db.Delete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{0}",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static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DeleteSecondPilotByName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IObjectContainer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IObjectSet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db.QueryByExample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new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Pilot("Rubens Barrichello", 0));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Pilot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(Pilot)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result.Next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db.Delete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Console.WriteLine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Deleted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{0}",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found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RetrieveAllPilots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db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//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zum lesen hinzugefügt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Console.ReadLine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}</a:t>
            </a:r>
          </a:p>
          <a:p>
            <a:endParaRPr lang="de-CH" sz="800" dirty="0"/>
          </a:p>
          <a:p>
            <a:endParaRPr lang="de-CH" sz="800" dirty="0"/>
          </a:p>
        </p:txBody>
      </p:sp>
      <p:sp>
        <p:nvSpPr>
          <p:cNvPr id="7" name="Textfeld 6"/>
          <p:cNvSpPr txBox="1"/>
          <p:nvPr/>
        </p:nvSpPr>
        <p:spPr>
          <a:xfrm>
            <a:off x="755576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Program.cs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1547664" y="2420888"/>
            <a:ext cx="6696744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System;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System.Collections.Generic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System.Linq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using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System.Text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namespace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FormulaOne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class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int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Pilot(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,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int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Name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get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return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int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Points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get</a:t>
            </a:r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return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void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AddPoints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int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+=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endParaRPr lang="de-CH" sz="800" dirty="0">
              <a:latin typeface="Lucida Console" pitchFamily="49" charset="0"/>
              <a:cs typeface="Arial" pitchFamily="34" charset="0"/>
            </a:endParaRP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override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public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ToString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()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{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   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return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 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string.Format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("{0}/{1}",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name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, _</a:t>
            </a:r>
            <a:r>
              <a:rPr lang="de-CH" sz="800" dirty="0" err="1">
                <a:latin typeface="Lucida Console" pitchFamily="49" charset="0"/>
                <a:cs typeface="Arial" pitchFamily="34" charset="0"/>
              </a:rPr>
              <a:t>points</a:t>
            </a:r>
            <a:r>
              <a:rPr lang="de-CH" sz="800" dirty="0">
                <a:latin typeface="Lucida Console" pitchFamily="49" charset="0"/>
                <a:cs typeface="Arial" pitchFamily="34" charset="0"/>
              </a:rPr>
              <a:t>);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    }</a:t>
            </a:r>
          </a:p>
          <a:p>
            <a:r>
              <a:rPr lang="de-CH" sz="800" dirty="0">
                <a:latin typeface="Lucida Console" pitchFamily="49" charset="0"/>
                <a:cs typeface="Arial" pitchFamily="34" charset="0"/>
              </a:rPr>
              <a:t>}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83568" y="24208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Pilot.cs</a:t>
            </a:r>
            <a:endParaRPr lang="de-CH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Gesamter Quellcode</a:t>
            </a:r>
          </a:p>
        </p:txBody>
      </p:sp>
    </p:spTree>
    <p:extLst>
      <p:ext uri="{BB962C8B-B14F-4D97-AF65-F5344CB8AC3E}">
        <p14:creationId xmlns:p14="http://schemas.microsoft.com/office/powerpoint/2010/main" val="86086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Eckdaten und Fakten</a:t>
            </a:r>
            <a:endParaRPr lang="de-CH" altLang="de-DE"/>
          </a:p>
        </p:txBody>
      </p:sp>
      <p:sp>
        <p:nvSpPr>
          <p:cNvPr id="614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/>
              <a:t>sehr schlank (&lt; 800 kB)</a:t>
            </a:r>
          </a:p>
          <a:p>
            <a:pPr lvl="1"/>
            <a:r>
              <a:rPr lang="de-CH" altLang="de-DE"/>
              <a:t>auch zur Laufzeit überschreitet RAM 1 MB selten</a:t>
            </a:r>
          </a:p>
          <a:p>
            <a:r>
              <a:rPr lang="de-CH" altLang="de-DE"/>
              <a:t>Tutorial beim Setup mit dabei</a:t>
            </a:r>
          </a:p>
          <a:p>
            <a:r>
              <a:rPr lang="de-CH" altLang="de-DE"/>
              <a:t>Client-Server-Mode oder Embedded Mode (File)</a:t>
            </a:r>
          </a:p>
          <a:p>
            <a:r>
              <a:rPr lang="de-CH" altLang="de-DE"/>
              <a:t>Keine Datenbankadministration von aussen nötig/möglich</a:t>
            </a:r>
          </a:p>
          <a:p>
            <a:pPr lvl="1"/>
            <a:r>
              <a:rPr lang="de-CH" altLang="de-DE"/>
              <a:t>Sämtliche Einstellungen/Anpassungen über den Programmcode</a:t>
            </a:r>
          </a:p>
          <a:p>
            <a:r>
              <a:rPr lang="de-CH" altLang="de-DE"/>
              <a:t>Objekte können ohne besondere Vorkehrungen gespeichert werden (keine Oberklassen, Schnittstellen, etc.) </a:t>
            </a:r>
            <a:r>
              <a:rPr lang="de-CH" altLang="de-DE">
                <a:sym typeface="Wingdings" panose="05000000000000000000" pitchFamily="2" charset="2"/>
              </a:rPr>
              <a:t> siehe Demo</a:t>
            </a:r>
            <a:endParaRPr lang="de-CH" altLang="de-DE"/>
          </a:p>
          <a:p>
            <a:r>
              <a:rPr lang="de-CH" altLang="de-DE"/>
              <a:t>Replikation</a:t>
            </a:r>
          </a:p>
          <a:p>
            <a:pPr lvl="1"/>
            <a:r>
              <a:rPr lang="de-CH" altLang="de-DE"/>
              <a:t>Mittels weniger Zeilen Replikation unter beliebig vielen Servern (Cluster)</a:t>
            </a:r>
          </a:p>
          <a:p>
            <a:pPr lvl="1"/>
            <a:r>
              <a:rPr lang="de-CH" altLang="de-DE"/>
              <a:t>uni- und bidirektional</a:t>
            </a:r>
          </a:p>
          <a:p>
            <a:pPr lvl="1"/>
            <a:r>
              <a:rPr lang="de-CH" altLang="de-DE"/>
              <a:t>auch Replikation in relationale Datenbanken möglich</a:t>
            </a:r>
          </a:p>
          <a:p>
            <a:endParaRPr lang="de-CH" altLang="de-DE"/>
          </a:p>
          <a:p>
            <a:endParaRPr lang="de-CH" alt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Vor- und Nachteile</a:t>
            </a:r>
            <a:endParaRPr lang="de-CH" altLang="de-DE"/>
          </a:p>
        </p:txBody>
      </p:sp>
      <p:sp>
        <p:nvSpPr>
          <p:cNvPr id="7171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 dirty="0"/>
              <a:t>Vorteile</a:t>
            </a:r>
          </a:p>
          <a:p>
            <a:pPr lvl="1"/>
            <a:r>
              <a:rPr lang="de-CH" altLang="de-DE" dirty="0"/>
              <a:t>günstig / kostenlos</a:t>
            </a:r>
          </a:p>
          <a:p>
            <a:pPr lvl="1"/>
            <a:r>
              <a:rPr lang="de-CH" altLang="de-DE" dirty="0"/>
              <a:t>viele Sprachen (C; C++; C#, Java, etc.)</a:t>
            </a:r>
          </a:p>
          <a:p>
            <a:pPr lvl="1"/>
            <a:r>
              <a:rPr lang="de-CH" altLang="de-DE" dirty="0"/>
              <a:t>Sehr geringer Speicherbedarf</a:t>
            </a:r>
          </a:p>
          <a:p>
            <a:pPr lvl="1"/>
            <a:r>
              <a:rPr lang="de-CH" altLang="de-DE" dirty="0"/>
              <a:t>Besteht aus einer Programmbibliothek 600 kB</a:t>
            </a:r>
          </a:p>
          <a:p>
            <a:pPr lvl="1"/>
            <a:r>
              <a:rPr lang="de-CH" altLang="de-DE" dirty="0"/>
              <a:t>keine DB Administration</a:t>
            </a:r>
          </a:p>
          <a:p>
            <a:pPr lvl="1"/>
            <a:r>
              <a:rPr lang="de-CH" altLang="de-DE" dirty="0"/>
              <a:t>grosse Community</a:t>
            </a:r>
          </a:p>
          <a:p>
            <a:pPr lvl="1"/>
            <a:r>
              <a:rPr lang="de-CH" altLang="de-DE" dirty="0"/>
              <a:t>Kein DB-Admin nötig</a:t>
            </a:r>
          </a:p>
          <a:p>
            <a:pPr lvl="1"/>
            <a:r>
              <a:rPr lang="de-CH" altLang="de-DE" dirty="0"/>
              <a:t>Keine DB-Abfragesprache benötigt (SQL)</a:t>
            </a:r>
          </a:p>
          <a:p>
            <a:pPr lvl="1"/>
            <a:r>
              <a:rPr lang="de-CH" altLang="de-DE" dirty="0"/>
              <a:t>Die DB kann in gemischten Umgebungen</a:t>
            </a:r>
            <a:br>
              <a:rPr lang="de-CH" altLang="de-DE" dirty="0"/>
            </a:br>
            <a:r>
              <a:rPr lang="de-CH" altLang="de-DE" dirty="0"/>
              <a:t>eingesetzt werden</a:t>
            </a:r>
          </a:p>
          <a:p>
            <a:pPr lvl="1"/>
            <a:r>
              <a:rPr lang="de-CH" altLang="de-DE" dirty="0"/>
              <a:t>Arbeitsspeicher zur Laufzweit ca. 1 MB</a:t>
            </a:r>
          </a:p>
          <a:p>
            <a:pPr lvl="1"/>
            <a:r>
              <a:rPr lang="de-CH" altLang="de-DE" dirty="0"/>
              <a:t>Keine zusätzliche Software für </a:t>
            </a:r>
            <a:br>
              <a:rPr lang="de-CH" altLang="de-DE" dirty="0"/>
            </a:br>
            <a:r>
              <a:rPr lang="de-CH" altLang="de-DE" dirty="0"/>
              <a:t>objektrelationales Mapping</a:t>
            </a:r>
          </a:p>
        </p:txBody>
      </p:sp>
      <p:sp>
        <p:nvSpPr>
          <p:cNvPr id="7173" name="Inhaltsplatzhalter 2"/>
          <p:cNvSpPr txBox="1">
            <a:spLocks/>
          </p:cNvSpPr>
          <p:nvPr/>
        </p:nvSpPr>
        <p:spPr bwMode="auto">
          <a:xfrm>
            <a:off x="5561901" y="1411323"/>
            <a:ext cx="3582099" cy="4793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spcBef>
                <a:spcPct val="20000"/>
              </a:spcBef>
              <a:buSzPct val="100000"/>
              <a:buFontTx/>
              <a:buBlip>
                <a:blip r:embed="rId3" r:link="rId4"/>
              </a:buBlip>
              <a:defRPr b="0" i="0">
                <a:latin typeface="Tahoma"/>
                <a:cs typeface="Tahoma"/>
              </a:defRPr>
            </a:lvl1pPr>
            <a:lvl2pPr marL="541338" lvl="1" indent="-274638">
              <a:spcBef>
                <a:spcPct val="20000"/>
              </a:spcBef>
              <a:buSzPct val="100000"/>
              <a:buFontTx/>
              <a:buBlip>
                <a:blip r:embed="rId3" r:link="rId4"/>
              </a:buBlip>
              <a:defRPr b="0" i="0">
                <a:latin typeface="Tahoma"/>
                <a:cs typeface="Tahoma"/>
              </a:defRPr>
            </a:lvl2pPr>
            <a:lvl3pPr marL="808038" indent="-266700">
              <a:spcBef>
                <a:spcPct val="20000"/>
              </a:spcBef>
              <a:buSzPct val="100000"/>
              <a:buFontTx/>
              <a:buBlip>
                <a:blip r:embed="rId3" r:link="rId4"/>
              </a:buBlip>
              <a:defRPr b="0" i="0">
                <a:latin typeface="Tahoma"/>
                <a:cs typeface="Tahoma"/>
              </a:defRPr>
            </a:lvl3pPr>
            <a:lvl4pPr marL="1074738" indent="-266700">
              <a:spcBef>
                <a:spcPct val="20000"/>
              </a:spcBef>
              <a:buSzPct val="100000"/>
              <a:buFontTx/>
              <a:buBlip>
                <a:blip r:embed="rId3" r:link="rId4"/>
              </a:buBlip>
              <a:defRPr b="0" i="0">
                <a:latin typeface="Tahoma"/>
                <a:cs typeface="Tahoma"/>
              </a:defRPr>
            </a:lvl4pPr>
            <a:lvl5pPr marL="1341438" indent="-266700">
              <a:spcBef>
                <a:spcPct val="20000"/>
              </a:spcBef>
              <a:buSzPct val="100000"/>
              <a:buFontTx/>
              <a:buBlip>
                <a:blip r:embed="rId3" r:link="rId4"/>
              </a:buBlip>
              <a:defRPr b="0" i="0">
                <a:latin typeface="Tahoma"/>
                <a:cs typeface="Tahom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CH" altLang="de-DE" dirty="0"/>
              <a:t>Nachteile</a:t>
            </a:r>
          </a:p>
          <a:p>
            <a:pPr lvl="1"/>
            <a:r>
              <a:rPr lang="de-CH" altLang="de-DE" dirty="0"/>
              <a:t>Abwärtskompatibilität</a:t>
            </a:r>
          </a:p>
          <a:p>
            <a:pPr lvl="1"/>
            <a:r>
              <a:rPr lang="de-CH" altLang="de-DE" dirty="0"/>
              <a:t>nicht geeignet für viele gleichzeitige Zugriffe (z.B. Webanwendungen)</a:t>
            </a:r>
          </a:p>
          <a:p>
            <a:pPr lvl="1"/>
            <a:r>
              <a:rPr lang="de-CH" altLang="de-DE" dirty="0"/>
              <a:t>DB kann nur über Programmcode administriert werden (Kein Admin GUI)</a:t>
            </a:r>
          </a:p>
          <a:p>
            <a:pPr lvl="1"/>
            <a:r>
              <a:rPr lang="de-CH" altLang="de-DE" dirty="0"/>
              <a:t>DB liegt in der Hand des Entwicklers</a:t>
            </a:r>
          </a:p>
          <a:p>
            <a:pPr lvl="1"/>
            <a:endParaRPr lang="de-CH" altLang="de-DE" dirty="0"/>
          </a:p>
        </p:txBody>
      </p:sp>
    </p:spTree>
    <p:extLst>
      <p:ext uri="{BB962C8B-B14F-4D97-AF65-F5344CB8AC3E}">
        <p14:creationId xmlns:p14="http://schemas.microsoft.com/office/powerpoint/2010/main" val="261834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Einsatzgebiet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31" y="1733550"/>
            <a:ext cx="5334000" cy="4229100"/>
          </a:xfrm>
        </p:spPr>
      </p:pic>
      <p:sp>
        <p:nvSpPr>
          <p:cNvPr id="13" name="Inhaltsplatzhalter 1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feld 2"/>
          <p:cNvSpPr txBox="1"/>
          <p:nvPr/>
        </p:nvSpPr>
        <p:spPr>
          <a:xfrm rot="16200000" flipH="1">
            <a:off x="1233781" y="3622038"/>
            <a:ext cx="16629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Naturwissenschaften</a:t>
            </a:r>
          </a:p>
        </p:txBody>
      </p:sp>
      <p:sp>
        <p:nvSpPr>
          <p:cNvPr id="5" name="Textfeld 4"/>
          <p:cNvSpPr txBox="1"/>
          <p:nvPr/>
        </p:nvSpPr>
        <p:spPr>
          <a:xfrm rot="16200000" flipH="1">
            <a:off x="6707956" y="3518164"/>
            <a:ext cx="19345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Industrieautomatisierung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280279" y="1838899"/>
            <a:ext cx="1719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Transport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280279" y="5560295"/>
            <a:ext cx="17196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50" dirty="0"/>
              <a:t>Netzwerken</a:t>
            </a:r>
          </a:p>
        </p:txBody>
      </p:sp>
    </p:spTree>
    <p:extLst>
      <p:ext uri="{BB962C8B-B14F-4D97-AF65-F5344CB8AC3E}">
        <p14:creationId xmlns:p14="http://schemas.microsoft.com/office/powerpoint/2010/main" val="23742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Bedienung / Programmierung (1)</a:t>
            </a:r>
            <a:endParaRPr lang="de-CH" altLang="de-DE"/>
          </a:p>
        </p:txBody>
      </p:sp>
      <p:sp>
        <p:nvSpPr>
          <p:cNvPr id="819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altLang="de-DE"/>
              <a:t>Verweise (DLL einbinden)</a:t>
            </a:r>
          </a:p>
          <a:p>
            <a:r>
              <a:rPr lang="de-CH" altLang="de-DE"/>
              <a:t>ObjectContainer</a:t>
            </a:r>
          </a:p>
          <a:p>
            <a:pPr lvl="2"/>
            <a:r>
              <a:rPr lang="de-CH" altLang="de-DE"/>
              <a:t>IObjectContainer db = Db4oEmbedded.OpenFile(YapFileName)</a:t>
            </a:r>
          </a:p>
          <a:p>
            <a:r>
              <a:rPr lang="de-CH" altLang="de-DE"/>
              <a:t>Grundoperationen (CRUD-Operationen)</a:t>
            </a:r>
          </a:p>
          <a:p>
            <a:pPr lvl="1"/>
            <a:r>
              <a:rPr lang="de-DE"/>
              <a:t>CREATE</a:t>
            </a:r>
          </a:p>
          <a:p>
            <a:pPr lvl="2"/>
            <a:r>
              <a:rPr lang="de-DE"/>
              <a:t>db.store(object)</a:t>
            </a:r>
            <a:endParaRPr lang="de-CH" altLang="de-DE"/>
          </a:p>
          <a:p>
            <a:pPr lvl="1"/>
            <a:r>
              <a:rPr lang="de-DE"/>
              <a:t>READ</a:t>
            </a:r>
          </a:p>
          <a:p>
            <a:pPr lvl="2"/>
            <a:r>
              <a:rPr lang="de-DE">
                <a:sym typeface="Wingdings" panose="05000000000000000000" pitchFamily="2" charset="2"/>
              </a:rPr>
              <a:t> </a:t>
            </a:r>
            <a:r>
              <a:rPr lang="de-DE"/>
              <a:t>Query by Example (Instanz wird als Muster) </a:t>
            </a:r>
            <a:r>
              <a:rPr lang="de-DE">
                <a:sym typeface="Wingdings" panose="05000000000000000000" pitchFamily="2" charset="2"/>
              </a:rPr>
              <a:t> </a:t>
            </a:r>
            <a:r>
              <a:rPr lang="de-DE"/>
              <a:t>found </a:t>
            </a:r>
            <a:endParaRPr lang="de-CH" altLang="de-DE"/>
          </a:p>
          <a:p>
            <a:pPr lvl="1"/>
            <a:r>
              <a:rPr lang="de-DE"/>
              <a:t>UPDATE</a:t>
            </a:r>
          </a:p>
          <a:p>
            <a:pPr lvl="2"/>
            <a:r>
              <a:rPr lang="de-DE"/>
              <a:t>found   </a:t>
            </a:r>
            <a:r>
              <a:rPr lang="de-DE">
                <a:sym typeface="Wingdings" panose="05000000000000000000" pitchFamily="2" charset="2"/>
              </a:rPr>
              <a:t>  </a:t>
            </a:r>
            <a:r>
              <a:rPr lang="de-DE"/>
              <a:t>.setAge(25)</a:t>
            </a:r>
            <a:endParaRPr lang="de-CH" altLang="de-DE"/>
          </a:p>
          <a:p>
            <a:pPr lvl="1"/>
            <a:r>
              <a:rPr lang="de-DE"/>
              <a:t>DELETE</a:t>
            </a:r>
          </a:p>
          <a:p>
            <a:pPr lvl="2"/>
            <a:r>
              <a:rPr lang="de-DE"/>
              <a:t>db.delete(object)</a:t>
            </a:r>
            <a:endParaRPr lang="de-CH" alt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/>
              <a:t>db4o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724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Verwendung von DB4O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Db4objects.Db4o.dll hinzufügen  </a:t>
            </a:r>
            <a:endParaRPr lang="de-CH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/>
              <a:t>db4o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06" y="1428749"/>
            <a:ext cx="3525714" cy="4769083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437181" y="3798042"/>
            <a:ext cx="3440232" cy="14952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50000"/>
                </a:schemeClr>
              </a:buClr>
              <a:buSzPct val="145000"/>
              <a:buFont typeface="Arial"/>
              <a:buChar char="•"/>
              <a:defRPr sz="3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45000"/>
              <a:buFont typeface="Arial"/>
              <a:buChar char="•"/>
              <a:defRPr sz="2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2400" dirty="0" err="1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400" dirty="0"/>
              <a:t>Db4objects.Db4o;</a:t>
            </a:r>
          </a:p>
          <a:p>
            <a:pPr marL="0" indent="0">
              <a:buNone/>
            </a:pPr>
            <a:r>
              <a:rPr lang="de-CH" sz="2400" dirty="0"/>
              <a:t>In C# verwenden  </a:t>
            </a:r>
          </a:p>
        </p:txBody>
      </p:sp>
    </p:spTree>
    <p:extLst>
      <p:ext uri="{BB962C8B-B14F-4D97-AF65-F5344CB8AC3E}">
        <p14:creationId xmlns:p14="http://schemas.microsoft.com/office/powerpoint/2010/main" val="3537219153"/>
      </p:ext>
    </p:extLst>
  </p:cSld>
  <p:clrMapOvr>
    <a:masterClrMapping/>
  </p:clrMapOvr>
</p:sld>
</file>

<file path=ppt/theme/theme1.xml><?xml version="1.0" encoding="utf-8"?>
<a:theme xmlns:a="http://schemas.openxmlformats.org/drawingml/2006/main" name="2013_HBBU_Aus- und Weiterbildung">
  <a:themeElements>
    <a:clrScheme name="BZ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5DE"/>
      </a:accent1>
      <a:accent2>
        <a:srgbClr val="B0AB38"/>
      </a:accent2>
      <a:accent3>
        <a:srgbClr val="000000"/>
      </a:accent3>
      <a:accent4>
        <a:srgbClr val="FFC300"/>
      </a:accent4>
      <a:accent5>
        <a:srgbClr val="E8423B"/>
      </a:accent5>
      <a:accent6>
        <a:srgbClr val="00608C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3_HBBU_Aus- und Weiterbildung.potx" id="{2A85EC34-644A-466F-803F-1F137FFEC3C3}" vid="{878CC279-1635-4987-A423-DE75AFBAB8E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2013_HBBU_Aus- und Weiterbildung.potx</Template>
  <TotalTime>0</TotalTime>
  <Words>2962</Words>
  <Application>Microsoft Office PowerPoint</Application>
  <PresentationFormat>Bildschirmpräsentation (4:3)</PresentationFormat>
  <Paragraphs>688</Paragraphs>
  <Slides>44</Slides>
  <Notes>26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Lucida Console</vt:lpstr>
      <vt:lpstr>Tahoma</vt:lpstr>
      <vt:lpstr>Wingdings</vt:lpstr>
      <vt:lpstr>2013_HBBU_Aus- und Weiterbildung</vt:lpstr>
      <vt:lpstr>Datenbankentwicklung 2 Lukas Müller</vt:lpstr>
      <vt:lpstr>Was ist db4o</vt:lpstr>
      <vt:lpstr>Grundprinzip / Spezifische Merkmale</vt:lpstr>
      <vt:lpstr>Grundprinzip / Spezifische Merkmale</vt:lpstr>
      <vt:lpstr>Eckdaten und Fakten</vt:lpstr>
      <vt:lpstr>Vor- und Nachteile</vt:lpstr>
      <vt:lpstr>Einsatzgebiet</vt:lpstr>
      <vt:lpstr>Bedienung / Programmierung (1)</vt:lpstr>
      <vt:lpstr>Verwendung von DB4O</vt:lpstr>
      <vt:lpstr>Bedienung / Programmierung (2)</vt:lpstr>
      <vt:lpstr>Bedienung / Programmierung (3)</vt:lpstr>
      <vt:lpstr>Bedienung / Programmierung (4)</vt:lpstr>
      <vt:lpstr>Quellen</vt:lpstr>
      <vt:lpstr>Einführung in die Programmierung</vt:lpstr>
      <vt:lpstr>DB4O - Open/Close</vt:lpstr>
      <vt:lpstr>DB4O - Speichern</vt:lpstr>
      <vt:lpstr>DB4O - Update</vt:lpstr>
      <vt:lpstr>DB4O - Update</vt:lpstr>
      <vt:lpstr>DB4O – Querying Systems</vt:lpstr>
      <vt:lpstr>DB4O – Suchen QBE</vt:lpstr>
      <vt:lpstr>DB4O – Suchen QBE</vt:lpstr>
      <vt:lpstr>DB4O – Suchen SODA</vt:lpstr>
      <vt:lpstr>DB4O – Suchen native query</vt:lpstr>
      <vt:lpstr>DB4O – Suchen native query</vt:lpstr>
      <vt:lpstr>DB4O – Löschen</vt:lpstr>
      <vt:lpstr>DB4O – Sortierung</vt:lpstr>
      <vt:lpstr>Tutorial Formel 1</vt:lpstr>
      <vt:lpstr>Db4o: Formel 1 Tutorial </vt:lpstr>
      <vt:lpstr>Db4o: Formel 1 Tutorial </vt:lpstr>
      <vt:lpstr>Db4o: Formel 1 Tutorial </vt:lpstr>
      <vt:lpstr>Db4o: Formel 1 Tutorial </vt:lpstr>
      <vt:lpstr>Db4o: Formel 1 Tutorial </vt:lpstr>
      <vt:lpstr>Db4o: Formel 1 Tutorial </vt:lpstr>
      <vt:lpstr>Db4o: Formel 1 Tutorial </vt:lpstr>
      <vt:lpstr>Db4o: Formel 1 Tutorial</vt:lpstr>
      <vt:lpstr>Db4o: Formel 1 Tutorial</vt:lpstr>
      <vt:lpstr>Db4o: Formel 1 Tutorial</vt:lpstr>
      <vt:lpstr>Db4o: Formel 1 Tutorial</vt:lpstr>
      <vt:lpstr>Db4o: Formel 1 Tutorial</vt:lpstr>
      <vt:lpstr>Db4o: Formel 1 Tutorial</vt:lpstr>
      <vt:lpstr>Db4o: Formel 1 Tutorial</vt:lpstr>
      <vt:lpstr>Db4o: Formel 1 Tutorial</vt:lpstr>
      <vt:lpstr>Db4o: Formel 1 Tutorial</vt:lpstr>
      <vt:lpstr>Db4o: Formel 1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Walter Fallegger</dc:creator>
  <cp:lastModifiedBy>Müller Lukas</cp:lastModifiedBy>
  <cp:revision>275</cp:revision>
  <cp:lastPrinted>2015-09-28T16:32:02Z</cp:lastPrinted>
  <dcterms:created xsi:type="dcterms:W3CDTF">2014-11-06T11:11:57Z</dcterms:created>
  <dcterms:modified xsi:type="dcterms:W3CDTF">2017-04-11T19:19:05Z</dcterms:modified>
</cp:coreProperties>
</file>