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13"/>
  </p:notesMasterIdLst>
  <p:handoutMasterIdLst>
    <p:handoutMasterId r:id="rId14"/>
  </p:handoutMasterIdLst>
  <p:sldIdLst>
    <p:sldId id="290" r:id="rId5"/>
    <p:sldId id="292" r:id="rId6"/>
    <p:sldId id="291" r:id="rId7"/>
    <p:sldId id="293" r:id="rId8"/>
    <p:sldId id="296" r:id="rId9"/>
    <p:sldId id="297" r:id="rId10"/>
    <p:sldId id="294" r:id="rId11"/>
    <p:sldId id="29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602"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pPr algn="ctr"/>
          <a:endParaRPr lang="en-US" sz="1800" b="1" dirty="0">
            <a:solidFill>
              <a:schemeClr val="accent1">
                <a:lumMod val="75000"/>
              </a:schemeClr>
            </a:solidFill>
          </a:endParaRPr>
        </a:p>
        <a:p>
          <a:pPr algn="ctr"/>
          <a:r>
            <a:rPr lang="en-US" sz="1800" b="1" dirty="0">
              <a:solidFill>
                <a:schemeClr val="accent1">
                  <a:lumMod val="75000"/>
                </a:schemeClr>
              </a:solidFill>
            </a:rPr>
            <a:t>Offering:</a:t>
          </a:r>
        </a:p>
        <a:p>
          <a:pPr algn="ctr"/>
          <a:r>
            <a:rPr lang="en-US" sz="1800" b="1" dirty="0">
              <a:solidFill>
                <a:schemeClr val="bg2">
                  <a:lumMod val="50000"/>
                </a:schemeClr>
              </a:solidFill>
            </a:rPr>
            <a:t> Access anywhere and Quality legal help.</a:t>
          </a:r>
          <a:endParaRPr lang="en-US" sz="1800" dirty="0">
            <a:solidFill>
              <a:schemeClr val="bg2">
                <a:lumMod val="50000"/>
              </a:schemeClr>
            </a:solidFill>
          </a:endParaRPr>
        </a:p>
        <a:p>
          <a:pPr algn="ctr"/>
          <a:endParaRPr lang="en-US" sz="1800" dirty="0">
            <a:solidFill>
              <a:schemeClr val="accent1">
                <a:lumMod val="75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1800" b="1" kern="1200" dirty="0">
              <a:solidFill>
                <a:schemeClr val="accent1">
                  <a:lumMod val="75000"/>
                </a:schemeClr>
              </a:solidFill>
            </a:rPr>
            <a:t>Monetization:</a:t>
          </a:r>
        </a:p>
        <a:p>
          <a:pPr marL="0" lvl="0" indent="0" algn="ctr" defTabSz="933450">
            <a:lnSpc>
              <a:spcPct val="90000"/>
            </a:lnSpc>
            <a:spcBef>
              <a:spcPct val="0"/>
            </a:spcBef>
            <a:spcAft>
              <a:spcPct val="35000"/>
            </a:spcAft>
            <a:buNone/>
          </a:pPr>
          <a:r>
            <a:rPr lang="en-US" sz="1800" b="1" kern="1200" dirty="0">
              <a:solidFill>
                <a:schemeClr val="bg2">
                  <a:lumMod val="50000"/>
                </a:schemeClr>
              </a:solidFill>
            </a:rPr>
            <a:t>Free of cost for the user end.</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a:lstStyle/>
        <a:p>
          <a:pPr marL="0" lvl="0" indent="0" algn="ctr" defTabSz="933450">
            <a:lnSpc>
              <a:spcPct val="90000"/>
            </a:lnSpc>
            <a:spcBef>
              <a:spcPct val="0"/>
            </a:spcBef>
            <a:spcAft>
              <a:spcPct val="35000"/>
            </a:spcAft>
            <a:buNone/>
          </a:pPr>
          <a:r>
            <a:rPr lang="en-US" sz="1800" kern="1200" dirty="0">
              <a:solidFill>
                <a:schemeClr val="accent1">
                  <a:lumMod val="50000"/>
                </a:schemeClr>
              </a:solidFill>
            </a:rPr>
            <a:t>Sustainability:</a:t>
          </a:r>
        </a:p>
        <a:p>
          <a:pPr marL="0" lvl="0" indent="0" algn="ctr" defTabSz="933450">
            <a:lnSpc>
              <a:spcPct val="90000"/>
            </a:lnSpc>
            <a:spcBef>
              <a:spcPct val="0"/>
            </a:spcBef>
            <a:spcAft>
              <a:spcPct val="35000"/>
            </a:spcAft>
            <a:buNone/>
          </a:pPr>
          <a:r>
            <a:rPr lang="en-US" sz="1800" b="1" kern="1200" dirty="0">
              <a:solidFill>
                <a:schemeClr val="bg2">
                  <a:lumMod val="50000"/>
                </a:schemeClr>
              </a:solidFill>
            </a:rPr>
            <a:t>Growth of quality proportional to growth of the platform.</a:t>
          </a: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3"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3"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3"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36592" y="87796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68580" rIns="72000" bIns="68580" numCol="1" spcCol="1270" anchor="ctr" anchorCtr="0">
          <a:noAutofit/>
        </a:bodyPr>
        <a:lstStyle/>
        <a:p>
          <a:pPr marL="0" lvl="0" indent="0" algn="ctr" defTabSz="800100">
            <a:lnSpc>
              <a:spcPct val="90000"/>
            </a:lnSpc>
            <a:spcBef>
              <a:spcPct val="0"/>
            </a:spcBef>
            <a:spcAft>
              <a:spcPct val="35000"/>
            </a:spcAft>
            <a:buNone/>
          </a:pPr>
          <a:endParaRPr lang="en-US" sz="1800" b="1" kern="1200" dirty="0">
            <a:solidFill>
              <a:schemeClr val="accent1">
                <a:lumMod val="75000"/>
              </a:schemeClr>
            </a:solidFill>
          </a:endParaRPr>
        </a:p>
        <a:p>
          <a:pPr marL="0" lvl="0" indent="0" algn="ctr" defTabSz="800100">
            <a:lnSpc>
              <a:spcPct val="90000"/>
            </a:lnSpc>
            <a:spcBef>
              <a:spcPct val="0"/>
            </a:spcBef>
            <a:spcAft>
              <a:spcPct val="35000"/>
            </a:spcAft>
            <a:buNone/>
          </a:pPr>
          <a:r>
            <a:rPr lang="en-US" sz="1800" b="1" kern="1200" dirty="0">
              <a:solidFill>
                <a:schemeClr val="accent1">
                  <a:lumMod val="75000"/>
                </a:schemeClr>
              </a:solidFill>
            </a:rPr>
            <a:t>Offering:</a:t>
          </a:r>
        </a:p>
        <a:p>
          <a:pPr marL="0" lvl="0" indent="0" algn="ctr" defTabSz="800100">
            <a:lnSpc>
              <a:spcPct val="90000"/>
            </a:lnSpc>
            <a:spcBef>
              <a:spcPct val="0"/>
            </a:spcBef>
            <a:spcAft>
              <a:spcPct val="35000"/>
            </a:spcAft>
            <a:buNone/>
          </a:pPr>
          <a:r>
            <a:rPr lang="en-US" sz="1800" b="1" kern="1200" dirty="0">
              <a:solidFill>
                <a:schemeClr val="bg2">
                  <a:lumMod val="50000"/>
                </a:schemeClr>
              </a:solidFill>
            </a:rPr>
            <a:t> Access anywhere and Quality legal help.</a:t>
          </a:r>
          <a:endParaRPr lang="en-US" sz="1800" kern="1200" dirty="0">
            <a:solidFill>
              <a:schemeClr val="bg2">
                <a:lumMod val="50000"/>
              </a:schemeClr>
            </a:solidFill>
          </a:endParaRPr>
        </a:p>
        <a:p>
          <a:pPr marL="0" lvl="0" indent="0" algn="ctr" defTabSz="800100">
            <a:lnSpc>
              <a:spcPct val="90000"/>
            </a:lnSpc>
            <a:spcBef>
              <a:spcPct val="0"/>
            </a:spcBef>
            <a:spcAft>
              <a:spcPct val="35000"/>
            </a:spcAft>
            <a:buNone/>
          </a:pPr>
          <a:endParaRPr lang="en-US" sz="1800" kern="1200" dirty="0">
            <a:solidFill>
              <a:schemeClr val="accent1">
                <a:lumMod val="75000"/>
              </a:schemeClr>
            </a:solidFill>
          </a:endParaRPr>
        </a:p>
      </dsp:txBody>
      <dsp:txXfrm>
        <a:off x="36592" y="877960"/>
        <a:ext cx="3403360" cy="1774678"/>
      </dsp:txXfrm>
    </dsp:sp>
    <dsp:sp modelId="{B86E23A3-742D-4587-88CF-2D56A8442149}">
      <dsp:nvSpPr>
        <dsp:cNvPr id="0" name=""/>
        <dsp:cNvSpPr/>
      </dsp:nvSpPr>
      <dsp:spPr>
        <a:xfrm>
          <a:off x="3735732" y="87796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68580" rIns="72000" bIns="68580" numCol="1" spcCol="1270" anchor="ctr" anchorCtr="0">
          <a:noAutofit/>
        </a:bodyPr>
        <a:lstStyle/>
        <a:p>
          <a:pPr marL="0" lvl="0" indent="0" algn="ctr" defTabSz="933450">
            <a:lnSpc>
              <a:spcPct val="90000"/>
            </a:lnSpc>
            <a:spcBef>
              <a:spcPct val="0"/>
            </a:spcBef>
            <a:spcAft>
              <a:spcPct val="35000"/>
            </a:spcAft>
            <a:buNone/>
          </a:pPr>
          <a:r>
            <a:rPr lang="en-US" sz="1800" b="1" kern="1200" dirty="0">
              <a:solidFill>
                <a:schemeClr val="accent1">
                  <a:lumMod val="75000"/>
                </a:schemeClr>
              </a:solidFill>
            </a:rPr>
            <a:t>Monetization:</a:t>
          </a:r>
        </a:p>
        <a:p>
          <a:pPr marL="0" lvl="0" indent="0" algn="ctr" defTabSz="933450">
            <a:lnSpc>
              <a:spcPct val="90000"/>
            </a:lnSpc>
            <a:spcBef>
              <a:spcPct val="0"/>
            </a:spcBef>
            <a:spcAft>
              <a:spcPct val="35000"/>
            </a:spcAft>
            <a:buNone/>
          </a:pPr>
          <a:r>
            <a:rPr lang="en-US" sz="1800" b="1" kern="1200" dirty="0">
              <a:solidFill>
                <a:schemeClr val="bg2">
                  <a:lumMod val="50000"/>
                </a:schemeClr>
              </a:solidFill>
            </a:rPr>
            <a:t>Free of cost for the user end.</a:t>
          </a:r>
        </a:p>
      </dsp:txBody>
      <dsp:txXfrm>
        <a:off x="3735732" y="877960"/>
        <a:ext cx="3403360" cy="1774678"/>
      </dsp:txXfrm>
    </dsp:sp>
    <dsp:sp modelId="{D64973A5-4E87-44F1-B369-B0D5E0C2A462}">
      <dsp:nvSpPr>
        <dsp:cNvPr id="0" name=""/>
        <dsp:cNvSpPr/>
      </dsp:nvSpPr>
      <dsp:spPr>
        <a:xfrm>
          <a:off x="7413727" y="877960"/>
          <a:ext cx="3403360" cy="1774678"/>
        </a:xfrm>
        <a:prstGeom prst="rect">
          <a:avLst/>
        </a:prstGeom>
        <a:solidFill>
          <a:schemeClr val="bg1"/>
        </a:solidFill>
        <a:ln w="12700"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933450">
            <a:lnSpc>
              <a:spcPct val="90000"/>
            </a:lnSpc>
            <a:spcBef>
              <a:spcPct val="0"/>
            </a:spcBef>
            <a:spcAft>
              <a:spcPct val="35000"/>
            </a:spcAft>
            <a:buNone/>
          </a:pPr>
          <a:r>
            <a:rPr lang="en-US" sz="1800" kern="1200" dirty="0">
              <a:solidFill>
                <a:schemeClr val="accent1">
                  <a:lumMod val="50000"/>
                </a:schemeClr>
              </a:solidFill>
            </a:rPr>
            <a:t>Sustainability:</a:t>
          </a:r>
        </a:p>
        <a:p>
          <a:pPr marL="0" lvl="0" indent="0" algn="ctr" defTabSz="933450">
            <a:lnSpc>
              <a:spcPct val="90000"/>
            </a:lnSpc>
            <a:spcBef>
              <a:spcPct val="0"/>
            </a:spcBef>
            <a:spcAft>
              <a:spcPct val="35000"/>
            </a:spcAft>
            <a:buNone/>
          </a:pPr>
          <a:r>
            <a:rPr lang="en-US" sz="1800" b="1" kern="1200" dirty="0">
              <a:solidFill>
                <a:schemeClr val="bg2">
                  <a:lumMod val="50000"/>
                </a:schemeClr>
              </a:solidFill>
            </a:rPr>
            <a:t>Growth of quality proportional to growth of the platform.</a:t>
          </a:r>
        </a:p>
      </dsp:txBody>
      <dsp:txXfrm>
        <a:off x="7413727" y="877960"/>
        <a:ext cx="3403360" cy="17746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11/11/2021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11/11/2021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351181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11/11/2021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en-US" spc="0" dirty="0">
                <a:latin typeface="01 DigitGraphics" panose="00000409000000000000" pitchFamily="50" charset="0"/>
              </a:rPr>
              <a:t>Ley bot</a:t>
            </a:r>
            <a:br>
              <a:rPr lang="en-US" dirty="0">
                <a:latin typeface="01 DigitGraphics" panose="00000409000000000000" pitchFamily="50" charset="0"/>
              </a:rPr>
            </a:br>
            <a:r>
              <a:rPr lang="en" sz="1050" spc="300" dirty="0">
                <a:solidFill>
                  <a:schemeClr val="tx1"/>
                </a:solidFill>
                <a:latin typeface="01 DigitGraphics" panose="00000409000000000000" pitchFamily="50" charset="0"/>
              </a:rPr>
              <a:t>An end to end service to help people with legal support. </a:t>
            </a:r>
            <a:br>
              <a:rPr lang="en-US" dirty="0">
                <a:latin typeface="01 DigitGraphics" panose="00000409000000000000" pitchFamily="50" charset="0"/>
              </a:rPr>
            </a:br>
            <a:r>
              <a:rPr lang="en-US" sz="100" dirty="0">
                <a:latin typeface="01 DigitGraphics" panose="00000409000000000000" pitchFamily="50" charset="0"/>
              </a:rPr>
              <a:t>&lt;</a:t>
            </a:r>
            <a:endParaRPr lang="ru-RU" spc="300"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144161"/>
            <a:ext cx="8655200" cy="936167"/>
          </a:xfrm>
        </p:spPr>
        <p:txBody>
          <a:bodyPr>
            <a:noAutofit/>
          </a:bodyPr>
          <a:lstStyle/>
          <a:p>
            <a:pPr algn="r">
              <a:spcAft>
                <a:spcPts val="600"/>
              </a:spcAft>
            </a:pPr>
            <a:r>
              <a:rPr lang="en-US" sz="1600" b="1" u="sng" dirty="0">
                <a:solidFill>
                  <a:schemeClr val="tx2">
                    <a:lumMod val="90000"/>
                  </a:schemeClr>
                </a:solidFill>
              </a:rPr>
              <a:t>D21IT176 – Ishan </a:t>
            </a:r>
            <a:r>
              <a:rPr lang="en-US" sz="1600" b="1" u="sng" dirty="0" err="1">
                <a:solidFill>
                  <a:schemeClr val="tx2">
                    <a:lumMod val="90000"/>
                  </a:schemeClr>
                </a:solidFill>
              </a:rPr>
              <a:t>Kansara</a:t>
            </a:r>
            <a:endParaRPr lang="en-US" sz="1600" b="1" u="sng" dirty="0">
              <a:solidFill>
                <a:schemeClr val="tx2">
                  <a:lumMod val="90000"/>
                </a:schemeClr>
              </a:solidFill>
            </a:endParaRPr>
          </a:p>
          <a:p>
            <a:pPr algn="r">
              <a:spcAft>
                <a:spcPts val="600"/>
              </a:spcAft>
            </a:pPr>
            <a:r>
              <a:rPr lang="en-US" sz="1600" b="1" u="sng" dirty="0">
                <a:solidFill>
                  <a:schemeClr val="tx2">
                    <a:lumMod val="90000"/>
                  </a:schemeClr>
                </a:solidFill>
              </a:rPr>
              <a:t>D21IT183 – Smit Anam</a:t>
            </a:r>
          </a:p>
          <a:p>
            <a:pPr algn="r">
              <a:spcAft>
                <a:spcPts val="600"/>
              </a:spcAft>
            </a:pPr>
            <a:r>
              <a:rPr lang="en-US" sz="1600" b="1" u="sng" dirty="0">
                <a:solidFill>
                  <a:schemeClr val="tx2">
                    <a:lumMod val="90000"/>
                  </a:schemeClr>
                </a:solidFill>
              </a:rPr>
              <a:t>Guided by – Prof. </a:t>
            </a:r>
            <a:r>
              <a:rPr lang="en-US" sz="1600" b="1" u="sng" dirty="0" err="1">
                <a:solidFill>
                  <a:schemeClr val="tx2">
                    <a:lumMod val="90000"/>
                  </a:schemeClr>
                </a:solidFill>
              </a:rPr>
              <a:t>Arkesha</a:t>
            </a:r>
            <a:r>
              <a:rPr lang="en-US" sz="1600" b="1" u="sng" dirty="0">
                <a:solidFill>
                  <a:schemeClr val="tx2">
                    <a:lumMod val="90000"/>
                  </a:schemeClr>
                </a:solidFill>
              </a:rPr>
              <a:t> Shah</a:t>
            </a:r>
            <a:endParaRPr lang="ru-RU" sz="1600" b="1" u="sng"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8B9CFB2-55BF-4CB2-87BC-EAECA3E40E1A}"/>
              </a:ext>
            </a:extLst>
          </p:cNvPr>
          <p:cNvSpPr>
            <a:spLocks noGrp="1"/>
          </p:cNvSpPr>
          <p:nvPr>
            <p:ph type="title"/>
          </p:nvPr>
        </p:nvSpPr>
        <p:spPr/>
        <p:txBody>
          <a:bodyPr/>
          <a:lstStyle/>
          <a:p>
            <a:pPr algn="ctr"/>
            <a:r>
              <a:rPr lang="en-US" dirty="0">
                <a:solidFill>
                  <a:schemeClr val="accent1">
                    <a:lumMod val="75000"/>
                  </a:schemeClr>
                </a:solidFill>
                <a:latin typeface="Whitney"/>
              </a:rPr>
              <a:t>Introduction</a:t>
            </a:r>
            <a:endParaRPr lang="en-IN" dirty="0">
              <a:solidFill>
                <a:schemeClr val="accent1">
                  <a:lumMod val="75000"/>
                </a:schemeClr>
              </a:solidFill>
              <a:latin typeface="Whitney"/>
            </a:endParaRPr>
          </a:p>
        </p:txBody>
      </p:sp>
      <p:sp>
        <p:nvSpPr>
          <p:cNvPr id="12" name="Content Placeholder 11">
            <a:extLst>
              <a:ext uri="{FF2B5EF4-FFF2-40B4-BE49-F238E27FC236}">
                <a16:creationId xmlns:a16="http://schemas.microsoft.com/office/drawing/2014/main" id="{E7F2C40D-4601-44B7-918D-407E2382BD87}"/>
              </a:ext>
            </a:extLst>
          </p:cNvPr>
          <p:cNvSpPr>
            <a:spLocks noGrp="1"/>
          </p:cNvSpPr>
          <p:nvPr>
            <p:ph idx="1"/>
          </p:nvPr>
        </p:nvSpPr>
        <p:spPr/>
        <p:txBody>
          <a:bodyPr/>
          <a:lstStyle/>
          <a:p>
            <a:r>
              <a:rPr lang="en-US" sz="2400" b="0" i="0" dirty="0">
                <a:solidFill>
                  <a:schemeClr val="bg2">
                    <a:lumMod val="50000"/>
                  </a:schemeClr>
                </a:solidFill>
                <a:effectLst/>
                <a:latin typeface="Whitney"/>
              </a:rPr>
              <a:t>“A big problem with the justice system is that it doesn’t matter how much protection the law gives you, if you’re not aware of it. Unless, you studied law in college or are lucky enough to have friends working in the legal profession”.</a:t>
            </a:r>
          </a:p>
          <a:p>
            <a:r>
              <a:rPr lang="en-US" sz="2400" dirty="0">
                <a:solidFill>
                  <a:schemeClr val="bg2">
                    <a:lumMod val="50000"/>
                  </a:schemeClr>
                </a:solidFill>
                <a:latin typeface="Whitney"/>
              </a:rPr>
              <a:t>Cybercrime</a:t>
            </a:r>
            <a:r>
              <a:rPr lang="en-US" sz="2400" dirty="0">
                <a:solidFill>
                  <a:schemeClr val="bg2">
                    <a:lumMod val="25000"/>
                  </a:schemeClr>
                </a:solidFill>
                <a:latin typeface="Whitney"/>
              </a:rPr>
              <a:t> </a:t>
            </a:r>
            <a:r>
              <a:rPr lang="en-US" sz="2400" dirty="0">
                <a:solidFill>
                  <a:schemeClr val="bg2">
                    <a:lumMod val="50000"/>
                  </a:schemeClr>
                </a:solidFill>
                <a:latin typeface="Whitney"/>
              </a:rPr>
              <a:t>takes many forms, and it is therefore difficult to fight.</a:t>
            </a:r>
          </a:p>
          <a:p>
            <a:r>
              <a:rPr lang="en-US" sz="2400" dirty="0">
                <a:solidFill>
                  <a:schemeClr val="bg2">
                    <a:lumMod val="50000"/>
                  </a:schemeClr>
                </a:solidFill>
                <a:latin typeface="Whitney"/>
              </a:rPr>
              <a:t>Nowadays, all digital devices (including computers, tablets, and smartphones) are connected to the internet. In theory, cyber criminals could bring a large part of the country to a halt. The government rightly takes cybercrime very seriously, and we are working hard to fight it.</a:t>
            </a:r>
            <a:endParaRPr lang="en-US" sz="2400" b="1" i="0" dirty="0">
              <a:solidFill>
                <a:schemeClr val="bg2">
                  <a:lumMod val="50000"/>
                </a:schemeClr>
              </a:solidFill>
              <a:effectLst/>
              <a:latin typeface="Whitney"/>
            </a:endParaRPr>
          </a:p>
          <a:p>
            <a:pPr algn="ctr"/>
            <a:endParaRPr lang="en-US" sz="2400" b="0" i="0" dirty="0">
              <a:solidFill>
                <a:schemeClr val="bg2">
                  <a:lumMod val="50000"/>
                </a:schemeClr>
              </a:solidFill>
              <a:effectLst/>
              <a:latin typeface="Whitney"/>
            </a:endParaRPr>
          </a:p>
          <a:p>
            <a:pPr algn="ctr"/>
            <a:endParaRPr lang="en-US" b="0" i="0" dirty="0">
              <a:solidFill>
                <a:schemeClr val="bg2">
                  <a:lumMod val="50000"/>
                </a:schemeClr>
              </a:solidFill>
              <a:effectLst/>
              <a:latin typeface="Whitney"/>
            </a:endParaRPr>
          </a:p>
          <a:p>
            <a:endParaRPr lang="en-IN" dirty="0">
              <a:solidFill>
                <a:schemeClr val="bg2">
                  <a:lumMod val="50000"/>
                </a:schemeClr>
              </a:solidFill>
            </a:endParaRPr>
          </a:p>
        </p:txBody>
      </p:sp>
    </p:spTree>
    <p:extLst>
      <p:ext uri="{BB962C8B-B14F-4D97-AF65-F5344CB8AC3E}">
        <p14:creationId xmlns:p14="http://schemas.microsoft.com/office/powerpoint/2010/main" val="176532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dirty="0">
                <a:solidFill>
                  <a:schemeClr val="accent1">
                    <a:lumMod val="75000"/>
                  </a:schemeClr>
                </a:solidFill>
                <a:latin typeface="Whitney"/>
              </a:rPr>
              <a:t>Bot Features.</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2841960303"/>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30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18DA-F25A-491F-A99D-C2EA7BC3031F}"/>
              </a:ext>
            </a:extLst>
          </p:cNvPr>
          <p:cNvSpPr>
            <a:spLocks noGrp="1"/>
          </p:cNvSpPr>
          <p:nvPr>
            <p:ph type="title"/>
          </p:nvPr>
        </p:nvSpPr>
        <p:spPr/>
        <p:txBody>
          <a:bodyPr>
            <a:normAutofit/>
          </a:bodyPr>
          <a:lstStyle/>
          <a:p>
            <a:pPr algn="ctr"/>
            <a:r>
              <a:rPr lang="en-IN" b="1" dirty="0">
                <a:solidFill>
                  <a:schemeClr val="accent1">
                    <a:lumMod val="75000"/>
                  </a:schemeClr>
                </a:solidFill>
                <a:latin typeface="Whitney"/>
              </a:rPr>
              <a:t>Common forms of cybercrime</a:t>
            </a:r>
            <a:endParaRPr lang="en-IN" dirty="0">
              <a:solidFill>
                <a:schemeClr val="accent1">
                  <a:lumMod val="75000"/>
                </a:schemeClr>
              </a:solidFill>
              <a:latin typeface="Whitney"/>
            </a:endParaRPr>
          </a:p>
        </p:txBody>
      </p:sp>
      <p:sp>
        <p:nvSpPr>
          <p:cNvPr id="5" name="Content Placeholder 4">
            <a:extLst>
              <a:ext uri="{FF2B5EF4-FFF2-40B4-BE49-F238E27FC236}">
                <a16:creationId xmlns:a16="http://schemas.microsoft.com/office/drawing/2014/main" id="{37D45B21-6C97-49B7-B025-AA388E93C321}"/>
              </a:ext>
            </a:extLst>
          </p:cNvPr>
          <p:cNvSpPr>
            <a:spLocks noGrp="1"/>
          </p:cNvSpPr>
          <p:nvPr>
            <p:ph idx="1"/>
          </p:nvPr>
        </p:nvSpPr>
        <p:spPr/>
        <p:txBody>
          <a:bodyPr/>
          <a:lstStyle/>
          <a:p>
            <a:pPr>
              <a:buFont typeface="Wingdings" panose="05000000000000000000" pitchFamily="2" charset="2"/>
              <a:buChar char="Ø"/>
            </a:pPr>
            <a:r>
              <a:rPr lang="en-US" sz="2400" dirty="0">
                <a:solidFill>
                  <a:schemeClr val="bg2">
                    <a:lumMod val="50000"/>
                  </a:schemeClr>
                </a:solidFill>
                <a:latin typeface="Whitney"/>
              </a:rPr>
              <a:t>Common forms of cybercrime include:</a:t>
            </a:r>
          </a:p>
          <a:p>
            <a:pPr>
              <a:buFont typeface="Arial" panose="020B0604020202020204" pitchFamily="34" charset="0"/>
              <a:buChar char="•"/>
            </a:pPr>
            <a:r>
              <a:rPr lang="en-US" sz="2000" dirty="0">
                <a:solidFill>
                  <a:schemeClr val="bg2">
                    <a:lumMod val="50000"/>
                  </a:schemeClr>
                </a:solidFill>
                <a:latin typeface="Whitney"/>
              </a:rPr>
              <a:t>phishing: using fake email messages to get personal information from internet users;</a:t>
            </a:r>
          </a:p>
          <a:p>
            <a:pPr>
              <a:buFont typeface="Arial" panose="020B0604020202020204" pitchFamily="34" charset="0"/>
              <a:buChar char="•"/>
            </a:pPr>
            <a:r>
              <a:rPr lang="en-US" sz="2000" dirty="0">
                <a:solidFill>
                  <a:schemeClr val="bg2">
                    <a:lumMod val="50000"/>
                  </a:schemeClr>
                </a:solidFill>
                <a:latin typeface="Whitney"/>
              </a:rPr>
              <a:t>misusing personal information (identity theft);</a:t>
            </a:r>
          </a:p>
          <a:p>
            <a:pPr>
              <a:buFont typeface="Arial" panose="020B0604020202020204" pitchFamily="34" charset="0"/>
              <a:buChar char="•"/>
            </a:pPr>
            <a:r>
              <a:rPr lang="en-US" sz="2000" dirty="0">
                <a:solidFill>
                  <a:schemeClr val="bg2">
                    <a:lumMod val="50000"/>
                  </a:schemeClr>
                </a:solidFill>
                <a:latin typeface="Whitney"/>
              </a:rPr>
              <a:t>Hacking: shutting down or misusing websites or computer networks;</a:t>
            </a:r>
          </a:p>
          <a:p>
            <a:pPr>
              <a:buFont typeface="Arial" panose="020B0604020202020204" pitchFamily="34" charset="0"/>
              <a:buChar char="•"/>
            </a:pPr>
            <a:r>
              <a:rPr lang="en-US" sz="2000" dirty="0">
                <a:solidFill>
                  <a:schemeClr val="bg2">
                    <a:lumMod val="50000"/>
                  </a:schemeClr>
                </a:solidFill>
                <a:latin typeface="Whitney"/>
              </a:rPr>
              <a:t>distributing child pornography;</a:t>
            </a:r>
          </a:p>
          <a:p>
            <a:pPr>
              <a:buFont typeface="Arial" panose="020B0604020202020204" pitchFamily="34" charset="0"/>
              <a:buChar char="•"/>
            </a:pPr>
            <a:r>
              <a:rPr lang="en-US" sz="2000" dirty="0">
                <a:solidFill>
                  <a:schemeClr val="bg2">
                    <a:lumMod val="50000"/>
                  </a:schemeClr>
                </a:solidFill>
                <a:latin typeface="Whitney"/>
              </a:rPr>
              <a:t>grooming: making sexual advances to minors.</a:t>
            </a:r>
          </a:p>
        </p:txBody>
      </p:sp>
    </p:spTree>
    <p:extLst>
      <p:ext uri="{BB962C8B-B14F-4D97-AF65-F5344CB8AC3E}">
        <p14:creationId xmlns:p14="http://schemas.microsoft.com/office/powerpoint/2010/main" val="22533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7372F-D268-4864-BA21-5C61667DF24B}"/>
              </a:ext>
            </a:extLst>
          </p:cNvPr>
          <p:cNvSpPr>
            <a:spLocks noGrp="1"/>
          </p:cNvSpPr>
          <p:nvPr>
            <p:ph idx="1"/>
          </p:nvPr>
        </p:nvSpPr>
        <p:spPr>
          <a:xfrm>
            <a:off x="1066800" y="2103120"/>
            <a:ext cx="9986682" cy="3822551"/>
          </a:xfrm>
        </p:spPr>
        <p:txBody>
          <a:bodyPr>
            <a:normAutofit/>
          </a:bodyPr>
          <a:lstStyle/>
          <a:p>
            <a:r>
              <a:rPr lang="en-IN" sz="2400" b="0" i="0" dirty="0">
                <a:solidFill>
                  <a:srgbClr val="292929"/>
                </a:solidFill>
                <a:effectLst/>
                <a:latin typeface="Whitney"/>
              </a:rPr>
              <a:t>This chatbot will help people to know about Cyber Attacks and will guide people to protect themselves if it takes place. It will included in the informative website which guides and help users to surf and get information about the Cyber Attack. The bot will respond accordingly and further the bot will respond according to that Keyword. </a:t>
            </a:r>
            <a:endParaRPr lang="en-IN" sz="2400" dirty="0">
              <a:latin typeface="Whitney"/>
            </a:endParaRPr>
          </a:p>
        </p:txBody>
      </p:sp>
    </p:spTree>
    <p:extLst>
      <p:ext uri="{BB962C8B-B14F-4D97-AF65-F5344CB8AC3E}">
        <p14:creationId xmlns:p14="http://schemas.microsoft.com/office/powerpoint/2010/main" val="325283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DFC2-4BD4-4B5C-8A39-34AAC6978D38}"/>
              </a:ext>
            </a:extLst>
          </p:cNvPr>
          <p:cNvSpPr>
            <a:spLocks noGrp="1"/>
          </p:cNvSpPr>
          <p:nvPr>
            <p:ph type="title"/>
          </p:nvPr>
        </p:nvSpPr>
        <p:spPr/>
        <p:txBody>
          <a:bodyPr>
            <a:normAutofit/>
          </a:bodyPr>
          <a:lstStyle/>
          <a:p>
            <a:r>
              <a:rPr lang="en-IN" sz="4400" dirty="0"/>
              <a:t>Project Outcome</a:t>
            </a:r>
          </a:p>
        </p:txBody>
      </p:sp>
      <p:pic>
        <p:nvPicPr>
          <p:cNvPr id="5" name="Content Placeholder 4">
            <a:extLst>
              <a:ext uri="{FF2B5EF4-FFF2-40B4-BE49-F238E27FC236}">
                <a16:creationId xmlns:a16="http://schemas.microsoft.com/office/drawing/2014/main" id="{67663138-B364-4E69-A33C-6945D95BE9A2}"/>
              </a:ext>
            </a:extLst>
          </p:cNvPr>
          <p:cNvPicPr>
            <a:picLocks noGrp="1" noChangeAspect="1"/>
          </p:cNvPicPr>
          <p:nvPr>
            <p:ph idx="1"/>
          </p:nvPr>
        </p:nvPicPr>
        <p:blipFill>
          <a:blip r:embed="rId2"/>
          <a:stretch>
            <a:fillRect/>
          </a:stretch>
        </p:blipFill>
        <p:spPr>
          <a:xfrm>
            <a:off x="1066800" y="1843463"/>
            <a:ext cx="4874017" cy="2348086"/>
          </a:xfrm>
        </p:spPr>
      </p:pic>
      <p:pic>
        <p:nvPicPr>
          <p:cNvPr id="7" name="Picture 6">
            <a:extLst>
              <a:ext uri="{FF2B5EF4-FFF2-40B4-BE49-F238E27FC236}">
                <a16:creationId xmlns:a16="http://schemas.microsoft.com/office/drawing/2014/main" id="{2626942C-1286-40B0-A4D9-8222DD9A4943}"/>
              </a:ext>
            </a:extLst>
          </p:cNvPr>
          <p:cNvPicPr>
            <a:picLocks noChangeAspect="1"/>
          </p:cNvPicPr>
          <p:nvPr/>
        </p:nvPicPr>
        <p:blipFill>
          <a:blip r:embed="rId3"/>
          <a:stretch>
            <a:fillRect/>
          </a:stretch>
        </p:blipFill>
        <p:spPr>
          <a:xfrm>
            <a:off x="6096000" y="1843463"/>
            <a:ext cx="4805082" cy="2356681"/>
          </a:xfrm>
          <a:prstGeom prst="rect">
            <a:avLst/>
          </a:prstGeom>
        </p:spPr>
      </p:pic>
      <p:pic>
        <p:nvPicPr>
          <p:cNvPr id="9" name="Picture 8">
            <a:extLst>
              <a:ext uri="{FF2B5EF4-FFF2-40B4-BE49-F238E27FC236}">
                <a16:creationId xmlns:a16="http://schemas.microsoft.com/office/drawing/2014/main" id="{6063C182-26E9-41BE-9AAF-845954EF2EC4}"/>
              </a:ext>
            </a:extLst>
          </p:cNvPr>
          <p:cNvPicPr>
            <a:picLocks noChangeAspect="1"/>
          </p:cNvPicPr>
          <p:nvPr/>
        </p:nvPicPr>
        <p:blipFill>
          <a:blip r:embed="rId4"/>
          <a:stretch>
            <a:fillRect/>
          </a:stretch>
        </p:blipFill>
        <p:spPr>
          <a:xfrm>
            <a:off x="1066799" y="4393461"/>
            <a:ext cx="4874017" cy="1997913"/>
          </a:xfrm>
          <a:prstGeom prst="rect">
            <a:avLst/>
          </a:prstGeom>
        </p:spPr>
      </p:pic>
      <p:pic>
        <p:nvPicPr>
          <p:cNvPr id="11" name="Picture 10">
            <a:extLst>
              <a:ext uri="{FF2B5EF4-FFF2-40B4-BE49-F238E27FC236}">
                <a16:creationId xmlns:a16="http://schemas.microsoft.com/office/drawing/2014/main" id="{E2588B64-43CD-4BBC-AC60-5947B2120CE6}"/>
              </a:ext>
            </a:extLst>
          </p:cNvPr>
          <p:cNvPicPr>
            <a:picLocks noChangeAspect="1"/>
          </p:cNvPicPr>
          <p:nvPr/>
        </p:nvPicPr>
        <p:blipFill>
          <a:blip r:embed="rId5"/>
          <a:stretch>
            <a:fillRect/>
          </a:stretch>
        </p:blipFill>
        <p:spPr>
          <a:xfrm>
            <a:off x="6096001" y="4393461"/>
            <a:ext cx="4805082" cy="1997913"/>
          </a:xfrm>
          <a:prstGeom prst="rect">
            <a:avLst/>
          </a:prstGeom>
        </p:spPr>
      </p:pic>
    </p:spTree>
    <p:extLst>
      <p:ext uri="{BB962C8B-B14F-4D97-AF65-F5344CB8AC3E}">
        <p14:creationId xmlns:p14="http://schemas.microsoft.com/office/powerpoint/2010/main" val="31083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C235-3B50-46A2-B43A-E950268095A9}"/>
              </a:ext>
            </a:extLst>
          </p:cNvPr>
          <p:cNvSpPr>
            <a:spLocks noGrp="1"/>
          </p:cNvSpPr>
          <p:nvPr>
            <p:ph type="title"/>
          </p:nvPr>
        </p:nvSpPr>
        <p:spPr/>
        <p:txBody>
          <a:bodyPr/>
          <a:lstStyle/>
          <a:p>
            <a:pPr algn="ctr"/>
            <a:r>
              <a:rPr lang="en-US" dirty="0">
                <a:solidFill>
                  <a:schemeClr val="accent1">
                    <a:lumMod val="75000"/>
                  </a:schemeClr>
                </a:solidFill>
                <a:latin typeface="Whitney"/>
              </a:rPr>
              <a:t>Technology Stack</a:t>
            </a:r>
            <a:endParaRPr lang="en-IN" dirty="0">
              <a:solidFill>
                <a:schemeClr val="accent1">
                  <a:lumMod val="75000"/>
                </a:schemeClr>
              </a:solidFill>
              <a:latin typeface="Whitney"/>
            </a:endParaRPr>
          </a:p>
        </p:txBody>
      </p:sp>
      <p:sp>
        <p:nvSpPr>
          <p:cNvPr id="3" name="Content Placeholder 2">
            <a:extLst>
              <a:ext uri="{FF2B5EF4-FFF2-40B4-BE49-F238E27FC236}">
                <a16:creationId xmlns:a16="http://schemas.microsoft.com/office/drawing/2014/main" id="{C6FA1B8D-CBD5-406A-91E6-9856F1FC9713}"/>
              </a:ext>
            </a:extLst>
          </p:cNvPr>
          <p:cNvSpPr>
            <a:spLocks noGrp="1"/>
          </p:cNvSpPr>
          <p:nvPr>
            <p:ph idx="1"/>
          </p:nvPr>
        </p:nvSpPr>
        <p:spPr/>
        <p:txBody>
          <a:bodyPr>
            <a:normAutofit/>
          </a:bodyPr>
          <a:lstStyle/>
          <a:p>
            <a:r>
              <a:rPr lang="en-US" sz="2400" dirty="0">
                <a:solidFill>
                  <a:schemeClr val="bg2">
                    <a:lumMod val="50000"/>
                  </a:schemeClr>
                </a:solidFill>
                <a:latin typeface="Whitney"/>
              </a:rPr>
              <a:t>Languages we will be using to develop the chatbot:</a:t>
            </a:r>
          </a:p>
          <a:p>
            <a:pPr lvl="3"/>
            <a:r>
              <a:rPr lang="en-IN" sz="2800" b="0" i="0" dirty="0">
                <a:solidFill>
                  <a:schemeClr val="bg2">
                    <a:lumMod val="50000"/>
                  </a:schemeClr>
                </a:solidFill>
                <a:effectLst/>
                <a:latin typeface="Whitney"/>
              </a:rPr>
              <a:t>HTML, CSS, Java script</a:t>
            </a:r>
            <a:endParaRPr lang="en-IN" sz="2000" dirty="0">
              <a:solidFill>
                <a:schemeClr val="bg2">
                  <a:lumMod val="50000"/>
                </a:schemeClr>
              </a:solidFill>
              <a:latin typeface="Whitney"/>
            </a:endParaRPr>
          </a:p>
        </p:txBody>
      </p:sp>
    </p:spTree>
    <p:extLst>
      <p:ext uri="{BB962C8B-B14F-4D97-AF65-F5344CB8AC3E}">
        <p14:creationId xmlns:p14="http://schemas.microsoft.com/office/powerpoint/2010/main" val="67442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7B15-FFA3-4AC2-A7D3-A4EC2A7A42E1}"/>
              </a:ext>
            </a:extLst>
          </p:cNvPr>
          <p:cNvSpPr>
            <a:spLocks noGrp="1"/>
          </p:cNvSpPr>
          <p:nvPr>
            <p:ph type="title"/>
          </p:nvPr>
        </p:nvSpPr>
        <p:spPr>
          <a:xfrm>
            <a:off x="1066800" y="642593"/>
            <a:ext cx="10058400" cy="5296567"/>
          </a:xfrm>
        </p:spPr>
        <p:txBody>
          <a:bodyPr/>
          <a:lstStyle/>
          <a:p>
            <a:r>
              <a:rPr lang="en-US" dirty="0"/>
              <a:t>                   THANK YOU </a:t>
            </a:r>
            <a:endParaRPr lang="en-IN" dirty="0"/>
          </a:p>
        </p:txBody>
      </p:sp>
    </p:spTree>
    <p:extLst>
      <p:ext uri="{BB962C8B-B14F-4D97-AF65-F5344CB8AC3E}">
        <p14:creationId xmlns:p14="http://schemas.microsoft.com/office/powerpoint/2010/main" val="2728000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MO - v4" id="{F0848561-9BB1-4730-AFE0-5E8D72D5CEE3}" vid="{DB18EE20-32D5-404C-8635-5974C1EFD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2BF593-9895-40D5-B3D2-D4C1AEC22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505D42A-A09C-482B-914B-08E02823D3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A0D888-FD02-4213-853B-496E212B96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322</Words>
  <Application>Microsoft Office PowerPoint</Application>
  <PresentationFormat>Widescreen</PresentationFormat>
  <Paragraphs>32</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01 DigitGraphics</vt:lpstr>
      <vt:lpstr>Arial</vt:lpstr>
      <vt:lpstr>Calibri</vt:lpstr>
      <vt:lpstr>Garamond</vt:lpstr>
      <vt:lpstr>Whitney</vt:lpstr>
      <vt:lpstr>Wingdings</vt:lpstr>
      <vt:lpstr>SavonVTI</vt:lpstr>
      <vt:lpstr>Ley bot An end to end service to help people with legal support.  &lt;</vt:lpstr>
      <vt:lpstr>Introduction</vt:lpstr>
      <vt:lpstr>Bot Features.</vt:lpstr>
      <vt:lpstr>Common forms of cybercrime</vt:lpstr>
      <vt:lpstr>PowerPoint Presentation</vt:lpstr>
      <vt:lpstr>Project Outcome</vt:lpstr>
      <vt:lpstr>Technology Stack</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2021-09-21T17:01:53Z</dcterms:created>
  <dcterms:modified xsi:type="dcterms:W3CDTF">2021-11-11T07:21:11Z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