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7"/>
  </p:notesMasterIdLst>
  <p:sldIdLst>
    <p:sldId id="256" r:id="rId2"/>
    <p:sldId id="257" r:id="rId3"/>
    <p:sldId id="258" r:id="rId4"/>
    <p:sldId id="261" r:id="rId5"/>
    <p:sldId id="262" r:id="rId6"/>
  </p:sldIdLst>
  <p:sldSz cx="12192000" cy="6858000"/>
  <p:notesSz cx="6858000" cy="9144000"/>
  <p:embeddedFontLst>
    <p:embeddedFont>
      <p:font typeface="Calibri" panose="020F0502020204030204" pitchFamily="34" charset="0"/>
      <p:regular r:id="rId8"/>
      <p:bold r:id="rId9"/>
      <p:italic r:id="rId10"/>
      <p:boldItalic r:id="rId11"/>
    </p:embeddedFont>
    <p:embeddedFont>
      <p:font typeface="Franklin Gothic" panose="020B0604020202020204" charset="0"/>
      <p:bold r:id="rId12"/>
    </p:embeddedFont>
    <p:embeddedFont>
      <p:font typeface="Libre Franklin" pitchFamily="2"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viewProps" Target="viewProp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2192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t>Problem Statement</a:t>
            </a:r>
            <a:endParaRPr dirty="0"/>
          </a:p>
        </p:txBody>
      </p:sp>
      <p:sp>
        <p:nvSpPr>
          <p:cNvPr id="211" name="Google Shape;211;p1"/>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0" lvl="0" indent="0">
              <a:spcBef>
                <a:spcPts val="0"/>
              </a:spcBef>
            </a:pPr>
            <a:r>
              <a:rPr lang="en-US" dirty="0">
                <a:latin typeface="Franklin Gothic"/>
                <a:ea typeface="Franklin Gothic"/>
                <a:cs typeface="Franklin Gothic"/>
                <a:sym typeface="Franklin Gothic"/>
              </a:rPr>
              <a:t>Domain :</a:t>
            </a:r>
          </a:p>
          <a:p>
            <a:pPr marL="0" lvl="0" indent="0">
              <a:spcBef>
                <a:spcPts val="0"/>
              </a:spcBef>
            </a:pPr>
            <a:endParaRPr lang="en-US" dirty="0">
              <a:latin typeface="Franklin Gothic"/>
              <a:ea typeface="Franklin Gothic"/>
              <a:cs typeface="Franklin Gothic"/>
              <a:sym typeface="Franklin Gothic"/>
            </a:endParaRPr>
          </a:p>
          <a:p>
            <a:pPr marL="0" lvl="0" indent="0">
              <a:spcBef>
                <a:spcPts val="0"/>
              </a:spcBef>
            </a:pPr>
            <a:r>
              <a:rPr lang="en-US" dirty="0">
                <a:latin typeface="Franklin Gothic"/>
                <a:ea typeface="Franklin Gothic"/>
                <a:cs typeface="Franklin Gothic"/>
                <a:sym typeface="Franklin Gothic"/>
              </a:rPr>
              <a:t>1) ML</a:t>
            </a:r>
            <a:endParaRPr dirty="0"/>
          </a:p>
          <a:p>
            <a:pPr marL="0" lvl="0" indent="0" algn="l" rtl="0">
              <a:lnSpc>
                <a:spcPct val="90000"/>
              </a:lnSpc>
              <a:spcBef>
                <a:spcPts val="1000"/>
              </a:spcBef>
              <a:spcAft>
                <a:spcPts val="0"/>
              </a:spcAft>
              <a:buClr>
                <a:schemeClr val="lt2"/>
              </a:buClr>
              <a:buSzPts val="1800"/>
              <a:buNone/>
            </a:pPr>
            <a:endParaRPr lang="en-US"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Problem Statement Title: Text Summarization</a:t>
            </a:r>
          </a:p>
          <a:p>
            <a:pPr marL="0" lvl="0" indent="0" algn="l" rtl="0">
              <a:lnSpc>
                <a:spcPct val="90000"/>
              </a:lnSpc>
              <a:spcBef>
                <a:spcPts val="1000"/>
              </a:spcBef>
              <a:spcAft>
                <a:spcPts val="0"/>
              </a:spcAft>
              <a:buClr>
                <a:schemeClr val="lt2"/>
              </a:buClr>
              <a:buSzPts val="1800"/>
              <a:buNone/>
            </a:pPr>
            <a:endParaRPr lang="en-US" dirty="0">
              <a:latin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UN Sustainable Development Goal : Quality Education</a:t>
            </a:r>
            <a:endParaRPr dirty="0"/>
          </a:p>
        </p:txBody>
      </p:sp>
      <p:pic>
        <p:nvPicPr>
          <p:cNvPr id="3" name="Picture 2">
            <a:extLst>
              <a:ext uri="{FF2B5EF4-FFF2-40B4-BE49-F238E27FC236}">
                <a16:creationId xmlns:a16="http://schemas.microsoft.com/office/drawing/2014/main" id="{1EFA3E3F-8228-427B-986E-C6F6E44278DA}"/>
              </a:ext>
            </a:extLst>
          </p:cNvPr>
          <p:cNvPicPr>
            <a:picLocks noChangeAspect="1"/>
          </p:cNvPicPr>
          <p:nvPr/>
        </p:nvPicPr>
        <p:blipFill>
          <a:blip r:embed="rId3"/>
          <a:stretch>
            <a:fillRect/>
          </a:stretch>
        </p:blipFill>
        <p:spPr>
          <a:xfrm>
            <a:off x="989657" y="296122"/>
            <a:ext cx="3779292" cy="15205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18" name="Google Shape;218;p2"/>
          <p:cNvSpPr txBox="1">
            <a:spLocks noGrp="1"/>
          </p:cNvSpPr>
          <p:nvPr>
            <p:ph type="body" idx="1"/>
          </p:nvPr>
        </p:nvSpPr>
        <p:spPr>
          <a:xfrm>
            <a:off x="971550" y="2289363"/>
            <a:ext cx="6024054" cy="2877441"/>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800" dirty="0">
                <a:solidFill>
                  <a:schemeClr val="lt2"/>
                </a:solidFill>
                <a:latin typeface="Franklin Gothic"/>
                <a:ea typeface="Franklin Gothic"/>
                <a:cs typeface="Franklin Gothic"/>
                <a:sym typeface="Franklin Gothic"/>
              </a:rPr>
              <a:t>Describe your idea/Solution/Prototype here:</a:t>
            </a:r>
            <a:endParaRPr dirty="0"/>
          </a:p>
          <a:p>
            <a:pPr marL="285750" lvl="0" indent="-285750" algn="l" rtl="0">
              <a:lnSpc>
                <a:spcPct val="100000"/>
              </a:lnSpc>
              <a:spcBef>
                <a:spcPts val="1000"/>
              </a:spcBef>
              <a:spcAft>
                <a:spcPts val="0"/>
              </a:spcAft>
              <a:buClr>
                <a:schemeClr val="dk1"/>
              </a:buClr>
              <a:buSzPts val="1600"/>
              <a:buFont typeface="Noto Sans Symbols"/>
              <a:buChar char="⮚"/>
            </a:pPr>
            <a:r>
              <a:rPr lang="en-US" dirty="0"/>
              <a:t> Text summarization is a very useful and important part of Natural Language Processing (NLP). </a:t>
            </a:r>
          </a:p>
          <a:p>
            <a:pPr marL="285750" lvl="0" indent="-285750" algn="l" rtl="0">
              <a:lnSpc>
                <a:spcPct val="100000"/>
              </a:lnSpc>
              <a:spcBef>
                <a:spcPts val="1000"/>
              </a:spcBef>
              <a:spcAft>
                <a:spcPts val="0"/>
              </a:spcAft>
              <a:buClr>
                <a:schemeClr val="dk1"/>
              </a:buClr>
              <a:buSzPts val="1600"/>
              <a:buFont typeface="Noto Sans Symbols"/>
              <a:buChar char="⮚"/>
            </a:pPr>
            <a:r>
              <a:rPr lang="en-US" b="0" i="0" dirty="0">
                <a:solidFill>
                  <a:srgbClr val="2A2A2A"/>
                </a:solidFill>
                <a:effectLst/>
                <a:latin typeface="Roboto" panose="02000000000000000000" pitchFamily="2" charset="0"/>
              </a:rPr>
              <a:t>Suppose we have too many lines of text data in any form, such as from articles or magazines or on social media. We have time scarcity so we want only a nutshell report of that text.</a:t>
            </a:r>
          </a:p>
          <a:p>
            <a:pPr marL="285750" lvl="0" indent="-285750" algn="l" rtl="0">
              <a:lnSpc>
                <a:spcPct val="100000"/>
              </a:lnSpc>
              <a:spcBef>
                <a:spcPts val="1000"/>
              </a:spcBef>
              <a:spcAft>
                <a:spcPts val="0"/>
              </a:spcAft>
              <a:buClr>
                <a:schemeClr val="dk1"/>
              </a:buClr>
              <a:buSzPts val="1600"/>
              <a:buFont typeface="Noto Sans Symbols"/>
              <a:buChar char="⮚"/>
            </a:pPr>
            <a:r>
              <a:rPr lang="en-US" b="0" i="0" dirty="0">
                <a:solidFill>
                  <a:srgbClr val="2A2A2A"/>
                </a:solidFill>
                <a:effectLst/>
                <a:latin typeface="Roboto" panose="02000000000000000000" pitchFamily="2" charset="0"/>
              </a:rPr>
              <a:t>We can summarize our text in a few lines by removing unimportant text and converting the same text into smaller semantic text form.</a:t>
            </a:r>
            <a:endParaRPr dirty="0"/>
          </a:p>
          <a:p>
            <a:pPr marL="285750" lvl="0" indent="-184150" algn="l" rtl="0">
              <a:lnSpc>
                <a:spcPct val="100000"/>
              </a:lnSpc>
              <a:spcBef>
                <a:spcPts val="1000"/>
              </a:spcBef>
              <a:spcAft>
                <a:spcPts val="0"/>
              </a:spcAft>
              <a:buClr>
                <a:schemeClr val="dk1"/>
              </a:buClr>
              <a:buSzPts val="1600"/>
              <a:buFont typeface="Noto Sans Symbols"/>
              <a:buNone/>
            </a:pPr>
            <a:endParaRPr dirty="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pic>
        <p:nvPicPr>
          <p:cNvPr id="5" name="Picture Placeholder 4">
            <a:extLst>
              <a:ext uri="{FF2B5EF4-FFF2-40B4-BE49-F238E27FC236}">
                <a16:creationId xmlns:a16="http://schemas.microsoft.com/office/drawing/2014/main" id="{BE7C2FAB-188B-95F5-C12C-E381EDF866A0}"/>
              </a:ext>
            </a:extLst>
          </p:cNvPr>
          <p:cNvPicPr>
            <a:picLocks noGrp="1" noChangeAspect="1"/>
          </p:cNvPicPr>
          <p:nvPr>
            <p:ph type="pic" idx="2"/>
          </p:nvPr>
        </p:nvPicPr>
        <p:blipFill>
          <a:blip r:embed="rId3"/>
          <a:srcRect l="12683" r="12683"/>
          <a:stretch>
            <a:fillRect/>
          </a:stretch>
        </p:blipFill>
        <p:spPr>
          <a:xfrm>
            <a:off x="7378576" y="144463"/>
            <a:ext cx="4689600" cy="6283325"/>
          </a:xfrm>
          <a:prstGeom prst="rect">
            <a:avLst/>
          </a:prstGeom>
          <a:noFill/>
          <a:ln>
            <a:noFill/>
          </a:ln>
        </p:spPr>
      </p:pic>
      <p:sp>
        <p:nvSpPr>
          <p:cNvPr id="221" name="Google Shape;221;p2"/>
          <p:cNvSpPr txBox="1"/>
          <p:nvPr/>
        </p:nvSpPr>
        <p:spPr>
          <a:xfrm>
            <a:off x="7378575" y="2118476"/>
            <a:ext cx="4689138" cy="30773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a:t>Describe your Use Cases here</a:t>
            </a:r>
            <a:endParaRPr/>
          </a:p>
        </p:txBody>
      </p:sp>
      <p:sp>
        <p:nvSpPr>
          <p:cNvPr id="229" name="Google Shape;229;p3"/>
          <p:cNvSpPr txBox="1">
            <a:spLocks noGrp="1"/>
          </p:cNvSpPr>
          <p:nvPr>
            <p:ph type="body" idx="1"/>
          </p:nvPr>
        </p:nvSpPr>
        <p:spPr>
          <a:xfrm>
            <a:off x="952498" y="2656903"/>
            <a:ext cx="9325709" cy="36032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100000"/>
              </a:lnSpc>
              <a:spcBef>
                <a:spcPts val="0"/>
              </a:spcBef>
              <a:spcAft>
                <a:spcPts val="0"/>
              </a:spcAft>
              <a:buClr>
                <a:schemeClr val="dk1"/>
              </a:buClr>
              <a:buSzPts val="1600"/>
              <a:buFont typeface="Noto Sans Symbols"/>
              <a:buChar char="⮚"/>
            </a:pPr>
            <a:r>
              <a:rPr lang="en-US" b="0" i="0" dirty="0">
                <a:solidFill>
                  <a:srgbClr val="2A2A2A"/>
                </a:solidFill>
                <a:effectLst/>
                <a:latin typeface="Roboto" panose="02000000000000000000" pitchFamily="2" charset="0"/>
              </a:rPr>
              <a:t>In this approach we build algorithms or programs which will reduce the text size and create a summary of our text data. This is called automatic text summarization in machine learning.</a:t>
            </a:r>
          </a:p>
          <a:p>
            <a:pPr marL="285750" lvl="0" indent="-285750" algn="l" rtl="0">
              <a:lnSpc>
                <a:spcPct val="100000"/>
              </a:lnSpc>
              <a:spcBef>
                <a:spcPts val="0"/>
              </a:spcBef>
              <a:spcAft>
                <a:spcPts val="0"/>
              </a:spcAft>
              <a:buClr>
                <a:schemeClr val="dk1"/>
              </a:buClr>
              <a:buSzPts val="1600"/>
              <a:buFont typeface="Noto Sans Symbols"/>
              <a:buChar char="⮚"/>
            </a:pPr>
            <a:r>
              <a:rPr lang="en-US" b="0" i="0" dirty="0">
                <a:solidFill>
                  <a:srgbClr val="2A2A2A"/>
                </a:solidFill>
                <a:effectLst/>
                <a:latin typeface="Roboto" panose="02000000000000000000" pitchFamily="2" charset="0"/>
              </a:rPr>
              <a:t>There are two approaches to text summarization:</a:t>
            </a:r>
          </a:p>
          <a:p>
            <a:pPr lvl="2" indent="-457200">
              <a:lnSpc>
                <a:spcPct val="100000"/>
              </a:lnSpc>
              <a:spcBef>
                <a:spcPts val="0"/>
              </a:spcBef>
              <a:buSzPts val="1600"/>
              <a:buFont typeface="+mj-lt"/>
              <a:buAutoNum type="arabicPeriod"/>
            </a:pPr>
            <a:r>
              <a:rPr lang="en-IN" sz="1600" b="0" i="0" dirty="0">
                <a:solidFill>
                  <a:srgbClr val="2A2A2A"/>
                </a:solidFill>
                <a:effectLst/>
                <a:latin typeface="Roboto" panose="02000000000000000000" pitchFamily="2" charset="0"/>
              </a:rPr>
              <a:t>Extractive approaches:</a:t>
            </a:r>
          </a:p>
          <a:p>
            <a:pPr lvl="3" indent="-457200">
              <a:lnSpc>
                <a:spcPct val="100000"/>
              </a:lnSpc>
              <a:spcBef>
                <a:spcPts val="0"/>
              </a:spcBef>
              <a:buSzPts val="1600"/>
            </a:pPr>
            <a:r>
              <a:rPr lang="en-US" sz="1400" b="0" i="0" dirty="0">
                <a:solidFill>
                  <a:srgbClr val="2A2A2A"/>
                </a:solidFill>
                <a:effectLst/>
                <a:latin typeface="Roboto" panose="02000000000000000000" pitchFamily="2" charset="0"/>
              </a:rPr>
              <a:t>Using an extractive approach we summarize our text on the basis of simple and traditional algorithms. For example, when we want to summarize our text on the basis of the frequency method, we store all the important words and frequency of all those words in the dictionary. On the basis of high frequency words, we store the sentences containing that word in our final summary. This means the words which are in our summary confirm that they are part of the given text.</a:t>
            </a:r>
            <a:endParaRPr lang="en-IN" sz="1400" b="0" i="0" dirty="0">
              <a:solidFill>
                <a:srgbClr val="2A2A2A"/>
              </a:solidFill>
              <a:effectLst/>
              <a:latin typeface="Roboto" panose="02000000000000000000" pitchFamily="2" charset="0"/>
            </a:endParaRPr>
          </a:p>
          <a:p>
            <a:pPr lvl="2" indent="-457200">
              <a:lnSpc>
                <a:spcPct val="100000"/>
              </a:lnSpc>
              <a:spcBef>
                <a:spcPts val="0"/>
              </a:spcBef>
              <a:buSzPts val="1600"/>
              <a:buFont typeface="+mj-lt"/>
              <a:buAutoNum type="arabicPeriod"/>
            </a:pPr>
            <a:r>
              <a:rPr lang="en-IN" sz="1600" b="0" i="0" dirty="0">
                <a:solidFill>
                  <a:srgbClr val="2A2A2A"/>
                </a:solidFill>
                <a:effectLst/>
                <a:latin typeface="Roboto" panose="02000000000000000000" pitchFamily="2" charset="0"/>
              </a:rPr>
              <a:t>Abstractive approaches:</a:t>
            </a:r>
          </a:p>
          <a:p>
            <a:pPr lvl="3" indent="-457200">
              <a:lnSpc>
                <a:spcPct val="100000"/>
              </a:lnSpc>
              <a:spcBef>
                <a:spcPts val="0"/>
              </a:spcBef>
              <a:buSzPts val="1600"/>
            </a:pPr>
            <a:r>
              <a:rPr lang="en-US" sz="1400" b="0" i="0" dirty="0">
                <a:solidFill>
                  <a:srgbClr val="2A2A2A"/>
                </a:solidFill>
                <a:effectLst/>
                <a:latin typeface="Roboto" panose="02000000000000000000" pitchFamily="2" charset="0"/>
              </a:rPr>
              <a:t>An abstractive approach is more advanced. On the basis of time requirements we exchange some sentences for smaller sentences with the same semantic approaches of our text data.</a:t>
            </a:r>
            <a:r>
              <a:rPr lang="en-US" dirty="0"/>
              <a:t> </a:t>
            </a:r>
          </a:p>
          <a:p>
            <a:pPr lvl="2" indent="-457200">
              <a:lnSpc>
                <a:spcPct val="150000"/>
              </a:lnSpc>
              <a:spcBef>
                <a:spcPts val="0"/>
              </a:spcBef>
              <a:buSzPts val="1600"/>
              <a:buFont typeface="+mj-lt"/>
              <a:buAutoNum type="arabicPeriod"/>
            </a:pPr>
            <a:endParaRPr lang="en-US"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6B3CF0-388A-47A4-BC8A-831C37457AA6}"/>
              </a:ext>
            </a:extLst>
          </p:cNvPr>
          <p:cNvSpPr>
            <a:spLocks noGrp="1"/>
          </p:cNvSpPr>
          <p:nvPr>
            <p:ph type="title"/>
          </p:nvPr>
        </p:nvSpPr>
        <p:spPr>
          <a:xfrm>
            <a:off x="964023" y="879063"/>
            <a:ext cx="6910470" cy="610863"/>
          </a:xfrm>
        </p:spPr>
        <p:txBody>
          <a:bodyPr>
            <a:normAutofit/>
          </a:bodyPr>
          <a:lstStyle/>
          <a:p>
            <a:r>
              <a:rPr lang="en-US" dirty="0"/>
              <a:t>Implementation Strategy</a:t>
            </a:r>
          </a:p>
        </p:txBody>
      </p:sp>
      <p:sp>
        <p:nvSpPr>
          <p:cNvPr id="4" name="Text Placeholder 3">
            <a:extLst>
              <a:ext uri="{FF2B5EF4-FFF2-40B4-BE49-F238E27FC236}">
                <a16:creationId xmlns:a16="http://schemas.microsoft.com/office/drawing/2014/main" id="{1C6518AE-A0F2-4BC7-90BD-80A1E3092D45}"/>
              </a:ext>
            </a:extLst>
          </p:cNvPr>
          <p:cNvSpPr>
            <a:spLocks noGrp="1"/>
          </p:cNvSpPr>
          <p:nvPr>
            <p:ph type="body" idx="1"/>
          </p:nvPr>
        </p:nvSpPr>
        <p:spPr>
          <a:xfrm>
            <a:off x="952499" y="2289363"/>
            <a:ext cx="10197854" cy="2795232"/>
          </a:xfrm>
        </p:spPr>
        <p:txBody>
          <a:bodyPr/>
          <a:lstStyle/>
          <a:p>
            <a:r>
              <a:rPr lang="en-US" dirty="0">
                <a:solidFill>
                  <a:schemeClr val="lt2"/>
                </a:solidFill>
                <a:latin typeface="Franklin Gothic"/>
                <a:ea typeface="Franklin Gothic"/>
                <a:cs typeface="Franklin Gothic"/>
                <a:sym typeface="Franklin Gothic"/>
              </a:rPr>
              <a:t>Describe your Technology stack here</a:t>
            </a:r>
            <a:r>
              <a:rPr lang="en-US" sz="1400" dirty="0"/>
              <a:t>:</a:t>
            </a:r>
            <a:endParaRPr lang="en-US" dirty="0"/>
          </a:p>
          <a:p>
            <a:endParaRPr lang="en-US" dirty="0"/>
          </a:p>
        </p:txBody>
      </p:sp>
      <p:sp>
        <p:nvSpPr>
          <p:cNvPr id="5" name="Slide Number Placeholder 4">
            <a:extLst>
              <a:ext uri="{FF2B5EF4-FFF2-40B4-BE49-F238E27FC236}">
                <a16:creationId xmlns:a16="http://schemas.microsoft.com/office/drawing/2014/main" id="{50B5186F-9F8A-4296-B097-D365931ECAC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4</a:t>
            </a:fld>
            <a:endParaRPr lang="en-US">
              <a:latin typeface="Libre Franklin"/>
              <a:ea typeface="Libre Franklin"/>
              <a:cs typeface="Libre Franklin"/>
              <a:sym typeface="Libre Franklin"/>
            </a:endParaRPr>
          </a:p>
        </p:txBody>
      </p:sp>
      <p:sp>
        <p:nvSpPr>
          <p:cNvPr id="6" name="TextBox 5">
            <a:extLst>
              <a:ext uri="{FF2B5EF4-FFF2-40B4-BE49-F238E27FC236}">
                <a16:creationId xmlns:a16="http://schemas.microsoft.com/office/drawing/2014/main" id="{A270E75C-C16A-BBAA-9CE3-389BA72681A9}"/>
              </a:ext>
            </a:extLst>
          </p:cNvPr>
          <p:cNvSpPr txBox="1"/>
          <p:nvPr/>
        </p:nvSpPr>
        <p:spPr>
          <a:xfrm>
            <a:off x="1041647" y="2866292"/>
            <a:ext cx="8924192" cy="2739211"/>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t>Python(NLP):</a:t>
            </a:r>
          </a:p>
          <a:p>
            <a:endParaRPr lang="en-US" b="1" dirty="0"/>
          </a:p>
          <a:p>
            <a:pPr lvl="2"/>
            <a:r>
              <a:rPr lang="en-US" sz="1600" b="1" dirty="0"/>
              <a:t>	</a:t>
            </a:r>
            <a:r>
              <a:rPr lang="en-US" sz="2000" b="0" i="0" dirty="0">
                <a:solidFill>
                  <a:srgbClr val="292929"/>
                </a:solidFill>
                <a:effectLst/>
                <a:latin typeface="charter"/>
              </a:rPr>
              <a:t>Natural Language Processing (NLP) is a ubiquitous application of modern machine learning </a:t>
            </a:r>
            <a:r>
              <a:rPr lang="en-US" sz="2000" b="0" i="0" dirty="0" err="1">
                <a:solidFill>
                  <a:srgbClr val="292929"/>
                </a:solidFill>
                <a:effectLst/>
                <a:latin typeface="charter"/>
              </a:rPr>
              <a:t>techniques.It</a:t>
            </a:r>
            <a:r>
              <a:rPr lang="en-US" sz="2000" b="0" i="0" dirty="0">
                <a:solidFill>
                  <a:srgbClr val="292929"/>
                </a:solidFill>
                <a:effectLst/>
                <a:latin typeface="charter"/>
              </a:rPr>
              <a:t> deals with how computers can be trained and programmed to understand multiple languages both in written and oral form.</a:t>
            </a:r>
          </a:p>
          <a:p>
            <a:pPr lvl="2"/>
            <a:r>
              <a:rPr lang="en-US" sz="2000" dirty="0">
                <a:solidFill>
                  <a:srgbClr val="292929"/>
                </a:solidFill>
                <a:latin typeface="charter"/>
              </a:rPr>
              <a:t>	</a:t>
            </a:r>
            <a:r>
              <a:rPr lang="en-US" sz="2000" b="0" i="0" dirty="0">
                <a:solidFill>
                  <a:srgbClr val="292929"/>
                </a:solidFill>
                <a:effectLst/>
                <a:latin typeface="charter"/>
              </a:rPr>
              <a:t>It is one of the broadest fields in research because there is a huge amount of data out there and from that data, a big amount of data is text data. So when there is so much data available so we need some technique threw which we can process the data and retrieve some useful information from it.</a:t>
            </a:r>
            <a:endParaRPr lang="en-IN" sz="1600" b="1" dirty="0"/>
          </a:p>
        </p:txBody>
      </p:sp>
      <p:pic>
        <p:nvPicPr>
          <p:cNvPr id="8" name="Picture 7">
            <a:extLst>
              <a:ext uri="{FF2B5EF4-FFF2-40B4-BE49-F238E27FC236}">
                <a16:creationId xmlns:a16="http://schemas.microsoft.com/office/drawing/2014/main" id="{6A985092-E196-7FE0-7819-855CA407B855}"/>
              </a:ext>
            </a:extLst>
          </p:cNvPr>
          <p:cNvPicPr>
            <a:picLocks noChangeAspect="1"/>
          </p:cNvPicPr>
          <p:nvPr/>
        </p:nvPicPr>
        <p:blipFill>
          <a:blip r:embed="rId2"/>
          <a:stretch>
            <a:fillRect/>
          </a:stretch>
        </p:blipFill>
        <p:spPr>
          <a:xfrm>
            <a:off x="7874493" y="875717"/>
            <a:ext cx="3604113" cy="2027856"/>
          </a:xfrm>
          <a:prstGeom prst="rect">
            <a:avLst/>
          </a:prstGeom>
        </p:spPr>
      </p:pic>
    </p:spTree>
    <p:extLst>
      <p:ext uri="{BB962C8B-B14F-4D97-AF65-F5344CB8AC3E}">
        <p14:creationId xmlns:p14="http://schemas.microsoft.com/office/powerpoint/2010/main" val="3113893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Business Potential</a:t>
            </a:r>
            <a:endParaRPr dirty="0"/>
          </a:p>
        </p:txBody>
      </p:sp>
      <p:sp>
        <p:nvSpPr>
          <p:cNvPr id="228" name="Google Shape;228;p3"/>
          <p:cNvSpPr txBox="1">
            <a:spLocks noGrp="1"/>
          </p:cNvSpPr>
          <p:nvPr>
            <p:ph type="body" idx="2"/>
          </p:nvPr>
        </p:nvSpPr>
        <p:spPr>
          <a:xfrm>
            <a:off x="952499" y="2286000"/>
            <a:ext cx="9239066"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t>Describe How Revenue will be generated , Market Size , Competitors , Initial Investment etc.. </a:t>
            </a:r>
            <a:endParaRPr dirty="0"/>
          </a:p>
        </p:txBody>
      </p:sp>
      <p:sp>
        <p:nvSpPr>
          <p:cNvPr id="229" name="Google Shape;229;p3"/>
          <p:cNvSpPr txBox="1">
            <a:spLocks noGrp="1"/>
          </p:cNvSpPr>
          <p:nvPr>
            <p:ph type="body" idx="1"/>
          </p:nvPr>
        </p:nvSpPr>
        <p:spPr>
          <a:xfrm>
            <a:off x="952499" y="2656903"/>
            <a:ext cx="8928348"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dirty="0"/>
              <a:t>There are multiple ways in which Text Summarization can be used in business:</a:t>
            </a:r>
          </a:p>
          <a:p>
            <a:pPr marL="800100" lvl="1">
              <a:lnSpc>
                <a:spcPct val="150000"/>
              </a:lnSpc>
              <a:spcBef>
                <a:spcPts val="0"/>
              </a:spcBef>
              <a:buSzPts val="1600"/>
              <a:buFont typeface="Arial" panose="020B0604020202020204" pitchFamily="34" charset="0"/>
              <a:buChar char="•"/>
            </a:pPr>
            <a:r>
              <a:rPr lang="en-IN" sz="1600" i="0" dirty="0">
                <a:solidFill>
                  <a:srgbClr val="2D2D2D"/>
                </a:solidFill>
                <a:effectLst/>
                <a:latin typeface="Arial" panose="020B0604020202020204" pitchFamily="34" charset="0"/>
              </a:rPr>
              <a:t>Media Monitoring</a:t>
            </a:r>
          </a:p>
          <a:p>
            <a:pPr marL="800100" lvl="1">
              <a:lnSpc>
                <a:spcPct val="150000"/>
              </a:lnSpc>
              <a:spcBef>
                <a:spcPts val="0"/>
              </a:spcBef>
              <a:buSzPts val="1600"/>
              <a:buFont typeface="Arial" panose="020B0604020202020204" pitchFamily="34" charset="0"/>
              <a:buChar char="•"/>
            </a:pPr>
            <a:r>
              <a:rPr lang="en-IN" sz="1600" i="0" dirty="0">
                <a:solidFill>
                  <a:srgbClr val="2D2D2D"/>
                </a:solidFill>
                <a:effectLst/>
                <a:latin typeface="Arial" panose="020B0604020202020204" pitchFamily="34" charset="0"/>
              </a:rPr>
              <a:t>Financial Research</a:t>
            </a:r>
          </a:p>
          <a:p>
            <a:pPr marL="800100" lvl="1">
              <a:lnSpc>
                <a:spcPct val="150000"/>
              </a:lnSpc>
              <a:spcBef>
                <a:spcPts val="0"/>
              </a:spcBef>
              <a:buSzPts val="1600"/>
              <a:buFont typeface="Arial" panose="020B0604020202020204" pitchFamily="34" charset="0"/>
              <a:buChar char="•"/>
            </a:pPr>
            <a:r>
              <a:rPr lang="en-IN" sz="1600" i="0" dirty="0">
                <a:solidFill>
                  <a:srgbClr val="2D2D2D"/>
                </a:solidFill>
                <a:effectLst/>
                <a:latin typeface="Arial" panose="020B0604020202020204" pitchFamily="34" charset="0"/>
              </a:rPr>
              <a:t>Chatbots and Autoresponder</a:t>
            </a:r>
          </a:p>
          <a:p>
            <a:pPr marL="800100" lvl="1">
              <a:lnSpc>
                <a:spcPct val="150000"/>
              </a:lnSpc>
              <a:spcBef>
                <a:spcPts val="0"/>
              </a:spcBef>
              <a:buSzPts val="1600"/>
              <a:buFont typeface="Arial" panose="020B0604020202020204" pitchFamily="34" charset="0"/>
              <a:buChar char="•"/>
            </a:pPr>
            <a:r>
              <a:rPr lang="en-IN" sz="1600" i="0" dirty="0">
                <a:solidFill>
                  <a:srgbClr val="2D2D2D"/>
                </a:solidFill>
                <a:effectLst/>
                <a:latin typeface="Arial" panose="020B0604020202020204" pitchFamily="34" charset="0"/>
              </a:rPr>
              <a:t>Content Creation</a:t>
            </a:r>
          </a:p>
          <a:p>
            <a:pPr marL="800100" lvl="1">
              <a:lnSpc>
                <a:spcPct val="150000"/>
              </a:lnSpc>
              <a:spcBef>
                <a:spcPts val="0"/>
              </a:spcBef>
              <a:buSzPts val="1600"/>
              <a:buFont typeface="Arial" panose="020B0604020202020204" pitchFamily="34" charset="0"/>
              <a:buChar char="•"/>
            </a:pPr>
            <a:r>
              <a:rPr lang="en-US" sz="1600" i="0" dirty="0">
                <a:solidFill>
                  <a:srgbClr val="2D2D2D"/>
                </a:solidFill>
                <a:effectLst/>
                <a:latin typeface="Arial" panose="020B0604020202020204" pitchFamily="34" charset="0"/>
              </a:rPr>
              <a:t>Remote Working and Video Conferencing</a:t>
            </a:r>
          </a:p>
          <a:p>
            <a:pPr marL="457200" lvl="1" indent="0">
              <a:spcBef>
                <a:spcPts val="0"/>
              </a:spcBef>
              <a:buSzPts val="1600"/>
              <a:buNone/>
            </a:pPr>
            <a:endParaRPr lang="en-US" dirty="0"/>
          </a:p>
          <a:p>
            <a:pPr marL="457200" lvl="1" indent="0">
              <a:spcBef>
                <a:spcPts val="0"/>
              </a:spcBef>
              <a:buSzPts val="1600"/>
              <a:buNone/>
            </a:pPr>
            <a:r>
              <a:rPr lang="en-US" dirty="0"/>
              <a:t>  </a:t>
            </a:r>
            <a:endParaRPr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187991094"/>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452</Words>
  <Application>Microsoft Office PowerPoint</Application>
  <PresentationFormat>Widescreen</PresentationFormat>
  <Paragraphs>41</Paragraphs>
  <Slides>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Noto Sans Symbols</vt:lpstr>
      <vt:lpstr>Libre Franklin</vt:lpstr>
      <vt:lpstr>Arial</vt:lpstr>
      <vt:lpstr>Wingdings</vt:lpstr>
      <vt:lpstr>charter</vt:lpstr>
      <vt:lpstr>Roboto</vt:lpstr>
      <vt:lpstr>Franklin Gothic</vt:lpstr>
      <vt:lpstr>Calibri</vt:lpstr>
      <vt:lpstr>Theme1</vt:lpstr>
      <vt:lpstr>Problem Statement</vt:lpstr>
      <vt:lpstr>Idea/Approach Details</vt:lpstr>
      <vt:lpstr>Idea/Approach Details</vt:lpstr>
      <vt:lpstr>Implementation Strategy</vt:lpstr>
      <vt:lpstr>Business Potential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D21IT183 SMIT ANAM</cp:lastModifiedBy>
  <cp:revision>8</cp:revision>
  <dcterms:created xsi:type="dcterms:W3CDTF">2022-02-11T07:14:46Z</dcterms:created>
  <dcterms:modified xsi:type="dcterms:W3CDTF">2022-08-05T16:49:07Z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