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1" r:id="rId5"/>
    <p:sldId id="302" r:id="rId6"/>
    <p:sldId id="257" r:id="rId7"/>
    <p:sldId id="259" r:id="rId8"/>
    <p:sldId id="339" r:id="rId9"/>
    <p:sldId id="350" r:id="rId10"/>
    <p:sldId id="351" r:id="rId11"/>
    <p:sldId id="340" r:id="rId12"/>
    <p:sldId id="341" r:id="rId13"/>
    <p:sldId id="342" r:id="rId14"/>
    <p:sldId id="343" r:id="rId15"/>
    <p:sldId id="352" r:id="rId16"/>
    <p:sldId id="353" r:id="rId17"/>
    <p:sldId id="354" r:id="rId18"/>
    <p:sldId id="368" r:id="rId19"/>
    <p:sldId id="355" r:id="rId20"/>
    <p:sldId id="356" r:id="rId21"/>
    <p:sldId id="346" r:id="rId22"/>
    <p:sldId id="347" r:id="rId23"/>
    <p:sldId id="348" r:id="rId24"/>
    <p:sldId id="349" r:id="rId25"/>
    <p:sldId id="357" r:id="rId26"/>
    <p:sldId id="360" r:id="rId27"/>
    <p:sldId id="361" r:id="rId28"/>
    <p:sldId id="362"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Java programming </a:t>
            </a:r>
            <a:r>
              <a:rPr lang="en-US" dirty="0" err="1"/>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Sovisal</a:t>
            </a: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Features of Java</a:t>
            </a:r>
          </a:p>
        </p:txBody>
      </p:sp>
    </p:spTree>
    <p:extLst>
      <p:ext uri="{BB962C8B-B14F-4D97-AF65-F5344CB8AC3E}">
        <p14:creationId xmlns:p14="http://schemas.microsoft.com/office/powerpoint/2010/main" val="142136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simple and use to code:</a:t>
            </a:r>
          </a:p>
          <a:p>
            <a:pPr marL="0" indent="0">
              <a:lnSpc>
                <a:spcPct val="150000"/>
              </a:lnSpc>
              <a:buNone/>
            </a:pPr>
            <a:endParaRPr lang="en-US" sz="2400" dirty="0"/>
          </a:p>
          <a:p>
            <a:pPr marL="457200" lvl="1" indent="0">
              <a:lnSpc>
                <a:spcPct val="150000"/>
              </a:lnSpc>
              <a:buNone/>
            </a:pPr>
            <a:r>
              <a:rPr lang="en-US" sz="2000" dirty="0"/>
              <a:t>Java is easy to learn and its syntax is quite simple, clean and easy to </a:t>
            </a:r>
            <a:r>
              <a:rPr lang="en-US" sz="2000" dirty="0" err="1"/>
              <a:t>understand.The</a:t>
            </a:r>
            <a:r>
              <a:rPr lang="en-US" sz="2000" dirty="0"/>
              <a:t> confusing and ambiguous concepts of C++ are either left out in Java or they have been re-implemented in a cleaner way.</a:t>
            </a:r>
          </a:p>
          <a:p>
            <a:pPr marL="457200" lvl="1" indent="0">
              <a:lnSpc>
                <a:spcPct val="150000"/>
              </a:lnSpc>
              <a:buNone/>
            </a:pPr>
            <a:endParaRPr lang="en-US" sz="2000" dirty="0"/>
          </a:p>
          <a:p>
            <a:pPr marL="457200" lvl="1" indent="0">
              <a:lnSpc>
                <a:spcPct val="150000"/>
              </a:lnSpc>
              <a:buNone/>
            </a:pPr>
            <a:r>
              <a:rPr lang="en-US" sz="2000" dirty="0"/>
              <a:t>Ex : Pointers and Operator Overloading are not there in java but were an important part of C++.</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63995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Platform Independent:</a:t>
            </a:r>
          </a:p>
          <a:p>
            <a:pPr marL="0" indent="0">
              <a:lnSpc>
                <a:spcPct val="150000"/>
              </a:lnSpc>
              <a:buNone/>
            </a:pPr>
            <a:endParaRPr lang="en-US" sz="2400" dirty="0"/>
          </a:p>
          <a:p>
            <a:pPr marL="457200" lvl="1" indent="0">
              <a:lnSpc>
                <a:spcPct val="150000"/>
              </a:lnSpc>
              <a:buNone/>
            </a:pPr>
            <a:r>
              <a:rPr lang="en-US" sz="2000" dirty="0"/>
              <a:t>Unlike other programming languages such as C, C++ </a:t>
            </a:r>
            <a:r>
              <a:rPr lang="en-US" sz="2000" dirty="0" err="1"/>
              <a:t>etc</a:t>
            </a:r>
            <a:r>
              <a:rPr lang="en-US" sz="2000" dirty="0"/>
              <a:t> which are compiled into platform specific machines. Java is guaranteed to be write-once, run-anywhere language.</a:t>
            </a:r>
          </a:p>
          <a:p>
            <a:pPr marL="457200" lvl="1" indent="0">
              <a:lnSpc>
                <a:spcPct val="150000"/>
              </a:lnSpc>
              <a:buNone/>
            </a:pPr>
            <a:endParaRPr lang="en-US" sz="2000" dirty="0"/>
          </a:p>
          <a:p>
            <a:pPr marL="457200" lvl="1" indent="0">
              <a:lnSpc>
                <a:spcPct val="150000"/>
              </a:lnSpc>
              <a:buNone/>
            </a:pPr>
            <a:r>
              <a:rPr lang="en-US" sz="2000" dirty="0"/>
              <a:t>On compilation Java program is compiled into bytecode. This bytecode is platform independent and can be run on any machine, plus this bytecode format also provide security. Any machine with Java Runtime Environment can run Java Programs.</a:t>
            </a:r>
          </a:p>
          <a:p>
            <a:pPr marL="457200" lvl="1" indent="0">
              <a:lnSpc>
                <a:spcPct val="150000"/>
              </a:lnSpc>
              <a:buNone/>
            </a:pPr>
            <a:endParaRPr lang="en-US" sz="20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836666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Platform Independent:</a:t>
            </a:r>
          </a:p>
          <a:p>
            <a:pPr marL="0" indent="0">
              <a:lnSpc>
                <a:spcPct val="150000"/>
              </a:lnSpc>
              <a:buNone/>
            </a:pPr>
            <a:endParaRPr lang="en-US" sz="2400" dirty="0"/>
          </a:p>
          <a:p>
            <a:pPr marL="457200" lvl="1" indent="0">
              <a:lnSpc>
                <a:spcPct val="150000"/>
              </a:lnSpc>
              <a:buNone/>
            </a:pPr>
            <a:endParaRPr lang="en-US" sz="2000" dirty="0"/>
          </a:p>
          <a:p>
            <a:pPr>
              <a:lnSpc>
                <a:spcPct val="150000"/>
              </a:lnSpc>
            </a:pPr>
            <a:endParaRPr lang="en-US" sz="2400" dirty="0"/>
          </a:p>
          <a:p>
            <a:pPr>
              <a:lnSpc>
                <a:spcPct val="150000"/>
              </a:lnSpc>
            </a:pPr>
            <a:endParaRPr lang="en-US" sz="2400" dirty="0"/>
          </a:p>
        </p:txBody>
      </p:sp>
      <p:sp>
        <p:nvSpPr>
          <p:cNvPr id="4" name="Rectangle 3"/>
          <p:cNvSpPr/>
          <p:nvPr/>
        </p:nvSpPr>
        <p:spPr>
          <a:xfrm>
            <a:off x="1172095" y="3449782"/>
            <a:ext cx="2310938" cy="131341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solidFill>
                  <a:srgbClr val="ED7D31"/>
                </a:solidFill>
              </a:rPr>
              <a:t>Java Program</a:t>
            </a:r>
          </a:p>
        </p:txBody>
      </p:sp>
      <p:sp>
        <p:nvSpPr>
          <p:cNvPr id="5" name="Rectangle 4"/>
          <p:cNvSpPr/>
          <p:nvPr/>
        </p:nvSpPr>
        <p:spPr>
          <a:xfrm>
            <a:off x="5107478" y="3449782"/>
            <a:ext cx="2310938" cy="131341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solidFill>
                  <a:srgbClr val="ED7D31"/>
                </a:solidFill>
              </a:rPr>
              <a:t>Bytecode</a:t>
            </a:r>
          </a:p>
        </p:txBody>
      </p:sp>
      <p:sp>
        <p:nvSpPr>
          <p:cNvPr id="6" name="Rectangle 5"/>
          <p:cNvSpPr/>
          <p:nvPr/>
        </p:nvSpPr>
        <p:spPr>
          <a:xfrm>
            <a:off x="9042862" y="2395666"/>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rgbClr val="ED7D31"/>
                </a:solidFill>
              </a:rPr>
              <a:t>Linux OS</a:t>
            </a:r>
          </a:p>
        </p:txBody>
      </p:sp>
      <p:sp>
        <p:nvSpPr>
          <p:cNvPr id="7" name="Rectangle 6"/>
          <p:cNvSpPr/>
          <p:nvPr/>
        </p:nvSpPr>
        <p:spPr>
          <a:xfrm>
            <a:off x="9042862" y="3771205"/>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rgbClr val="ED7D31"/>
                </a:solidFill>
              </a:rPr>
              <a:t>Windows OS</a:t>
            </a:r>
          </a:p>
        </p:txBody>
      </p:sp>
      <p:sp>
        <p:nvSpPr>
          <p:cNvPr id="8" name="Rectangle 7"/>
          <p:cNvSpPr/>
          <p:nvPr/>
        </p:nvSpPr>
        <p:spPr>
          <a:xfrm>
            <a:off x="9042862" y="5190468"/>
            <a:ext cx="2310938" cy="670561"/>
          </a:xfrm>
          <a:prstGeom prst="rect">
            <a:avLst/>
          </a:prstGeom>
          <a:noFill/>
          <a:ln w="57150">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dirty="0">
                <a:solidFill>
                  <a:srgbClr val="ED7D31"/>
                </a:solidFill>
              </a:rPr>
              <a:t>Mac OS</a:t>
            </a:r>
          </a:p>
        </p:txBody>
      </p:sp>
      <p:cxnSp>
        <p:nvCxnSpPr>
          <p:cNvPr id="10" name="Straight Arrow Connector 9"/>
          <p:cNvCxnSpPr>
            <a:stCxn id="4" idx="3"/>
          </p:cNvCxnSpPr>
          <p:nvPr/>
        </p:nvCxnSpPr>
        <p:spPr>
          <a:xfrm flipV="1">
            <a:off x="3483033" y="4106485"/>
            <a:ext cx="1624445" cy="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1" name="Content Placeholder 2"/>
          <p:cNvSpPr txBox="1">
            <a:spLocks/>
          </p:cNvSpPr>
          <p:nvPr/>
        </p:nvSpPr>
        <p:spPr>
          <a:xfrm>
            <a:off x="3649287" y="3449783"/>
            <a:ext cx="1313411" cy="5735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solidFill>
                  <a:srgbClr val="ED7D31"/>
                </a:solidFill>
              </a:rPr>
              <a:t>compile</a:t>
            </a:r>
          </a:p>
        </p:txBody>
      </p:sp>
      <p:cxnSp>
        <p:nvCxnSpPr>
          <p:cNvPr id="12" name="Straight Arrow Connector 11"/>
          <p:cNvCxnSpPr/>
          <p:nvPr/>
        </p:nvCxnSpPr>
        <p:spPr>
          <a:xfrm flipV="1">
            <a:off x="7418416" y="4106482"/>
            <a:ext cx="1624445" cy="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endCxn id="6" idx="1"/>
          </p:cNvCxnSpPr>
          <p:nvPr/>
        </p:nvCxnSpPr>
        <p:spPr>
          <a:xfrm flipV="1">
            <a:off x="7418416" y="2730947"/>
            <a:ext cx="1624446" cy="137553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endCxn id="8" idx="1"/>
          </p:cNvCxnSpPr>
          <p:nvPr/>
        </p:nvCxnSpPr>
        <p:spPr>
          <a:xfrm>
            <a:off x="7418415" y="4089274"/>
            <a:ext cx="1624447" cy="143647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377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Multi Threading:</a:t>
            </a:r>
          </a:p>
          <a:p>
            <a:pPr marL="0" indent="0">
              <a:lnSpc>
                <a:spcPct val="150000"/>
              </a:lnSpc>
              <a:buNone/>
            </a:pPr>
            <a:endParaRPr lang="en-US" sz="2400" dirty="0"/>
          </a:p>
          <a:p>
            <a:pPr marL="457200" lvl="1" indent="0">
              <a:lnSpc>
                <a:spcPct val="150000"/>
              </a:lnSpc>
              <a:buNone/>
            </a:pPr>
            <a:r>
              <a:rPr lang="en-US" sz="2000" dirty="0"/>
              <a:t>Java 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60189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Multi Threading:</a:t>
            </a:r>
          </a:p>
          <a:p>
            <a:pPr marL="0" indent="0">
              <a:lnSpc>
                <a:spcPct val="150000"/>
              </a:lnSpc>
              <a:buNone/>
            </a:pPr>
            <a:endParaRPr lang="en-US" sz="2400" dirty="0"/>
          </a:p>
          <a:p>
            <a:pPr>
              <a:lnSpc>
                <a:spcPct val="150000"/>
              </a:lnSpc>
            </a:pPr>
            <a:endParaRPr lang="en-US" sz="2400" dirty="0"/>
          </a:p>
          <a:p>
            <a:pPr>
              <a:lnSpc>
                <a:spcPct val="150000"/>
              </a:lnSpc>
            </a:pPr>
            <a:endParaRPr lang="en-US" sz="2400" dirty="0"/>
          </a:p>
        </p:txBody>
      </p:sp>
      <p:pic>
        <p:nvPicPr>
          <p:cNvPr id="4" name="fbvideo">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20134" b="14892"/>
          <a:stretch/>
        </p:blipFill>
        <p:spPr>
          <a:xfrm>
            <a:off x="4281056" y="1811335"/>
            <a:ext cx="3893388" cy="4497186"/>
          </a:xfrm>
          <a:prstGeom prst="rect">
            <a:avLst/>
          </a:prstGeom>
        </p:spPr>
      </p:pic>
    </p:spTree>
    <p:extLst>
      <p:ext uri="{BB962C8B-B14F-4D97-AF65-F5344CB8AC3E}">
        <p14:creationId xmlns:p14="http://schemas.microsoft.com/office/powerpoint/2010/main" val="26277506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buFont typeface="Wingdings" panose="05000000000000000000" pitchFamily="2" charset="2"/>
              <a:buChar char="v"/>
            </a:pPr>
            <a:r>
              <a:rPr lang="en-US" sz="2400" dirty="0"/>
              <a:t>It is Open Sources:</a:t>
            </a:r>
          </a:p>
          <a:p>
            <a:pPr marL="0" indent="0">
              <a:lnSpc>
                <a:spcPct val="150000"/>
              </a:lnSpc>
              <a:buNone/>
            </a:pPr>
            <a:endParaRPr lang="en-US" sz="2400" dirty="0"/>
          </a:p>
          <a:p>
            <a:pPr marL="457200" lvl="1" indent="0">
              <a:lnSpc>
                <a:spcPct val="150000"/>
              </a:lnSpc>
              <a:buNone/>
            </a:pPr>
            <a:r>
              <a:rPr lang="en-US" sz="2000" dirty="0"/>
              <a:t>There are a lot of resourceful of Java. From free unit test to a complete project.</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49258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Features of Java (con.)</a:t>
            </a:r>
          </a:p>
        </p:txBody>
      </p:sp>
      <p:sp>
        <p:nvSpPr>
          <p:cNvPr id="3" name="Content Placeholder 2"/>
          <p:cNvSpPr>
            <a:spLocks noGrp="1"/>
          </p:cNvSpPr>
          <p:nvPr>
            <p:ph idx="1"/>
          </p:nvPr>
        </p:nvSpPr>
        <p:spPr>
          <a:xfrm>
            <a:off x="838200" y="1449108"/>
            <a:ext cx="10515600" cy="4859413"/>
          </a:xfrm>
        </p:spPr>
        <p:txBody>
          <a:bodyPr>
            <a:normAutofit fontScale="92500" lnSpcReduction="10000"/>
          </a:bodyPr>
          <a:lstStyle/>
          <a:p>
            <a:pPr>
              <a:lnSpc>
                <a:spcPct val="150000"/>
              </a:lnSpc>
              <a:buFont typeface="Wingdings" panose="05000000000000000000" pitchFamily="2" charset="2"/>
              <a:buChar char="v"/>
            </a:pPr>
            <a:r>
              <a:rPr lang="en-US" sz="2400" dirty="0"/>
              <a:t>It is Object Oriented Programming:</a:t>
            </a:r>
          </a:p>
          <a:p>
            <a:pPr marL="0" indent="0">
              <a:lnSpc>
                <a:spcPct val="150000"/>
              </a:lnSpc>
              <a:buNone/>
            </a:pPr>
            <a:endParaRPr lang="en-US" sz="2400" dirty="0"/>
          </a:p>
          <a:p>
            <a:pPr marL="457200" lvl="1" indent="0">
              <a:lnSpc>
                <a:spcPct val="150000"/>
              </a:lnSpc>
              <a:buNone/>
            </a:pPr>
            <a:r>
              <a:rPr lang="en-US" sz="2000" dirty="0"/>
              <a:t>In java, everything is an object which has some data and behavior. Java can be easily extended as it is based on Object Model. Following are some basic concept of OOP's.</a:t>
            </a:r>
          </a:p>
          <a:p>
            <a:pPr marL="914400" lvl="1" indent="-457200">
              <a:lnSpc>
                <a:spcPct val="150000"/>
              </a:lnSpc>
              <a:buFont typeface="+mj-lt"/>
              <a:buAutoNum type="arabicPeriod"/>
            </a:pPr>
            <a:r>
              <a:rPr lang="en-US" sz="2000" dirty="0"/>
              <a:t>Object</a:t>
            </a:r>
          </a:p>
          <a:p>
            <a:pPr marL="914400" lvl="1" indent="-457200">
              <a:lnSpc>
                <a:spcPct val="150000"/>
              </a:lnSpc>
              <a:buFont typeface="+mj-lt"/>
              <a:buAutoNum type="arabicPeriod"/>
            </a:pPr>
            <a:r>
              <a:rPr lang="en-US" sz="2000" dirty="0"/>
              <a:t>Class</a:t>
            </a:r>
          </a:p>
          <a:p>
            <a:pPr marL="914400" lvl="1" indent="-457200">
              <a:lnSpc>
                <a:spcPct val="150000"/>
              </a:lnSpc>
              <a:buFont typeface="+mj-lt"/>
              <a:buAutoNum type="arabicPeriod"/>
            </a:pPr>
            <a:r>
              <a:rPr lang="en-US" sz="2000" dirty="0"/>
              <a:t>Inheritance</a:t>
            </a:r>
          </a:p>
          <a:p>
            <a:pPr marL="914400" lvl="1" indent="-457200">
              <a:lnSpc>
                <a:spcPct val="150000"/>
              </a:lnSpc>
              <a:buFont typeface="+mj-lt"/>
              <a:buAutoNum type="arabicPeriod"/>
            </a:pPr>
            <a:r>
              <a:rPr lang="en-US" sz="2000" dirty="0"/>
              <a:t>Polymorphism</a:t>
            </a:r>
          </a:p>
          <a:p>
            <a:pPr marL="914400" lvl="1" indent="-457200">
              <a:lnSpc>
                <a:spcPct val="150000"/>
              </a:lnSpc>
              <a:buFont typeface="+mj-lt"/>
              <a:buAutoNum type="arabicPeriod"/>
            </a:pPr>
            <a:r>
              <a:rPr lang="en-US" sz="2000" dirty="0"/>
              <a:t>Abstraction</a:t>
            </a:r>
          </a:p>
          <a:p>
            <a:pPr marL="914400" lvl="1" indent="-457200">
              <a:lnSpc>
                <a:spcPct val="150000"/>
              </a:lnSpc>
              <a:buFont typeface="+mj-lt"/>
              <a:buAutoNum type="arabicPeriod"/>
            </a:pPr>
            <a:r>
              <a:rPr lang="en-US" sz="2000" dirty="0"/>
              <a:t>Encapsulation</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38796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Components of Java</a:t>
            </a:r>
          </a:p>
        </p:txBody>
      </p:sp>
    </p:spTree>
    <p:extLst>
      <p:ext uri="{BB962C8B-B14F-4D97-AF65-F5344CB8AC3E}">
        <p14:creationId xmlns:p14="http://schemas.microsoft.com/office/powerpoint/2010/main" val="903484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Components of Java</a:t>
            </a:r>
          </a:p>
        </p:txBody>
      </p:sp>
      <p:sp>
        <p:nvSpPr>
          <p:cNvPr id="6" name="Rounded Rectangle 5"/>
          <p:cNvSpPr/>
          <p:nvPr/>
        </p:nvSpPr>
        <p:spPr>
          <a:xfrm>
            <a:off x="2184862" y="2252749"/>
            <a:ext cx="7822276" cy="38238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dirty="0"/>
              <a:t>Java Development Kit (JDK)</a:t>
            </a:r>
          </a:p>
        </p:txBody>
      </p:sp>
      <p:sp>
        <p:nvSpPr>
          <p:cNvPr id="7" name="Rounded Rectangle 6"/>
          <p:cNvSpPr/>
          <p:nvPr/>
        </p:nvSpPr>
        <p:spPr>
          <a:xfrm>
            <a:off x="2711335" y="2879222"/>
            <a:ext cx="6698672" cy="279005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Java Runtime Environment (JRE)</a:t>
            </a:r>
          </a:p>
        </p:txBody>
      </p:sp>
      <p:sp>
        <p:nvSpPr>
          <p:cNvPr id="8" name="Rectangle 7"/>
          <p:cNvSpPr/>
          <p:nvPr/>
        </p:nvSpPr>
        <p:spPr>
          <a:xfrm>
            <a:off x="5171209" y="3804582"/>
            <a:ext cx="1778924" cy="93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Class Libraries</a:t>
            </a:r>
          </a:p>
        </p:txBody>
      </p:sp>
      <p:sp>
        <p:nvSpPr>
          <p:cNvPr id="9" name="Rectangle 8"/>
          <p:cNvSpPr/>
          <p:nvPr/>
        </p:nvSpPr>
        <p:spPr>
          <a:xfrm>
            <a:off x="3051810" y="3804582"/>
            <a:ext cx="1778924" cy="9393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Java Virtual Machine (JVM)</a:t>
            </a:r>
          </a:p>
        </p:txBody>
      </p:sp>
      <p:sp>
        <p:nvSpPr>
          <p:cNvPr id="10" name="Rectangle 9"/>
          <p:cNvSpPr/>
          <p:nvPr/>
        </p:nvSpPr>
        <p:spPr>
          <a:xfrm>
            <a:off x="7290608" y="3804582"/>
            <a:ext cx="1778924" cy="9393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Other Libraries</a:t>
            </a:r>
          </a:p>
        </p:txBody>
      </p:sp>
    </p:spTree>
    <p:extLst>
      <p:ext uri="{BB962C8B-B14F-4D97-AF65-F5344CB8AC3E}">
        <p14:creationId xmlns:p14="http://schemas.microsoft.com/office/powerpoint/2010/main" val="358474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a:latin typeface="Khmer OS Battambang" pitchFamily="2" charset="0"/>
                <a:cs typeface="Khmer OS Battambang" pitchFamily="2" charset="0"/>
              </a:rPr>
              <a:t>Chapter I</a:t>
            </a:r>
            <a:endParaRPr lang="en-US" dirty="0"/>
          </a:p>
        </p:txBody>
      </p:sp>
      <p:sp>
        <p:nvSpPr>
          <p:cNvPr id="3" name="Subtitle 2"/>
          <p:cNvSpPr>
            <a:spLocks noGrp="1"/>
          </p:cNvSpPr>
          <p:nvPr>
            <p:ph type="subTitle" idx="1"/>
          </p:nvPr>
        </p:nvSpPr>
        <p:spPr>
          <a:xfrm>
            <a:off x="1524000" y="3602038"/>
            <a:ext cx="9144000" cy="1655762"/>
          </a:xfrm>
        </p:spPr>
        <p:txBody>
          <a:bodyPr/>
          <a:lstStyle/>
          <a:p>
            <a:pPr algn="ctr">
              <a:lnSpc>
                <a:spcPct val="150000"/>
              </a:lnSpc>
              <a:buNone/>
            </a:pPr>
            <a:endParaRPr lang="en-US" sz="2400" b="1" dirty="0">
              <a:solidFill>
                <a:srgbClr val="C93E27"/>
              </a:solidFill>
              <a:latin typeface="Khmer OS Muol Light" pitchFamily="2" charset="0"/>
              <a:cs typeface="Khmer OS Muol Light" pitchFamily="2" charset="0"/>
            </a:endParaRPr>
          </a:p>
          <a:p>
            <a:pPr algn="ctr">
              <a:lnSpc>
                <a:spcPct val="150000"/>
              </a:lnSpc>
              <a:buNone/>
            </a:pPr>
            <a:r>
              <a:rPr lang="en-US" sz="2400" b="1" dirty="0">
                <a:solidFill>
                  <a:srgbClr val="C93E27"/>
                </a:solidFill>
                <a:latin typeface="Khmer OS Muol Light" pitchFamily="2" charset="0"/>
                <a:cs typeface="Khmer OS Muol Light" pitchFamily="2" charset="0"/>
              </a:rPr>
              <a:t>Introduction to </a:t>
            </a:r>
            <a:r>
              <a:rPr lang="en-US" b="1" dirty="0">
                <a:solidFill>
                  <a:srgbClr val="C93E27"/>
                </a:solidFill>
                <a:latin typeface="Khmer OS Muol Light" pitchFamily="2" charset="0"/>
                <a:cs typeface="Khmer OS Muol Light" pitchFamily="2" charset="0"/>
              </a:rPr>
              <a:t>Core Java Programming</a:t>
            </a:r>
            <a:endParaRPr lang="en-US" sz="2400" b="1" dirty="0"/>
          </a:p>
          <a:p>
            <a:endParaRPr lang="en-US" dirty="0"/>
          </a:p>
        </p:txBody>
      </p:sp>
    </p:spTree>
    <p:extLst>
      <p:ext uri="{BB962C8B-B14F-4D97-AF65-F5344CB8AC3E}">
        <p14:creationId xmlns:p14="http://schemas.microsoft.com/office/powerpoint/2010/main" val="207410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Installing Java</a:t>
            </a:r>
          </a:p>
        </p:txBody>
      </p:sp>
    </p:spTree>
    <p:extLst>
      <p:ext uri="{BB962C8B-B14F-4D97-AF65-F5344CB8AC3E}">
        <p14:creationId xmlns:p14="http://schemas.microsoft.com/office/powerpoint/2010/main" val="93674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Installing Java</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Install JDK</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891" y="2068811"/>
            <a:ext cx="4782217" cy="3620005"/>
          </a:xfrm>
          <a:prstGeom prst="rect">
            <a:avLst/>
          </a:prstGeom>
        </p:spPr>
      </p:pic>
    </p:spTree>
    <p:extLst>
      <p:ext uri="{BB962C8B-B14F-4D97-AF65-F5344CB8AC3E}">
        <p14:creationId xmlns:p14="http://schemas.microsoft.com/office/powerpoint/2010/main" val="294327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Installing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Install JDK (con.)</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67" y="2068811"/>
            <a:ext cx="4769664" cy="3620005"/>
          </a:xfrm>
          <a:prstGeom prst="rect">
            <a:avLst/>
          </a:prstGeom>
        </p:spPr>
      </p:pic>
    </p:spTree>
    <p:extLst>
      <p:ext uri="{BB962C8B-B14F-4D97-AF65-F5344CB8AC3E}">
        <p14:creationId xmlns:p14="http://schemas.microsoft.com/office/powerpoint/2010/main" val="308204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Installing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Install JDK (con.)</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167" y="2068811"/>
            <a:ext cx="4769664" cy="3620004"/>
          </a:xfrm>
          <a:prstGeom prst="rect">
            <a:avLst/>
          </a:prstGeom>
        </p:spPr>
      </p:pic>
      <p:sp>
        <p:nvSpPr>
          <p:cNvPr id="5" name="Rectangle 4"/>
          <p:cNvSpPr/>
          <p:nvPr/>
        </p:nvSpPr>
        <p:spPr>
          <a:xfrm>
            <a:off x="6492240" y="5306430"/>
            <a:ext cx="1113905" cy="382385"/>
          </a:xfrm>
          <a:prstGeom prst="rect">
            <a:avLst/>
          </a:prstGeom>
          <a:noFill/>
          <a:ln w="28575">
            <a:solidFill>
              <a:srgbClr val="ED7D3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747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Installing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Checking Java have installed yet</a:t>
            </a:r>
          </a:p>
          <a:p>
            <a:pPr marL="0" indent="0">
              <a:lnSpc>
                <a:spcPct val="150000"/>
              </a:lnSpc>
              <a:buNone/>
            </a:pPr>
            <a:r>
              <a:rPr lang="en-US" sz="2400" dirty="0"/>
              <a:t>In </a:t>
            </a:r>
            <a:r>
              <a:rPr lang="en-US" sz="2400" dirty="0" err="1"/>
              <a:t>cmd</a:t>
            </a:r>
            <a:r>
              <a:rPr lang="en-US" sz="2400" dirty="0"/>
              <a:t>, type </a:t>
            </a:r>
            <a:r>
              <a:rPr lang="en-US" sz="2400" dirty="0">
                <a:solidFill>
                  <a:srgbClr val="ED7D31"/>
                </a:solidFill>
              </a:rPr>
              <a:t>java -version</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marL="0" indent="0">
              <a:lnSpc>
                <a:spcPct val="150000"/>
              </a:lnSpc>
              <a:buNone/>
            </a:pPr>
            <a:endParaRPr lang="en-US" sz="2400" dirty="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518" y="2668385"/>
            <a:ext cx="7934964" cy="4089022"/>
          </a:xfrm>
          <a:prstGeom prst="rect">
            <a:avLst/>
          </a:prstGeom>
        </p:spPr>
      </p:pic>
    </p:spTree>
    <p:extLst>
      <p:ext uri="{BB962C8B-B14F-4D97-AF65-F5344CB8AC3E}">
        <p14:creationId xmlns:p14="http://schemas.microsoft.com/office/powerpoint/2010/main" val="66045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Installing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Checking Java have installed yet</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marL="0" indent="0">
              <a:lnSpc>
                <a:spcPct val="150000"/>
              </a:lnSpc>
              <a:buNone/>
            </a:pPr>
            <a:endParaRPr lang="en-US" sz="2400" dirty="0"/>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702" y="2078182"/>
            <a:ext cx="7752596" cy="4089022"/>
          </a:xfrm>
          <a:prstGeom prst="rect">
            <a:avLst/>
          </a:prstGeom>
        </p:spPr>
      </p:pic>
    </p:spTree>
    <p:extLst>
      <p:ext uri="{BB962C8B-B14F-4D97-AF65-F5344CB8AC3E}">
        <p14:creationId xmlns:p14="http://schemas.microsoft.com/office/powerpoint/2010/main" val="372443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50000"/>
              </a:lnSpc>
              <a:buClr>
                <a:schemeClr val="accent2"/>
              </a:buClr>
            </a:pPr>
            <a:r>
              <a:rPr lang="en-US" dirty="0"/>
              <a:t>The End of Chapter I</a:t>
            </a:r>
          </a:p>
        </p:txBody>
      </p:sp>
      <p:sp>
        <p:nvSpPr>
          <p:cNvPr id="3" name="Subtitle 2"/>
          <p:cNvSpPr>
            <a:spLocks noGrp="1"/>
          </p:cNvSpPr>
          <p:nvPr>
            <p:ph type="subTitle" idx="1"/>
          </p:nvPr>
        </p:nvSpPr>
        <p:spPr/>
        <p:txBody>
          <a:bodyPr/>
          <a:lstStyle/>
          <a:p>
            <a:r>
              <a:rPr lang="en-US" dirty="0"/>
              <a:t>Let go for the first Demo!!!</a:t>
            </a:r>
          </a:p>
        </p:txBody>
      </p:sp>
    </p:spTree>
    <p:extLst>
      <p:ext uri="{BB962C8B-B14F-4D97-AF65-F5344CB8AC3E}">
        <p14:creationId xmlns:p14="http://schemas.microsoft.com/office/powerpoint/2010/main" val="302363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Introduction to Java</a:t>
            </a:r>
          </a:p>
          <a:p>
            <a:pPr marL="514350" indent="-514350">
              <a:lnSpc>
                <a:spcPct val="150000"/>
              </a:lnSpc>
              <a:buClr>
                <a:schemeClr val="accent2"/>
              </a:buClr>
              <a:buFont typeface="+mj-lt"/>
              <a:buAutoNum type="romanUcPeriod"/>
            </a:pPr>
            <a:r>
              <a:rPr lang="en-US" sz="2000" dirty="0"/>
              <a:t>Usage of Java</a:t>
            </a:r>
          </a:p>
          <a:p>
            <a:pPr marL="514350" indent="-514350">
              <a:lnSpc>
                <a:spcPct val="150000"/>
              </a:lnSpc>
              <a:buClr>
                <a:schemeClr val="accent2"/>
              </a:buClr>
              <a:buFont typeface="+mj-lt"/>
              <a:buAutoNum type="romanUcPeriod"/>
            </a:pPr>
            <a:r>
              <a:rPr lang="en-US" sz="2000" dirty="0"/>
              <a:t>Features of Java</a:t>
            </a:r>
          </a:p>
          <a:p>
            <a:pPr marL="514350" indent="-514350">
              <a:lnSpc>
                <a:spcPct val="150000"/>
              </a:lnSpc>
              <a:buClr>
                <a:schemeClr val="accent2"/>
              </a:buClr>
              <a:buFont typeface="+mj-lt"/>
              <a:buAutoNum type="romanUcPeriod"/>
            </a:pPr>
            <a:r>
              <a:rPr lang="en-US" sz="2000" dirty="0"/>
              <a:t>Components of Java</a:t>
            </a:r>
          </a:p>
          <a:p>
            <a:pPr marL="514350" indent="-514350">
              <a:lnSpc>
                <a:spcPct val="150000"/>
              </a:lnSpc>
              <a:buClr>
                <a:schemeClr val="accent2"/>
              </a:buClr>
              <a:buFont typeface="+mj-lt"/>
              <a:buAutoNum type="romanUcPeriod"/>
            </a:pPr>
            <a:r>
              <a:rPr lang="en-US" sz="2000" dirty="0"/>
              <a:t>Installing Java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Introduction to Java</a:t>
            </a:r>
          </a:p>
        </p:txBody>
      </p:sp>
    </p:spTree>
    <p:extLst>
      <p:ext uri="{BB962C8B-B14F-4D97-AF65-F5344CB8AC3E}">
        <p14:creationId xmlns:p14="http://schemas.microsoft.com/office/powerpoint/2010/main" val="2480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Java</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Java was developed by Mr. James Gosling, Mike Sheridan, and Patrick </a:t>
            </a:r>
            <a:r>
              <a:rPr lang="en-US" sz="2400" dirty="0" err="1"/>
              <a:t>Naughton</a:t>
            </a:r>
            <a:r>
              <a:rPr lang="en-US" sz="2400" dirty="0"/>
              <a:t> at Sun Microsystems In 1991, and publish in 1995.</a:t>
            </a:r>
          </a:p>
          <a:p>
            <a:pPr>
              <a:lnSpc>
                <a:spcPct val="150000"/>
              </a:lnSpc>
            </a:pPr>
            <a:endParaRPr lang="en-US" sz="2400" dirty="0"/>
          </a:p>
          <a:p>
            <a:pPr>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359" y="2774671"/>
            <a:ext cx="6288150" cy="3039682"/>
          </a:xfrm>
          <a:prstGeom prst="rect">
            <a:avLst/>
          </a:prstGeom>
        </p:spPr>
      </p:pic>
      <p:sp>
        <p:nvSpPr>
          <p:cNvPr id="5" name="Content Placeholder 2"/>
          <p:cNvSpPr txBox="1">
            <a:spLocks/>
          </p:cNvSpPr>
          <p:nvPr/>
        </p:nvSpPr>
        <p:spPr>
          <a:xfrm>
            <a:off x="3050359" y="5810263"/>
            <a:ext cx="2063063" cy="641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a:t>James Gosling</a:t>
            </a:r>
          </a:p>
        </p:txBody>
      </p:sp>
      <p:sp>
        <p:nvSpPr>
          <p:cNvPr id="6" name="Content Placeholder 2"/>
          <p:cNvSpPr txBox="1">
            <a:spLocks/>
          </p:cNvSpPr>
          <p:nvPr/>
        </p:nvSpPr>
        <p:spPr>
          <a:xfrm>
            <a:off x="7339261" y="5810263"/>
            <a:ext cx="1913023" cy="498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a:t>Mike Sheridan</a:t>
            </a:r>
          </a:p>
        </p:txBody>
      </p:sp>
      <p:sp>
        <p:nvSpPr>
          <p:cNvPr id="7" name="Content Placeholder 2"/>
          <p:cNvSpPr txBox="1">
            <a:spLocks/>
          </p:cNvSpPr>
          <p:nvPr/>
        </p:nvSpPr>
        <p:spPr>
          <a:xfrm>
            <a:off x="5221704" y="5814353"/>
            <a:ext cx="2009275" cy="4941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1800" dirty="0"/>
              <a:t>Patrick </a:t>
            </a:r>
            <a:r>
              <a:rPr lang="en-US" sz="1800" dirty="0" err="1"/>
              <a:t>Naughton</a:t>
            </a:r>
            <a:r>
              <a:rPr lang="en-US" sz="1800" dirty="0"/>
              <a:t> </a:t>
            </a:r>
          </a:p>
        </p:txBody>
      </p:sp>
    </p:spTree>
    <p:extLst>
      <p:ext uri="{BB962C8B-B14F-4D97-AF65-F5344CB8AC3E}">
        <p14:creationId xmlns:p14="http://schemas.microsoft.com/office/powerpoint/2010/main" val="30849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Firstly, Java was called “</a:t>
            </a:r>
            <a:r>
              <a:rPr lang="en-US" sz="2400" dirty="0" err="1"/>
              <a:t>GreenTalk</a:t>
            </a:r>
            <a:r>
              <a:rPr lang="en-US" sz="2400" dirty="0"/>
              <a:t>” project.</a:t>
            </a:r>
          </a:p>
          <a:p>
            <a:pPr>
              <a:lnSpc>
                <a:spcPct val="150000"/>
              </a:lnSpc>
            </a:pPr>
            <a:r>
              <a:rPr lang="en-US" sz="2400" dirty="0"/>
              <a:t>Later in publishing, it was Java.</a:t>
            </a:r>
          </a:p>
          <a:p>
            <a:pPr>
              <a:lnSpc>
                <a:spcPct val="150000"/>
              </a:lnSpc>
            </a:pPr>
            <a:r>
              <a:rPr lang="en-US" sz="2400" dirty="0"/>
              <a:t>Why Java?</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29125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Java (con.)</a:t>
            </a:r>
          </a:p>
        </p:txBody>
      </p:sp>
      <p:sp>
        <p:nvSpPr>
          <p:cNvPr id="3" name="Content Placeholder 2"/>
          <p:cNvSpPr>
            <a:spLocks noGrp="1"/>
          </p:cNvSpPr>
          <p:nvPr>
            <p:ph idx="1"/>
          </p:nvPr>
        </p:nvSpPr>
        <p:spPr>
          <a:xfrm>
            <a:off x="838200" y="1449108"/>
            <a:ext cx="10515600" cy="4859413"/>
          </a:xfrm>
        </p:spPr>
        <p:txBody>
          <a:bodyPr>
            <a:normAutofit/>
          </a:bodyPr>
          <a:lstStyle/>
          <a:p>
            <a:pPr>
              <a:lnSpc>
                <a:spcPct val="150000"/>
              </a:lnSpc>
            </a:pPr>
            <a:r>
              <a:rPr lang="en-US" sz="2400" dirty="0"/>
              <a:t>Java was later brought by Oracle.</a:t>
            </a:r>
          </a:p>
          <a:p>
            <a:pPr>
              <a:lnSpc>
                <a:spcPct val="150000"/>
              </a:lnSpc>
            </a:pPr>
            <a:r>
              <a:rPr lang="en-US" sz="2400" dirty="0"/>
              <a:t>Simple and Easy to use</a:t>
            </a:r>
          </a:p>
          <a:p>
            <a:pPr>
              <a:lnSpc>
                <a:spcPct val="150000"/>
              </a:lnSpc>
            </a:pPr>
            <a:r>
              <a:rPr lang="en-US" sz="2400" dirty="0"/>
              <a:t>Write Once and Run anywhere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2147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pPr>
              <a:lnSpc>
                <a:spcPct val="150000"/>
              </a:lnSpc>
              <a:buClr>
                <a:schemeClr val="accent2"/>
              </a:buClr>
            </a:pPr>
            <a:r>
              <a:rPr lang="en-US" dirty="0"/>
              <a:t>Usage of Java</a:t>
            </a:r>
          </a:p>
        </p:txBody>
      </p:sp>
    </p:spTree>
    <p:extLst>
      <p:ext uri="{BB962C8B-B14F-4D97-AF65-F5344CB8AC3E}">
        <p14:creationId xmlns:p14="http://schemas.microsoft.com/office/powerpoint/2010/main" val="1324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Usage of Java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040" y="1825625"/>
            <a:ext cx="5031920" cy="4351338"/>
          </a:xfrm>
        </p:spPr>
      </p:pic>
    </p:spTree>
    <p:extLst>
      <p:ext uri="{BB962C8B-B14F-4D97-AF65-F5344CB8AC3E}">
        <p14:creationId xmlns:p14="http://schemas.microsoft.com/office/powerpoint/2010/main" val="89579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D179CFCE3C4C42B2EEA07E617464BC" ma:contentTypeVersion="8" ma:contentTypeDescription="Create a new document." ma:contentTypeScope="" ma:versionID="8c54013bfe0dc43559aa27ff8779352e">
  <xsd:schema xmlns:xsd="http://www.w3.org/2001/XMLSchema" xmlns:xs="http://www.w3.org/2001/XMLSchema" xmlns:p="http://schemas.microsoft.com/office/2006/metadata/properties" xmlns:ns2="2337964e-7d50-499b-91fe-bb43e4595899" targetNamespace="http://schemas.microsoft.com/office/2006/metadata/properties" ma:root="true" ma:fieldsID="40942fee43b86ed203c7aef9b21fe071" ns2:_="">
    <xsd:import namespace="2337964e-7d50-499b-91fe-bb43e45958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7964e-7d50-499b-91fe-bb43e45958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431226-E402-4C33-ADA0-C13250CC1CE2}">
  <ds:schemaRefs>
    <ds:schemaRef ds:uri="http://schemas.microsoft.com/sharepoint/v3/contenttype/forms"/>
  </ds:schemaRefs>
</ds:datastoreItem>
</file>

<file path=customXml/itemProps2.xml><?xml version="1.0" encoding="utf-8"?>
<ds:datastoreItem xmlns:ds="http://schemas.openxmlformats.org/officeDocument/2006/customXml" ds:itemID="{7460ED4D-C282-4360-8571-1D173E289E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7964e-7d50-499b-91fe-bb43e4595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220BED-6F53-4294-B36D-AAB4629A386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1663</TotalTime>
  <Words>584</Words>
  <Application>Microsoft Office PowerPoint</Application>
  <PresentationFormat>Widescreen</PresentationFormat>
  <Paragraphs>117</Paragraphs>
  <Slides>26</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Narrow</vt:lpstr>
      <vt:lpstr>Gill Sans MT</vt:lpstr>
      <vt:lpstr>Khmer OS Battambang</vt:lpstr>
      <vt:lpstr>Khmer OS Muol Light</vt:lpstr>
      <vt:lpstr>Wingdings</vt:lpstr>
      <vt:lpstr>Office Theme</vt:lpstr>
      <vt:lpstr>PowerPoint Presentation</vt:lpstr>
      <vt:lpstr>Chapter I</vt:lpstr>
      <vt:lpstr>Agenda</vt:lpstr>
      <vt:lpstr>Introduction to Java</vt:lpstr>
      <vt:lpstr>I. Introduction to Java</vt:lpstr>
      <vt:lpstr>I. Introduction to Java (con.)</vt:lpstr>
      <vt:lpstr>I. Introduction to Java (con.)</vt:lpstr>
      <vt:lpstr>Usage of Java</vt:lpstr>
      <vt:lpstr>II. Usage of Java</vt:lpstr>
      <vt:lpstr>Features of Java</vt:lpstr>
      <vt:lpstr>III. Features of Java (con.)</vt:lpstr>
      <vt:lpstr>III. Features of Java (con.)</vt:lpstr>
      <vt:lpstr>III. Features of Java (con.)</vt:lpstr>
      <vt:lpstr>III. Features of Java (con.)</vt:lpstr>
      <vt:lpstr>III. Features of Java (con.)</vt:lpstr>
      <vt:lpstr>III. Features of Java (con.)</vt:lpstr>
      <vt:lpstr>III. Features of Java (con.)</vt:lpstr>
      <vt:lpstr>Components of Java</vt:lpstr>
      <vt:lpstr>IV. Components of Java</vt:lpstr>
      <vt:lpstr>Installing Java</vt:lpstr>
      <vt:lpstr>V. Installing Java</vt:lpstr>
      <vt:lpstr>V. Installing Java (con.)</vt:lpstr>
      <vt:lpstr>V. Installing Java (con.)</vt:lpstr>
      <vt:lpstr>V. Installing Java (con.)</vt:lpstr>
      <vt:lpstr>V. Installing Java (con.)</vt:lpstr>
      <vt:lpstr>The End of Chapter 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vimproducts1466</cp:lastModifiedBy>
  <cp:revision>105</cp:revision>
  <dcterms:created xsi:type="dcterms:W3CDTF">2019-05-26T09:05:26Z</dcterms:created>
  <dcterms:modified xsi:type="dcterms:W3CDTF">2023-10-30T15:29:43Z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0x010100A5D179CFCE3C4C42B2EEA07E617464BC</vt:lpwstr>
  </property>
</Properties>
</file>