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257" r:id="rId4"/>
    <p:sldId id="259" r:id="rId5"/>
    <p:sldId id="339" r:id="rId6"/>
    <p:sldId id="341" r:id="rId7"/>
    <p:sldId id="344" r:id="rId8"/>
    <p:sldId id="347" r:id="rId9"/>
    <p:sldId id="348" r:id="rId10"/>
    <p:sldId id="349" r:id="rId11"/>
    <p:sldId id="350" r:id="rId12"/>
    <p:sldId id="351" r:id="rId13"/>
    <p:sldId id="352" r:id="rId14"/>
    <p:sldId id="354" r:id="rId15"/>
    <p:sldId id="353" r:id="rId16"/>
    <p:sldId id="355" r:id="rId17"/>
    <p:sldId id="356" r:id="rId18"/>
    <p:sldId id="357" r:id="rId19"/>
    <p:sldId id="358" r:id="rId20"/>
    <p:sldId id="359" r:id="rId21"/>
    <p:sldId id="360" r:id="rId22"/>
    <p:sldId id="361" r:id="rId23"/>
    <p:sldId id="367" r:id="rId24"/>
    <p:sldId id="368" r:id="rId25"/>
    <p:sldId id="369" r:id="rId26"/>
    <p:sldId id="362" r:id="rId27"/>
    <p:sldId id="363" r:id="rId28"/>
    <p:sldId id="364" r:id="rId29"/>
    <p:sldId id="366" r:id="rId30"/>
    <p:sldId id="3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AFAFA"/>
    <a:srgbClr val="FFFFFF"/>
    <a:srgbClr val="000000"/>
    <a:srgbClr val="EAEFF7"/>
    <a:srgbClr val="990000"/>
    <a:srgbClr val="F1574D"/>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snapToGrid="0">
      <p:cViewPr varScale="1">
        <p:scale>
          <a:sx n="115" d="100"/>
          <a:sy n="115" d="100"/>
        </p:scale>
        <p:origin x="37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E4FCFA-D1F3-43FC-AE29-526F40D46AA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95591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50241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2681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cxnSp>
        <p:nvCxnSpPr>
          <p:cNvPr id="7" name="Straight Connector 6"/>
          <p:cNvCxnSpPr/>
          <p:nvPr userDrawn="1"/>
        </p:nvCxnSpPr>
        <p:spPr>
          <a:xfrm>
            <a:off x="961053" y="1352937"/>
            <a:ext cx="10534261"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35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4FCFA-D1F3-43FC-AE29-526F40D46AA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6359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E4FCFA-D1F3-43FC-AE29-526F40D46AA0}"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11308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4FCFA-D1F3-43FC-AE29-526F40D46AA0}"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02473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E4FCFA-D1F3-43FC-AE29-526F40D46AA0}"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37982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4FCFA-D1F3-43FC-AE29-526F40D46AA0}"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54272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46217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204853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4FCFA-D1F3-43FC-AE29-526F40D46AA0}"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842D6-3017-45C6-B81C-63D9DA5C2269}" type="slidenum">
              <a:rPr lang="en-US" smtClean="0"/>
              <a:t>‹#›</a:t>
            </a:fld>
            <a:endParaRPr lang="en-US"/>
          </a:p>
        </p:txBody>
      </p:sp>
      <p:cxnSp>
        <p:nvCxnSpPr>
          <p:cNvPr id="13" name="Straight Connector 12"/>
          <p:cNvCxnSpPr/>
          <p:nvPr userDrawn="1"/>
        </p:nvCxnSpPr>
        <p:spPr>
          <a:xfrm>
            <a:off x="0" y="0"/>
            <a:ext cx="3581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581400" y="0"/>
            <a:ext cx="3581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62800" y="0"/>
            <a:ext cx="293292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0095722" y="0"/>
            <a:ext cx="209627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0" y="6858000"/>
            <a:ext cx="35814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3581400" y="6858000"/>
            <a:ext cx="3581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7162800" y="6858000"/>
            <a:ext cx="293292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095722" y="6858000"/>
            <a:ext cx="2096278"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82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33451" y="2952009"/>
            <a:ext cx="9738360" cy="1645920"/>
          </a:xfrm>
          <a:prstGeom prst="rect">
            <a:avLst/>
          </a:prstGeom>
        </p:spPr>
        <p:txBody>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Course: </a:t>
            </a:r>
            <a:r>
              <a:rPr lang="en-US" dirty="0" smtClean="0"/>
              <a:t>Java programming </a:t>
            </a:r>
            <a:r>
              <a:rPr lang="en-US" dirty="0" err="1" smtClean="0"/>
              <a:t>i</a:t>
            </a:r>
            <a:endParaRPr lang="en-US" dirty="0"/>
          </a:p>
          <a:p>
            <a:endParaRPr lang="en-US" sz="1800" dirty="0">
              <a:latin typeface="Arial Narrow" panose="020B0606020202030204" pitchFamily="34" charset="0"/>
            </a:endParaRPr>
          </a:p>
          <a:p>
            <a:r>
              <a:rPr lang="en-US" sz="1800" dirty="0">
                <a:latin typeface="Arial Narrow" panose="020B0606020202030204" pitchFamily="34" charset="0"/>
              </a:rPr>
              <a:t>	</a:t>
            </a: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r>
              <a:rPr lang="en-US" sz="1800" dirty="0">
                <a:latin typeface="Arial Narrow" panose="020B0606020202030204" pitchFamily="34" charset="0"/>
              </a:rPr>
              <a:t>Mr. Chenda </a:t>
            </a:r>
            <a:r>
              <a:rPr lang="en-US" sz="1800" dirty="0" smtClean="0">
                <a:latin typeface="Arial Narrow" panose="020B0606020202030204" pitchFamily="34" charset="0"/>
              </a:rPr>
              <a:t>Sovisal</a:t>
            </a:r>
            <a:endParaRPr lang="en-US" sz="1800" dirty="0">
              <a:latin typeface="Arial Narrow" panose="020B0606020202030204" pitchFamily="34" charset="0"/>
            </a:endParaRPr>
          </a:p>
        </p:txBody>
      </p:sp>
      <p:pic>
        <p:nvPicPr>
          <p:cNvPr id="5" name="Picture 4">
            <a:extLst>
              <a:ext uri="{FF2B5EF4-FFF2-40B4-BE49-F238E27FC236}">
                <a16:creationId xmlns:a16="http://schemas.microsoft.com/office/drawing/2014/main" id="{D5EAA4C1-976E-4F7F-9A16-E60E0A0C2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01" y="92060"/>
            <a:ext cx="2552700" cy="1304925"/>
          </a:xfrm>
          <a:prstGeom prst="rect">
            <a:avLst/>
          </a:prstGeom>
        </p:spPr>
      </p:pic>
    </p:spTree>
    <p:extLst>
      <p:ext uri="{BB962C8B-B14F-4D97-AF65-F5344CB8AC3E}">
        <p14:creationId xmlns:p14="http://schemas.microsoft.com/office/powerpoint/2010/main" val="3841137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5"/>
            </a:pPr>
            <a:r>
              <a:rPr lang="en-US" sz="2000" dirty="0" smtClean="0">
                <a:solidFill>
                  <a:srgbClr val="ED7D31"/>
                </a:solidFill>
              </a:rPr>
              <a:t>Float</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t>
            </a:r>
            <a:r>
              <a:rPr lang="en-US" altLang="en-US" sz="2000" dirty="0" smtClean="0">
                <a:solidFill>
                  <a:srgbClr val="000000"/>
                </a:solidFill>
                <a:latin typeface="Arial" panose="020B0604020202020204" pitchFamily="34" charset="0"/>
                <a:cs typeface="Arial" panose="020B0604020202020204" pitchFamily="34" charset="0"/>
              </a:rPr>
              <a:t>a single-precision </a:t>
            </a:r>
            <a:r>
              <a:rPr lang="en-US" altLang="en-US" sz="2000" dirty="0">
                <a:solidFill>
                  <a:srgbClr val="000000"/>
                </a:solidFill>
                <a:latin typeface="Arial" panose="020B0604020202020204" pitchFamily="34" charset="0"/>
                <a:cs typeface="Arial" panose="020B0604020202020204" pitchFamily="34" charset="0"/>
              </a:rPr>
              <a:t>32-bit </a:t>
            </a:r>
            <a:r>
              <a:rPr lang="en-US" altLang="en-US" sz="2000" dirty="0" smtClean="0">
                <a:solidFill>
                  <a:srgbClr val="000000"/>
                </a:solidFill>
                <a:latin typeface="Arial" panose="020B0604020202020204" pitchFamily="34" charset="0"/>
                <a:cs typeface="Arial" panose="020B0604020202020204" pitchFamily="34" charset="0"/>
              </a:rPr>
              <a:t>floating </a:t>
            </a:r>
            <a:r>
              <a:rPr lang="en-US" altLang="en-US" sz="2000" dirty="0">
                <a:solidFill>
                  <a:srgbClr val="000000"/>
                </a:solidFill>
                <a:latin typeface="Arial" panose="020B0604020202020204" pitchFamily="34" charset="0"/>
                <a:cs typeface="Arial" panose="020B0604020202020204" pitchFamily="34" charset="0"/>
              </a:rPr>
              <a:t>point. </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4 bytes (32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up to 7 decimal digits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0.0f</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As with the recommendations for byte and short, use a float (instead of double) if you need to save memory in large arrays of floating point numbers. This data type should never be used for precise values, such as </a:t>
            </a:r>
            <a:r>
              <a:rPr lang="en-US" altLang="en-US" sz="1600" dirty="0" smtClean="0">
                <a:solidFill>
                  <a:srgbClr val="000000"/>
                </a:solidFill>
                <a:latin typeface="Arial" panose="020B0604020202020204" pitchFamily="34" charset="0"/>
                <a:cs typeface="Arial" panose="020B0604020202020204" pitchFamily="34" charset="0"/>
              </a:rPr>
              <a:t>currency.</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float</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floatVar</a:t>
            </a:r>
            <a:r>
              <a:rPr lang="en-US" altLang="en-US" sz="2300" dirty="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floatValue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f;</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16308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6"/>
            </a:pPr>
            <a:r>
              <a:rPr lang="en-US" sz="2000" dirty="0" smtClean="0">
                <a:solidFill>
                  <a:srgbClr val="ED7D31"/>
                </a:solidFill>
              </a:rPr>
              <a:t>Double</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t>
            </a:r>
            <a:r>
              <a:rPr lang="en-US" altLang="en-US" sz="2000" dirty="0" smtClean="0">
                <a:solidFill>
                  <a:srgbClr val="000000"/>
                </a:solidFill>
                <a:latin typeface="Arial" panose="020B0604020202020204" pitchFamily="34" charset="0"/>
                <a:cs typeface="Arial" panose="020B0604020202020204" pitchFamily="34" charset="0"/>
              </a:rPr>
              <a:t>a double-precision </a:t>
            </a:r>
            <a:r>
              <a:rPr lang="en-US" altLang="en-US" sz="2000" dirty="0">
                <a:solidFill>
                  <a:srgbClr val="000000"/>
                </a:solidFill>
                <a:latin typeface="Arial" panose="020B0604020202020204" pitchFamily="34" charset="0"/>
                <a:cs typeface="Arial" panose="020B0604020202020204" pitchFamily="34" charset="0"/>
              </a:rPr>
              <a:t>64-bit </a:t>
            </a:r>
            <a:r>
              <a:rPr lang="en-US" altLang="en-US" sz="2000" dirty="0" smtClean="0">
                <a:solidFill>
                  <a:srgbClr val="000000"/>
                </a:solidFill>
                <a:latin typeface="Arial" panose="020B0604020202020204" pitchFamily="34" charset="0"/>
                <a:cs typeface="Arial" panose="020B0604020202020204" pitchFamily="34" charset="0"/>
              </a:rPr>
              <a:t>floating </a:t>
            </a:r>
            <a:r>
              <a:rPr lang="en-US" altLang="en-US" sz="2000" dirty="0">
                <a:solidFill>
                  <a:srgbClr val="000000"/>
                </a:solidFill>
                <a:latin typeface="Arial" panose="020B0604020202020204" pitchFamily="34" charset="0"/>
                <a:cs typeface="Arial" panose="020B0604020202020204" pitchFamily="34" charset="0"/>
              </a:rPr>
              <a:t>point</a:t>
            </a:r>
            <a:r>
              <a:rPr lang="en-US" altLang="en-US" sz="2000" dirty="0" smtClean="0">
                <a:solidFill>
                  <a:srgbClr val="000000"/>
                </a:solidFill>
                <a:latin typeface="Arial" panose="020B0604020202020204" pitchFamily="34" charset="0"/>
                <a:cs typeface="Arial" panose="020B0604020202020204" pitchFamily="34" charset="0"/>
              </a:rPr>
              <a:t>.</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8 bytes (64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up to 16 decimal digits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0.0d</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This </a:t>
            </a:r>
            <a:r>
              <a:rPr lang="en-US" altLang="en-US" sz="1600" dirty="0">
                <a:solidFill>
                  <a:srgbClr val="000000"/>
                </a:solidFill>
                <a:latin typeface="Arial" panose="020B0604020202020204" pitchFamily="34" charset="0"/>
                <a:cs typeface="Arial" panose="020B0604020202020204" pitchFamily="34" charset="0"/>
              </a:rPr>
              <a:t>data type should never be used for precise values, such as </a:t>
            </a:r>
            <a:r>
              <a:rPr lang="en-US" altLang="en-US" sz="1600" dirty="0" smtClean="0">
                <a:solidFill>
                  <a:srgbClr val="000000"/>
                </a:solidFill>
                <a:latin typeface="Arial" panose="020B0604020202020204" pitchFamily="34" charset="0"/>
                <a:cs typeface="Arial" panose="020B0604020202020204" pitchFamily="34" charset="0"/>
              </a:rPr>
              <a:t>currency.</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double</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doubleVar</a:t>
            </a:r>
            <a:r>
              <a:rPr lang="en-US" altLang="en-US" sz="2300" dirty="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doubleValue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d;</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60492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7"/>
            </a:pPr>
            <a:r>
              <a:rPr lang="en-US" sz="2000" dirty="0" smtClean="0">
                <a:solidFill>
                  <a:srgbClr val="ED7D31"/>
                </a:solidFill>
              </a:rPr>
              <a:t>Char</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t>
            </a:r>
            <a:r>
              <a:rPr lang="en-US" altLang="en-US" sz="2000" dirty="0" smtClean="0">
                <a:solidFill>
                  <a:srgbClr val="000000"/>
                </a:solidFill>
                <a:latin typeface="Arial" panose="020B0604020202020204" pitchFamily="34" charset="0"/>
                <a:cs typeface="Arial" panose="020B0604020202020204" pitchFamily="34" charset="0"/>
              </a:rPr>
              <a:t>a </a:t>
            </a:r>
            <a:r>
              <a:rPr lang="en-US" altLang="en-US" sz="2000" dirty="0">
                <a:solidFill>
                  <a:srgbClr val="000000"/>
                </a:solidFill>
                <a:latin typeface="Arial" panose="020B0604020202020204" pitchFamily="34" charset="0"/>
                <a:cs typeface="Arial" panose="020B0604020202020204" pitchFamily="34" charset="0"/>
              </a:rPr>
              <a:t>single 16-bit Unicode </a:t>
            </a:r>
            <a:r>
              <a:rPr lang="en-US" altLang="en-US" sz="2000" dirty="0" smtClean="0">
                <a:solidFill>
                  <a:srgbClr val="000000"/>
                </a:solidFill>
                <a:latin typeface="Arial" panose="020B0604020202020204" pitchFamily="34" charset="0"/>
                <a:cs typeface="Arial" panose="020B0604020202020204" pitchFamily="34" charset="0"/>
              </a:rPr>
              <a:t>character. </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2 bytes (16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a:t>
            </a:r>
            <a:r>
              <a:rPr lang="pl-PL" altLang="en-US" sz="1600" dirty="0" smtClean="0">
                <a:solidFill>
                  <a:srgbClr val="000000"/>
                </a:solidFill>
                <a:latin typeface="Arial" panose="020B0604020202020204" pitchFamily="34" charset="0"/>
                <a:cs typeface="Arial" panose="020B0604020202020204" pitchFamily="34" charset="0"/>
              </a:rPr>
              <a:t>'\</a:t>
            </a:r>
            <a:r>
              <a:rPr lang="pl-PL" altLang="en-US" sz="1600" dirty="0">
                <a:solidFill>
                  <a:srgbClr val="000000"/>
                </a:solidFill>
                <a:latin typeface="Arial" panose="020B0604020202020204" pitchFamily="34" charset="0"/>
                <a:cs typeface="Arial" panose="020B0604020202020204" pitchFamily="34" charset="0"/>
              </a:rPr>
              <a:t>u0000' (0) to '\uffff' (65535)</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a:t>
            </a:r>
            <a:r>
              <a:rPr lang="pl-PL" altLang="en-US" sz="1600" dirty="0">
                <a:solidFill>
                  <a:srgbClr val="000000"/>
                </a:solidFill>
                <a:latin typeface="Arial" panose="020B0604020202020204" pitchFamily="34" charset="0"/>
                <a:cs typeface="Arial" panose="020B0604020202020204" pitchFamily="34" charset="0"/>
              </a:rPr>
              <a:t>'\u0000' </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 It </a:t>
            </a:r>
            <a:r>
              <a:rPr lang="en-US" altLang="en-US" sz="1600" dirty="0">
                <a:solidFill>
                  <a:srgbClr val="000000"/>
                </a:solidFill>
                <a:latin typeface="Arial" panose="020B0604020202020204" pitchFamily="34" charset="0"/>
                <a:cs typeface="Arial" panose="020B0604020202020204" pitchFamily="34" charset="0"/>
              </a:rPr>
              <a:t>is a unification of dozens of character sets, such as Latin, Greeks, Cyrillic, Katakana, Arabic, and many more.</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char</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charVar</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smtClean="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charValue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67069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8"/>
            </a:pPr>
            <a:r>
              <a:rPr lang="en-US" sz="2000" dirty="0" smtClean="0">
                <a:solidFill>
                  <a:srgbClr val="ED7D31"/>
                </a:solidFill>
              </a:rPr>
              <a:t>Boolean</a:t>
            </a:r>
            <a:r>
              <a:rPr lang="en-US" sz="2000" dirty="0" smtClean="0"/>
              <a:t> is the </a:t>
            </a:r>
            <a:r>
              <a:rPr lang="en-US" altLang="en-US" sz="2000" dirty="0" smtClean="0">
                <a:solidFill>
                  <a:srgbClr val="000000"/>
                </a:solidFill>
                <a:latin typeface="Arial" panose="020B0604020202020204" pitchFamily="34" charset="0"/>
                <a:cs typeface="Arial" panose="020B0604020202020204" pitchFamily="34" charset="0"/>
              </a:rPr>
              <a:t>data type that </a:t>
            </a:r>
            <a:r>
              <a:rPr lang="en-US" altLang="en-US" sz="2000" dirty="0">
                <a:solidFill>
                  <a:srgbClr val="000000"/>
                </a:solidFill>
                <a:latin typeface="Arial" panose="020B0604020202020204" pitchFamily="34" charset="0"/>
                <a:cs typeface="Arial" panose="020B0604020202020204" pitchFamily="34" charset="0"/>
              </a:rPr>
              <a:t>has only two possible values: true and false. </a:t>
            </a:r>
            <a:r>
              <a:rPr lang="en-US" altLang="en-US" sz="2000" dirty="0" smtClean="0">
                <a:solidFill>
                  <a:srgbClr val="000000"/>
                </a:solidFill>
                <a:latin typeface="Arial" panose="020B0604020202020204" pitchFamily="34" charset="0"/>
                <a:cs typeface="Arial" panose="020B0604020202020204" pitchFamily="34" charset="0"/>
              </a:rPr>
              <a:t>This </a:t>
            </a:r>
            <a:r>
              <a:rPr lang="en-US" altLang="en-US" sz="2000" dirty="0">
                <a:solidFill>
                  <a:srgbClr val="000000"/>
                </a:solidFill>
                <a:latin typeface="Arial" panose="020B0604020202020204" pitchFamily="34" charset="0"/>
                <a:cs typeface="Arial" panose="020B0604020202020204" pitchFamily="34" charset="0"/>
              </a:rPr>
              <a:t>data type represents one bit of information, but its "size" isn't something that's precisely defined. </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a:t>
            </a:r>
            <a:r>
              <a:rPr lang="en-US" altLang="en-US" sz="1600" dirty="0">
                <a:solidFill>
                  <a:srgbClr val="000000"/>
                </a:solidFill>
                <a:latin typeface="Arial" panose="020B0604020202020204" pitchFamily="34" charset="0"/>
                <a:cs typeface="Arial" panose="020B0604020202020204" pitchFamily="34" charset="0"/>
              </a:rPr>
              <a:t>virtual machine </a:t>
            </a:r>
            <a:r>
              <a:rPr lang="en-US" altLang="en-US" sz="1600" dirty="0" smtClean="0">
                <a:solidFill>
                  <a:srgbClr val="000000"/>
                </a:solidFill>
                <a:latin typeface="Arial" panose="020B0604020202020204" pitchFamily="34" charset="0"/>
                <a:cs typeface="Arial" panose="020B0604020202020204" pitchFamily="34" charset="0"/>
              </a:rPr>
              <a:t>dependent</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true, false</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false</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 </a:t>
            </a:r>
            <a:r>
              <a:rPr lang="en-US" altLang="en-US" sz="1600" dirty="0">
                <a:solidFill>
                  <a:srgbClr val="000000"/>
                </a:solidFill>
                <a:latin typeface="Arial" panose="020B0604020202020204" pitchFamily="34" charset="0"/>
                <a:cs typeface="Arial" panose="020B0604020202020204" pitchFamily="34" charset="0"/>
              </a:rPr>
              <a:t>Use this data type for simple flags that track true/false </a:t>
            </a:r>
            <a:r>
              <a:rPr lang="en-US" altLang="en-US" sz="1600" dirty="0" smtClean="0">
                <a:solidFill>
                  <a:srgbClr val="000000"/>
                </a:solidFill>
                <a:latin typeface="Arial" panose="020B0604020202020204" pitchFamily="34" charset="0"/>
                <a:cs typeface="Arial" panose="020B0604020202020204" pitchFamily="34" charset="0"/>
              </a:rPr>
              <a:t>conditions.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err="1" smtClean="0">
                <a:solidFill>
                  <a:srgbClr val="ED7D31"/>
                </a:solidFill>
                <a:latin typeface="Arial" panose="020B0604020202020204" pitchFamily="34" charset="0"/>
                <a:cs typeface="Arial" panose="020B0604020202020204" pitchFamily="34" charset="0"/>
              </a:rPr>
              <a:t>boolean</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booleanVar</a:t>
            </a:r>
            <a:r>
              <a:rPr lang="en-US" altLang="en-US" sz="2300" dirty="0" smtClean="0">
                <a:solidFill>
                  <a:srgbClr val="ED7D31"/>
                </a:solidFill>
                <a:latin typeface="Arial" panose="020B0604020202020204" pitchFamily="34" charset="0"/>
                <a:cs typeface="Arial" panose="020B0604020202020204" pitchFamily="34" charset="0"/>
              </a:rPr>
              <a:t>;</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69752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smtClean="0"/>
              <a:t>Non-Primitive Datatype in Java</a:t>
            </a:r>
            <a:endParaRPr lang="en-US" dirty="0"/>
          </a:p>
        </p:txBody>
      </p:sp>
    </p:spTree>
    <p:extLst>
      <p:ext uri="{BB962C8B-B14F-4D97-AF65-F5344CB8AC3E}">
        <p14:creationId xmlns:p14="http://schemas.microsoft.com/office/powerpoint/2010/main" val="2007994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457200" indent="-457200">
              <a:lnSpc>
                <a:spcPct val="150000"/>
              </a:lnSpc>
              <a:buFont typeface="+mj-lt"/>
              <a:buAutoNum type="arabicPeriod" startAt="2"/>
            </a:pPr>
            <a:r>
              <a:rPr lang="en-US" sz="2400" dirty="0" smtClean="0">
                <a:solidFill>
                  <a:srgbClr val="ED7D31"/>
                </a:solidFill>
              </a:rPr>
              <a:t>Non-Primitive or Reference  </a:t>
            </a:r>
            <a:r>
              <a:rPr lang="en-US" sz="2400" dirty="0">
                <a:solidFill>
                  <a:srgbClr val="ED7D31"/>
                </a:solidFill>
              </a:rPr>
              <a:t>Datatype </a:t>
            </a:r>
            <a:r>
              <a:rPr lang="en-US" sz="2400" dirty="0"/>
              <a:t>contain a memory address of variable value because the reference types won’t store the variable value directly in memory</a:t>
            </a:r>
            <a:r>
              <a:rPr lang="en-US" sz="2400" dirty="0" smtClean="0"/>
              <a:t>. Non-Primitive Datatype has:</a:t>
            </a:r>
          </a:p>
          <a:p>
            <a:pPr marL="971550" lvl="1" indent="-514350">
              <a:lnSpc>
                <a:spcPct val="150000"/>
              </a:lnSpc>
              <a:buFont typeface="+mj-lt"/>
              <a:buAutoNum type="romanLcPeriod"/>
            </a:pPr>
            <a:r>
              <a:rPr lang="en-US" sz="2000" dirty="0" smtClean="0"/>
              <a:t>String</a:t>
            </a:r>
          </a:p>
          <a:p>
            <a:pPr marL="971550" lvl="1" indent="-514350">
              <a:lnSpc>
                <a:spcPct val="150000"/>
              </a:lnSpc>
              <a:buFont typeface="+mj-lt"/>
              <a:buAutoNum type="romanLcPeriod"/>
            </a:pPr>
            <a:r>
              <a:rPr lang="en-US" sz="2000" dirty="0" smtClean="0"/>
              <a:t>Class</a:t>
            </a:r>
          </a:p>
          <a:p>
            <a:pPr marL="971550" lvl="1" indent="-514350">
              <a:lnSpc>
                <a:spcPct val="150000"/>
              </a:lnSpc>
              <a:buFont typeface="+mj-lt"/>
              <a:buAutoNum type="romanLcPeriod"/>
            </a:pPr>
            <a:r>
              <a:rPr lang="en-US" sz="2000" dirty="0" smtClean="0"/>
              <a:t>Object</a:t>
            </a:r>
          </a:p>
          <a:p>
            <a:pPr marL="971550" lvl="1" indent="-514350">
              <a:lnSpc>
                <a:spcPct val="150000"/>
              </a:lnSpc>
              <a:buFont typeface="+mj-lt"/>
              <a:buAutoNum type="romanLcPeriod"/>
            </a:pPr>
            <a:r>
              <a:rPr lang="en-US" sz="2000" dirty="0" err="1" smtClean="0"/>
              <a:t>BigDecimal</a:t>
            </a:r>
            <a:endParaRPr lang="en-US" sz="2000" dirty="0" smtClean="0"/>
          </a:p>
          <a:p>
            <a:pPr marL="971550" lvl="1" indent="-514350">
              <a:lnSpc>
                <a:spcPct val="150000"/>
              </a:lnSpc>
              <a:buFont typeface="+mj-lt"/>
              <a:buAutoNum type="romanLcPeriod"/>
            </a:pPr>
            <a:r>
              <a:rPr lang="en-US" sz="2000" dirty="0" smtClean="0"/>
              <a:t>Array and more.</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18507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a:pPr>
            <a:r>
              <a:rPr lang="en-US" sz="2400" dirty="0" smtClean="0">
                <a:solidFill>
                  <a:srgbClr val="ED7D31"/>
                </a:solidFill>
              </a:rPr>
              <a:t>String</a:t>
            </a:r>
            <a:r>
              <a:rPr lang="en-US" sz="2400" dirty="0" smtClean="0"/>
              <a:t> </a:t>
            </a:r>
            <a:r>
              <a:rPr lang="en-US" sz="2400" dirty="0"/>
              <a:t>are defined as an array of characters. The difference between a character array and a string in Java is, the string is designed to hold a sequence of characters in a single variable whereas, a character array is a collection of separate char type entities</a:t>
            </a:r>
            <a:r>
              <a:rPr lang="en-US" sz="2400" dirty="0" smtClean="0"/>
              <a:t>.</a:t>
            </a:r>
          </a:p>
          <a:p>
            <a:pPr marL="457200" lvl="1" indent="0">
              <a:lnSpc>
                <a:spcPct val="150000"/>
              </a:lnSpc>
              <a:buNone/>
            </a:pPr>
            <a:r>
              <a:rPr lang="en-US" sz="2000" dirty="0" smtClean="0"/>
              <a:t>Syntax:</a:t>
            </a:r>
          </a:p>
          <a:p>
            <a:pPr marL="457200" lvl="1" indent="0">
              <a:lnSpc>
                <a:spcPct val="150000"/>
              </a:lnSpc>
              <a:buNone/>
            </a:pPr>
            <a:r>
              <a:rPr lang="en-US" dirty="0" smtClean="0">
                <a:solidFill>
                  <a:srgbClr val="ED7D31"/>
                </a:solidFill>
              </a:rPr>
              <a:t>String</a:t>
            </a:r>
            <a:r>
              <a:rPr lang="en-US" dirty="0" smtClean="0"/>
              <a:t> </a:t>
            </a:r>
            <a:r>
              <a:rPr lang="en-US" dirty="0" err="1" smtClean="0"/>
              <a:t>stringVar</a:t>
            </a:r>
            <a:r>
              <a:rPr lang="en-US" dirty="0" smtClean="0"/>
              <a:t> </a:t>
            </a:r>
            <a:r>
              <a:rPr lang="en-US" dirty="0" smtClean="0">
                <a:solidFill>
                  <a:srgbClr val="ED7D31"/>
                </a:solidFill>
              </a:rPr>
              <a:t>= “</a:t>
            </a:r>
            <a:r>
              <a:rPr lang="en-US" dirty="0" smtClean="0"/>
              <a:t>&lt;</a:t>
            </a:r>
            <a:r>
              <a:rPr lang="en-US" dirty="0" err="1" smtClean="0"/>
              <a:t>value_of_string</a:t>
            </a:r>
            <a:r>
              <a:rPr lang="en-US" dirty="0" smtClean="0"/>
              <a:t>&gt;</a:t>
            </a:r>
            <a:r>
              <a:rPr lang="en-US" dirty="0" smtClean="0">
                <a:solidFill>
                  <a:srgbClr val="ED7D31"/>
                </a:solidFill>
              </a:rPr>
              <a:t>”;</a:t>
            </a:r>
          </a:p>
          <a:p>
            <a:pPr marL="457200" lvl="1" indent="0">
              <a:lnSpc>
                <a:spcPct val="150000"/>
              </a:lnSpc>
              <a:buNone/>
            </a:pPr>
            <a:endParaRPr lang="en-US" dirty="0" smtClean="0">
              <a:solidFill>
                <a:srgbClr val="ED7D31"/>
              </a:solidFill>
            </a:endParaRPr>
          </a:p>
          <a:p>
            <a:pPr marL="457200" lvl="1" indent="0">
              <a:lnSpc>
                <a:spcPct val="150000"/>
              </a:lnSpc>
              <a:buNone/>
            </a:pPr>
            <a:r>
              <a:rPr lang="en-US" dirty="0">
                <a:solidFill>
                  <a:srgbClr val="ED7D31"/>
                </a:solidFill>
              </a:rPr>
              <a:t>String </a:t>
            </a:r>
            <a:r>
              <a:rPr lang="en-US" dirty="0" err="1"/>
              <a:t>stringVar</a:t>
            </a:r>
            <a:r>
              <a:rPr lang="en-US" dirty="0" smtClean="0">
                <a:solidFill>
                  <a:srgbClr val="ED7D31"/>
                </a:solidFill>
              </a:rPr>
              <a:t> </a:t>
            </a:r>
            <a:r>
              <a:rPr lang="en-US" dirty="0">
                <a:solidFill>
                  <a:srgbClr val="ED7D31"/>
                </a:solidFill>
              </a:rPr>
              <a:t>= new String</a:t>
            </a:r>
            <a:r>
              <a:rPr lang="en-US" dirty="0" smtClean="0">
                <a:solidFill>
                  <a:srgbClr val="ED7D31"/>
                </a:solidFill>
              </a:rPr>
              <a:t>("</a:t>
            </a:r>
            <a:r>
              <a:rPr lang="en-US" dirty="0"/>
              <a:t>&lt;</a:t>
            </a:r>
            <a:r>
              <a:rPr lang="en-US" dirty="0" err="1"/>
              <a:t>value_of_string</a:t>
            </a:r>
            <a:r>
              <a:rPr lang="en-US" dirty="0"/>
              <a:t>&gt;</a:t>
            </a:r>
            <a:r>
              <a:rPr lang="en-US" dirty="0" smtClean="0">
                <a:solidFill>
                  <a:srgbClr val="ED7D31"/>
                </a:solidFill>
              </a:rPr>
              <a:t>");</a:t>
            </a:r>
            <a:endParaRPr lang="en-US" sz="2400" dirty="0">
              <a:solidFill>
                <a:srgbClr val="ED7D31"/>
              </a:solidFill>
            </a:endParaRPr>
          </a:p>
          <a:p>
            <a:pPr>
              <a:lnSpc>
                <a:spcPct val="150000"/>
              </a:lnSpc>
            </a:pPr>
            <a:endParaRPr lang="en-US" sz="2400" dirty="0"/>
          </a:p>
        </p:txBody>
      </p:sp>
    </p:spTree>
    <p:extLst>
      <p:ext uri="{BB962C8B-B14F-4D97-AF65-F5344CB8AC3E}">
        <p14:creationId xmlns:p14="http://schemas.microsoft.com/office/powerpoint/2010/main" val="3581293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2"/>
            </a:pPr>
            <a:r>
              <a:rPr lang="en-US" sz="2400" dirty="0" smtClean="0">
                <a:solidFill>
                  <a:srgbClr val="ED7D31"/>
                </a:solidFill>
              </a:rPr>
              <a:t>Class</a:t>
            </a:r>
            <a:r>
              <a:rPr lang="en-US" sz="2400" dirty="0"/>
              <a:t> is a user-defined blueprint or prototype from which objects are created.  It represents the set of properties or methods that are common to all objects of one type. In general, class declarations can include these components, in order: </a:t>
            </a:r>
          </a:p>
          <a:p>
            <a:pPr lvl="2">
              <a:lnSpc>
                <a:spcPct val="150000"/>
              </a:lnSpc>
              <a:buFont typeface="Wingdings" panose="05000000000000000000" pitchFamily="2" charset="2"/>
              <a:buChar char="v"/>
            </a:pPr>
            <a:r>
              <a:rPr lang="en-US" dirty="0">
                <a:solidFill>
                  <a:srgbClr val="ED7D31"/>
                </a:solidFill>
              </a:rPr>
              <a:t>Modifiers</a:t>
            </a:r>
            <a:r>
              <a:rPr lang="en-US" dirty="0"/>
              <a:t>: A class can be public or has default </a:t>
            </a:r>
            <a:r>
              <a:rPr lang="en-US" dirty="0" smtClean="0"/>
              <a:t>access.</a:t>
            </a:r>
          </a:p>
          <a:p>
            <a:pPr lvl="2">
              <a:lnSpc>
                <a:spcPct val="150000"/>
              </a:lnSpc>
              <a:buFont typeface="Wingdings" panose="05000000000000000000" pitchFamily="2" charset="2"/>
              <a:buChar char="v"/>
            </a:pPr>
            <a:r>
              <a:rPr lang="en-US" dirty="0" smtClean="0">
                <a:solidFill>
                  <a:srgbClr val="ED7D31"/>
                </a:solidFill>
              </a:rPr>
              <a:t>Class </a:t>
            </a:r>
            <a:r>
              <a:rPr lang="en-US" dirty="0">
                <a:solidFill>
                  <a:srgbClr val="ED7D31"/>
                </a:solidFill>
              </a:rPr>
              <a:t>name</a:t>
            </a:r>
            <a:r>
              <a:rPr lang="en-US" dirty="0"/>
              <a:t>: The name should begin with a initial </a:t>
            </a:r>
            <a:r>
              <a:rPr lang="en-US" dirty="0" smtClean="0"/>
              <a:t>letter.</a:t>
            </a:r>
          </a:p>
          <a:p>
            <a:pPr lvl="2">
              <a:lnSpc>
                <a:spcPct val="150000"/>
              </a:lnSpc>
              <a:buFont typeface="Wingdings" panose="05000000000000000000" pitchFamily="2" charset="2"/>
              <a:buChar char="v"/>
            </a:pPr>
            <a:r>
              <a:rPr lang="en-US" dirty="0" smtClean="0">
                <a:solidFill>
                  <a:srgbClr val="FF0000"/>
                </a:solidFill>
              </a:rPr>
              <a:t>Superclass</a:t>
            </a:r>
            <a:r>
              <a:rPr lang="en-US" dirty="0" smtClean="0"/>
              <a:t>: </a:t>
            </a:r>
            <a:r>
              <a:rPr lang="en-US" dirty="0"/>
              <a:t>The name of the class’s parent (superclass</a:t>
            </a:r>
            <a:r>
              <a:rPr lang="en-US" dirty="0" smtClean="0"/>
              <a:t>). </a:t>
            </a:r>
            <a:r>
              <a:rPr lang="en-US" dirty="0"/>
              <a:t>A class can only extend (subclass) one </a:t>
            </a:r>
            <a:r>
              <a:rPr lang="en-US" dirty="0" smtClean="0"/>
              <a:t>parent.</a:t>
            </a:r>
          </a:p>
          <a:p>
            <a:pPr lvl="2">
              <a:lnSpc>
                <a:spcPct val="150000"/>
              </a:lnSpc>
              <a:buFont typeface="Wingdings" panose="05000000000000000000" pitchFamily="2" charset="2"/>
              <a:buChar char="v"/>
            </a:pPr>
            <a:r>
              <a:rPr lang="en-US" dirty="0" smtClean="0">
                <a:solidFill>
                  <a:srgbClr val="ED7D31"/>
                </a:solidFill>
              </a:rPr>
              <a:t>Body</a:t>
            </a:r>
            <a:r>
              <a:rPr lang="en-US" dirty="0"/>
              <a:t>: The class body surrounded by braces, { }.</a:t>
            </a:r>
          </a:p>
        </p:txBody>
      </p:sp>
    </p:spTree>
    <p:extLst>
      <p:ext uri="{BB962C8B-B14F-4D97-AF65-F5344CB8AC3E}">
        <p14:creationId xmlns:p14="http://schemas.microsoft.com/office/powerpoint/2010/main" val="221015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3"/>
            </a:pPr>
            <a:r>
              <a:rPr lang="en-US" sz="2000" dirty="0" smtClean="0">
                <a:solidFill>
                  <a:srgbClr val="ED7D31"/>
                </a:solidFill>
              </a:rPr>
              <a:t>Object</a:t>
            </a:r>
            <a:r>
              <a:rPr lang="en-US" sz="2000" dirty="0"/>
              <a:t> </a:t>
            </a:r>
            <a:r>
              <a:rPr lang="en-US" sz="2000" dirty="0" smtClean="0"/>
              <a:t>is </a:t>
            </a:r>
            <a:r>
              <a:rPr lang="en-US" sz="2000" dirty="0"/>
              <a:t>a basic unit of Object-Oriented Programming and represents the real-life entities.  A typical Java program creates many objects, which as you know, interact by invoking methods. An object consists of : </a:t>
            </a:r>
          </a:p>
          <a:p>
            <a:pPr lvl="2">
              <a:lnSpc>
                <a:spcPct val="150000"/>
              </a:lnSpc>
              <a:buFont typeface="Wingdings" panose="05000000000000000000" pitchFamily="2" charset="2"/>
              <a:buChar char="v"/>
            </a:pPr>
            <a:r>
              <a:rPr lang="en-US" dirty="0">
                <a:solidFill>
                  <a:srgbClr val="ED7D31"/>
                </a:solidFill>
              </a:rPr>
              <a:t>State</a:t>
            </a:r>
            <a:r>
              <a:rPr lang="en-US" dirty="0"/>
              <a:t>: It is represented by attributes of an object. It also reflects the properties of an </a:t>
            </a:r>
            <a:r>
              <a:rPr lang="en-US" dirty="0" smtClean="0"/>
              <a:t>object.</a:t>
            </a:r>
          </a:p>
          <a:p>
            <a:pPr lvl="2">
              <a:lnSpc>
                <a:spcPct val="150000"/>
              </a:lnSpc>
              <a:buFont typeface="Wingdings" panose="05000000000000000000" pitchFamily="2" charset="2"/>
              <a:buChar char="v"/>
            </a:pPr>
            <a:r>
              <a:rPr lang="en-US" dirty="0" smtClean="0">
                <a:solidFill>
                  <a:srgbClr val="ED7D31"/>
                </a:solidFill>
              </a:rPr>
              <a:t>Behavior</a:t>
            </a:r>
            <a:r>
              <a:rPr lang="en-US" dirty="0"/>
              <a:t>: It is represented by methods of an object. It also reflects the response of an object with other </a:t>
            </a:r>
            <a:r>
              <a:rPr lang="en-US" dirty="0" smtClean="0"/>
              <a:t>objects.</a:t>
            </a:r>
          </a:p>
          <a:p>
            <a:pPr lvl="2">
              <a:lnSpc>
                <a:spcPct val="150000"/>
              </a:lnSpc>
              <a:buFont typeface="Wingdings" panose="05000000000000000000" pitchFamily="2" charset="2"/>
              <a:buChar char="v"/>
            </a:pPr>
            <a:r>
              <a:rPr lang="en-US" dirty="0" smtClean="0">
                <a:solidFill>
                  <a:srgbClr val="ED7D31"/>
                </a:solidFill>
              </a:rPr>
              <a:t>Identity</a:t>
            </a:r>
            <a:r>
              <a:rPr lang="en-US" dirty="0"/>
              <a:t>: It gives a unique name to an object and enables one object to interact with other objects.</a:t>
            </a:r>
          </a:p>
        </p:txBody>
      </p:sp>
    </p:spTree>
    <p:extLst>
      <p:ext uri="{BB962C8B-B14F-4D97-AF65-F5344CB8AC3E}">
        <p14:creationId xmlns:p14="http://schemas.microsoft.com/office/powerpoint/2010/main" val="175116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Autofit/>
          </a:bodyPr>
          <a:lstStyle/>
          <a:p>
            <a:pPr marL="514350" indent="-514350">
              <a:lnSpc>
                <a:spcPct val="150000"/>
              </a:lnSpc>
              <a:buFont typeface="+mj-lt"/>
              <a:buAutoNum type="romanLcPeriod" startAt="4"/>
            </a:pPr>
            <a:r>
              <a:rPr lang="en-US" sz="1800" dirty="0" err="1" smtClean="0">
                <a:solidFill>
                  <a:srgbClr val="ED7D31"/>
                </a:solidFill>
              </a:rPr>
              <a:t>BigDecimal</a:t>
            </a:r>
            <a:r>
              <a:rPr lang="en-US" sz="1800" dirty="0"/>
              <a:t> </a:t>
            </a:r>
            <a:r>
              <a:rPr lang="en-US" sz="1800" dirty="0" smtClean="0"/>
              <a:t>is a class </a:t>
            </a:r>
            <a:r>
              <a:rPr lang="en-US" sz="1800" dirty="0"/>
              <a:t>provides operations on double numbers for arithmetic, scale handling, rounding, comparison, format conversion and hashing. It can handle very large and very small floating point numbers with great precision but compensating with the time complexity a </a:t>
            </a:r>
            <a:r>
              <a:rPr lang="en-US" sz="1800" dirty="0" smtClean="0"/>
              <a:t>bit. Because it is a class, java’s operator cannot use on it. In order to do calculation, we need to use some method such as:</a:t>
            </a:r>
            <a:endParaRPr lang="en-US" sz="1400" dirty="0" smtClean="0"/>
          </a:p>
          <a:p>
            <a:pPr lvl="2">
              <a:lnSpc>
                <a:spcPct val="150000"/>
              </a:lnSpc>
              <a:buFont typeface="Wingdings" panose="05000000000000000000" pitchFamily="2" charset="2"/>
              <a:buChar char="v"/>
            </a:pPr>
            <a:r>
              <a:rPr lang="en-US" sz="1400" dirty="0" smtClean="0"/>
              <a:t>add()</a:t>
            </a:r>
          </a:p>
          <a:p>
            <a:pPr lvl="2">
              <a:lnSpc>
                <a:spcPct val="150000"/>
              </a:lnSpc>
              <a:buFont typeface="Wingdings" panose="05000000000000000000" pitchFamily="2" charset="2"/>
              <a:buChar char="v"/>
            </a:pPr>
            <a:r>
              <a:rPr lang="en-US" sz="1400" dirty="0" smtClean="0"/>
              <a:t>subtract()</a:t>
            </a:r>
          </a:p>
          <a:p>
            <a:pPr lvl="2">
              <a:lnSpc>
                <a:spcPct val="150000"/>
              </a:lnSpc>
              <a:buFont typeface="Wingdings" panose="05000000000000000000" pitchFamily="2" charset="2"/>
              <a:buChar char="v"/>
            </a:pPr>
            <a:r>
              <a:rPr lang="en-US" sz="1400" dirty="0" smtClean="0"/>
              <a:t>divide()</a:t>
            </a:r>
          </a:p>
          <a:p>
            <a:pPr lvl="2">
              <a:lnSpc>
                <a:spcPct val="150000"/>
              </a:lnSpc>
              <a:buFont typeface="Wingdings" panose="05000000000000000000" pitchFamily="2" charset="2"/>
              <a:buChar char="v"/>
            </a:pPr>
            <a:r>
              <a:rPr lang="en-US" sz="1400" dirty="0" smtClean="0"/>
              <a:t>multiply()</a:t>
            </a:r>
          </a:p>
          <a:p>
            <a:pPr lvl="2">
              <a:lnSpc>
                <a:spcPct val="150000"/>
              </a:lnSpc>
              <a:buFont typeface="Wingdings" panose="05000000000000000000" pitchFamily="2" charset="2"/>
              <a:buChar char="v"/>
            </a:pPr>
            <a:r>
              <a:rPr lang="en-US" sz="1400" dirty="0" smtClean="0"/>
              <a:t>And more u check </a:t>
            </a:r>
            <a:r>
              <a:rPr lang="en-US" sz="1400" dirty="0"/>
              <a:t>in this link: https://docs.oracle.com/javase/8/docs/api/java/math/BigDecimal.html</a:t>
            </a:r>
            <a:endParaRPr lang="en-US" sz="1400" dirty="0" smtClean="0"/>
          </a:p>
          <a:p>
            <a:pPr lvl="2">
              <a:lnSpc>
                <a:spcPct val="150000"/>
              </a:lnSpc>
              <a:buFont typeface="Wingdings" panose="05000000000000000000" pitchFamily="2" charset="2"/>
              <a:buChar char="v"/>
            </a:pPr>
            <a:endParaRPr lang="en-US" sz="1400" dirty="0"/>
          </a:p>
        </p:txBody>
      </p:sp>
    </p:spTree>
    <p:extLst>
      <p:ext uri="{BB962C8B-B14F-4D97-AF65-F5344CB8AC3E}">
        <p14:creationId xmlns:p14="http://schemas.microsoft.com/office/powerpoint/2010/main" val="83114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chor="ctr"/>
          <a:lstStyle/>
          <a:p>
            <a:r>
              <a:rPr lang="en-US" sz="6000" dirty="0" smtClean="0">
                <a:latin typeface="Khmer OS Battambang" pitchFamily="2" charset="0"/>
                <a:cs typeface="Khmer OS Battambang" pitchFamily="2" charset="0"/>
              </a:rPr>
              <a:t>Chapter II</a:t>
            </a:r>
            <a:endParaRPr lang="en-US" dirty="0"/>
          </a:p>
        </p:txBody>
      </p:sp>
      <p:sp>
        <p:nvSpPr>
          <p:cNvPr id="3" name="Subtitle 2"/>
          <p:cNvSpPr>
            <a:spLocks noGrp="1"/>
          </p:cNvSpPr>
          <p:nvPr>
            <p:ph type="subTitle" idx="1"/>
          </p:nvPr>
        </p:nvSpPr>
        <p:spPr>
          <a:xfrm>
            <a:off x="1524000" y="3602038"/>
            <a:ext cx="9144000" cy="1655762"/>
          </a:xfrm>
        </p:spPr>
        <p:txBody>
          <a:bodyPr/>
          <a:lstStyle/>
          <a:p>
            <a:pPr algn="ctr">
              <a:lnSpc>
                <a:spcPct val="150000"/>
              </a:lnSpc>
              <a:buNone/>
            </a:pPr>
            <a:endParaRPr lang="en-US" sz="2400" b="1" dirty="0" smtClean="0">
              <a:solidFill>
                <a:srgbClr val="C93E27"/>
              </a:solidFill>
              <a:latin typeface="Khmer OS Muol Light" pitchFamily="2" charset="0"/>
              <a:cs typeface="Khmer OS Muol Light" pitchFamily="2" charset="0"/>
            </a:endParaRPr>
          </a:p>
          <a:p>
            <a:pPr algn="ctr">
              <a:lnSpc>
                <a:spcPct val="150000"/>
              </a:lnSpc>
              <a:buNone/>
            </a:pPr>
            <a:r>
              <a:rPr lang="en-US" sz="2400" b="1" dirty="0" smtClean="0">
                <a:solidFill>
                  <a:srgbClr val="C93E27"/>
                </a:solidFill>
                <a:latin typeface="Khmer OS Muol Light" pitchFamily="2" charset="0"/>
                <a:cs typeface="Khmer OS Muol Light" pitchFamily="2" charset="0"/>
              </a:rPr>
              <a:t>Datatype, Variable, and Arrays</a:t>
            </a:r>
            <a:endParaRPr lang="en-US" sz="2400" b="1" dirty="0"/>
          </a:p>
          <a:p>
            <a:endParaRPr lang="en-US" dirty="0"/>
          </a:p>
        </p:txBody>
      </p:sp>
    </p:spTree>
    <p:extLst>
      <p:ext uri="{BB962C8B-B14F-4D97-AF65-F5344CB8AC3E}">
        <p14:creationId xmlns:p14="http://schemas.microsoft.com/office/powerpoint/2010/main" val="2074108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Autofit/>
          </a:bodyPr>
          <a:lstStyle/>
          <a:p>
            <a:pPr marL="514350" indent="-514350">
              <a:lnSpc>
                <a:spcPct val="150000"/>
              </a:lnSpc>
              <a:buFont typeface="+mj-lt"/>
              <a:buAutoNum type="romanLcPeriod" startAt="5"/>
            </a:pPr>
            <a:r>
              <a:rPr lang="en-US" sz="1800" dirty="0" smtClean="0">
                <a:solidFill>
                  <a:srgbClr val="ED7D31"/>
                </a:solidFill>
              </a:rPr>
              <a:t>Array</a:t>
            </a:r>
            <a:r>
              <a:rPr lang="en-US" sz="1800" dirty="0"/>
              <a:t> is a group of like-typed variables that are referred to by a common </a:t>
            </a:r>
            <a:r>
              <a:rPr lang="en-US" sz="1800" dirty="0" smtClean="0"/>
              <a:t>name. </a:t>
            </a:r>
            <a:r>
              <a:rPr lang="en-US" sz="1800" dirty="0"/>
              <a:t>The following are some important points about Java arrays</a:t>
            </a:r>
            <a:r>
              <a:rPr lang="en-US" sz="1800" dirty="0" smtClean="0"/>
              <a:t>.</a:t>
            </a:r>
          </a:p>
          <a:p>
            <a:pPr lvl="2">
              <a:lnSpc>
                <a:spcPct val="150000"/>
              </a:lnSpc>
              <a:buFont typeface="Wingdings" panose="05000000000000000000" pitchFamily="2" charset="2"/>
              <a:buChar char="v"/>
            </a:pPr>
            <a:r>
              <a:rPr lang="en-US" sz="1400" dirty="0"/>
              <a:t>In Java, all arrays are dynamically allocated.</a:t>
            </a:r>
          </a:p>
          <a:p>
            <a:pPr lvl="2">
              <a:lnSpc>
                <a:spcPct val="150000"/>
              </a:lnSpc>
              <a:buFont typeface="Wingdings" panose="05000000000000000000" pitchFamily="2" charset="2"/>
              <a:buChar char="v"/>
            </a:pPr>
            <a:r>
              <a:rPr lang="en-US" sz="1400" dirty="0"/>
              <a:t>A Java array variable can also be declared like other variables with [] after the data type.</a:t>
            </a:r>
          </a:p>
          <a:p>
            <a:pPr lvl="2">
              <a:lnSpc>
                <a:spcPct val="150000"/>
              </a:lnSpc>
              <a:buFont typeface="Wingdings" panose="05000000000000000000" pitchFamily="2" charset="2"/>
              <a:buChar char="v"/>
            </a:pPr>
            <a:r>
              <a:rPr lang="en-US" sz="1400" dirty="0"/>
              <a:t>The variables in the array are ordered and each has an index beginning from 0.</a:t>
            </a:r>
          </a:p>
          <a:p>
            <a:pPr lvl="2">
              <a:lnSpc>
                <a:spcPct val="150000"/>
              </a:lnSpc>
              <a:buFont typeface="Wingdings" panose="05000000000000000000" pitchFamily="2" charset="2"/>
              <a:buChar char="v"/>
            </a:pPr>
            <a:r>
              <a:rPr lang="en-US" sz="1400" dirty="0"/>
              <a:t>The size of an array must be specified by an </a:t>
            </a:r>
            <a:r>
              <a:rPr lang="en-US" sz="1400" dirty="0" err="1"/>
              <a:t>int</a:t>
            </a:r>
            <a:r>
              <a:rPr lang="en-US" sz="1400" dirty="0"/>
              <a:t> value and not long or short.</a:t>
            </a:r>
          </a:p>
          <a:p>
            <a:pPr lvl="2">
              <a:lnSpc>
                <a:spcPct val="150000"/>
              </a:lnSpc>
              <a:buFont typeface="Wingdings" panose="05000000000000000000" pitchFamily="2" charset="2"/>
              <a:buChar char="v"/>
            </a:pPr>
            <a:r>
              <a:rPr lang="en-US" sz="1400" dirty="0"/>
              <a:t>The direct superclass of an array type is </a:t>
            </a:r>
            <a:r>
              <a:rPr lang="en-US" sz="1400" dirty="0" smtClean="0"/>
              <a:t>Object.</a:t>
            </a:r>
          </a:p>
        </p:txBody>
      </p:sp>
    </p:spTree>
    <p:extLst>
      <p:ext uri="{BB962C8B-B14F-4D97-AF65-F5344CB8AC3E}">
        <p14:creationId xmlns:p14="http://schemas.microsoft.com/office/powerpoint/2010/main" val="738324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Autofit/>
          </a:bodyPr>
          <a:lstStyle/>
          <a:p>
            <a:pPr marL="514350" indent="-514350">
              <a:lnSpc>
                <a:spcPct val="150000"/>
              </a:lnSpc>
              <a:buFont typeface="+mj-lt"/>
              <a:buAutoNum type="romanLcPeriod" startAt="5"/>
            </a:pPr>
            <a:r>
              <a:rPr lang="en-US" sz="1800" dirty="0" smtClean="0">
                <a:solidFill>
                  <a:srgbClr val="ED7D31"/>
                </a:solidFill>
              </a:rPr>
              <a:t>Array</a:t>
            </a:r>
            <a:r>
              <a:rPr lang="en-US" sz="1800" dirty="0"/>
              <a:t> </a:t>
            </a:r>
            <a:r>
              <a:rPr lang="en-US" sz="1800" dirty="0" smtClean="0"/>
              <a:t>(con.)</a:t>
            </a:r>
          </a:p>
          <a:p>
            <a:pPr marL="0" indent="0">
              <a:lnSpc>
                <a:spcPct val="150000"/>
              </a:lnSpc>
              <a:buNone/>
            </a:pPr>
            <a:r>
              <a:rPr lang="en-US" sz="1800" dirty="0" smtClean="0"/>
              <a:t>Example:</a:t>
            </a:r>
          </a:p>
          <a:p>
            <a:pPr marL="0" indent="0">
              <a:lnSpc>
                <a:spcPct val="150000"/>
              </a:lnSpc>
              <a:buNone/>
            </a:pPr>
            <a:endParaRPr lang="en-US" sz="1800" dirty="0"/>
          </a:p>
          <a:p>
            <a:pPr marL="0" indent="0">
              <a:lnSpc>
                <a:spcPct val="150000"/>
              </a:lnSpc>
              <a:buNone/>
            </a:pPr>
            <a:endParaRPr lang="en-US" sz="1800" dirty="0" smtClean="0"/>
          </a:p>
          <a:p>
            <a:pPr marL="0" indent="0">
              <a:lnSpc>
                <a:spcPct val="150000"/>
              </a:lnSpc>
              <a:buNone/>
            </a:pPr>
            <a:endParaRPr lang="en-US" sz="1800" dirty="0"/>
          </a:p>
          <a:p>
            <a:pPr marL="0" indent="0">
              <a:lnSpc>
                <a:spcPct val="150000"/>
              </a:lnSpc>
              <a:buNone/>
            </a:pPr>
            <a:endParaRPr lang="en-US" sz="1800" dirty="0" smtClean="0"/>
          </a:p>
          <a:p>
            <a:pPr marL="0" indent="0">
              <a:lnSpc>
                <a:spcPct val="150000"/>
              </a:lnSpc>
              <a:buNone/>
            </a:pPr>
            <a:r>
              <a:rPr lang="en-US" sz="1800" dirty="0" smtClean="0"/>
              <a:t>Array Length: 10</a:t>
            </a:r>
          </a:p>
          <a:p>
            <a:pPr marL="0" indent="0">
              <a:lnSpc>
                <a:spcPct val="150000"/>
              </a:lnSpc>
              <a:buNone/>
            </a:pPr>
            <a:r>
              <a:rPr lang="en-US" sz="1800" dirty="0" smtClean="0"/>
              <a:t>First index = 0</a:t>
            </a:r>
          </a:p>
          <a:p>
            <a:pPr marL="0" indent="0">
              <a:lnSpc>
                <a:spcPct val="150000"/>
              </a:lnSpc>
              <a:buNone/>
            </a:pPr>
            <a:r>
              <a:rPr lang="en-US" sz="1800" dirty="0" smtClean="0"/>
              <a:t>Last index = 9</a:t>
            </a: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080798840"/>
              </p:ext>
            </p:extLst>
          </p:nvPr>
        </p:nvGraphicFramePr>
        <p:xfrm>
          <a:off x="1724430" y="3211256"/>
          <a:ext cx="8128000" cy="1041628"/>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80952989"/>
                    </a:ext>
                  </a:extLst>
                </a:gridCol>
                <a:gridCol w="812800">
                  <a:extLst>
                    <a:ext uri="{9D8B030D-6E8A-4147-A177-3AD203B41FA5}">
                      <a16:colId xmlns:a16="http://schemas.microsoft.com/office/drawing/2014/main" val="544697979"/>
                    </a:ext>
                  </a:extLst>
                </a:gridCol>
                <a:gridCol w="812800">
                  <a:extLst>
                    <a:ext uri="{9D8B030D-6E8A-4147-A177-3AD203B41FA5}">
                      <a16:colId xmlns:a16="http://schemas.microsoft.com/office/drawing/2014/main" val="3011145903"/>
                    </a:ext>
                  </a:extLst>
                </a:gridCol>
                <a:gridCol w="812800">
                  <a:extLst>
                    <a:ext uri="{9D8B030D-6E8A-4147-A177-3AD203B41FA5}">
                      <a16:colId xmlns:a16="http://schemas.microsoft.com/office/drawing/2014/main" val="1538041869"/>
                    </a:ext>
                  </a:extLst>
                </a:gridCol>
                <a:gridCol w="812800">
                  <a:extLst>
                    <a:ext uri="{9D8B030D-6E8A-4147-A177-3AD203B41FA5}">
                      <a16:colId xmlns:a16="http://schemas.microsoft.com/office/drawing/2014/main" val="2393957141"/>
                    </a:ext>
                  </a:extLst>
                </a:gridCol>
                <a:gridCol w="812800">
                  <a:extLst>
                    <a:ext uri="{9D8B030D-6E8A-4147-A177-3AD203B41FA5}">
                      <a16:colId xmlns:a16="http://schemas.microsoft.com/office/drawing/2014/main" val="2219262306"/>
                    </a:ext>
                  </a:extLst>
                </a:gridCol>
                <a:gridCol w="812800">
                  <a:extLst>
                    <a:ext uri="{9D8B030D-6E8A-4147-A177-3AD203B41FA5}">
                      <a16:colId xmlns:a16="http://schemas.microsoft.com/office/drawing/2014/main" val="3404409763"/>
                    </a:ext>
                  </a:extLst>
                </a:gridCol>
                <a:gridCol w="812800">
                  <a:extLst>
                    <a:ext uri="{9D8B030D-6E8A-4147-A177-3AD203B41FA5}">
                      <a16:colId xmlns:a16="http://schemas.microsoft.com/office/drawing/2014/main" val="1189833623"/>
                    </a:ext>
                  </a:extLst>
                </a:gridCol>
                <a:gridCol w="812800">
                  <a:extLst>
                    <a:ext uri="{9D8B030D-6E8A-4147-A177-3AD203B41FA5}">
                      <a16:colId xmlns:a16="http://schemas.microsoft.com/office/drawing/2014/main" val="2261378618"/>
                    </a:ext>
                  </a:extLst>
                </a:gridCol>
                <a:gridCol w="812800">
                  <a:extLst>
                    <a:ext uri="{9D8B030D-6E8A-4147-A177-3AD203B41FA5}">
                      <a16:colId xmlns:a16="http://schemas.microsoft.com/office/drawing/2014/main" val="1715677714"/>
                    </a:ext>
                  </a:extLst>
                </a:gridCol>
              </a:tblGrid>
              <a:tr h="670788">
                <a:tc>
                  <a:txBody>
                    <a:bodyPr/>
                    <a:lstStyle/>
                    <a:p>
                      <a:pPr algn="ctr"/>
                      <a:r>
                        <a:rPr lang="en-US" dirty="0" smtClean="0"/>
                        <a:t>12</a:t>
                      </a:r>
                      <a:endParaRPr lang="en-US" dirty="0"/>
                    </a:p>
                  </a:txBody>
                  <a:tcPr anchor="ctr"/>
                </a:tc>
                <a:tc>
                  <a:txBody>
                    <a:bodyPr/>
                    <a:lstStyle/>
                    <a:p>
                      <a:pPr algn="ctr"/>
                      <a:r>
                        <a:rPr lang="en-US" dirty="0" smtClean="0"/>
                        <a:t>56</a:t>
                      </a:r>
                      <a:endParaRPr lang="en-US" dirty="0"/>
                    </a:p>
                  </a:txBody>
                  <a:tcPr anchor="ctr"/>
                </a:tc>
                <a:tc>
                  <a:txBody>
                    <a:bodyPr/>
                    <a:lstStyle/>
                    <a:p>
                      <a:pPr algn="ctr"/>
                      <a:r>
                        <a:rPr lang="en-US" dirty="0" smtClean="0"/>
                        <a:t>23</a:t>
                      </a:r>
                      <a:endParaRPr lang="en-US" dirty="0"/>
                    </a:p>
                  </a:txBody>
                  <a:tcPr anchor="ctr"/>
                </a:tc>
                <a:tc>
                  <a:txBody>
                    <a:bodyPr/>
                    <a:lstStyle/>
                    <a:p>
                      <a:pPr algn="ctr"/>
                      <a:r>
                        <a:rPr lang="en-US" dirty="0" smtClean="0"/>
                        <a:t>567</a:t>
                      </a:r>
                      <a:endParaRPr lang="en-US" dirty="0"/>
                    </a:p>
                  </a:txBody>
                  <a:tcPr anchor="ctr"/>
                </a:tc>
                <a:tc>
                  <a:txBody>
                    <a:bodyPr/>
                    <a:lstStyle/>
                    <a:p>
                      <a:pPr algn="ctr"/>
                      <a:r>
                        <a:rPr lang="en-US" dirty="0" smtClean="0"/>
                        <a:t>324</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213</a:t>
                      </a:r>
                      <a:endParaRPr lang="en-US" dirty="0"/>
                    </a:p>
                  </a:txBody>
                  <a:tcPr anchor="ctr"/>
                </a:tc>
                <a:tc>
                  <a:txBody>
                    <a:bodyPr/>
                    <a:lstStyle/>
                    <a:p>
                      <a:pPr algn="ctr"/>
                      <a:r>
                        <a:rPr lang="en-US" dirty="0" smtClean="0"/>
                        <a:t>89</a:t>
                      </a:r>
                      <a:endParaRPr lang="en-US" dirty="0"/>
                    </a:p>
                  </a:txBody>
                  <a:tcPr anchor="ctr"/>
                </a:tc>
                <a:tc>
                  <a:txBody>
                    <a:bodyPr/>
                    <a:lstStyle/>
                    <a:p>
                      <a:pPr algn="ctr"/>
                      <a:r>
                        <a:rPr lang="en-US" dirty="0" smtClean="0"/>
                        <a:t>788</a:t>
                      </a:r>
                      <a:endParaRPr lang="en-US" dirty="0"/>
                    </a:p>
                  </a:txBody>
                  <a:tcPr anchor="ctr"/>
                </a:tc>
                <a:extLst>
                  <a:ext uri="{0D108BD9-81ED-4DB2-BD59-A6C34878D82A}">
                    <a16:rowId xmlns:a16="http://schemas.microsoft.com/office/drawing/2014/main" val="1909936306"/>
                  </a:ext>
                </a:extLst>
              </a:tr>
              <a:tr h="370840">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9</a:t>
                      </a:r>
                      <a:endParaRPr lang="en-US" dirty="0"/>
                    </a:p>
                  </a:txBody>
                  <a:tcPr anchor="ctr"/>
                </a:tc>
                <a:extLst>
                  <a:ext uri="{0D108BD9-81ED-4DB2-BD59-A6C34878D82A}">
                    <a16:rowId xmlns:a16="http://schemas.microsoft.com/office/drawing/2014/main" val="2573630557"/>
                  </a:ext>
                </a:extLst>
              </a:tr>
            </a:tbl>
          </a:graphicData>
        </a:graphic>
      </p:graphicFrame>
      <p:sp>
        <p:nvSpPr>
          <p:cNvPr id="5" name="Content Placeholder 2"/>
          <p:cNvSpPr txBox="1">
            <a:spLocks/>
          </p:cNvSpPr>
          <p:nvPr/>
        </p:nvSpPr>
        <p:spPr>
          <a:xfrm>
            <a:off x="9852429" y="3848793"/>
            <a:ext cx="2201025" cy="4040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800" dirty="0" smtClean="0"/>
              <a:t>Array Indices</a:t>
            </a:r>
            <a:endParaRPr lang="en-US" sz="1400" dirty="0"/>
          </a:p>
        </p:txBody>
      </p:sp>
      <p:sp>
        <p:nvSpPr>
          <p:cNvPr id="6" name="Rectangle 5"/>
          <p:cNvSpPr/>
          <p:nvPr/>
        </p:nvSpPr>
        <p:spPr>
          <a:xfrm>
            <a:off x="1724430" y="3940233"/>
            <a:ext cx="8127998" cy="232756"/>
          </a:xfrm>
          <a:prstGeom prst="rect">
            <a:avLst/>
          </a:prstGeom>
          <a:no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3"/>
          </p:cNvCxnSpPr>
          <p:nvPr/>
        </p:nvCxnSpPr>
        <p:spPr>
          <a:xfrm flipH="1" flipV="1">
            <a:off x="9852428" y="4056611"/>
            <a:ext cx="413792" cy="3325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5" name="Rectangle 14"/>
          <p:cNvSpPr/>
          <p:nvPr/>
        </p:nvSpPr>
        <p:spPr>
          <a:xfrm>
            <a:off x="1724430" y="3441470"/>
            <a:ext cx="8127998" cy="232756"/>
          </a:xfrm>
          <a:prstGeom prst="rect">
            <a:avLst/>
          </a:prstGeom>
          <a:no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9903460" y="3340793"/>
            <a:ext cx="2201025" cy="4040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800" dirty="0" smtClean="0"/>
              <a:t>Array values</a:t>
            </a:r>
            <a:endParaRPr lang="en-US" sz="1400" dirty="0"/>
          </a:p>
        </p:txBody>
      </p:sp>
      <p:cxnSp>
        <p:nvCxnSpPr>
          <p:cNvPr id="17" name="Straight Arrow Connector 16"/>
          <p:cNvCxnSpPr/>
          <p:nvPr/>
        </p:nvCxnSpPr>
        <p:spPr>
          <a:xfrm flipH="1" flipV="1">
            <a:off x="9852428" y="3532497"/>
            <a:ext cx="413792" cy="3325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25768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Autofit/>
          </a:bodyPr>
          <a:lstStyle/>
          <a:p>
            <a:pPr marL="514350" indent="-514350">
              <a:lnSpc>
                <a:spcPct val="150000"/>
              </a:lnSpc>
              <a:buFont typeface="+mj-lt"/>
              <a:buAutoNum type="romanLcPeriod" startAt="5"/>
            </a:pPr>
            <a:r>
              <a:rPr lang="en-US" sz="1800" dirty="0" smtClean="0">
                <a:solidFill>
                  <a:srgbClr val="ED7D31"/>
                </a:solidFill>
              </a:rPr>
              <a:t>Array</a:t>
            </a:r>
            <a:r>
              <a:rPr lang="en-US" sz="1800" dirty="0"/>
              <a:t> </a:t>
            </a:r>
            <a:r>
              <a:rPr lang="en-US" sz="1800" dirty="0" smtClean="0"/>
              <a:t>(con.)</a:t>
            </a:r>
          </a:p>
          <a:p>
            <a:pPr marL="0" indent="0">
              <a:lnSpc>
                <a:spcPct val="150000"/>
              </a:lnSpc>
              <a:buNone/>
            </a:pPr>
            <a:endParaRPr lang="en-US" sz="1800" dirty="0" smtClean="0"/>
          </a:p>
          <a:p>
            <a:pPr marL="0" indent="0">
              <a:lnSpc>
                <a:spcPct val="150000"/>
              </a:lnSpc>
              <a:buNone/>
            </a:pPr>
            <a:r>
              <a:rPr lang="en-US" sz="1800" dirty="0" smtClean="0"/>
              <a:t>Syntax:	</a:t>
            </a:r>
            <a:r>
              <a:rPr lang="en-US" sz="1800" dirty="0" smtClean="0">
                <a:solidFill>
                  <a:srgbClr val="ED7D31"/>
                </a:solidFill>
              </a:rPr>
              <a:t>datatype</a:t>
            </a:r>
            <a:r>
              <a:rPr lang="en-US" sz="1800" dirty="0" smtClean="0"/>
              <a:t> </a:t>
            </a:r>
            <a:r>
              <a:rPr lang="en-US" sz="1800" dirty="0" err="1" smtClean="0"/>
              <a:t>varName</a:t>
            </a:r>
            <a:r>
              <a:rPr lang="en-US" sz="1800" dirty="0" smtClean="0">
                <a:solidFill>
                  <a:srgbClr val="ED7D31"/>
                </a:solidFill>
              </a:rPr>
              <a:t>[] = new datatype[</a:t>
            </a:r>
            <a:r>
              <a:rPr lang="en-US" sz="1800" dirty="0" err="1" smtClean="0"/>
              <a:t>sizeOfarray</a:t>
            </a:r>
            <a:r>
              <a:rPr lang="en-US" sz="1800" dirty="0" smtClean="0">
                <a:solidFill>
                  <a:srgbClr val="ED7D31"/>
                </a:solidFill>
              </a:rPr>
              <a:t>];</a:t>
            </a:r>
          </a:p>
          <a:p>
            <a:pPr marL="0" indent="0">
              <a:lnSpc>
                <a:spcPct val="150000"/>
              </a:lnSpc>
              <a:buNone/>
            </a:pPr>
            <a:r>
              <a:rPr lang="en-US" sz="1800" dirty="0" smtClean="0"/>
              <a:t>Or</a:t>
            </a:r>
            <a:r>
              <a:rPr lang="en-US" sz="1800" dirty="0" smtClean="0">
                <a:solidFill>
                  <a:srgbClr val="ED7D31"/>
                </a:solidFill>
              </a:rPr>
              <a:t>	datatype[] </a:t>
            </a:r>
            <a:r>
              <a:rPr lang="en-US" sz="1800" dirty="0" err="1" smtClean="0"/>
              <a:t>varName</a:t>
            </a:r>
            <a:r>
              <a:rPr lang="en-US" sz="1800" dirty="0" smtClean="0">
                <a:solidFill>
                  <a:srgbClr val="ED7D31"/>
                </a:solidFill>
              </a:rPr>
              <a:t> = new datatype[</a:t>
            </a:r>
            <a:r>
              <a:rPr lang="en-US" sz="1800" dirty="0" err="1" smtClean="0"/>
              <a:t>sizeOfarray</a:t>
            </a:r>
            <a:r>
              <a:rPr lang="en-US" sz="1800" dirty="0" smtClean="0">
                <a:solidFill>
                  <a:srgbClr val="ED7D31"/>
                </a:solidFill>
              </a:rPr>
              <a:t>];</a:t>
            </a:r>
          </a:p>
          <a:p>
            <a:pPr marL="0" indent="0">
              <a:lnSpc>
                <a:spcPct val="150000"/>
              </a:lnSpc>
              <a:buNone/>
            </a:pPr>
            <a:r>
              <a:rPr lang="en-US" sz="1800" dirty="0" smtClean="0"/>
              <a:t>Or</a:t>
            </a:r>
            <a:r>
              <a:rPr lang="en-US" sz="1800" dirty="0">
                <a:solidFill>
                  <a:srgbClr val="ED7D31"/>
                </a:solidFill>
              </a:rPr>
              <a:t>	datatype[] </a:t>
            </a:r>
            <a:r>
              <a:rPr lang="en-US" sz="1800" dirty="0" err="1"/>
              <a:t>varName</a:t>
            </a:r>
            <a:r>
              <a:rPr lang="en-US" sz="1800" dirty="0">
                <a:solidFill>
                  <a:srgbClr val="ED7D31"/>
                </a:solidFill>
              </a:rPr>
              <a:t> = </a:t>
            </a:r>
            <a:r>
              <a:rPr lang="en-US" sz="1800" dirty="0" smtClean="0">
                <a:solidFill>
                  <a:srgbClr val="ED7D31"/>
                </a:solidFill>
              </a:rPr>
              <a:t>{ </a:t>
            </a:r>
            <a:r>
              <a:rPr lang="en-US" sz="1800" dirty="0" smtClean="0"/>
              <a:t>value1</a:t>
            </a:r>
            <a:r>
              <a:rPr lang="en-US" sz="1800" dirty="0" smtClean="0">
                <a:solidFill>
                  <a:srgbClr val="ED7D31"/>
                </a:solidFill>
              </a:rPr>
              <a:t>, </a:t>
            </a:r>
            <a:r>
              <a:rPr lang="en-US" sz="1800" dirty="0" smtClean="0"/>
              <a:t>value2</a:t>
            </a:r>
            <a:r>
              <a:rPr lang="en-US" sz="1800" dirty="0" smtClean="0">
                <a:solidFill>
                  <a:srgbClr val="ED7D31"/>
                </a:solidFill>
              </a:rPr>
              <a:t>, </a:t>
            </a:r>
            <a:r>
              <a:rPr lang="en-US" sz="1800" dirty="0" smtClean="0"/>
              <a:t>…</a:t>
            </a:r>
            <a:r>
              <a:rPr lang="en-US" sz="1800" dirty="0" smtClean="0">
                <a:solidFill>
                  <a:srgbClr val="ED7D31"/>
                </a:solidFill>
              </a:rPr>
              <a:t> , </a:t>
            </a:r>
            <a:r>
              <a:rPr lang="en-US" sz="1800" dirty="0" err="1" smtClean="0"/>
              <a:t>valueN</a:t>
            </a:r>
            <a:r>
              <a:rPr lang="en-US" sz="1800" dirty="0" smtClean="0">
                <a:solidFill>
                  <a:srgbClr val="ED7D31"/>
                </a:solidFill>
              </a:rPr>
              <a:t>};</a:t>
            </a:r>
            <a:endParaRPr lang="en-US" sz="1400" dirty="0">
              <a:solidFill>
                <a:srgbClr val="ED7D31"/>
              </a:solidFill>
            </a:endParaRPr>
          </a:p>
        </p:txBody>
      </p:sp>
    </p:spTree>
    <p:extLst>
      <p:ext uri="{BB962C8B-B14F-4D97-AF65-F5344CB8AC3E}">
        <p14:creationId xmlns:p14="http://schemas.microsoft.com/office/powerpoint/2010/main" val="282416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Autofit/>
          </a:bodyPr>
          <a:lstStyle/>
          <a:p>
            <a:pPr marL="514350" indent="-514350">
              <a:lnSpc>
                <a:spcPct val="150000"/>
              </a:lnSpc>
              <a:buFont typeface="+mj-lt"/>
              <a:buAutoNum type="romanLcPeriod" startAt="5"/>
            </a:pPr>
            <a:r>
              <a:rPr lang="en-US" sz="1800" dirty="0" smtClean="0">
                <a:solidFill>
                  <a:srgbClr val="ED7D31"/>
                </a:solidFill>
              </a:rPr>
              <a:t>Array </a:t>
            </a:r>
            <a:r>
              <a:rPr lang="en-US" sz="1800" dirty="0"/>
              <a:t>(con</a:t>
            </a:r>
            <a:r>
              <a:rPr lang="en-US" sz="1800" dirty="0" smtClean="0"/>
              <a:t>.)</a:t>
            </a:r>
            <a:endParaRPr lang="en-US" sz="1800" dirty="0" smtClean="0">
              <a:solidFill>
                <a:srgbClr val="ED7D31"/>
              </a:solidFill>
            </a:endParaRPr>
          </a:p>
          <a:p>
            <a:pPr>
              <a:lnSpc>
                <a:spcPct val="150000"/>
              </a:lnSpc>
              <a:buFont typeface="Wingdings" panose="05000000000000000000" pitchFamily="2" charset="2"/>
              <a:buChar char="v"/>
            </a:pPr>
            <a:r>
              <a:rPr lang="en-US" sz="1800" dirty="0" smtClean="0">
                <a:solidFill>
                  <a:srgbClr val="ED7D31"/>
                </a:solidFill>
              </a:rPr>
              <a:t> </a:t>
            </a:r>
            <a:r>
              <a:rPr lang="en-US" sz="1800" dirty="0" smtClean="0">
                <a:solidFill>
                  <a:srgbClr val="ED7D31"/>
                </a:solidFill>
              </a:rPr>
              <a:t>Array multi-dimensional</a:t>
            </a:r>
            <a:endParaRPr lang="en-US" sz="1800" dirty="0" smtClean="0"/>
          </a:p>
          <a:p>
            <a:pPr marL="0" indent="0">
              <a:lnSpc>
                <a:spcPct val="150000"/>
              </a:lnSpc>
              <a:buNone/>
            </a:pPr>
            <a:endParaRPr lang="en-US" sz="1800" dirty="0" smtClean="0"/>
          </a:p>
          <a:p>
            <a:pPr marL="0" indent="0">
              <a:lnSpc>
                <a:spcPct val="150000"/>
              </a:lnSpc>
              <a:buNone/>
            </a:pPr>
            <a:r>
              <a:rPr lang="en-US" sz="1800" dirty="0" smtClean="0"/>
              <a:t>Syntax:	</a:t>
            </a:r>
            <a:r>
              <a:rPr lang="en-US" sz="1800" dirty="0" smtClean="0">
                <a:solidFill>
                  <a:srgbClr val="ED7D31"/>
                </a:solidFill>
              </a:rPr>
              <a:t>datatype[</a:t>
            </a:r>
            <a:r>
              <a:rPr lang="en-US" sz="1800" dirty="0" smtClean="0"/>
              <a:t>&lt;1</a:t>
            </a:r>
            <a:r>
              <a:rPr lang="en-US" sz="1800" baseline="30000" dirty="0" smtClean="0"/>
              <a:t>st</a:t>
            </a:r>
            <a:r>
              <a:rPr lang="en-US" sz="1800" dirty="0" smtClean="0"/>
              <a:t> Dimensional&gt;</a:t>
            </a:r>
            <a:r>
              <a:rPr lang="en-US" sz="1800" dirty="0" smtClean="0">
                <a:solidFill>
                  <a:srgbClr val="ED7D31"/>
                </a:solidFill>
              </a:rPr>
              <a:t>] [</a:t>
            </a:r>
            <a:r>
              <a:rPr lang="en-US" sz="1800" dirty="0" smtClean="0"/>
              <a:t>&lt;2</a:t>
            </a:r>
            <a:r>
              <a:rPr lang="en-US" sz="1800" baseline="30000" dirty="0" smtClean="0"/>
              <a:t>nd</a:t>
            </a:r>
            <a:r>
              <a:rPr lang="en-US" sz="1800" dirty="0" smtClean="0"/>
              <a:t> Dimensional&gt;</a:t>
            </a:r>
            <a:r>
              <a:rPr lang="en-US" sz="1800" dirty="0" smtClean="0">
                <a:solidFill>
                  <a:srgbClr val="ED7D31"/>
                </a:solidFill>
              </a:rPr>
              <a:t>]</a:t>
            </a:r>
            <a:r>
              <a:rPr lang="en-US" sz="1800" dirty="0" smtClean="0"/>
              <a:t>…</a:t>
            </a:r>
            <a:r>
              <a:rPr lang="en-US" sz="1800" dirty="0" smtClean="0">
                <a:solidFill>
                  <a:srgbClr val="ED7D31"/>
                </a:solidFill>
              </a:rPr>
              <a:t>[</a:t>
            </a:r>
            <a:r>
              <a:rPr lang="en-US" sz="1800" dirty="0" smtClean="0"/>
              <a:t>&lt;N</a:t>
            </a:r>
            <a:r>
              <a:rPr lang="en-US" sz="1800" baseline="30000" dirty="0" smtClean="0"/>
              <a:t>th</a:t>
            </a:r>
            <a:r>
              <a:rPr lang="en-US" sz="1800" dirty="0" smtClean="0"/>
              <a:t> Dimensional&gt;</a:t>
            </a:r>
            <a:r>
              <a:rPr lang="en-US" sz="1800" dirty="0" smtClean="0">
                <a:solidFill>
                  <a:srgbClr val="ED7D31"/>
                </a:solidFill>
              </a:rPr>
              <a:t>] </a:t>
            </a:r>
            <a:r>
              <a:rPr lang="en-US" sz="1800" dirty="0" err="1" smtClean="0"/>
              <a:t>varName</a:t>
            </a:r>
            <a:r>
              <a:rPr lang="en-US" sz="1800" dirty="0" smtClean="0">
                <a:solidFill>
                  <a:srgbClr val="ED7D31"/>
                </a:solidFill>
              </a:rPr>
              <a:t> = new </a:t>
            </a:r>
            <a:r>
              <a:rPr lang="en-US" sz="1800" dirty="0" smtClean="0">
                <a:solidFill>
                  <a:srgbClr val="ED7D31"/>
                </a:solidFill>
              </a:rPr>
              <a:t>datatype[</a:t>
            </a:r>
            <a:r>
              <a:rPr lang="en-US" sz="1800" dirty="0" smtClean="0"/>
              <a:t>size1</a:t>
            </a:r>
            <a:r>
              <a:rPr lang="en-US" sz="1800" dirty="0">
                <a:solidFill>
                  <a:srgbClr val="ED7D31"/>
                </a:solidFill>
              </a:rPr>
              <a:t>] [</a:t>
            </a:r>
            <a:r>
              <a:rPr lang="en-US" sz="1800" dirty="0" smtClean="0"/>
              <a:t>size2</a:t>
            </a:r>
            <a:r>
              <a:rPr lang="en-US" sz="1800" dirty="0" smtClean="0">
                <a:solidFill>
                  <a:srgbClr val="ED7D31"/>
                </a:solidFill>
              </a:rPr>
              <a:t>]</a:t>
            </a:r>
            <a:r>
              <a:rPr lang="en-US" sz="1800" dirty="0" smtClean="0"/>
              <a:t> … </a:t>
            </a:r>
            <a:r>
              <a:rPr lang="en-US" sz="1800" dirty="0" smtClean="0">
                <a:solidFill>
                  <a:srgbClr val="ED7D31"/>
                </a:solidFill>
              </a:rPr>
              <a:t>[</a:t>
            </a:r>
            <a:r>
              <a:rPr lang="en-US" sz="1800" dirty="0" err="1" smtClean="0"/>
              <a:t>sizeN</a:t>
            </a:r>
            <a:r>
              <a:rPr lang="en-US" sz="1800" dirty="0" smtClean="0">
                <a:solidFill>
                  <a:srgbClr val="ED7D31"/>
                </a:solidFill>
              </a:rPr>
              <a:t>];</a:t>
            </a:r>
            <a:endParaRPr lang="en-US" sz="1800" dirty="0" smtClean="0">
              <a:solidFill>
                <a:srgbClr val="ED7D31"/>
              </a:solidFill>
            </a:endParaRPr>
          </a:p>
        </p:txBody>
      </p:sp>
    </p:spTree>
    <p:extLst>
      <p:ext uri="{BB962C8B-B14F-4D97-AF65-F5344CB8AC3E}">
        <p14:creationId xmlns:p14="http://schemas.microsoft.com/office/powerpoint/2010/main" val="3320631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5408892"/>
          </a:xfrm>
        </p:spPr>
        <p:txBody>
          <a:bodyPr>
            <a:noAutofit/>
          </a:bodyPr>
          <a:lstStyle/>
          <a:p>
            <a:pPr marL="514350" indent="-514350">
              <a:lnSpc>
                <a:spcPct val="150000"/>
              </a:lnSpc>
              <a:buFont typeface="+mj-lt"/>
              <a:buAutoNum type="romanLcPeriod" startAt="5"/>
            </a:pPr>
            <a:r>
              <a:rPr lang="en-US" sz="1800" dirty="0" smtClean="0">
                <a:solidFill>
                  <a:srgbClr val="ED7D31"/>
                </a:solidFill>
              </a:rPr>
              <a:t>Array </a:t>
            </a:r>
            <a:r>
              <a:rPr lang="en-US" sz="1800" dirty="0"/>
              <a:t>(con</a:t>
            </a:r>
            <a:r>
              <a:rPr lang="en-US" sz="1800" dirty="0" smtClean="0"/>
              <a:t>.)</a:t>
            </a:r>
            <a:endParaRPr lang="en-US" sz="1800" dirty="0" smtClean="0">
              <a:solidFill>
                <a:srgbClr val="ED7D31"/>
              </a:solidFill>
            </a:endParaRPr>
          </a:p>
          <a:p>
            <a:pPr>
              <a:lnSpc>
                <a:spcPct val="150000"/>
              </a:lnSpc>
              <a:buFont typeface="Wingdings" panose="05000000000000000000" pitchFamily="2" charset="2"/>
              <a:buChar char="v"/>
            </a:pPr>
            <a:r>
              <a:rPr lang="en-US" sz="1800" dirty="0" smtClean="0">
                <a:solidFill>
                  <a:srgbClr val="ED7D31"/>
                </a:solidFill>
              </a:rPr>
              <a:t> </a:t>
            </a:r>
            <a:r>
              <a:rPr lang="en-US" sz="1800" dirty="0" smtClean="0">
                <a:solidFill>
                  <a:srgbClr val="ED7D31"/>
                </a:solidFill>
              </a:rPr>
              <a:t>Array multi-dimensional </a:t>
            </a:r>
            <a:r>
              <a:rPr lang="en-US" sz="1800" dirty="0" smtClean="0"/>
              <a:t> </a:t>
            </a:r>
            <a:r>
              <a:rPr lang="en-US" sz="1800" dirty="0" smtClean="0"/>
              <a:t>(con</a:t>
            </a:r>
            <a:r>
              <a:rPr lang="en-US" sz="1800" dirty="0" smtClean="0"/>
              <a:t>.)</a:t>
            </a:r>
          </a:p>
          <a:p>
            <a:pPr marL="0" indent="0">
              <a:lnSpc>
                <a:spcPct val="150000"/>
              </a:lnSpc>
              <a:buNone/>
            </a:pPr>
            <a:r>
              <a:rPr lang="en-US" sz="1800" dirty="0" smtClean="0"/>
              <a:t>Example: </a:t>
            </a:r>
          </a:p>
          <a:p>
            <a:pPr marL="0" indent="0">
              <a:lnSpc>
                <a:spcPct val="150000"/>
              </a:lnSpc>
              <a:buNone/>
            </a:pPr>
            <a:r>
              <a:rPr lang="en-US" sz="1800" dirty="0" err="1" smtClean="0"/>
              <a:t>Int</a:t>
            </a:r>
            <a:r>
              <a:rPr lang="en-US" sz="1800" dirty="0" smtClean="0"/>
              <a:t>[][] a = </a:t>
            </a:r>
            <a:r>
              <a:rPr lang="en-US" sz="1800" dirty="0" err="1" smtClean="0"/>
              <a:t>int</a:t>
            </a:r>
            <a:r>
              <a:rPr lang="en-US" sz="1800" dirty="0" smtClean="0"/>
              <a:t>[2][2];</a:t>
            </a:r>
          </a:p>
          <a:p>
            <a:pPr marL="0" indent="0">
              <a:lnSpc>
                <a:spcPct val="150000"/>
              </a:lnSpc>
              <a:buNone/>
            </a:pPr>
            <a:r>
              <a:rPr lang="en-US" sz="1800" dirty="0"/>
              <a:t>a</a:t>
            </a:r>
            <a:r>
              <a:rPr lang="en-US" sz="1800" dirty="0" smtClean="0"/>
              <a:t>[0][0]=10;</a:t>
            </a:r>
          </a:p>
          <a:p>
            <a:pPr marL="0" indent="0">
              <a:lnSpc>
                <a:spcPct val="150000"/>
              </a:lnSpc>
              <a:buNone/>
            </a:pPr>
            <a:r>
              <a:rPr lang="en-US" sz="1800" dirty="0"/>
              <a:t>a[0</a:t>
            </a:r>
            <a:r>
              <a:rPr lang="en-US" sz="1800" dirty="0" smtClean="0"/>
              <a:t>][1]=20;</a:t>
            </a:r>
            <a:endParaRPr lang="en-US" sz="1800" dirty="0"/>
          </a:p>
          <a:p>
            <a:pPr marL="0" indent="0">
              <a:lnSpc>
                <a:spcPct val="150000"/>
              </a:lnSpc>
              <a:buNone/>
            </a:pPr>
            <a:r>
              <a:rPr lang="en-US" sz="1800" dirty="0" smtClean="0"/>
              <a:t>a[1][</a:t>
            </a:r>
            <a:r>
              <a:rPr lang="en-US" sz="1800" dirty="0"/>
              <a:t>0</a:t>
            </a:r>
            <a:r>
              <a:rPr lang="en-US" sz="1800" dirty="0" smtClean="0"/>
              <a:t>]=30;</a:t>
            </a:r>
            <a:endParaRPr lang="en-US" sz="1800" dirty="0"/>
          </a:p>
          <a:p>
            <a:pPr marL="0" indent="0">
              <a:lnSpc>
                <a:spcPct val="150000"/>
              </a:lnSpc>
              <a:buNone/>
            </a:pPr>
            <a:r>
              <a:rPr lang="en-US" sz="1800" dirty="0" smtClean="0"/>
              <a:t>a[1][1]=40;</a:t>
            </a:r>
            <a:endParaRPr lang="en-US" sz="1800" dirty="0"/>
          </a:p>
          <a:p>
            <a:pPr marL="0" indent="0">
              <a:lnSpc>
                <a:spcPct val="150000"/>
              </a:lnSpc>
              <a:buNone/>
            </a:pPr>
            <a:r>
              <a:rPr lang="en-US" sz="1800" dirty="0" smtClean="0"/>
              <a:t>Or</a:t>
            </a:r>
          </a:p>
          <a:p>
            <a:pPr marL="0" indent="0">
              <a:lnSpc>
                <a:spcPct val="150000"/>
              </a:lnSpc>
              <a:buNone/>
            </a:pPr>
            <a:r>
              <a:rPr lang="en-US" sz="1800" dirty="0" err="1"/>
              <a:t>int</a:t>
            </a:r>
            <a:r>
              <a:rPr lang="en-US" sz="1800" dirty="0"/>
              <a:t>[][] </a:t>
            </a:r>
            <a:r>
              <a:rPr lang="en-US" sz="1800" dirty="0" smtClean="0"/>
              <a:t>a </a:t>
            </a:r>
            <a:r>
              <a:rPr lang="en-US" sz="1800" dirty="0"/>
              <a:t>= {{</a:t>
            </a:r>
            <a:r>
              <a:rPr lang="en-US" sz="1800" dirty="0" smtClean="0"/>
              <a:t>10, 20}, </a:t>
            </a:r>
            <a:r>
              <a:rPr lang="en-US" sz="1800" dirty="0"/>
              <a:t>{</a:t>
            </a:r>
            <a:r>
              <a:rPr lang="en-US" sz="1800" dirty="0" smtClean="0"/>
              <a:t>30, 40}};</a:t>
            </a:r>
            <a:endParaRPr lang="en-US" sz="1800" dirty="0" smtClean="0"/>
          </a:p>
          <a:p>
            <a:pPr marL="0" indent="0">
              <a:lnSpc>
                <a:spcPct val="150000"/>
              </a:lnSpc>
              <a:buNone/>
            </a:pPr>
            <a:endParaRPr lang="en-US" sz="1800" dirty="0" smtClean="0"/>
          </a:p>
        </p:txBody>
      </p:sp>
    </p:spTree>
    <p:extLst>
      <p:ext uri="{BB962C8B-B14F-4D97-AF65-F5344CB8AC3E}">
        <p14:creationId xmlns:p14="http://schemas.microsoft.com/office/powerpoint/2010/main" val="3144796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Autofit/>
          </a:bodyPr>
          <a:lstStyle/>
          <a:p>
            <a:pPr marL="514350" indent="-514350">
              <a:lnSpc>
                <a:spcPct val="150000"/>
              </a:lnSpc>
              <a:buFont typeface="+mj-lt"/>
              <a:buAutoNum type="romanLcPeriod" startAt="5"/>
            </a:pPr>
            <a:r>
              <a:rPr lang="en-US" sz="1800" dirty="0" smtClean="0">
                <a:solidFill>
                  <a:srgbClr val="ED7D31"/>
                </a:solidFill>
              </a:rPr>
              <a:t>Array</a:t>
            </a:r>
            <a:r>
              <a:rPr lang="en-US" sz="1800" dirty="0"/>
              <a:t>(con</a:t>
            </a:r>
            <a:r>
              <a:rPr lang="en-US" sz="1800" dirty="0" smtClean="0"/>
              <a:t>.)</a:t>
            </a:r>
            <a:endParaRPr lang="en-US" sz="1800" dirty="0" smtClean="0">
              <a:solidFill>
                <a:srgbClr val="ED7D31"/>
              </a:solidFill>
            </a:endParaRPr>
          </a:p>
          <a:p>
            <a:pPr>
              <a:lnSpc>
                <a:spcPct val="150000"/>
              </a:lnSpc>
              <a:buFont typeface="Wingdings" panose="05000000000000000000" pitchFamily="2" charset="2"/>
              <a:buChar char="v"/>
            </a:pPr>
            <a:r>
              <a:rPr lang="en-US" sz="1800" dirty="0" smtClean="0">
                <a:solidFill>
                  <a:srgbClr val="ED7D31"/>
                </a:solidFill>
              </a:rPr>
              <a:t> </a:t>
            </a:r>
            <a:r>
              <a:rPr lang="en-US" sz="1800" dirty="0" smtClean="0">
                <a:solidFill>
                  <a:srgbClr val="ED7D31"/>
                </a:solidFill>
              </a:rPr>
              <a:t>Array multi-dimensional </a:t>
            </a:r>
            <a:r>
              <a:rPr lang="en-US" sz="1800" dirty="0" smtClean="0"/>
              <a:t> </a:t>
            </a:r>
            <a:r>
              <a:rPr lang="en-US" sz="1800" dirty="0" smtClean="0"/>
              <a:t>(con</a:t>
            </a:r>
            <a:r>
              <a:rPr lang="en-US" sz="1800" dirty="0" smtClean="0"/>
              <a:t>.)</a:t>
            </a:r>
          </a:p>
          <a:p>
            <a:pPr marL="0" indent="0">
              <a:lnSpc>
                <a:spcPct val="150000"/>
              </a:lnSpc>
              <a:buNone/>
            </a:pPr>
            <a:r>
              <a:rPr lang="en-US" sz="1800" dirty="0" smtClean="0"/>
              <a:t>Example: a[2][2]							a</a:t>
            </a:r>
            <a:r>
              <a:rPr lang="en-US" sz="1800" baseline="-25000" dirty="0"/>
              <a:t> </a:t>
            </a:r>
            <a:r>
              <a:rPr lang="en-US" sz="1800" dirty="0" smtClean="0"/>
              <a:t>    = </a:t>
            </a:r>
            <a:r>
              <a:rPr lang="en-US" sz="7200" dirty="0" smtClean="0">
                <a:solidFill>
                  <a:srgbClr val="ED7D31"/>
                </a:solidFill>
              </a:rPr>
              <a:t>[		]</a:t>
            </a:r>
          </a:p>
          <a:p>
            <a:pPr marL="0" indent="0">
              <a:lnSpc>
                <a:spcPct val="150000"/>
              </a:lnSpc>
              <a:buNone/>
            </a:pPr>
            <a:r>
              <a:rPr lang="en-US" sz="1800" dirty="0" smtClean="0"/>
              <a:t>								Start with row</a:t>
            </a:r>
          </a:p>
          <a:p>
            <a:pPr marL="0" indent="0">
              <a:lnSpc>
                <a:spcPct val="150000"/>
              </a:lnSpc>
              <a:buNone/>
            </a:pPr>
            <a:r>
              <a:rPr lang="en-US" sz="1800" dirty="0"/>
              <a:t>	</a:t>
            </a:r>
            <a:r>
              <a:rPr lang="en-US" sz="1800" dirty="0" smtClean="0"/>
              <a:t>							and then columns</a:t>
            </a:r>
          </a:p>
          <a:p>
            <a:pPr marL="0" indent="0">
              <a:lnSpc>
                <a:spcPct val="150000"/>
              </a:lnSpc>
              <a:buNone/>
            </a:pPr>
            <a:r>
              <a:rPr lang="en-US" sz="1800" dirty="0">
                <a:solidFill>
                  <a:srgbClr val="ED7D31"/>
                </a:solidFill>
              </a:rPr>
              <a:t>	</a:t>
            </a:r>
            <a:r>
              <a:rPr lang="en-US" sz="1800" dirty="0" smtClean="0">
                <a:solidFill>
                  <a:srgbClr val="ED7D31"/>
                </a:solidFill>
              </a:rPr>
              <a:t>							</a:t>
            </a:r>
            <a:r>
              <a:rPr lang="en-US" sz="1800" dirty="0" smtClean="0"/>
              <a:t>what is the value of </a:t>
            </a:r>
            <a:r>
              <a:rPr lang="en-US" sz="1800" dirty="0">
                <a:solidFill>
                  <a:srgbClr val="ED7D31"/>
                </a:solidFill>
              </a:rPr>
              <a:t>a</a:t>
            </a:r>
            <a:r>
              <a:rPr lang="en-US" sz="1800" baseline="-25000" dirty="0">
                <a:solidFill>
                  <a:srgbClr val="ED7D31"/>
                </a:solidFill>
              </a:rPr>
              <a:t>(22</a:t>
            </a:r>
            <a:r>
              <a:rPr lang="en-US" sz="1800" baseline="-25000" dirty="0" smtClean="0">
                <a:solidFill>
                  <a:srgbClr val="ED7D31"/>
                </a:solidFill>
              </a:rPr>
              <a:t>)</a:t>
            </a:r>
            <a:r>
              <a:rPr lang="en-US" sz="1800" dirty="0" smtClean="0"/>
              <a:t> ?</a:t>
            </a:r>
            <a:endParaRPr lang="en-US" sz="1800" dirty="0" smtClean="0">
              <a:solidFill>
                <a:srgbClr val="ED7D31"/>
              </a:solidFill>
            </a:endParaRPr>
          </a:p>
          <a:p>
            <a:pPr marL="0" indent="0">
              <a:lnSpc>
                <a:spcPct val="150000"/>
              </a:lnSpc>
              <a:buNone/>
            </a:pPr>
            <a:endParaRPr lang="en-US" sz="1800" dirty="0" smtClean="0"/>
          </a:p>
        </p:txBody>
      </p:sp>
      <p:graphicFrame>
        <p:nvGraphicFramePr>
          <p:cNvPr id="4" name="Table 3"/>
          <p:cNvGraphicFramePr>
            <a:graphicFrameLocks noGrp="1"/>
          </p:cNvGraphicFramePr>
          <p:nvPr>
            <p:extLst>
              <p:ext uri="{D42A27DB-BD31-4B8C-83A1-F6EECF244321}">
                <p14:modId xmlns:p14="http://schemas.microsoft.com/office/powerpoint/2010/main" val="1559794689"/>
              </p:ext>
            </p:extLst>
          </p:nvPr>
        </p:nvGraphicFramePr>
        <p:xfrm>
          <a:off x="3386976" y="2662638"/>
          <a:ext cx="1382222" cy="3821288"/>
        </p:xfrm>
        <a:graphic>
          <a:graphicData uri="http://schemas.openxmlformats.org/drawingml/2006/table">
            <a:tbl>
              <a:tblPr firstRow="1" bandRow="1">
                <a:tableStyleId>{8A107856-5554-42FB-B03E-39F5DBC370BA}</a:tableStyleId>
              </a:tblPr>
              <a:tblGrid>
                <a:gridCol w="1382222">
                  <a:extLst>
                    <a:ext uri="{9D8B030D-6E8A-4147-A177-3AD203B41FA5}">
                      <a16:colId xmlns:a16="http://schemas.microsoft.com/office/drawing/2014/main" val="1383488908"/>
                    </a:ext>
                  </a:extLst>
                </a:gridCol>
              </a:tblGrid>
              <a:tr h="1910644">
                <a:tc>
                  <a:txBody>
                    <a:bodyPr/>
                    <a:lstStyle/>
                    <a:p>
                      <a:pPr algn="ctr"/>
                      <a:r>
                        <a:rPr lang="en-US" b="1" dirty="0" smtClean="0">
                          <a:solidFill>
                            <a:srgbClr val="ED7D31"/>
                          </a:solidFill>
                        </a:rPr>
                        <a:t>0</a:t>
                      </a:r>
                      <a:endParaRPr lang="en-US" b="1" dirty="0">
                        <a:solidFill>
                          <a:srgbClr val="ED7D31"/>
                        </a:solidFill>
                      </a:endParaRPr>
                    </a:p>
                  </a:txBody>
                  <a:tcPr anchor="ctr">
                    <a:noFill/>
                  </a:tcPr>
                </a:tc>
                <a:extLst>
                  <a:ext uri="{0D108BD9-81ED-4DB2-BD59-A6C34878D82A}">
                    <a16:rowId xmlns:a16="http://schemas.microsoft.com/office/drawing/2014/main" val="3624740688"/>
                  </a:ext>
                </a:extLst>
              </a:tr>
              <a:tr h="1910644">
                <a:tc>
                  <a:txBody>
                    <a:bodyPr/>
                    <a:lstStyle/>
                    <a:p>
                      <a:pPr algn="ctr"/>
                      <a:r>
                        <a:rPr lang="en-US" b="1" dirty="0" smtClean="0">
                          <a:solidFill>
                            <a:srgbClr val="ED7D31"/>
                          </a:solidFill>
                        </a:rPr>
                        <a:t>1</a:t>
                      </a:r>
                      <a:endParaRPr lang="en-US" b="1" dirty="0">
                        <a:solidFill>
                          <a:srgbClr val="ED7D31"/>
                        </a:solidFill>
                      </a:endParaRPr>
                    </a:p>
                  </a:txBody>
                  <a:tcPr anchor="ctr">
                    <a:noFill/>
                  </a:tcPr>
                </a:tc>
                <a:extLst>
                  <a:ext uri="{0D108BD9-81ED-4DB2-BD59-A6C34878D82A}">
                    <a16:rowId xmlns:a16="http://schemas.microsoft.com/office/drawing/2014/main" val="61533538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93910116"/>
              </p:ext>
            </p:extLst>
          </p:nvPr>
        </p:nvGraphicFramePr>
        <p:xfrm>
          <a:off x="4910515" y="2831665"/>
          <a:ext cx="1382222" cy="1607332"/>
        </p:xfrm>
        <a:graphic>
          <a:graphicData uri="http://schemas.openxmlformats.org/drawingml/2006/table">
            <a:tbl>
              <a:tblPr firstRow="1" bandRow="1">
                <a:tableStyleId>{0505E3EF-67EA-436B-97B2-0124C06EBD24}</a:tableStyleId>
              </a:tblPr>
              <a:tblGrid>
                <a:gridCol w="691111">
                  <a:extLst>
                    <a:ext uri="{9D8B030D-6E8A-4147-A177-3AD203B41FA5}">
                      <a16:colId xmlns:a16="http://schemas.microsoft.com/office/drawing/2014/main" val="1383488908"/>
                    </a:ext>
                  </a:extLst>
                </a:gridCol>
                <a:gridCol w="691111">
                  <a:extLst>
                    <a:ext uri="{9D8B030D-6E8A-4147-A177-3AD203B41FA5}">
                      <a16:colId xmlns:a16="http://schemas.microsoft.com/office/drawing/2014/main" val="2693820059"/>
                    </a:ext>
                  </a:extLst>
                </a:gridCol>
              </a:tblGrid>
              <a:tr h="803666">
                <a:tc>
                  <a:txBody>
                    <a:bodyPr/>
                    <a:lstStyle/>
                    <a:p>
                      <a:pPr algn="ctr"/>
                      <a:r>
                        <a:rPr lang="en-US" dirty="0" smtClean="0">
                          <a:solidFill>
                            <a:srgbClr val="ED7D31"/>
                          </a:solidFill>
                        </a:rPr>
                        <a:t>0</a:t>
                      </a:r>
                      <a:endParaRPr lang="en-US" b="1" dirty="0">
                        <a:solidFill>
                          <a:srgbClr val="ED7D31"/>
                        </a:solidFill>
                      </a:endParaRPr>
                    </a:p>
                  </a:txBody>
                  <a:tcPr anchor="ctr"/>
                </a:tc>
                <a:tc>
                  <a:txBody>
                    <a:bodyPr/>
                    <a:lstStyle/>
                    <a:p>
                      <a:pPr algn="ctr"/>
                      <a:r>
                        <a:rPr lang="en-US" b="1" dirty="0" smtClean="0"/>
                        <a:t>10</a:t>
                      </a:r>
                      <a:endParaRPr lang="en-US" b="1" dirty="0"/>
                    </a:p>
                  </a:txBody>
                  <a:tcPr anchor="ctr"/>
                </a:tc>
                <a:extLst>
                  <a:ext uri="{0D108BD9-81ED-4DB2-BD59-A6C34878D82A}">
                    <a16:rowId xmlns:a16="http://schemas.microsoft.com/office/drawing/2014/main" val="3624740688"/>
                  </a:ext>
                </a:extLst>
              </a:tr>
              <a:tr h="803666">
                <a:tc>
                  <a:txBody>
                    <a:bodyPr/>
                    <a:lstStyle/>
                    <a:p>
                      <a:pPr algn="ctr"/>
                      <a:r>
                        <a:rPr lang="en-US" dirty="0" smtClean="0">
                          <a:solidFill>
                            <a:srgbClr val="ED7D31"/>
                          </a:solidFill>
                        </a:rPr>
                        <a:t>1</a:t>
                      </a:r>
                      <a:endParaRPr lang="en-US" b="1" dirty="0">
                        <a:solidFill>
                          <a:srgbClr val="ED7D31"/>
                        </a:solidFill>
                      </a:endParaRPr>
                    </a:p>
                  </a:txBody>
                  <a:tcPr anchor="ctr"/>
                </a:tc>
                <a:tc>
                  <a:txBody>
                    <a:bodyPr/>
                    <a:lstStyle/>
                    <a:p>
                      <a:pPr algn="ctr"/>
                      <a:r>
                        <a:rPr lang="en-US" b="1" dirty="0" smtClean="0"/>
                        <a:t>20</a:t>
                      </a:r>
                      <a:endParaRPr lang="en-US" b="1" dirty="0"/>
                    </a:p>
                  </a:txBody>
                  <a:tcPr anchor="ctr"/>
                </a:tc>
                <a:extLst>
                  <a:ext uri="{0D108BD9-81ED-4DB2-BD59-A6C34878D82A}">
                    <a16:rowId xmlns:a16="http://schemas.microsoft.com/office/drawing/2014/main" val="61533538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86787035"/>
              </p:ext>
            </p:extLst>
          </p:nvPr>
        </p:nvGraphicFramePr>
        <p:xfrm>
          <a:off x="4910515" y="4729737"/>
          <a:ext cx="1382222" cy="1607332"/>
        </p:xfrm>
        <a:graphic>
          <a:graphicData uri="http://schemas.openxmlformats.org/drawingml/2006/table">
            <a:tbl>
              <a:tblPr firstRow="1" bandRow="1">
                <a:tableStyleId>{0505E3EF-67EA-436B-97B2-0124C06EBD24}</a:tableStyleId>
              </a:tblPr>
              <a:tblGrid>
                <a:gridCol w="691111">
                  <a:extLst>
                    <a:ext uri="{9D8B030D-6E8A-4147-A177-3AD203B41FA5}">
                      <a16:colId xmlns:a16="http://schemas.microsoft.com/office/drawing/2014/main" val="1383488908"/>
                    </a:ext>
                  </a:extLst>
                </a:gridCol>
                <a:gridCol w="691111">
                  <a:extLst>
                    <a:ext uri="{9D8B030D-6E8A-4147-A177-3AD203B41FA5}">
                      <a16:colId xmlns:a16="http://schemas.microsoft.com/office/drawing/2014/main" val="1209653307"/>
                    </a:ext>
                  </a:extLst>
                </a:gridCol>
              </a:tblGrid>
              <a:tr h="803666">
                <a:tc>
                  <a:txBody>
                    <a:bodyPr/>
                    <a:lstStyle/>
                    <a:p>
                      <a:pPr algn="ctr"/>
                      <a:r>
                        <a:rPr lang="en-US" dirty="0" smtClean="0">
                          <a:solidFill>
                            <a:srgbClr val="ED7D31"/>
                          </a:solidFill>
                        </a:rPr>
                        <a:t>0</a:t>
                      </a:r>
                      <a:endParaRPr lang="en-US" b="1" dirty="0">
                        <a:solidFill>
                          <a:srgbClr val="ED7D31"/>
                        </a:solidFill>
                      </a:endParaRPr>
                    </a:p>
                  </a:txBody>
                  <a:tcPr anchor="ctr"/>
                </a:tc>
                <a:tc>
                  <a:txBody>
                    <a:bodyPr/>
                    <a:lstStyle/>
                    <a:p>
                      <a:pPr algn="ctr"/>
                      <a:r>
                        <a:rPr lang="en-US" b="1" dirty="0" smtClean="0"/>
                        <a:t>30</a:t>
                      </a:r>
                      <a:endParaRPr lang="en-US" b="1" dirty="0"/>
                    </a:p>
                  </a:txBody>
                  <a:tcPr anchor="ctr"/>
                </a:tc>
                <a:extLst>
                  <a:ext uri="{0D108BD9-81ED-4DB2-BD59-A6C34878D82A}">
                    <a16:rowId xmlns:a16="http://schemas.microsoft.com/office/drawing/2014/main" val="3624740688"/>
                  </a:ext>
                </a:extLst>
              </a:tr>
              <a:tr h="803666">
                <a:tc>
                  <a:txBody>
                    <a:bodyPr/>
                    <a:lstStyle/>
                    <a:p>
                      <a:pPr algn="ctr"/>
                      <a:r>
                        <a:rPr lang="en-US" dirty="0" smtClean="0">
                          <a:solidFill>
                            <a:srgbClr val="ED7D31"/>
                          </a:solidFill>
                        </a:rPr>
                        <a:t>1</a:t>
                      </a:r>
                      <a:endParaRPr lang="en-US" b="1" dirty="0">
                        <a:solidFill>
                          <a:srgbClr val="ED7D31"/>
                        </a:solidFill>
                      </a:endParaRPr>
                    </a:p>
                  </a:txBody>
                  <a:tcPr anchor="ctr"/>
                </a:tc>
                <a:tc>
                  <a:txBody>
                    <a:bodyPr/>
                    <a:lstStyle/>
                    <a:p>
                      <a:pPr algn="ctr"/>
                      <a:r>
                        <a:rPr lang="en-US" b="1" dirty="0" smtClean="0"/>
                        <a:t>40</a:t>
                      </a:r>
                      <a:endParaRPr lang="en-US" b="1" dirty="0"/>
                    </a:p>
                  </a:txBody>
                  <a:tcPr anchor="ctr"/>
                </a:tc>
                <a:extLst>
                  <a:ext uri="{0D108BD9-81ED-4DB2-BD59-A6C34878D82A}">
                    <a16:rowId xmlns:a16="http://schemas.microsoft.com/office/drawing/2014/main" val="615335380"/>
                  </a:ext>
                </a:extLst>
              </a:tr>
            </a:tbl>
          </a:graphicData>
        </a:graphic>
      </p:graphicFrame>
      <p:sp>
        <p:nvSpPr>
          <p:cNvPr id="8" name="Content Placeholder 2"/>
          <p:cNvSpPr txBox="1">
            <a:spLocks/>
          </p:cNvSpPr>
          <p:nvPr/>
        </p:nvSpPr>
        <p:spPr>
          <a:xfrm>
            <a:off x="8936182" y="2926080"/>
            <a:ext cx="1346662" cy="119065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ctr">
              <a:lnSpc>
                <a:spcPct val="150000"/>
              </a:lnSpc>
              <a:buAutoNum type="arabicPlain" startAt="10"/>
            </a:pPr>
            <a:r>
              <a:rPr lang="en-US" sz="1800" dirty="0" smtClean="0">
                <a:solidFill>
                  <a:srgbClr val="ED7D31"/>
                </a:solidFill>
              </a:rPr>
              <a:t>20</a:t>
            </a:r>
          </a:p>
          <a:p>
            <a:pPr marL="342900" indent="-342900" algn="ctr">
              <a:lnSpc>
                <a:spcPct val="150000"/>
              </a:lnSpc>
              <a:buAutoNum type="arabicPlain" startAt="30"/>
            </a:pPr>
            <a:r>
              <a:rPr lang="en-US" sz="1800" dirty="0" smtClean="0">
                <a:solidFill>
                  <a:srgbClr val="ED7D31"/>
                </a:solidFill>
              </a:rPr>
              <a:t>40</a:t>
            </a:r>
          </a:p>
        </p:txBody>
      </p:sp>
      <p:cxnSp>
        <p:nvCxnSpPr>
          <p:cNvPr id="10" name="Straight Arrow Connector 9"/>
          <p:cNvCxnSpPr/>
          <p:nvPr/>
        </p:nvCxnSpPr>
        <p:spPr>
          <a:xfrm>
            <a:off x="6583680" y="4513811"/>
            <a:ext cx="1030778" cy="0"/>
          </a:xfrm>
          <a:prstGeom prst="straightConnector1">
            <a:avLst/>
          </a:prstGeom>
          <a:ln w="762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977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smtClean="0"/>
              <a:t>Declaration of Variables in </a:t>
            </a:r>
            <a:r>
              <a:rPr lang="en-US" dirty="0" smtClean="0"/>
              <a:t>Java</a:t>
            </a:r>
            <a:endParaRPr lang="en-US" dirty="0"/>
          </a:p>
        </p:txBody>
      </p:sp>
    </p:spTree>
    <p:extLst>
      <p:ext uri="{BB962C8B-B14F-4D97-AF65-F5344CB8AC3E}">
        <p14:creationId xmlns:p14="http://schemas.microsoft.com/office/powerpoint/2010/main" val="2509266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Declaration of Variable </a:t>
            </a:r>
            <a:r>
              <a:rPr lang="en-US" dirty="0" smtClean="0"/>
              <a:t>in </a:t>
            </a:r>
            <a:r>
              <a:rPr lang="en-US" dirty="0" smtClean="0"/>
              <a:t>Java</a:t>
            </a:r>
            <a:endParaRPr lang="en-US" dirty="0"/>
          </a:p>
        </p:txBody>
      </p:sp>
      <p:sp>
        <p:nvSpPr>
          <p:cNvPr id="3" name="Content Placeholder 2"/>
          <p:cNvSpPr>
            <a:spLocks noGrp="1"/>
          </p:cNvSpPr>
          <p:nvPr>
            <p:ph idx="1"/>
          </p:nvPr>
        </p:nvSpPr>
        <p:spPr>
          <a:xfrm>
            <a:off x="838200" y="1449108"/>
            <a:ext cx="10515600" cy="4859413"/>
          </a:xfrm>
        </p:spPr>
        <p:txBody>
          <a:bodyPr>
            <a:noAutofit/>
          </a:bodyPr>
          <a:lstStyle/>
          <a:p>
            <a:pPr marL="514350" indent="-514350">
              <a:lnSpc>
                <a:spcPct val="150000"/>
              </a:lnSpc>
              <a:buFont typeface="+mj-lt"/>
              <a:buAutoNum type="romanLcPeriod"/>
            </a:pPr>
            <a:r>
              <a:rPr lang="en-US" sz="1800" dirty="0" smtClean="0">
                <a:solidFill>
                  <a:srgbClr val="ED7D31"/>
                </a:solidFill>
              </a:rPr>
              <a:t>How to declaring a variable?</a:t>
            </a:r>
            <a:endParaRPr lang="en-US" sz="1800" dirty="0" smtClean="0"/>
          </a:p>
          <a:p>
            <a:pPr marL="0" indent="0">
              <a:lnSpc>
                <a:spcPct val="150000"/>
              </a:lnSpc>
              <a:buNone/>
            </a:pPr>
            <a:endParaRPr lang="en-US" sz="1800" dirty="0" smtClean="0"/>
          </a:p>
          <a:p>
            <a:pPr marL="0" indent="0">
              <a:lnSpc>
                <a:spcPct val="150000"/>
              </a:lnSpc>
              <a:buNone/>
            </a:pPr>
            <a:r>
              <a:rPr lang="en-US" sz="1800" dirty="0" smtClean="0"/>
              <a:t>Syntax:	</a:t>
            </a:r>
            <a:r>
              <a:rPr lang="en-US" sz="1800" dirty="0" smtClean="0">
                <a:solidFill>
                  <a:srgbClr val="ED7D31"/>
                </a:solidFill>
              </a:rPr>
              <a:t>type</a:t>
            </a:r>
            <a:r>
              <a:rPr lang="en-US" sz="1800" dirty="0" smtClean="0"/>
              <a:t> </a:t>
            </a:r>
            <a:r>
              <a:rPr lang="en-US" sz="1800" dirty="0" err="1" smtClean="0"/>
              <a:t>varName</a:t>
            </a:r>
            <a:r>
              <a:rPr lang="en-US" sz="1800" dirty="0" smtClean="0">
                <a:solidFill>
                  <a:srgbClr val="ED7D31"/>
                </a:solidFill>
              </a:rPr>
              <a:t>;</a:t>
            </a:r>
            <a:endParaRPr lang="en-US" sz="1800" dirty="0" smtClean="0">
              <a:solidFill>
                <a:srgbClr val="ED7D31"/>
              </a:solidFill>
            </a:endParaRPr>
          </a:p>
          <a:p>
            <a:pPr marL="0" indent="0">
              <a:lnSpc>
                <a:spcPct val="150000"/>
              </a:lnSpc>
              <a:buNone/>
            </a:pPr>
            <a:r>
              <a:rPr lang="en-US" sz="1800" dirty="0" smtClean="0"/>
              <a:t>Or</a:t>
            </a:r>
            <a:r>
              <a:rPr lang="en-US" sz="1800" dirty="0" smtClean="0">
                <a:solidFill>
                  <a:srgbClr val="ED7D31"/>
                </a:solidFill>
              </a:rPr>
              <a:t>	</a:t>
            </a:r>
            <a:r>
              <a:rPr lang="en-US" sz="1800" dirty="0" smtClean="0">
                <a:solidFill>
                  <a:srgbClr val="ED7D31"/>
                </a:solidFill>
              </a:rPr>
              <a:t>type </a:t>
            </a:r>
            <a:r>
              <a:rPr lang="en-US" sz="1800" dirty="0" smtClean="0"/>
              <a:t>varName1, varName2, … , </a:t>
            </a:r>
            <a:r>
              <a:rPr lang="en-US" sz="1800" dirty="0" err="1" smtClean="0"/>
              <a:t>var</a:t>
            </a:r>
            <a:r>
              <a:rPr lang="en-US" sz="1800" dirty="0" err="1" smtClean="0"/>
              <a:t>NameN</a:t>
            </a:r>
            <a:r>
              <a:rPr lang="en-US" sz="1800" dirty="0" smtClean="0">
                <a:solidFill>
                  <a:srgbClr val="ED7D31"/>
                </a:solidFill>
              </a:rPr>
              <a:t>;</a:t>
            </a:r>
            <a:endParaRPr lang="en-US" sz="1800" dirty="0" smtClean="0">
              <a:solidFill>
                <a:srgbClr val="ED7D31"/>
              </a:solidFill>
            </a:endParaRPr>
          </a:p>
        </p:txBody>
      </p:sp>
    </p:spTree>
    <p:extLst>
      <p:ext uri="{BB962C8B-B14F-4D97-AF65-F5344CB8AC3E}">
        <p14:creationId xmlns:p14="http://schemas.microsoft.com/office/powerpoint/2010/main" val="1613101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Declaration of Variable </a:t>
            </a:r>
            <a:r>
              <a:rPr lang="en-US" dirty="0" smtClean="0"/>
              <a:t>in </a:t>
            </a:r>
            <a:r>
              <a:rPr lang="en-US" dirty="0" smtClean="0"/>
              <a:t>Java</a:t>
            </a:r>
            <a:endParaRPr lang="en-US" dirty="0"/>
          </a:p>
        </p:txBody>
      </p:sp>
      <p:sp>
        <p:nvSpPr>
          <p:cNvPr id="3" name="Content Placeholder 2"/>
          <p:cNvSpPr>
            <a:spLocks noGrp="1"/>
          </p:cNvSpPr>
          <p:nvPr>
            <p:ph idx="1"/>
          </p:nvPr>
        </p:nvSpPr>
        <p:spPr>
          <a:xfrm>
            <a:off x="838200" y="1449108"/>
            <a:ext cx="10515600" cy="4859413"/>
          </a:xfrm>
        </p:spPr>
        <p:txBody>
          <a:bodyPr>
            <a:noAutofit/>
          </a:bodyPr>
          <a:lstStyle/>
          <a:p>
            <a:pPr marL="514350" indent="-514350">
              <a:lnSpc>
                <a:spcPct val="150000"/>
              </a:lnSpc>
              <a:buFont typeface="+mj-lt"/>
              <a:buAutoNum type="romanLcPeriod" startAt="2"/>
            </a:pPr>
            <a:r>
              <a:rPr lang="en-US" sz="1800" dirty="0" smtClean="0">
                <a:solidFill>
                  <a:srgbClr val="ED7D31"/>
                </a:solidFill>
              </a:rPr>
              <a:t>Rules of Declaring variables in Java</a:t>
            </a:r>
            <a:endParaRPr lang="en-US" sz="1800" dirty="0" smtClean="0"/>
          </a:p>
          <a:p>
            <a:pPr marL="0" indent="0">
              <a:lnSpc>
                <a:spcPct val="150000"/>
              </a:lnSpc>
              <a:buNone/>
            </a:pPr>
            <a:endParaRPr lang="en-US" sz="1800" dirty="0" smtClean="0"/>
          </a:p>
          <a:p>
            <a:pPr>
              <a:lnSpc>
                <a:spcPct val="150000"/>
              </a:lnSpc>
            </a:pPr>
            <a:r>
              <a:rPr lang="en-US" sz="1800" dirty="0"/>
              <a:t>A variable name can consist of </a:t>
            </a:r>
            <a:r>
              <a:rPr lang="en-US" sz="1800" dirty="0">
                <a:solidFill>
                  <a:srgbClr val="ED7D31"/>
                </a:solidFill>
              </a:rPr>
              <a:t>Capital letters A-Z</a:t>
            </a:r>
            <a:r>
              <a:rPr lang="en-US" sz="1800" dirty="0"/>
              <a:t>, </a:t>
            </a:r>
            <a:r>
              <a:rPr lang="en-US" sz="1800" dirty="0">
                <a:solidFill>
                  <a:srgbClr val="ED7D31"/>
                </a:solidFill>
              </a:rPr>
              <a:t>lowercase letters a-z</a:t>
            </a:r>
            <a:r>
              <a:rPr lang="en-US" sz="1800" dirty="0"/>
              <a:t>, </a:t>
            </a:r>
            <a:r>
              <a:rPr lang="en-US" sz="1800" dirty="0">
                <a:solidFill>
                  <a:srgbClr val="ED7D31"/>
                </a:solidFill>
              </a:rPr>
              <a:t>digits 0-9</a:t>
            </a:r>
            <a:r>
              <a:rPr lang="en-US" sz="1800" dirty="0"/>
              <a:t>, and two special characters such as </a:t>
            </a:r>
            <a:r>
              <a:rPr lang="en-US" sz="1800" dirty="0" smtClean="0">
                <a:solidFill>
                  <a:srgbClr val="ED7D31"/>
                </a:solidFill>
              </a:rPr>
              <a:t>underscore</a:t>
            </a:r>
            <a:r>
              <a:rPr lang="en-US" sz="1800" dirty="0" smtClean="0"/>
              <a:t> ( </a:t>
            </a:r>
            <a:r>
              <a:rPr lang="en-US" sz="1800" dirty="0" smtClean="0">
                <a:solidFill>
                  <a:srgbClr val="ED7D31"/>
                </a:solidFill>
              </a:rPr>
              <a:t>_</a:t>
            </a:r>
            <a:r>
              <a:rPr lang="en-US" sz="1800" dirty="0" smtClean="0"/>
              <a:t> ) </a:t>
            </a:r>
            <a:r>
              <a:rPr lang="en-US" sz="1800" dirty="0"/>
              <a:t>and </a:t>
            </a:r>
            <a:r>
              <a:rPr lang="en-US" sz="1800" dirty="0">
                <a:solidFill>
                  <a:srgbClr val="ED7D31"/>
                </a:solidFill>
              </a:rPr>
              <a:t>dollar </a:t>
            </a:r>
            <a:r>
              <a:rPr lang="en-US" sz="1800" dirty="0" smtClean="0">
                <a:solidFill>
                  <a:srgbClr val="ED7D31"/>
                </a:solidFill>
              </a:rPr>
              <a:t>Sign </a:t>
            </a:r>
            <a:r>
              <a:rPr lang="en-US" sz="1800" dirty="0" smtClean="0"/>
              <a:t>( </a:t>
            </a:r>
            <a:r>
              <a:rPr lang="en-US" sz="1800" dirty="0" smtClean="0">
                <a:solidFill>
                  <a:srgbClr val="ED7D31"/>
                </a:solidFill>
              </a:rPr>
              <a:t>$</a:t>
            </a:r>
            <a:r>
              <a:rPr lang="en-US" sz="1800" dirty="0" smtClean="0"/>
              <a:t> ).</a:t>
            </a:r>
            <a:endParaRPr lang="en-US" sz="1800" dirty="0"/>
          </a:p>
          <a:p>
            <a:pPr>
              <a:lnSpc>
                <a:spcPct val="150000"/>
              </a:lnSpc>
            </a:pPr>
            <a:r>
              <a:rPr lang="en-US" sz="1800" dirty="0"/>
              <a:t>The first character must be a letter.</a:t>
            </a:r>
          </a:p>
          <a:p>
            <a:pPr>
              <a:lnSpc>
                <a:spcPct val="150000"/>
              </a:lnSpc>
            </a:pPr>
            <a:r>
              <a:rPr lang="en-US" sz="1800" dirty="0"/>
              <a:t>Blank spaces cannot be used in variable names.</a:t>
            </a:r>
          </a:p>
          <a:p>
            <a:pPr>
              <a:lnSpc>
                <a:spcPct val="150000"/>
              </a:lnSpc>
            </a:pPr>
            <a:r>
              <a:rPr lang="en-US" sz="1800" dirty="0"/>
              <a:t>Java keywords cannot be used as variable names.</a:t>
            </a:r>
          </a:p>
          <a:p>
            <a:pPr>
              <a:lnSpc>
                <a:spcPct val="150000"/>
              </a:lnSpc>
            </a:pPr>
            <a:r>
              <a:rPr lang="en-US" sz="1800" dirty="0"/>
              <a:t>Variable names are case-sensitive.</a:t>
            </a:r>
            <a:endParaRPr lang="en-US" sz="1800" dirty="0" smtClean="0">
              <a:solidFill>
                <a:srgbClr val="ED7D31"/>
              </a:solidFill>
            </a:endParaRPr>
          </a:p>
        </p:txBody>
      </p:sp>
    </p:spTree>
    <p:extLst>
      <p:ext uri="{BB962C8B-B14F-4D97-AF65-F5344CB8AC3E}">
        <p14:creationId xmlns:p14="http://schemas.microsoft.com/office/powerpoint/2010/main" val="121090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Declaration of Variable </a:t>
            </a:r>
            <a:r>
              <a:rPr lang="en-US" dirty="0" smtClean="0"/>
              <a:t>in </a:t>
            </a:r>
            <a:r>
              <a:rPr lang="en-US" dirty="0" smtClean="0"/>
              <a:t>Java</a:t>
            </a:r>
            <a:endParaRPr lang="en-US" dirty="0"/>
          </a:p>
        </p:txBody>
      </p:sp>
      <p:sp>
        <p:nvSpPr>
          <p:cNvPr id="3" name="Content Placeholder 2"/>
          <p:cNvSpPr>
            <a:spLocks noGrp="1"/>
          </p:cNvSpPr>
          <p:nvPr>
            <p:ph idx="1"/>
          </p:nvPr>
        </p:nvSpPr>
        <p:spPr>
          <a:xfrm>
            <a:off x="838200" y="1449108"/>
            <a:ext cx="10515600" cy="4859413"/>
          </a:xfrm>
        </p:spPr>
        <p:txBody>
          <a:bodyPr>
            <a:noAutofit/>
          </a:bodyPr>
          <a:lstStyle/>
          <a:p>
            <a:pPr marL="514350" indent="-514350">
              <a:lnSpc>
                <a:spcPct val="150000"/>
              </a:lnSpc>
              <a:buFont typeface="+mj-lt"/>
              <a:buAutoNum type="romanLcPeriod" startAt="3"/>
            </a:pPr>
            <a:r>
              <a:rPr lang="en-US" sz="1800" dirty="0" smtClean="0">
                <a:solidFill>
                  <a:srgbClr val="ED7D31"/>
                </a:solidFill>
              </a:rPr>
              <a:t>Types of Variable Scope:</a:t>
            </a:r>
            <a:endParaRPr lang="en-US" sz="1800" dirty="0" smtClean="0"/>
          </a:p>
          <a:p>
            <a:pPr marL="0" indent="0">
              <a:lnSpc>
                <a:spcPct val="150000"/>
              </a:lnSpc>
              <a:buNone/>
            </a:pPr>
            <a:endParaRPr lang="en-US" sz="1800" dirty="0" smtClean="0"/>
          </a:p>
          <a:p>
            <a:pPr>
              <a:lnSpc>
                <a:spcPct val="150000"/>
              </a:lnSpc>
            </a:pPr>
            <a:r>
              <a:rPr lang="en-US" sz="1800" dirty="0"/>
              <a:t>Local </a:t>
            </a:r>
            <a:r>
              <a:rPr lang="en-US" sz="1800" dirty="0" smtClean="0"/>
              <a:t>variables</a:t>
            </a:r>
            <a:r>
              <a:rPr lang="en-US" sz="1800" dirty="0"/>
              <a:t>: A local variable lives only within the method that declared the variable</a:t>
            </a:r>
            <a:r>
              <a:rPr lang="en-US" sz="1800" dirty="0" smtClean="0"/>
              <a:t>.</a:t>
            </a:r>
          </a:p>
          <a:p>
            <a:pPr>
              <a:lnSpc>
                <a:spcPct val="150000"/>
              </a:lnSpc>
            </a:pPr>
            <a:r>
              <a:rPr lang="en-US" sz="1800" dirty="0"/>
              <a:t>Class variables: A class variable is a variable defined in a class (i.e. a member variable) of which a single copy exists, regardless of how many instances of the class exist.</a:t>
            </a:r>
          </a:p>
          <a:p>
            <a:pPr>
              <a:lnSpc>
                <a:spcPct val="150000"/>
              </a:lnSpc>
            </a:pPr>
            <a:r>
              <a:rPr lang="en-US" sz="1800" dirty="0" smtClean="0"/>
              <a:t>Instance </a:t>
            </a:r>
            <a:r>
              <a:rPr lang="en-US" sz="1800" dirty="0"/>
              <a:t>variables: A non-static variable that is declared within the class but not in the method is called instance variable. Instance variables are related to a specific </a:t>
            </a:r>
            <a:r>
              <a:rPr lang="en-US" sz="1800" dirty="0" smtClean="0"/>
              <a:t>object.</a:t>
            </a:r>
            <a:endParaRPr lang="en-US" sz="1800" dirty="0"/>
          </a:p>
        </p:txBody>
      </p:sp>
    </p:spTree>
    <p:extLst>
      <p:ext uri="{BB962C8B-B14F-4D97-AF65-F5344CB8AC3E}">
        <p14:creationId xmlns:p14="http://schemas.microsoft.com/office/powerpoint/2010/main" val="358762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514350" indent="-514350">
              <a:lnSpc>
                <a:spcPct val="150000"/>
              </a:lnSpc>
              <a:buClr>
                <a:schemeClr val="accent2"/>
              </a:buClr>
              <a:buFont typeface="+mj-lt"/>
              <a:buAutoNum type="romanUcPeriod"/>
            </a:pPr>
            <a:r>
              <a:rPr lang="en-US" sz="2000" dirty="0"/>
              <a:t>Primitive Data </a:t>
            </a:r>
            <a:r>
              <a:rPr lang="en-US" sz="2000" dirty="0" smtClean="0"/>
              <a:t>Type</a:t>
            </a:r>
          </a:p>
          <a:p>
            <a:pPr marL="514350" indent="-514350">
              <a:lnSpc>
                <a:spcPct val="150000"/>
              </a:lnSpc>
              <a:buClr>
                <a:schemeClr val="accent2"/>
              </a:buClr>
              <a:buFont typeface="+mj-lt"/>
              <a:buAutoNum type="romanUcPeriod"/>
            </a:pPr>
            <a:r>
              <a:rPr lang="en-US" sz="2000" dirty="0"/>
              <a:t>Non-primitive Data </a:t>
            </a:r>
            <a:r>
              <a:rPr lang="en-US" sz="2000" dirty="0" smtClean="0"/>
              <a:t>Type</a:t>
            </a:r>
          </a:p>
          <a:p>
            <a:pPr marL="514350" indent="-514350">
              <a:lnSpc>
                <a:spcPct val="150000"/>
              </a:lnSpc>
              <a:buClr>
                <a:schemeClr val="accent2"/>
              </a:buClr>
              <a:buFont typeface="+mj-lt"/>
              <a:buAutoNum type="romanUcPeriod"/>
            </a:pPr>
            <a:r>
              <a:rPr lang="en-US" sz="2000" dirty="0" smtClean="0"/>
              <a:t>Declaration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1690688"/>
            <a:ext cx="2292998" cy="3174920"/>
          </a:xfrm>
          <a:prstGeom prst="rect">
            <a:avLst/>
          </a:prstGeom>
        </p:spPr>
      </p:pic>
    </p:spTree>
    <p:extLst>
      <p:ext uri="{BB962C8B-B14F-4D97-AF65-F5344CB8AC3E}">
        <p14:creationId xmlns:p14="http://schemas.microsoft.com/office/powerpoint/2010/main" val="767463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50000"/>
              </a:lnSpc>
              <a:buClr>
                <a:schemeClr val="accent2"/>
              </a:buClr>
            </a:pPr>
            <a:r>
              <a:rPr lang="en-US" dirty="0"/>
              <a:t>The End of Chapter </a:t>
            </a:r>
            <a:r>
              <a:rPr lang="en-US" dirty="0" smtClean="0"/>
              <a:t>II</a:t>
            </a:r>
            <a:endParaRPr lang="en-US" dirty="0"/>
          </a:p>
        </p:txBody>
      </p:sp>
      <p:sp>
        <p:nvSpPr>
          <p:cNvPr id="3" name="Subtitle 2"/>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60494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a:t>Primitive </a:t>
            </a:r>
            <a:r>
              <a:rPr lang="en-US" dirty="0" smtClean="0"/>
              <a:t>Datatype in Java</a:t>
            </a:r>
            <a:endParaRPr lang="en-US" dirty="0"/>
          </a:p>
        </p:txBody>
      </p:sp>
    </p:spTree>
    <p:extLst>
      <p:ext uri="{BB962C8B-B14F-4D97-AF65-F5344CB8AC3E}">
        <p14:creationId xmlns:p14="http://schemas.microsoft.com/office/powerpoint/2010/main" val="248028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a:t>
            </a:r>
            <a:endParaRPr lang="en-US" dirty="0"/>
          </a:p>
        </p:txBody>
      </p:sp>
      <p:sp>
        <p:nvSpPr>
          <p:cNvPr id="3" name="Content Placeholder 2"/>
          <p:cNvSpPr>
            <a:spLocks noGrp="1"/>
          </p:cNvSpPr>
          <p:nvPr>
            <p:ph idx="1"/>
          </p:nvPr>
        </p:nvSpPr>
        <p:spPr>
          <a:xfrm>
            <a:off x="838200" y="1449108"/>
            <a:ext cx="10515600" cy="4859413"/>
          </a:xfrm>
        </p:spPr>
        <p:txBody>
          <a:bodyPr>
            <a:normAutofit fontScale="92500" lnSpcReduction="10000"/>
          </a:bodyPr>
          <a:lstStyle/>
          <a:p>
            <a:pPr marL="457200" indent="-457200">
              <a:lnSpc>
                <a:spcPct val="150000"/>
              </a:lnSpc>
              <a:buFont typeface="+mj-lt"/>
              <a:buAutoNum type="arabicPeriod"/>
            </a:pPr>
            <a:r>
              <a:rPr lang="en-US" sz="2400" dirty="0">
                <a:solidFill>
                  <a:srgbClr val="ED7D31"/>
                </a:solidFill>
              </a:rPr>
              <a:t>Primitive Datatype </a:t>
            </a:r>
            <a:r>
              <a:rPr lang="en-US" sz="2400" dirty="0"/>
              <a:t>are only single values and have no special capabilities</a:t>
            </a:r>
            <a:r>
              <a:rPr lang="en-US" sz="2400" dirty="0" smtClean="0"/>
              <a:t>. Primitive Datatype has:</a:t>
            </a:r>
          </a:p>
          <a:p>
            <a:pPr marL="971550" lvl="1" indent="-514350">
              <a:lnSpc>
                <a:spcPct val="150000"/>
              </a:lnSpc>
              <a:buFont typeface="+mj-lt"/>
              <a:buAutoNum type="romanLcPeriod"/>
            </a:pPr>
            <a:r>
              <a:rPr lang="en-US" sz="2000" dirty="0" smtClean="0"/>
              <a:t>Byte</a:t>
            </a:r>
          </a:p>
          <a:p>
            <a:pPr marL="971550" lvl="1" indent="-514350">
              <a:lnSpc>
                <a:spcPct val="150000"/>
              </a:lnSpc>
              <a:buFont typeface="+mj-lt"/>
              <a:buAutoNum type="romanLcPeriod"/>
            </a:pPr>
            <a:r>
              <a:rPr lang="en-US" sz="2000" dirty="0" smtClean="0"/>
              <a:t>Short</a:t>
            </a:r>
          </a:p>
          <a:p>
            <a:pPr marL="971550" lvl="1" indent="-514350">
              <a:lnSpc>
                <a:spcPct val="150000"/>
              </a:lnSpc>
              <a:buFont typeface="+mj-lt"/>
              <a:buAutoNum type="romanLcPeriod"/>
            </a:pPr>
            <a:r>
              <a:rPr lang="en-US" sz="2000" dirty="0" err="1" smtClean="0"/>
              <a:t>Int</a:t>
            </a:r>
            <a:endParaRPr lang="en-US" sz="2000" dirty="0" smtClean="0"/>
          </a:p>
          <a:p>
            <a:pPr marL="971550" lvl="1" indent="-514350">
              <a:lnSpc>
                <a:spcPct val="150000"/>
              </a:lnSpc>
              <a:buFont typeface="+mj-lt"/>
              <a:buAutoNum type="romanLcPeriod"/>
            </a:pPr>
            <a:r>
              <a:rPr lang="en-US" sz="2000" dirty="0" smtClean="0"/>
              <a:t>Long</a:t>
            </a:r>
          </a:p>
          <a:p>
            <a:pPr marL="971550" lvl="1" indent="-514350">
              <a:lnSpc>
                <a:spcPct val="150000"/>
              </a:lnSpc>
              <a:buFont typeface="+mj-lt"/>
              <a:buAutoNum type="romanLcPeriod"/>
            </a:pPr>
            <a:r>
              <a:rPr lang="en-US" sz="2000" dirty="0" smtClean="0"/>
              <a:t>Float</a:t>
            </a:r>
          </a:p>
          <a:p>
            <a:pPr marL="971550" lvl="1" indent="-514350">
              <a:lnSpc>
                <a:spcPct val="150000"/>
              </a:lnSpc>
              <a:buFont typeface="+mj-lt"/>
              <a:buAutoNum type="romanLcPeriod"/>
            </a:pPr>
            <a:r>
              <a:rPr lang="en-US" sz="2000" dirty="0" smtClean="0"/>
              <a:t>Double</a:t>
            </a:r>
          </a:p>
          <a:p>
            <a:pPr marL="971550" lvl="1" indent="-514350">
              <a:lnSpc>
                <a:spcPct val="150000"/>
              </a:lnSpc>
              <a:buFont typeface="+mj-lt"/>
              <a:buAutoNum type="romanLcPeriod"/>
            </a:pPr>
            <a:r>
              <a:rPr lang="en-US" sz="2000" dirty="0" smtClean="0"/>
              <a:t>Boolean</a:t>
            </a:r>
          </a:p>
          <a:p>
            <a:pPr marL="971550" lvl="1" indent="-514350">
              <a:lnSpc>
                <a:spcPct val="150000"/>
              </a:lnSpc>
              <a:buFont typeface="+mj-lt"/>
              <a:buAutoNum type="romanLcPeriod"/>
            </a:pPr>
            <a:r>
              <a:rPr lang="en-US" sz="2000" dirty="0" smtClean="0"/>
              <a:t>Char</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08499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a:pPr>
            <a:r>
              <a:rPr lang="en-US" sz="2000" dirty="0" smtClean="0">
                <a:solidFill>
                  <a:srgbClr val="ED7D31"/>
                </a:solidFill>
              </a:rPr>
              <a:t>Byte</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an 8-bit signed two's complement </a:t>
            </a:r>
            <a:r>
              <a:rPr lang="en-US" altLang="en-US" sz="2000" dirty="0" smtClean="0">
                <a:solidFill>
                  <a:srgbClr val="000000"/>
                </a:solidFill>
                <a:latin typeface="Arial" panose="020B0604020202020204" pitchFamily="34" charset="0"/>
                <a:cs typeface="Arial" panose="020B0604020202020204" pitchFamily="34" charset="0"/>
              </a:rPr>
              <a:t>integer.</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1 byte (8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 -</a:t>
            </a:r>
            <a:r>
              <a:rPr lang="en-US" altLang="en-US" sz="1600" dirty="0">
                <a:solidFill>
                  <a:srgbClr val="000000"/>
                </a:solidFill>
                <a:latin typeface="Arial" panose="020B0604020202020204" pitchFamily="34" charset="0"/>
                <a:cs typeface="Arial" panose="020B0604020202020204" pitchFamily="34" charset="0"/>
              </a:rPr>
              <a:t>128 </a:t>
            </a:r>
            <a:r>
              <a:rPr lang="en-US" altLang="en-US" sz="1600" dirty="0" smtClean="0">
                <a:solidFill>
                  <a:srgbClr val="000000"/>
                </a:solidFill>
                <a:latin typeface="Arial" panose="020B0604020202020204" pitchFamily="34" charset="0"/>
                <a:cs typeface="Arial" panose="020B0604020202020204" pitchFamily="34" charset="0"/>
              </a:rPr>
              <a:t>to 127</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The </a:t>
            </a:r>
            <a:r>
              <a:rPr lang="en-US" altLang="en-US" sz="1600" dirty="0">
                <a:solidFill>
                  <a:srgbClr val="000000"/>
                </a:solidFill>
                <a:latin typeface="Monaco"/>
              </a:rPr>
              <a:t>byte</a:t>
            </a:r>
            <a:r>
              <a:rPr lang="en-US" altLang="en-US" sz="1600" dirty="0">
                <a:solidFill>
                  <a:srgbClr val="000000"/>
                </a:solidFill>
                <a:latin typeface="Arial" panose="020B0604020202020204" pitchFamily="34" charset="0"/>
                <a:cs typeface="Arial" panose="020B0604020202020204" pitchFamily="34" charset="0"/>
              </a:rPr>
              <a:t> data type can be useful for saving memory in large arrays, where the memory savings actually matters. They can also be used in place of </a:t>
            </a:r>
            <a:r>
              <a:rPr lang="en-US" altLang="en-US" sz="1600" dirty="0" err="1">
                <a:solidFill>
                  <a:srgbClr val="000000"/>
                </a:solidFill>
                <a:latin typeface="Monaco"/>
              </a:rPr>
              <a:t>int</a:t>
            </a:r>
            <a:r>
              <a:rPr lang="en-US" altLang="en-US" sz="1600" dirty="0">
                <a:solidFill>
                  <a:srgbClr val="000000"/>
                </a:solidFill>
                <a:latin typeface="Arial" panose="020B0604020202020204" pitchFamily="34" charset="0"/>
                <a:cs typeface="Arial" panose="020B0604020202020204" pitchFamily="34" charset="0"/>
              </a:rPr>
              <a:t> where their limits help to clarify your code; the fact that a variable's range is limited can serve as a form of documentation</a:t>
            </a:r>
            <a:r>
              <a:rPr lang="en-US" altLang="en-US" sz="1600" dirty="0" smtClean="0">
                <a:solidFill>
                  <a:srgbClr val="000000"/>
                </a:solidFill>
                <a:latin typeface="Arial" panose="020B0604020202020204" pitchFamily="34" charset="0"/>
                <a:cs typeface="Arial" panose="020B0604020202020204" pitchFamily="34" charset="0"/>
              </a:rPr>
              <a:t>.</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byte</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byteVar</a:t>
            </a:r>
            <a:r>
              <a:rPr lang="en-US" altLang="en-US" sz="2300" dirty="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byteValue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59196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2"/>
            </a:pPr>
            <a:r>
              <a:rPr lang="en-US" sz="2000" dirty="0" smtClean="0">
                <a:solidFill>
                  <a:srgbClr val="ED7D31"/>
                </a:solidFill>
              </a:rPr>
              <a:t>Short</a:t>
            </a:r>
            <a:r>
              <a:rPr lang="en-US" sz="2000" dirty="0" smtClean="0"/>
              <a:t> </a:t>
            </a:r>
            <a:r>
              <a:rPr lang="en-US" altLang="en-US" sz="2000" dirty="0" smtClean="0">
                <a:solidFill>
                  <a:srgbClr val="000000"/>
                </a:solidFill>
                <a:latin typeface="Arial" panose="020B0604020202020204" pitchFamily="34" charset="0"/>
                <a:cs typeface="Arial" panose="020B0604020202020204" pitchFamily="34" charset="0"/>
              </a:rPr>
              <a:t>is </a:t>
            </a:r>
            <a:r>
              <a:rPr lang="en-US" altLang="en-US" sz="2000" dirty="0">
                <a:solidFill>
                  <a:srgbClr val="000000"/>
                </a:solidFill>
                <a:latin typeface="Arial" panose="020B0604020202020204" pitchFamily="34" charset="0"/>
                <a:cs typeface="Arial" panose="020B0604020202020204" pitchFamily="34" charset="0"/>
              </a:rPr>
              <a:t>a 16-bit signed two's complement integer</a:t>
            </a:r>
            <a:r>
              <a:rPr lang="en-US" altLang="en-US" sz="2000" dirty="0" smtClean="0">
                <a:solidFill>
                  <a:srgbClr val="000000"/>
                </a:solidFill>
                <a:latin typeface="Arial" panose="020B0604020202020204" pitchFamily="34" charset="0"/>
                <a:cs typeface="Arial" panose="020B0604020202020204" pitchFamily="34" charset="0"/>
              </a:rPr>
              <a:t>.</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2 bytes (16 bits)</a:t>
            </a:r>
            <a:endParaRPr lang="en-US" altLang="en-US" sz="1600" dirty="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a:solidFill>
                  <a:srgbClr val="000000"/>
                </a:solidFill>
                <a:latin typeface="Arial" panose="020B0604020202020204" pitchFamily="34" charset="0"/>
                <a:cs typeface="Arial" panose="020B0604020202020204" pitchFamily="34" charset="0"/>
              </a:rPr>
              <a:t>Values: -32,768 </a:t>
            </a:r>
            <a:r>
              <a:rPr lang="en-US" altLang="en-US" sz="1600" dirty="0" smtClean="0">
                <a:solidFill>
                  <a:srgbClr val="000000"/>
                </a:solidFill>
                <a:latin typeface="Arial" panose="020B0604020202020204" pitchFamily="34" charset="0"/>
                <a:cs typeface="Arial" panose="020B0604020202020204" pitchFamily="34" charset="0"/>
              </a:rPr>
              <a:t>to 32,767</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As with byte, the same guidelines apply: you can use a short to save memory in large arrays, in situations where the memory savings actually matters</a:t>
            </a:r>
            <a:r>
              <a:rPr lang="en-US" altLang="en-US" sz="1600" dirty="0" smtClean="0">
                <a:solidFill>
                  <a:srgbClr val="000000"/>
                </a:solidFill>
                <a:latin typeface="Arial" panose="020B0604020202020204" pitchFamily="34" charset="0"/>
                <a:cs typeface="Arial" panose="020B0604020202020204" pitchFamily="34" charset="0"/>
              </a:rPr>
              <a:t>.</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short</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shortVar</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smtClean="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shortValue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00292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3"/>
            </a:pPr>
            <a:r>
              <a:rPr lang="en-US" sz="2000" dirty="0" err="1" smtClean="0">
                <a:solidFill>
                  <a:srgbClr val="ED7D31"/>
                </a:solidFill>
              </a:rPr>
              <a:t>Int</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 32-bit signed two’s complement integer. </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4 bytes (32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2,147,483,648 to 2,147,483,647</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for general use in any kind of situation which is needed for using number.</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err="1" smtClean="0">
                <a:solidFill>
                  <a:srgbClr val="ED7D31"/>
                </a:solidFill>
                <a:latin typeface="Arial" panose="020B0604020202020204" pitchFamily="34" charset="0"/>
                <a:cs typeface="Arial" panose="020B0604020202020204" pitchFamily="34" charset="0"/>
              </a:rPr>
              <a:t>int</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intVar</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smtClean="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intValue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41208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4"/>
            </a:pPr>
            <a:r>
              <a:rPr lang="en-US" sz="2000" dirty="0" smtClean="0">
                <a:solidFill>
                  <a:srgbClr val="ED7D31"/>
                </a:solidFill>
              </a:rPr>
              <a:t>Long</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t>
            </a:r>
            <a:r>
              <a:rPr lang="en-US" altLang="en-US" sz="2000" dirty="0" smtClean="0">
                <a:solidFill>
                  <a:srgbClr val="000000"/>
                </a:solidFill>
                <a:latin typeface="Arial" panose="020B0604020202020204" pitchFamily="34" charset="0"/>
                <a:cs typeface="Arial" panose="020B0604020202020204" pitchFamily="34" charset="0"/>
              </a:rPr>
              <a:t>a </a:t>
            </a:r>
            <a:r>
              <a:rPr lang="en-US" altLang="en-US" sz="2000" dirty="0">
                <a:solidFill>
                  <a:srgbClr val="000000"/>
                </a:solidFill>
                <a:latin typeface="Arial" panose="020B0604020202020204" pitchFamily="34" charset="0"/>
                <a:cs typeface="Arial" panose="020B0604020202020204" pitchFamily="34" charset="0"/>
              </a:rPr>
              <a:t>64-bit two's complement </a:t>
            </a:r>
            <a:r>
              <a:rPr lang="en-US" altLang="en-US" sz="2000" dirty="0" smtClean="0">
                <a:solidFill>
                  <a:srgbClr val="000000"/>
                </a:solidFill>
                <a:latin typeface="Arial" panose="020B0604020202020204" pitchFamily="34" charset="0"/>
                <a:cs typeface="Arial" panose="020B0604020202020204" pitchFamily="34" charset="0"/>
              </a:rPr>
              <a:t>integer.</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8 bytes (64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-9, </a:t>
            </a:r>
            <a:r>
              <a:rPr lang="en-US" altLang="en-US" sz="1600" dirty="0" smtClean="0">
                <a:solidFill>
                  <a:srgbClr val="000000"/>
                </a:solidFill>
                <a:latin typeface="Arial" panose="020B0604020202020204" pitchFamily="34" charset="0"/>
                <a:cs typeface="Arial" panose="020B0604020202020204" pitchFamily="34" charset="0"/>
              </a:rPr>
              <a:t>223,372,036,854,775,808  </a:t>
            </a:r>
            <a:r>
              <a:rPr lang="en-US" altLang="en-US" sz="1600" dirty="0">
                <a:solidFill>
                  <a:srgbClr val="000000"/>
                </a:solidFill>
                <a:latin typeface="Arial" panose="020B0604020202020204" pitchFamily="34" charset="0"/>
                <a:cs typeface="Arial" panose="020B0604020202020204" pitchFamily="34" charset="0"/>
              </a:rPr>
              <a:t>to </a:t>
            </a:r>
            <a:r>
              <a:rPr lang="en-US" altLang="en-US" sz="1600" dirty="0" smtClean="0">
                <a:solidFill>
                  <a:srgbClr val="000000"/>
                </a:solidFill>
                <a:latin typeface="Arial" panose="020B0604020202020204" pitchFamily="34" charset="0"/>
                <a:cs typeface="Arial" panose="020B0604020202020204" pitchFamily="34" charset="0"/>
              </a:rPr>
              <a:t>9,223,372,036,854,775,807</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0L</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Use this data type when you need a range of values wider than those provided by </a:t>
            </a:r>
            <a:r>
              <a:rPr lang="en-US" altLang="en-US" sz="1600" dirty="0" smtClean="0">
                <a:solidFill>
                  <a:srgbClr val="000000"/>
                </a:solidFill>
                <a:latin typeface="Arial" panose="020B0604020202020204" pitchFamily="34" charset="0"/>
                <a:cs typeface="Arial" panose="020B0604020202020204" pitchFamily="34" charset="0"/>
              </a:rPr>
              <a:t>int.</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long</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longVar</a:t>
            </a:r>
            <a:r>
              <a:rPr lang="en-US" altLang="en-US" sz="2300" dirty="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longValue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L;</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1530711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ill Sans M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D179CFCE3C4C42B2EEA07E617464BC" ma:contentTypeVersion="8" ma:contentTypeDescription="Create a new document." ma:contentTypeScope="" ma:versionID="8c54013bfe0dc43559aa27ff8779352e">
  <xsd:schema xmlns:xsd="http://www.w3.org/2001/XMLSchema" xmlns:xs="http://www.w3.org/2001/XMLSchema" xmlns:p="http://schemas.microsoft.com/office/2006/metadata/properties" xmlns:ns2="2337964e-7d50-499b-91fe-bb43e4595899" targetNamespace="http://schemas.microsoft.com/office/2006/metadata/properties" ma:root="true" ma:fieldsID="40942fee43b86ed203c7aef9b21fe071" ns2:_="">
    <xsd:import namespace="2337964e-7d50-499b-91fe-bb43e459589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7964e-7d50-499b-91fe-bb43e45958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E56CB3-5997-40A1-A4ED-FACCCF058873}"/>
</file>

<file path=customXml/itemProps2.xml><?xml version="1.0" encoding="utf-8"?>
<ds:datastoreItem xmlns:ds="http://schemas.openxmlformats.org/officeDocument/2006/customXml" ds:itemID="{5611CD11-1A4C-494E-962F-18FF8827542F}"/>
</file>

<file path=customXml/itemProps3.xml><?xml version="1.0" encoding="utf-8"?>
<ds:datastoreItem xmlns:ds="http://schemas.openxmlformats.org/officeDocument/2006/customXml" ds:itemID="{5DFFE07F-644B-4B0B-91F8-94542DBDAABE}"/>
</file>

<file path=docProps/app.xml><?xml version="1.0" encoding="utf-8"?>
<Properties xmlns="http://schemas.openxmlformats.org/officeDocument/2006/extended-properties" xmlns:vt="http://schemas.openxmlformats.org/officeDocument/2006/docPropsVTypes">
  <TotalTime>2586</TotalTime>
  <Words>1739</Words>
  <Application>Microsoft Office PowerPoint</Application>
  <PresentationFormat>Widescreen</PresentationFormat>
  <Paragraphs>220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Narrow</vt:lpstr>
      <vt:lpstr>Gill Sans MT</vt:lpstr>
      <vt:lpstr>Khmer OS Battambang</vt:lpstr>
      <vt:lpstr>Khmer OS Muol Light</vt:lpstr>
      <vt:lpstr>Monaco</vt:lpstr>
      <vt:lpstr>Wingdings</vt:lpstr>
      <vt:lpstr>Office Theme</vt:lpstr>
      <vt:lpstr>PowerPoint Presentation</vt:lpstr>
      <vt:lpstr>Chapter II</vt:lpstr>
      <vt:lpstr>Agenda</vt:lpstr>
      <vt:lpstr>Primitive Datatype in Java</vt:lpstr>
      <vt:lpstr>I. Primitive Datatype in Java</vt:lpstr>
      <vt:lpstr>I. Primitive Datatype in Java (con.)</vt:lpstr>
      <vt:lpstr>I. Primitive Datatype in Java (con.)</vt:lpstr>
      <vt:lpstr>I. Primitive Datatype in Java (con.)</vt:lpstr>
      <vt:lpstr>I. Primitive Datatype in Java (con.)</vt:lpstr>
      <vt:lpstr>I. Primitive Datatype in Java (con.)</vt:lpstr>
      <vt:lpstr>I. Primitive Datatype in Java (con.)</vt:lpstr>
      <vt:lpstr>I. Primitive Datatype in Java (con.)</vt:lpstr>
      <vt:lpstr>I. Primitive Datatype in Java (con.)</vt:lpstr>
      <vt:lpstr>Non-Primitive Datatype in Java</vt:lpstr>
      <vt:lpstr>II. Non-Primitive Datatype in Java</vt:lpstr>
      <vt:lpstr>II. Non-Primitive Datatype in Java (con.)</vt:lpstr>
      <vt:lpstr>II. Non-Primitive Datatype in Java (con.)</vt:lpstr>
      <vt:lpstr>II. Non-Primitive Datatype in Java (con.)</vt:lpstr>
      <vt:lpstr>II. Non-Primitive Datatype in Java (con.)</vt:lpstr>
      <vt:lpstr>II. Non-Primitive Datatype in Java (con.)</vt:lpstr>
      <vt:lpstr>II. Non-Primitive Datatype in Java (con.)</vt:lpstr>
      <vt:lpstr>II. Non-Primitive Datatype in Java (con.)</vt:lpstr>
      <vt:lpstr>II. Non-Primitive Datatype in Java (con.)</vt:lpstr>
      <vt:lpstr>II. Non-Primitive Datatype in Java (con.)</vt:lpstr>
      <vt:lpstr>II. Non-Primitive Datatype in Java (con.)</vt:lpstr>
      <vt:lpstr>Declaration of Variables in Java</vt:lpstr>
      <vt:lpstr>III. Declaration of Variable in Java</vt:lpstr>
      <vt:lpstr>III. Declaration of Variable in Java</vt:lpstr>
      <vt:lpstr>III. Declaration of Variable in Java</vt:lpstr>
      <vt:lpstr>The End of Chapter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LEC</cp:lastModifiedBy>
  <cp:revision>147</cp:revision>
  <dcterms:created xsi:type="dcterms:W3CDTF">2019-05-26T09:05:26Z</dcterms:created>
  <dcterms:modified xsi:type="dcterms:W3CDTF">2021-11-02T02:11:52Z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0x010100A5D179CFCE3C4C42B2EEA07E617464BC</vt:lpwstr>
  </property>
</Properties>
</file>