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301" r:id="rId5"/>
    <p:sldId id="302" r:id="rId6"/>
    <p:sldId id="257" r:id="rId7"/>
    <p:sldId id="259" r:id="rId8"/>
    <p:sldId id="387" r:id="rId9"/>
    <p:sldId id="388" r:id="rId10"/>
    <p:sldId id="389" r:id="rId11"/>
    <p:sldId id="390" r:id="rId12"/>
    <p:sldId id="391" r:id="rId13"/>
    <p:sldId id="392" r:id="rId14"/>
    <p:sldId id="393" r:id="rId15"/>
    <p:sldId id="394" r:id="rId16"/>
    <p:sldId id="395" r:id="rId17"/>
    <p:sldId id="396" r:id="rId18"/>
    <p:sldId id="397" r:id="rId19"/>
    <p:sldId id="398" r:id="rId20"/>
    <p:sldId id="386" r:id="rId21"/>
    <p:sldId id="339" r:id="rId22"/>
    <p:sldId id="371" r:id="rId23"/>
    <p:sldId id="372" r:id="rId24"/>
    <p:sldId id="373" r:id="rId25"/>
    <p:sldId id="374" r:id="rId26"/>
    <p:sldId id="399" r:id="rId27"/>
    <p:sldId id="375" r:id="rId28"/>
    <p:sldId id="376" r:id="rId29"/>
    <p:sldId id="377" r:id="rId30"/>
    <p:sldId id="378" r:id="rId31"/>
    <p:sldId id="379" r:id="rId32"/>
    <p:sldId id="401" r:id="rId33"/>
    <p:sldId id="381" r:id="rId34"/>
    <p:sldId id="382" r:id="rId35"/>
    <p:sldId id="383" r:id="rId36"/>
    <p:sldId id="37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FAFAFA"/>
    <a:srgbClr val="FFFFFF"/>
    <a:srgbClr val="000000"/>
    <a:srgbClr val="EAEFF7"/>
    <a:srgbClr val="990000"/>
    <a:srgbClr val="F1574D"/>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395" autoAdjust="0"/>
  </p:normalViewPr>
  <p:slideViewPr>
    <p:cSldViewPr snapToGrid="0">
      <p:cViewPr varScale="1">
        <p:scale>
          <a:sx n="110" d="100"/>
          <a:sy n="110" d="100"/>
        </p:scale>
        <p:origin x="492"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FE4FCFA-D1F3-43FC-AE29-526F40D46AA0}"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1955918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E4FCFA-D1F3-43FC-AE29-526F40D46AA0}"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502415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E4FCFA-D1F3-43FC-AE29-526F40D46AA0}"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1268183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E4FCFA-D1F3-43FC-AE29-526F40D46AA0}"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842D6-3017-45C6-B81C-63D9DA5C2269}" type="slidenum">
              <a:rPr lang="en-US" smtClean="0"/>
              <a:t>‹#›</a:t>
            </a:fld>
            <a:endParaRPr lang="en-US"/>
          </a:p>
        </p:txBody>
      </p:sp>
      <p:cxnSp>
        <p:nvCxnSpPr>
          <p:cNvPr id="7" name="Straight Connector 6"/>
          <p:cNvCxnSpPr/>
          <p:nvPr userDrawn="1"/>
        </p:nvCxnSpPr>
        <p:spPr>
          <a:xfrm>
            <a:off x="961053" y="1352937"/>
            <a:ext cx="10534261" cy="0"/>
          </a:xfrm>
          <a:prstGeom prst="line">
            <a:avLst/>
          </a:prstGeom>
          <a:ln w="190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35947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E4FCFA-D1F3-43FC-AE29-526F40D46AA0}"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1635939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E4FCFA-D1F3-43FC-AE29-526F40D46AA0}"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3113086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FE4FCFA-D1F3-43FC-AE29-526F40D46AA0}" type="datetimeFigureOut">
              <a:rPr lang="en-US" smtClean="0"/>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1024732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E4FCFA-D1F3-43FC-AE29-526F40D46AA0}" type="datetimeFigureOut">
              <a:rPr lang="en-US" smtClean="0"/>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1379824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E4FCFA-D1F3-43FC-AE29-526F40D46AA0}" type="datetimeFigureOut">
              <a:rPr lang="en-US" smtClean="0"/>
              <a:t>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3542727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E4FCFA-D1F3-43FC-AE29-526F40D46AA0}"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1462170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E4FCFA-D1F3-43FC-AE29-526F40D46AA0}"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2048535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4FCFA-D1F3-43FC-AE29-526F40D46AA0}" type="datetimeFigureOut">
              <a:rPr lang="en-US" smtClean="0"/>
              <a:t>12/2/2022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E842D6-3017-45C6-B81C-63D9DA5C2269}" type="slidenum">
              <a:rPr lang="en-US" smtClean="0"/>
              <a:t>‹#›</a:t>
            </a:fld>
            <a:endParaRPr lang="en-US"/>
          </a:p>
        </p:txBody>
      </p:sp>
      <p:cxnSp>
        <p:nvCxnSpPr>
          <p:cNvPr id="13" name="Straight Connector 12"/>
          <p:cNvCxnSpPr/>
          <p:nvPr userDrawn="1"/>
        </p:nvCxnSpPr>
        <p:spPr>
          <a:xfrm>
            <a:off x="0" y="0"/>
            <a:ext cx="3581400"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581400" y="0"/>
            <a:ext cx="3581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7162800" y="0"/>
            <a:ext cx="2932922"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0095722" y="0"/>
            <a:ext cx="2096278"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0" y="6858000"/>
            <a:ext cx="35814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3581400" y="6858000"/>
            <a:ext cx="358140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7162800" y="6858000"/>
            <a:ext cx="2932922"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10095722" y="6858000"/>
            <a:ext cx="2096278"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822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633451" y="2952009"/>
            <a:ext cx="9738360" cy="1645920"/>
          </a:xfrm>
          <a:prstGeom prst="rect">
            <a:avLst/>
          </a:prstGeom>
        </p:spPr>
        <p:txBody>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dirty="0"/>
              <a:t>Course: Java programming </a:t>
            </a:r>
            <a:r>
              <a:rPr lang="en-US" dirty="0" err="1"/>
              <a:t>i</a:t>
            </a:r>
            <a:endParaRPr lang="en-US" dirty="0"/>
          </a:p>
          <a:p>
            <a:endParaRPr lang="en-US" sz="1800" dirty="0">
              <a:latin typeface="Arial Narrow" panose="020B0606020202030204" pitchFamily="34" charset="0"/>
            </a:endParaRPr>
          </a:p>
          <a:p>
            <a:r>
              <a:rPr lang="en-US" sz="1800" dirty="0">
                <a:latin typeface="Arial Narrow" panose="020B0606020202030204" pitchFamily="34" charset="0"/>
              </a:rPr>
              <a:t>	</a:t>
            </a:r>
          </a:p>
          <a:p>
            <a:endParaRPr lang="en-US" sz="1800" dirty="0">
              <a:latin typeface="Arial Narrow" panose="020B0606020202030204" pitchFamily="34" charset="0"/>
            </a:endParaRPr>
          </a:p>
          <a:p>
            <a:endParaRPr lang="en-US" sz="1800" dirty="0">
              <a:latin typeface="Arial Narrow" panose="020B0606020202030204" pitchFamily="34" charset="0"/>
            </a:endParaRPr>
          </a:p>
          <a:p>
            <a:endParaRPr lang="en-US" sz="1800" dirty="0">
              <a:latin typeface="Arial Narrow" panose="020B0606020202030204" pitchFamily="34" charset="0"/>
            </a:endParaRPr>
          </a:p>
          <a:p>
            <a:endParaRPr lang="en-US" sz="1800" dirty="0">
              <a:latin typeface="Arial Narrow" panose="020B0606020202030204" pitchFamily="34" charset="0"/>
            </a:endParaRPr>
          </a:p>
          <a:p>
            <a:endParaRPr lang="en-US" sz="1800" dirty="0">
              <a:latin typeface="Arial Narrow" panose="020B0606020202030204" pitchFamily="34" charset="0"/>
            </a:endParaRPr>
          </a:p>
          <a:p>
            <a:endParaRPr lang="en-US" sz="1800" dirty="0">
              <a:latin typeface="Arial Narrow" panose="020B0606020202030204" pitchFamily="34" charset="0"/>
            </a:endParaRPr>
          </a:p>
          <a:p>
            <a:endParaRPr lang="en-US" sz="1800" dirty="0">
              <a:latin typeface="Arial Narrow" panose="020B0606020202030204" pitchFamily="34" charset="0"/>
            </a:endParaRPr>
          </a:p>
          <a:p>
            <a:endParaRPr lang="en-US" sz="1800" dirty="0">
              <a:latin typeface="Arial Narrow" panose="020B0606020202030204" pitchFamily="34" charset="0"/>
            </a:endParaRPr>
          </a:p>
          <a:p>
            <a:r>
              <a:rPr lang="en-US" sz="1800" dirty="0">
                <a:latin typeface="Arial Narrow" panose="020B0606020202030204" pitchFamily="34" charset="0"/>
              </a:rPr>
              <a:t>Mr. Chenda Sovisal</a:t>
            </a:r>
          </a:p>
        </p:txBody>
      </p:sp>
      <p:pic>
        <p:nvPicPr>
          <p:cNvPr id="5" name="Picture 4">
            <a:extLst>
              <a:ext uri="{FF2B5EF4-FFF2-40B4-BE49-F238E27FC236}">
                <a16:creationId xmlns:a16="http://schemas.microsoft.com/office/drawing/2014/main" id="{D5EAA4C1-976E-4F7F-9A16-E60E0A0C22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101" y="92060"/>
            <a:ext cx="2552700" cy="1304925"/>
          </a:xfrm>
          <a:prstGeom prst="rect">
            <a:avLst/>
          </a:prstGeom>
        </p:spPr>
      </p:pic>
    </p:spTree>
    <p:extLst>
      <p:ext uri="{BB962C8B-B14F-4D97-AF65-F5344CB8AC3E}">
        <p14:creationId xmlns:p14="http://schemas.microsoft.com/office/powerpoint/2010/main" val="3841137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Conditional if-else in Java (con.)</a:t>
            </a:r>
          </a:p>
        </p:txBody>
      </p:sp>
      <p:sp>
        <p:nvSpPr>
          <p:cNvPr id="3" name="Content Placeholder 2"/>
          <p:cNvSpPr>
            <a:spLocks noGrp="1"/>
          </p:cNvSpPr>
          <p:nvPr>
            <p:ph idx="1"/>
          </p:nvPr>
        </p:nvSpPr>
        <p:spPr>
          <a:xfrm>
            <a:off x="838200" y="1449108"/>
            <a:ext cx="10515600" cy="4859413"/>
          </a:xfrm>
        </p:spPr>
        <p:txBody>
          <a:bodyPr>
            <a:normAutofit/>
          </a:bodyPr>
          <a:lstStyle/>
          <a:p>
            <a:pPr marL="0" indent="0" algn="ctr">
              <a:lnSpc>
                <a:spcPct val="150000"/>
              </a:lnSpc>
              <a:buNone/>
            </a:pPr>
            <a:r>
              <a:rPr lang="en-US" sz="2400" dirty="0"/>
              <a:t>Flow chart of if-else statement</a:t>
            </a:r>
          </a:p>
          <a:p>
            <a:pPr>
              <a:lnSpc>
                <a:spcPct val="150000"/>
              </a:lnSpc>
            </a:pPr>
            <a:endParaRPr lang="en-US" sz="2400" dirty="0"/>
          </a:p>
          <a:p>
            <a:pPr>
              <a:lnSpc>
                <a:spcPct val="150000"/>
              </a:lnSpc>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5562" y="2187890"/>
            <a:ext cx="4880875" cy="4495543"/>
          </a:xfrm>
          <a:prstGeom prst="rect">
            <a:avLst/>
          </a:prstGeom>
        </p:spPr>
      </p:pic>
    </p:spTree>
    <p:extLst>
      <p:ext uri="{BB962C8B-B14F-4D97-AF65-F5344CB8AC3E}">
        <p14:creationId xmlns:p14="http://schemas.microsoft.com/office/powerpoint/2010/main" val="597393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Conditional if-else in Java (con.)</a:t>
            </a:r>
          </a:p>
        </p:txBody>
      </p:sp>
      <p:sp>
        <p:nvSpPr>
          <p:cNvPr id="3" name="Content Placeholder 2"/>
          <p:cNvSpPr>
            <a:spLocks noGrp="1"/>
          </p:cNvSpPr>
          <p:nvPr>
            <p:ph idx="1"/>
          </p:nvPr>
        </p:nvSpPr>
        <p:spPr>
          <a:xfrm>
            <a:off x="838200" y="1449108"/>
            <a:ext cx="10515600" cy="4859413"/>
          </a:xfrm>
        </p:spPr>
        <p:txBody>
          <a:bodyPr>
            <a:normAutofit/>
          </a:bodyPr>
          <a:lstStyle/>
          <a:p>
            <a:pPr marL="0" indent="0">
              <a:lnSpc>
                <a:spcPct val="150000"/>
              </a:lnSpc>
              <a:buNone/>
            </a:pPr>
            <a:r>
              <a:rPr lang="en-US" sz="2400" dirty="0"/>
              <a:t>Example real life:</a:t>
            </a:r>
          </a:p>
          <a:p>
            <a:pPr marL="0" indent="0">
              <a:lnSpc>
                <a:spcPct val="150000"/>
              </a:lnSpc>
              <a:buNone/>
            </a:pPr>
            <a:r>
              <a:rPr lang="en-US" sz="2400" dirty="0">
                <a:solidFill>
                  <a:srgbClr val="ED7D31"/>
                </a:solidFill>
              </a:rPr>
              <a:t>If</a:t>
            </a:r>
            <a:r>
              <a:rPr lang="en-US" sz="2400" dirty="0"/>
              <a:t> today is Thursday, I have Java class </a:t>
            </a:r>
            <a:r>
              <a:rPr lang="en-US" sz="2400" dirty="0">
                <a:solidFill>
                  <a:srgbClr val="ED7D31"/>
                </a:solidFill>
              </a:rPr>
              <a:t>else</a:t>
            </a:r>
            <a:r>
              <a:rPr lang="en-US" sz="2400" dirty="0"/>
              <a:t> I have other class.</a:t>
            </a:r>
          </a:p>
          <a:p>
            <a:pPr marL="0" indent="0">
              <a:lnSpc>
                <a:spcPct val="150000"/>
              </a:lnSpc>
              <a:buNone/>
            </a:pPr>
            <a:endParaRPr lang="en-US" sz="2400" dirty="0"/>
          </a:p>
          <a:p>
            <a:pPr marL="0" indent="0">
              <a:lnSpc>
                <a:spcPct val="150000"/>
              </a:lnSpc>
              <a:buNone/>
            </a:pPr>
            <a:r>
              <a:rPr lang="en-US" sz="2400" dirty="0">
                <a:solidFill>
                  <a:srgbClr val="ED7D31"/>
                </a:solidFill>
              </a:rPr>
              <a:t>If</a:t>
            </a:r>
            <a:r>
              <a:rPr lang="en-US" sz="2400" dirty="0"/>
              <a:t> you finish test early, you can go home early </a:t>
            </a:r>
            <a:r>
              <a:rPr lang="en-US" sz="2400" dirty="0">
                <a:solidFill>
                  <a:srgbClr val="ED7D31"/>
                </a:solidFill>
              </a:rPr>
              <a:t>else</a:t>
            </a:r>
            <a:r>
              <a:rPr lang="en-US" sz="2400" dirty="0"/>
              <a:t> you need to stay until you finish the test.</a:t>
            </a:r>
          </a:p>
          <a:p>
            <a:pPr marL="0" indent="0">
              <a:lnSpc>
                <a:spcPct val="150000"/>
              </a:lnSpc>
              <a:buNone/>
            </a:pPr>
            <a:endParaRPr lang="en-US" sz="2400" dirty="0"/>
          </a:p>
        </p:txBody>
      </p:sp>
    </p:spTree>
    <p:extLst>
      <p:ext uri="{BB962C8B-B14F-4D97-AF65-F5344CB8AC3E}">
        <p14:creationId xmlns:p14="http://schemas.microsoft.com/office/powerpoint/2010/main" val="195264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Conditional if-else in Java (con.)</a:t>
            </a:r>
          </a:p>
        </p:txBody>
      </p:sp>
      <p:sp>
        <p:nvSpPr>
          <p:cNvPr id="3" name="Content Placeholder 2"/>
          <p:cNvSpPr>
            <a:spLocks noGrp="1"/>
          </p:cNvSpPr>
          <p:nvPr>
            <p:ph idx="1"/>
          </p:nvPr>
        </p:nvSpPr>
        <p:spPr>
          <a:xfrm>
            <a:off x="838200" y="1449108"/>
            <a:ext cx="10515600" cy="4859413"/>
          </a:xfrm>
        </p:spPr>
        <p:txBody>
          <a:bodyPr>
            <a:normAutofit fontScale="85000" lnSpcReduction="10000"/>
          </a:bodyPr>
          <a:lstStyle/>
          <a:p>
            <a:pPr marL="514350" indent="-514350">
              <a:lnSpc>
                <a:spcPct val="150000"/>
              </a:lnSpc>
              <a:buFont typeface="+mj-lt"/>
              <a:buAutoNum type="romanLcPeriod" startAt="3"/>
            </a:pPr>
            <a:r>
              <a:rPr lang="en-US" sz="2400" dirty="0">
                <a:solidFill>
                  <a:srgbClr val="ED7D31"/>
                </a:solidFill>
              </a:rPr>
              <a:t>nested if statement</a:t>
            </a:r>
            <a:r>
              <a:rPr lang="en-US" sz="2400" dirty="0"/>
              <a:t> also tests the condition. It is an if statement or if-else statement inside another conditional statement.</a:t>
            </a:r>
          </a:p>
          <a:p>
            <a:pPr marL="0" indent="0">
              <a:lnSpc>
                <a:spcPct val="150000"/>
              </a:lnSpc>
              <a:buNone/>
            </a:pPr>
            <a:r>
              <a:rPr lang="en-US" sz="2400" dirty="0"/>
              <a:t>Syntax:</a:t>
            </a:r>
          </a:p>
          <a:p>
            <a:pPr marL="0" indent="0">
              <a:lnSpc>
                <a:spcPct val="150000"/>
              </a:lnSpc>
              <a:buNone/>
            </a:pPr>
            <a:r>
              <a:rPr lang="en-US" sz="2400" dirty="0">
                <a:solidFill>
                  <a:srgbClr val="ED7D31"/>
                </a:solidFill>
              </a:rPr>
              <a:t>if(</a:t>
            </a:r>
            <a:r>
              <a:rPr lang="en-US" sz="2400" dirty="0"/>
              <a:t>condition1</a:t>
            </a:r>
            <a:r>
              <a:rPr lang="en-US" sz="2400" dirty="0">
                <a:solidFill>
                  <a:srgbClr val="ED7D31"/>
                </a:solidFill>
              </a:rPr>
              <a:t>){</a:t>
            </a:r>
          </a:p>
          <a:p>
            <a:pPr marL="0" indent="0">
              <a:lnSpc>
                <a:spcPct val="150000"/>
              </a:lnSpc>
              <a:buNone/>
            </a:pPr>
            <a:r>
              <a:rPr lang="en-US" sz="2400" dirty="0"/>
              <a:t>	</a:t>
            </a:r>
            <a:r>
              <a:rPr lang="en-US" sz="2400" dirty="0">
                <a:solidFill>
                  <a:schemeClr val="accent6">
                    <a:lumMod val="75000"/>
                  </a:schemeClr>
                </a:solidFill>
              </a:rPr>
              <a:t>//code to be executes</a:t>
            </a:r>
          </a:p>
          <a:p>
            <a:pPr marL="0" indent="0">
              <a:lnSpc>
                <a:spcPct val="150000"/>
              </a:lnSpc>
              <a:buNone/>
            </a:pPr>
            <a:r>
              <a:rPr lang="en-US" sz="2400" dirty="0">
                <a:solidFill>
                  <a:schemeClr val="accent6">
                    <a:lumMod val="75000"/>
                  </a:schemeClr>
                </a:solidFill>
              </a:rPr>
              <a:t>	</a:t>
            </a:r>
            <a:r>
              <a:rPr lang="en-US" sz="2400" dirty="0">
                <a:solidFill>
                  <a:srgbClr val="ED7D31"/>
                </a:solidFill>
              </a:rPr>
              <a:t>if(</a:t>
            </a:r>
            <a:r>
              <a:rPr lang="en-US" sz="2400" dirty="0"/>
              <a:t>condition2</a:t>
            </a:r>
            <a:r>
              <a:rPr lang="en-US" sz="2400" dirty="0">
                <a:solidFill>
                  <a:srgbClr val="ED7D31"/>
                </a:solidFill>
              </a:rPr>
              <a:t>){</a:t>
            </a:r>
          </a:p>
          <a:p>
            <a:pPr marL="0" indent="0">
              <a:lnSpc>
                <a:spcPct val="150000"/>
              </a:lnSpc>
              <a:buNone/>
            </a:pPr>
            <a:r>
              <a:rPr lang="en-US" sz="2400" dirty="0">
                <a:solidFill>
                  <a:schemeClr val="accent6">
                    <a:lumMod val="75000"/>
                  </a:schemeClr>
                </a:solidFill>
              </a:rPr>
              <a:t>		//code to be executes</a:t>
            </a:r>
            <a:endParaRPr lang="en-US" sz="2400" dirty="0">
              <a:solidFill>
                <a:srgbClr val="ED7D31"/>
              </a:solidFill>
            </a:endParaRPr>
          </a:p>
          <a:p>
            <a:pPr marL="0" indent="0">
              <a:lnSpc>
                <a:spcPct val="150000"/>
              </a:lnSpc>
              <a:buNone/>
            </a:pPr>
            <a:r>
              <a:rPr lang="en-US" sz="2400" dirty="0">
                <a:solidFill>
                  <a:schemeClr val="accent6">
                    <a:lumMod val="75000"/>
                  </a:schemeClr>
                </a:solidFill>
              </a:rPr>
              <a:t>	</a:t>
            </a:r>
            <a:r>
              <a:rPr lang="en-US" sz="2400" dirty="0">
                <a:solidFill>
                  <a:srgbClr val="ED7D31"/>
                </a:solidFill>
              </a:rPr>
              <a:t>{</a:t>
            </a:r>
          </a:p>
          <a:p>
            <a:pPr marL="0" indent="0">
              <a:lnSpc>
                <a:spcPct val="150000"/>
              </a:lnSpc>
              <a:buNone/>
            </a:pPr>
            <a:r>
              <a:rPr lang="en-US" sz="2400" dirty="0">
                <a:solidFill>
                  <a:srgbClr val="ED7D31"/>
                </a:solidFill>
              </a:rPr>
              <a:t>}</a:t>
            </a:r>
          </a:p>
          <a:p>
            <a:pPr>
              <a:lnSpc>
                <a:spcPct val="150000"/>
              </a:lnSpc>
            </a:pPr>
            <a:endParaRPr lang="en-US" sz="2400" dirty="0"/>
          </a:p>
        </p:txBody>
      </p:sp>
    </p:spTree>
    <p:extLst>
      <p:ext uri="{BB962C8B-B14F-4D97-AF65-F5344CB8AC3E}">
        <p14:creationId xmlns:p14="http://schemas.microsoft.com/office/powerpoint/2010/main" val="1339570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Conditional if-else in Java (con.)</a:t>
            </a:r>
          </a:p>
        </p:txBody>
      </p:sp>
      <p:sp>
        <p:nvSpPr>
          <p:cNvPr id="3" name="Content Placeholder 2"/>
          <p:cNvSpPr>
            <a:spLocks noGrp="1"/>
          </p:cNvSpPr>
          <p:nvPr>
            <p:ph idx="1"/>
          </p:nvPr>
        </p:nvSpPr>
        <p:spPr>
          <a:xfrm>
            <a:off x="838200" y="1449108"/>
            <a:ext cx="10515600" cy="4859413"/>
          </a:xfrm>
        </p:spPr>
        <p:txBody>
          <a:bodyPr>
            <a:normAutofit/>
          </a:bodyPr>
          <a:lstStyle/>
          <a:p>
            <a:pPr marL="0" indent="0">
              <a:lnSpc>
                <a:spcPct val="150000"/>
              </a:lnSpc>
              <a:buNone/>
            </a:pPr>
            <a:r>
              <a:rPr lang="en-US" sz="2400" dirty="0"/>
              <a:t>Example real life:</a:t>
            </a:r>
          </a:p>
          <a:p>
            <a:pPr marL="0" indent="0">
              <a:lnSpc>
                <a:spcPct val="150000"/>
              </a:lnSpc>
              <a:buNone/>
            </a:pPr>
            <a:r>
              <a:rPr lang="en-US" sz="2400" dirty="0">
                <a:solidFill>
                  <a:srgbClr val="ED7D31"/>
                </a:solidFill>
              </a:rPr>
              <a:t>If</a:t>
            </a:r>
            <a:r>
              <a:rPr lang="en-US" sz="2400" dirty="0"/>
              <a:t> I have a car and </a:t>
            </a:r>
            <a:r>
              <a:rPr lang="en-US" sz="2400" dirty="0">
                <a:solidFill>
                  <a:srgbClr val="ED7D31"/>
                </a:solidFill>
              </a:rPr>
              <a:t>If</a:t>
            </a:r>
            <a:r>
              <a:rPr lang="en-US" sz="2400" dirty="0"/>
              <a:t> I have driving license, I will go to </a:t>
            </a:r>
            <a:r>
              <a:rPr lang="en-US" sz="2400" dirty="0" err="1"/>
              <a:t>Kompot</a:t>
            </a:r>
            <a:r>
              <a:rPr lang="en-US" sz="2400" dirty="0"/>
              <a:t> today.</a:t>
            </a:r>
          </a:p>
          <a:p>
            <a:pPr marL="0" indent="0">
              <a:lnSpc>
                <a:spcPct val="150000"/>
              </a:lnSpc>
              <a:buNone/>
            </a:pPr>
            <a:endParaRPr lang="en-US" sz="2400" dirty="0"/>
          </a:p>
          <a:p>
            <a:pPr marL="0" indent="0">
              <a:lnSpc>
                <a:spcPct val="150000"/>
              </a:lnSpc>
              <a:buNone/>
            </a:pPr>
            <a:r>
              <a:rPr lang="en-US" sz="2400" dirty="0">
                <a:solidFill>
                  <a:srgbClr val="ED7D31"/>
                </a:solidFill>
              </a:rPr>
              <a:t>If</a:t>
            </a:r>
            <a:r>
              <a:rPr lang="en-US" sz="2400" dirty="0"/>
              <a:t> I have a car </a:t>
            </a:r>
            <a:r>
              <a:rPr lang="en-US" sz="2400" dirty="0">
                <a:solidFill>
                  <a:srgbClr val="ED7D31"/>
                </a:solidFill>
              </a:rPr>
              <a:t>but</a:t>
            </a:r>
            <a:r>
              <a:rPr lang="en-US" sz="2400" dirty="0"/>
              <a:t> I don’t have driving license, I will ask my sister to drive me to </a:t>
            </a:r>
            <a:r>
              <a:rPr lang="en-US" sz="2400" dirty="0" err="1"/>
              <a:t>Kompot</a:t>
            </a:r>
            <a:r>
              <a:rPr lang="en-US" sz="2400" dirty="0"/>
              <a:t> today.</a:t>
            </a:r>
          </a:p>
          <a:p>
            <a:pPr marL="0" indent="0">
              <a:lnSpc>
                <a:spcPct val="150000"/>
              </a:lnSpc>
              <a:buNone/>
            </a:pPr>
            <a:endParaRPr lang="en-US" sz="2400" dirty="0"/>
          </a:p>
          <a:p>
            <a:pPr marL="0" indent="0">
              <a:lnSpc>
                <a:spcPct val="150000"/>
              </a:lnSpc>
              <a:buNone/>
            </a:pPr>
            <a:endParaRPr lang="en-US" sz="2400" dirty="0"/>
          </a:p>
          <a:p>
            <a:pPr marL="0" indent="0">
              <a:lnSpc>
                <a:spcPct val="150000"/>
              </a:lnSpc>
              <a:buNone/>
            </a:pPr>
            <a:endParaRPr lang="en-US" sz="2400" dirty="0"/>
          </a:p>
        </p:txBody>
      </p:sp>
    </p:spTree>
    <p:extLst>
      <p:ext uri="{BB962C8B-B14F-4D97-AF65-F5344CB8AC3E}">
        <p14:creationId xmlns:p14="http://schemas.microsoft.com/office/powerpoint/2010/main" val="1535249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Conditional if-else in Java (con.)</a:t>
            </a:r>
          </a:p>
        </p:txBody>
      </p:sp>
      <p:sp>
        <p:nvSpPr>
          <p:cNvPr id="3" name="Content Placeholder 2"/>
          <p:cNvSpPr>
            <a:spLocks noGrp="1"/>
          </p:cNvSpPr>
          <p:nvPr>
            <p:ph idx="1"/>
          </p:nvPr>
        </p:nvSpPr>
        <p:spPr>
          <a:xfrm>
            <a:off x="838200" y="1449108"/>
            <a:ext cx="10515600" cy="4859413"/>
          </a:xfrm>
        </p:spPr>
        <p:txBody>
          <a:bodyPr>
            <a:normAutofit fontScale="55000" lnSpcReduction="20000"/>
          </a:bodyPr>
          <a:lstStyle/>
          <a:p>
            <a:pPr marL="514350" indent="-514350">
              <a:lnSpc>
                <a:spcPct val="150000"/>
              </a:lnSpc>
              <a:buFont typeface="+mj-lt"/>
              <a:buAutoNum type="romanLcPeriod" startAt="4"/>
            </a:pPr>
            <a:r>
              <a:rPr lang="en-US" sz="2400" dirty="0">
                <a:solidFill>
                  <a:srgbClr val="ED7D31"/>
                </a:solidFill>
              </a:rPr>
              <a:t>If-else ladder statement or switch statement</a:t>
            </a:r>
            <a:r>
              <a:rPr lang="en-US" sz="2400" dirty="0"/>
              <a:t> allows a variable to be tested for equality against a list of values. Each value is called a case, and the variable being switched on is checked for each case.</a:t>
            </a:r>
          </a:p>
          <a:p>
            <a:pPr marL="0" indent="0">
              <a:lnSpc>
                <a:spcPct val="150000"/>
              </a:lnSpc>
              <a:buNone/>
            </a:pPr>
            <a:r>
              <a:rPr lang="en-US" sz="2400" dirty="0"/>
              <a:t>Syntax:</a:t>
            </a:r>
          </a:p>
          <a:p>
            <a:pPr marL="0" indent="0">
              <a:lnSpc>
                <a:spcPct val="150000"/>
              </a:lnSpc>
              <a:buNone/>
            </a:pPr>
            <a:r>
              <a:rPr lang="en-US" sz="2400" dirty="0">
                <a:solidFill>
                  <a:srgbClr val="ED7D31"/>
                </a:solidFill>
              </a:rPr>
              <a:t>switch(</a:t>
            </a:r>
            <a:r>
              <a:rPr lang="en-US" sz="2400" dirty="0"/>
              <a:t>expression</a:t>
            </a:r>
            <a:r>
              <a:rPr lang="en-US" sz="2400" dirty="0">
                <a:solidFill>
                  <a:srgbClr val="ED7D31"/>
                </a:solidFill>
              </a:rPr>
              <a:t>){</a:t>
            </a:r>
          </a:p>
          <a:p>
            <a:pPr marL="0" indent="0">
              <a:lnSpc>
                <a:spcPct val="150000"/>
              </a:lnSpc>
              <a:buNone/>
            </a:pPr>
            <a:r>
              <a:rPr lang="en-US" sz="2400" dirty="0">
                <a:solidFill>
                  <a:srgbClr val="ED7D31"/>
                </a:solidFill>
              </a:rPr>
              <a:t>	case </a:t>
            </a:r>
            <a:r>
              <a:rPr lang="en-US" sz="2400" dirty="0"/>
              <a:t>value1</a:t>
            </a:r>
            <a:r>
              <a:rPr lang="en-US" sz="2400" dirty="0">
                <a:solidFill>
                  <a:srgbClr val="ED7D31"/>
                </a:solidFill>
              </a:rPr>
              <a:t>:</a:t>
            </a:r>
          </a:p>
          <a:p>
            <a:pPr marL="0" indent="0">
              <a:lnSpc>
                <a:spcPct val="150000"/>
              </a:lnSpc>
              <a:buNone/>
            </a:pPr>
            <a:r>
              <a:rPr lang="en-US" sz="2400" dirty="0"/>
              <a:t>		</a:t>
            </a:r>
            <a:r>
              <a:rPr lang="en-US" sz="2400" dirty="0">
                <a:solidFill>
                  <a:schemeClr val="accent6">
                    <a:lumMod val="75000"/>
                  </a:schemeClr>
                </a:solidFill>
              </a:rPr>
              <a:t>//code to be executes</a:t>
            </a:r>
          </a:p>
          <a:p>
            <a:pPr marL="0" indent="0">
              <a:lnSpc>
                <a:spcPct val="150000"/>
              </a:lnSpc>
              <a:buNone/>
            </a:pPr>
            <a:r>
              <a:rPr lang="en-US" sz="2400" dirty="0">
                <a:solidFill>
                  <a:srgbClr val="ED7D31"/>
                </a:solidFill>
              </a:rPr>
              <a:t>		break;</a:t>
            </a:r>
            <a:endParaRPr lang="en-US" sz="2400" dirty="0">
              <a:solidFill>
                <a:schemeClr val="accent6">
                  <a:lumMod val="75000"/>
                </a:schemeClr>
              </a:solidFill>
            </a:endParaRPr>
          </a:p>
          <a:p>
            <a:pPr marL="0" indent="0">
              <a:lnSpc>
                <a:spcPct val="150000"/>
              </a:lnSpc>
              <a:buNone/>
            </a:pPr>
            <a:r>
              <a:rPr lang="en-US" sz="2400" dirty="0">
                <a:solidFill>
                  <a:schemeClr val="accent6">
                    <a:lumMod val="75000"/>
                  </a:schemeClr>
                </a:solidFill>
              </a:rPr>
              <a:t>	</a:t>
            </a:r>
            <a:r>
              <a:rPr lang="en-US" sz="2400" dirty="0">
                <a:solidFill>
                  <a:srgbClr val="ED7D31"/>
                </a:solidFill>
              </a:rPr>
              <a:t>case </a:t>
            </a:r>
            <a:r>
              <a:rPr lang="en-US" sz="2400" dirty="0"/>
              <a:t>value2</a:t>
            </a:r>
            <a:r>
              <a:rPr lang="en-US" sz="2400" dirty="0">
                <a:solidFill>
                  <a:srgbClr val="ED7D31"/>
                </a:solidFill>
              </a:rPr>
              <a:t>:</a:t>
            </a:r>
          </a:p>
          <a:p>
            <a:pPr marL="0" indent="0">
              <a:lnSpc>
                <a:spcPct val="150000"/>
              </a:lnSpc>
              <a:buNone/>
            </a:pPr>
            <a:r>
              <a:rPr lang="en-US" sz="2400" dirty="0"/>
              <a:t>		</a:t>
            </a:r>
            <a:r>
              <a:rPr lang="en-US" sz="2400" dirty="0">
                <a:solidFill>
                  <a:schemeClr val="accent6">
                    <a:lumMod val="75000"/>
                  </a:schemeClr>
                </a:solidFill>
              </a:rPr>
              <a:t>//code to be executes</a:t>
            </a:r>
          </a:p>
          <a:p>
            <a:pPr marL="0" indent="0">
              <a:lnSpc>
                <a:spcPct val="150000"/>
              </a:lnSpc>
              <a:buNone/>
            </a:pPr>
            <a:r>
              <a:rPr lang="en-US" sz="2400" dirty="0">
                <a:solidFill>
                  <a:schemeClr val="accent6">
                    <a:lumMod val="75000"/>
                  </a:schemeClr>
                </a:solidFill>
              </a:rPr>
              <a:t>		</a:t>
            </a:r>
            <a:r>
              <a:rPr lang="en-US" sz="2400" dirty="0">
                <a:solidFill>
                  <a:srgbClr val="ED7D31"/>
                </a:solidFill>
              </a:rPr>
              <a:t> break;</a:t>
            </a:r>
          </a:p>
          <a:p>
            <a:pPr marL="0" indent="0">
              <a:lnSpc>
                <a:spcPct val="150000"/>
              </a:lnSpc>
              <a:buNone/>
            </a:pPr>
            <a:r>
              <a:rPr lang="en-US" sz="2400" dirty="0">
                <a:solidFill>
                  <a:srgbClr val="ED7D31"/>
                </a:solidFill>
              </a:rPr>
              <a:t>	</a:t>
            </a:r>
            <a:r>
              <a:rPr lang="en-US" sz="2400" dirty="0">
                <a:solidFill>
                  <a:srgbClr val="FF0000"/>
                </a:solidFill>
              </a:rPr>
              <a:t>default:</a:t>
            </a:r>
          </a:p>
          <a:p>
            <a:pPr marL="0" indent="0">
              <a:lnSpc>
                <a:spcPct val="150000"/>
              </a:lnSpc>
              <a:buNone/>
            </a:pPr>
            <a:r>
              <a:rPr lang="en-US" sz="2400" dirty="0"/>
              <a:t>	</a:t>
            </a:r>
            <a:r>
              <a:rPr lang="en-US" sz="2400" dirty="0">
                <a:solidFill>
                  <a:schemeClr val="accent6">
                    <a:lumMod val="75000"/>
                  </a:schemeClr>
                </a:solidFill>
              </a:rPr>
              <a:t>//code to be executes</a:t>
            </a:r>
          </a:p>
          <a:p>
            <a:pPr marL="0" indent="0">
              <a:lnSpc>
                <a:spcPct val="150000"/>
              </a:lnSpc>
              <a:buNone/>
            </a:pPr>
            <a:r>
              <a:rPr lang="en-US" sz="2400" dirty="0">
                <a:solidFill>
                  <a:srgbClr val="ED7D31"/>
                </a:solidFill>
              </a:rPr>
              <a:t>}</a:t>
            </a:r>
          </a:p>
          <a:p>
            <a:pPr>
              <a:lnSpc>
                <a:spcPct val="150000"/>
              </a:lnSpc>
            </a:pPr>
            <a:endParaRPr lang="en-US" sz="2400" dirty="0"/>
          </a:p>
        </p:txBody>
      </p:sp>
    </p:spTree>
    <p:extLst>
      <p:ext uri="{BB962C8B-B14F-4D97-AF65-F5344CB8AC3E}">
        <p14:creationId xmlns:p14="http://schemas.microsoft.com/office/powerpoint/2010/main" val="1804200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Conditional if-else in Java (con.)</a:t>
            </a:r>
          </a:p>
        </p:txBody>
      </p:sp>
      <p:sp>
        <p:nvSpPr>
          <p:cNvPr id="3" name="Content Placeholder 2"/>
          <p:cNvSpPr>
            <a:spLocks noGrp="1"/>
          </p:cNvSpPr>
          <p:nvPr>
            <p:ph idx="1"/>
          </p:nvPr>
        </p:nvSpPr>
        <p:spPr>
          <a:xfrm>
            <a:off x="838200" y="1449108"/>
            <a:ext cx="10515600" cy="4859413"/>
          </a:xfrm>
        </p:spPr>
        <p:txBody>
          <a:bodyPr>
            <a:normAutofit fontScale="92500" lnSpcReduction="10000"/>
          </a:bodyPr>
          <a:lstStyle/>
          <a:p>
            <a:pPr>
              <a:lnSpc>
                <a:spcPct val="150000"/>
              </a:lnSpc>
            </a:pPr>
            <a:r>
              <a:rPr lang="en-US" sz="2400" dirty="0"/>
              <a:t>The variable used in a switch statement can only be </a:t>
            </a:r>
            <a:r>
              <a:rPr lang="en-US" sz="2400" dirty="0" err="1">
                <a:solidFill>
                  <a:srgbClr val="ED7D31"/>
                </a:solidFill>
              </a:rPr>
              <a:t>int</a:t>
            </a:r>
            <a:r>
              <a:rPr lang="en-US" sz="2400" dirty="0">
                <a:solidFill>
                  <a:srgbClr val="ED7D31"/>
                </a:solidFill>
              </a:rPr>
              <a:t>, </a:t>
            </a:r>
            <a:r>
              <a:rPr lang="en-US" sz="2400" dirty="0" err="1">
                <a:solidFill>
                  <a:srgbClr val="ED7D31"/>
                </a:solidFill>
              </a:rPr>
              <a:t>convertable</a:t>
            </a:r>
            <a:r>
              <a:rPr lang="en-US" sz="2400" dirty="0">
                <a:solidFill>
                  <a:srgbClr val="ED7D31"/>
                </a:solidFill>
              </a:rPr>
              <a:t> integer(byte, short, char), string and </a:t>
            </a:r>
            <a:r>
              <a:rPr lang="en-US" sz="2400" dirty="0" err="1">
                <a:solidFill>
                  <a:srgbClr val="ED7D31"/>
                </a:solidFill>
              </a:rPr>
              <a:t>enums</a:t>
            </a:r>
            <a:r>
              <a:rPr lang="en-US" sz="2400" dirty="0">
                <a:solidFill>
                  <a:srgbClr val="ED7D31"/>
                </a:solidFill>
              </a:rPr>
              <a:t>.</a:t>
            </a:r>
          </a:p>
          <a:p>
            <a:pPr>
              <a:lnSpc>
                <a:spcPct val="150000"/>
              </a:lnSpc>
            </a:pPr>
            <a:r>
              <a:rPr lang="en-US" sz="2400" dirty="0"/>
              <a:t>You can have any number of case statements within a switch. Each case is followed by the value to be compared to and a colon(</a:t>
            </a:r>
            <a:r>
              <a:rPr lang="en-US" sz="2400" dirty="0">
                <a:solidFill>
                  <a:srgbClr val="ED7D31"/>
                </a:solidFill>
              </a:rPr>
              <a:t>:</a:t>
            </a:r>
            <a:r>
              <a:rPr lang="en-US" sz="2400" dirty="0"/>
              <a:t>).</a:t>
            </a:r>
          </a:p>
          <a:p>
            <a:pPr>
              <a:lnSpc>
                <a:spcPct val="150000"/>
              </a:lnSpc>
            </a:pPr>
            <a:r>
              <a:rPr lang="en-US" sz="2400" dirty="0"/>
              <a:t>The value for a case must be the same data type as the variable in the switch.</a:t>
            </a:r>
          </a:p>
          <a:p>
            <a:pPr>
              <a:lnSpc>
                <a:spcPct val="150000"/>
              </a:lnSpc>
            </a:pPr>
            <a:r>
              <a:rPr lang="en-US" sz="2400" dirty="0"/>
              <a:t>When a break statement is reached, the switch terminated.</a:t>
            </a:r>
          </a:p>
          <a:p>
            <a:pPr>
              <a:lnSpc>
                <a:spcPct val="150000"/>
              </a:lnSpc>
            </a:pPr>
            <a:r>
              <a:rPr lang="en-US" sz="2400" dirty="0"/>
              <a:t>A </a:t>
            </a:r>
            <a:r>
              <a:rPr lang="en-US" sz="2400" dirty="0" err="1"/>
              <a:t>swtich</a:t>
            </a:r>
            <a:r>
              <a:rPr lang="en-US" sz="2400" dirty="0"/>
              <a:t> statement can have an optional default case, which must appear at the end of the switch. The default case can be used for performing a task when none of the cases is true. No break is needed in the default case.</a:t>
            </a:r>
          </a:p>
          <a:p>
            <a:pPr marL="0" indent="0">
              <a:lnSpc>
                <a:spcPct val="150000"/>
              </a:lnSpc>
              <a:buNone/>
            </a:pPr>
            <a:endParaRPr lang="en-US" sz="2400" dirty="0"/>
          </a:p>
          <a:p>
            <a:pPr marL="0" indent="0">
              <a:lnSpc>
                <a:spcPct val="150000"/>
              </a:lnSpc>
              <a:buNone/>
            </a:pPr>
            <a:endParaRPr lang="en-US" sz="2400" dirty="0"/>
          </a:p>
        </p:txBody>
      </p:sp>
    </p:spTree>
    <p:extLst>
      <p:ext uri="{BB962C8B-B14F-4D97-AF65-F5344CB8AC3E}">
        <p14:creationId xmlns:p14="http://schemas.microsoft.com/office/powerpoint/2010/main" val="2964878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Conditional if-else in Java (con.)</a:t>
            </a:r>
          </a:p>
        </p:txBody>
      </p:sp>
      <p:sp>
        <p:nvSpPr>
          <p:cNvPr id="3" name="Content Placeholder 2"/>
          <p:cNvSpPr>
            <a:spLocks noGrp="1"/>
          </p:cNvSpPr>
          <p:nvPr>
            <p:ph idx="1"/>
          </p:nvPr>
        </p:nvSpPr>
        <p:spPr>
          <a:xfrm>
            <a:off x="838200" y="1449108"/>
            <a:ext cx="10515600" cy="4859413"/>
          </a:xfrm>
        </p:spPr>
        <p:txBody>
          <a:bodyPr>
            <a:normAutofit/>
          </a:bodyPr>
          <a:lstStyle/>
          <a:p>
            <a:pPr marL="0" indent="0" algn="ctr">
              <a:lnSpc>
                <a:spcPct val="150000"/>
              </a:lnSpc>
              <a:buNone/>
            </a:pPr>
            <a:r>
              <a:rPr lang="en-US" sz="2400" dirty="0"/>
              <a:t>Flow chart of switch statement</a:t>
            </a:r>
          </a:p>
          <a:p>
            <a:pPr>
              <a:lnSpc>
                <a:spcPct val="150000"/>
              </a:lnSpc>
            </a:pPr>
            <a:endParaRPr lang="en-US" sz="2400" dirty="0"/>
          </a:p>
          <a:p>
            <a:pPr>
              <a:lnSpc>
                <a:spcPct val="150000"/>
              </a:lnSpc>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2539" y="2187890"/>
            <a:ext cx="4546921" cy="4495543"/>
          </a:xfrm>
          <a:prstGeom prst="rect">
            <a:avLst/>
          </a:prstGeom>
        </p:spPr>
      </p:pic>
    </p:spTree>
    <p:extLst>
      <p:ext uri="{BB962C8B-B14F-4D97-AF65-F5344CB8AC3E}">
        <p14:creationId xmlns:p14="http://schemas.microsoft.com/office/powerpoint/2010/main" val="1233866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278" y="0"/>
            <a:ext cx="12284278" cy="6858000"/>
          </a:xfrm>
        </p:spPr>
        <p:txBody>
          <a:bodyPr anchor="ctr">
            <a:normAutofit/>
          </a:bodyPr>
          <a:lstStyle/>
          <a:p>
            <a:r>
              <a:rPr lang="en-US" dirty="0"/>
              <a:t>Relation Operators in Java</a:t>
            </a:r>
          </a:p>
        </p:txBody>
      </p:sp>
    </p:spTree>
    <p:extLst>
      <p:ext uri="{BB962C8B-B14F-4D97-AF65-F5344CB8AC3E}">
        <p14:creationId xmlns:p14="http://schemas.microsoft.com/office/powerpoint/2010/main" val="3782061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Relation Operators in Java</a:t>
            </a:r>
          </a:p>
        </p:txBody>
      </p:sp>
      <p:sp>
        <p:nvSpPr>
          <p:cNvPr id="3" name="Content Placeholder 2"/>
          <p:cNvSpPr>
            <a:spLocks noGrp="1"/>
          </p:cNvSpPr>
          <p:nvPr>
            <p:ph idx="1"/>
          </p:nvPr>
        </p:nvSpPr>
        <p:spPr>
          <a:xfrm>
            <a:off x="838200" y="1449108"/>
            <a:ext cx="10515600" cy="4859413"/>
          </a:xfrm>
        </p:spPr>
        <p:txBody>
          <a:bodyPr>
            <a:normAutofit/>
          </a:bodyPr>
          <a:lstStyle/>
          <a:p>
            <a:pPr marL="0" indent="0">
              <a:lnSpc>
                <a:spcPct val="150000"/>
              </a:lnSpc>
              <a:buNone/>
            </a:pPr>
            <a:r>
              <a:rPr lang="en-US" sz="2400" dirty="0"/>
              <a:t>These are all relation operators supported by Java:</a:t>
            </a:r>
          </a:p>
          <a:p>
            <a:pPr marL="0" indent="0">
              <a:lnSpc>
                <a:spcPct val="150000"/>
              </a:lnSpc>
              <a:buNone/>
            </a:pPr>
            <a:endParaRPr lang="en-US" sz="2000" dirty="0"/>
          </a:p>
          <a:p>
            <a:pPr>
              <a:lnSpc>
                <a:spcPct val="150000"/>
              </a:lnSpc>
            </a:pPr>
            <a:endParaRPr lang="en-US" sz="2400" dirty="0"/>
          </a:p>
          <a:p>
            <a:pPr>
              <a:lnSpc>
                <a:spcPct val="150000"/>
              </a:lnSpc>
            </a:pP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2342462590"/>
              </p:ext>
            </p:extLst>
          </p:nvPr>
        </p:nvGraphicFramePr>
        <p:xfrm>
          <a:off x="943033" y="2249208"/>
          <a:ext cx="10495280" cy="4346525"/>
        </p:xfrm>
        <a:graphic>
          <a:graphicData uri="http://schemas.openxmlformats.org/drawingml/2006/table">
            <a:tbl>
              <a:tblPr firstRow="1" bandRow="1">
                <a:tableStyleId>{21E4AEA4-8DFA-4A89-87EB-49C32662AFE0}</a:tableStyleId>
              </a:tblPr>
              <a:tblGrid>
                <a:gridCol w="2049549">
                  <a:extLst>
                    <a:ext uri="{9D8B030D-6E8A-4147-A177-3AD203B41FA5}">
                      <a16:colId xmlns:a16="http://schemas.microsoft.com/office/drawing/2014/main" val="2932480121"/>
                    </a:ext>
                  </a:extLst>
                </a:gridCol>
                <a:gridCol w="8445731">
                  <a:extLst>
                    <a:ext uri="{9D8B030D-6E8A-4147-A177-3AD203B41FA5}">
                      <a16:colId xmlns:a16="http://schemas.microsoft.com/office/drawing/2014/main" val="3087973443"/>
                    </a:ext>
                  </a:extLst>
                </a:gridCol>
              </a:tblGrid>
              <a:tr h="613273">
                <a:tc>
                  <a:txBody>
                    <a:bodyPr/>
                    <a:lstStyle/>
                    <a:p>
                      <a:pPr algn="ctr"/>
                      <a:r>
                        <a:rPr lang="en-US" dirty="0"/>
                        <a:t>Operator</a:t>
                      </a:r>
                    </a:p>
                  </a:txBody>
                  <a:tcPr anchor="ctr"/>
                </a:tc>
                <a:tc>
                  <a:txBody>
                    <a:bodyPr/>
                    <a:lstStyle/>
                    <a:p>
                      <a:pPr algn="ctr"/>
                      <a:r>
                        <a:rPr lang="en-US" dirty="0"/>
                        <a:t>Description</a:t>
                      </a:r>
                    </a:p>
                  </a:txBody>
                  <a:tcPr anchor="ctr"/>
                </a:tc>
                <a:extLst>
                  <a:ext uri="{0D108BD9-81ED-4DB2-BD59-A6C34878D82A}">
                    <a16:rowId xmlns:a16="http://schemas.microsoft.com/office/drawing/2014/main" val="4041043004"/>
                  </a:ext>
                </a:extLst>
              </a:tr>
              <a:tr h="613273">
                <a:tc>
                  <a:txBody>
                    <a:bodyPr/>
                    <a:lstStyle/>
                    <a:p>
                      <a:pPr algn="ctr"/>
                      <a:r>
                        <a:rPr lang="en-US" dirty="0"/>
                        <a:t>==</a:t>
                      </a:r>
                    </a:p>
                  </a:txBody>
                  <a:tcPr anchor="ctr"/>
                </a:tc>
                <a:tc>
                  <a:txBody>
                    <a:bodyPr/>
                    <a:lstStyle/>
                    <a:p>
                      <a:r>
                        <a:rPr lang="en-US" dirty="0"/>
                        <a:t>Check if two variables</a:t>
                      </a:r>
                      <a:r>
                        <a:rPr lang="en-US" baseline="0" dirty="0"/>
                        <a:t> are equal</a:t>
                      </a:r>
                      <a:endParaRPr lang="en-US" dirty="0"/>
                    </a:p>
                  </a:txBody>
                  <a:tcPr anchor="ctr"/>
                </a:tc>
                <a:extLst>
                  <a:ext uri="{0D108BD9-81ED-4DB2-BD59-A6C34878D82A}">
                    <a16:rowId xmlns:a16="http://schemas.microsoft.com/office/drawing/2014/main" val="2590149646"/>
                  </a:ext>
                </a:extLst>
              </a:tr>
              <a:tr h="613273">
                <a:tc>
                  <a:txBody>
                    <a:bodyPr/>
                    <a:lstStyle/>
                    <a:p>
                      <a:pPr algn="ctr"/>
                      <a:r>
                        <a:rPr lang="en-US" dirty="0"/>
                        <a:t>!=</a:t>
                      </a:r>
                    </a:p>
                  </a:txBody>
                  <a:tcPr anchor="ctr"/>
                </a:tc>
                <a:tc>
                  <a:txBody>
                    <a:bodyPr/>
                    <a:lstStyle/>
                    <a:p>
                      <a:r>
                        <a:rPr lang="en-US" dirty="0"/>
                        <a:t>Check if tow variables are not equal</a:t>
                      </a:r>
                    </a:p>
                  </a:txBody>
                  <a:tcPr anchor="ctr"/>
                </a:tc>
                <a:extLst>
                  <a:ext uri="{0D108BD9-81ED-4DB2-BD59-A6C34878D82A}">
                    <a16:rowId xmlns:a16="http://schemas.microsoft.com/office/drawing/2014/main" val="1776330619"/>
                  </a:ext>
                </a:extLst>
              </a:tr>
              <a:tr h="613273">
                <a:tc>
                  <a:txBody>
                    <a:bodyPr/>
                    <a:lstStyle/>
                    <a:p>
                      <a:pPr algn="ctr"/>
                      <a:r>
                        <a:rPr lang="en-US" dirty="0"/>
                        <a:t>&gt;</a:t>
                      </a:r>
                    </a:p>
                  </a:txBody>
                  <a:tcPr anchor="ctr"/>
                </a:tc>
                <a:tc>
                  <a:txBody>
                    <a:bodyPr/>
                    <a:lstStyle/>
                    <a:p>
                      <a:r>
                        <a:rPr lang="en-US" dirty="0"/>
                        <a:t>Check if variable</a:t>
                      </a:r>
                      <a:r>
                        <a:rPr lang="en-US" baseline="0" dirty="0"/>
                        <a:t> on the left is </a:t>
                      </a:r>
                      <a:r>
                        <a:rPr lang="en-US" baseline="0" dirty="0">
                          <a:solidFill>
                            <a:srgbClr val="ED7D31"/>
                          </a:solidFill>
                        </a:rPr>
                        <a:t>absolutely greater than </a:t>
                      </a:r>
                      <a:r>
                        <a:rPr lang="en-US" baseline="0" dirty="0"/>
                        <a:t>variable on the right</a:t>
                      </a:r>
                      <a:endParaRPr lang="en-US" dirty="0"/>
                    </a:p>
                  </a:txBody>
                  <a:tcPr anchor="ctr"/>
                </a:tc>
                <a:extLst>
                  <a:ext uri="{0D108BD9-81ED-4DB2-BD59-A6C34878D82A}">
                    <a16:rowId xmlns:a16="http://schemas.microsoft.com/office/drawing/2014/main" val="115065111"/>
                  </a:ext>
                </a:extLst>
              </a:tr>
              <a:tr h="613273">
                <a:tc>
                  <a:txBody>
                    <a:bodyPr/>
                    <a:lstStyle/>
                    <a:p>
                      <a:pPr algn="ctr"/>
                      <a:r>
                        <a:rPr lang="en-US" dirty="0"/>
                        <a:t>&lt;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Check if variable</a:t>
                      </a:r>
                      <a:r>
                        <a:rPr lang="en-US" baseline="0" dirty="0"/>
                        <a:t> on the left is </a:t>
                      </a:r>
                      <a:r>
                        <a:rPr lang="en-US" baseline="0" dirty="0">
                          <a:solidFill>
                            <a:srgbClr val="ED7D31"/>
                          </a:solidFill>
                        </a:rPr>
                        <a:t>absolutely smaller than </a:t>
                      </a:r>
                      <a:r>
                        <a:rPr lang="en-US" baseline="0" dirty="0"/>
                        <a:t>variable on the right</a:t>
                      </a:r>
                      <a:endParaRPr lang="en-US" dirty="0"/>
                    </a:p>
                  </a:txBody>
                  <a:tcPr anchor="ctr"/>
                </a:tc>
                <a:extLst>
                  <a:ext uri="{0D108BD9-81ED-4DB2-BD59-A6C34878D82A}">
                    <a16:rowId xmlns:a16="http://schemas.microsoft.com/office/drawing/2014/main" val="862209505"/>
                  </a:ext>
                </a:extLst>
              </a:tr>
              <a:tr h="613273">
                <a:tc>
                  <a:txBody>
                    <a:bodyPr/>
                    <a:lstStyle/>
                    <a:p>
                      <a:pPr algn="ctr"/>
                      <a:r>
                        <a:rPr lang="en-US" dirty="0"/>
                        <a:t>&gt;=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Check if variable</a:t>
                      </a:r>
                      <a:r>
                        <a:rPr lang="en-US" baseline="0" dirty="0"/>
                        <a:t> on the left is </a:t>
                      </a:r>
                      <a:r>
                        <a:rPr lang="en-US" baseline="0" dirty="0">
                          <a:solidFill>
                            <a:srgbClr val="ED7D31"/>
                          </a:solidFill>
                        </a:rPr>
                        <a:t>absolutely greater than or equal to </a:t>
                      </a:r>
                      <a:r>
                        <a:rPr lang="en-US" baseline="0" dirty="0"/>
                        <a:t>variable on the right</a:t>
                      </a:r>
                      <a:endParaRPr lang="en-US" dirty="0"/>
                    </a:p>
                  </a:txBody>
                  <a:tcPr anchor="ctr"/>
                </a:tc>
                <a:extLst>
                  <a:ext uri="{0D108BD9-81ED-4DB2-BD59-A6C34878D82A}">
                    <a16:rowId xmlns:a16="http://schemas.microsoft.com/office/drawing/2014/main" val="1149644336"/>
                  </a:ext>
                </a:extLst>
              </a:tr>
              <a:tr h="613273">
                <a:tc>
                  <a:txBody>
                    <a:bodyPr/>
                    <a:lstStyle/>
                    <a:p>
                      <a:pPr algn="ctr"/>
                      <a:r>
                        <a:rPr lang="en-US" dirty="0"/>
                        <a:t>&lt;=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Check if variable</a:t>
                      </a:r>
                      <a:r>
                        <a:rPr lang="en-US" baseline="0" dirty="0"/>
                        <a:t> on the left is </a:t>
                      </a:r>
                      <a:r>
                        <a:rPr lang="en-US" baseline="0" dirty="0">
                          <a:solidFill>
                            <a:srgbClr val="ED7D31"/>
                          </a:solidFill>
                        </a:rPr>
                        <a:t>absolutely small than or equal to </a:t>
                      </a:r>
                      <a:r>
                        <a:rPr lang="en-US" baseline="0" dirty="0"/>
                        <a:t>variable on the right</a:t>
                      </a:r>
                      <a:endParaRPr lang="en-US" dirty="0"/>
                    </a:p>
                  </a:txBody>
                  <a:tcPr anchor="ctr"/>
                </a:tc>
                <a:extLst>
                  <a:ext uri="{0D108BD9-81ED-4DB2-BD59-A6C34878D82A}">
                    <a16:rowId xmlns:a16="http://schemas.microsoft.com/office/drawing/2014/main" val="3178074657"/>
                  </a:ext>
                </a:extLst>
              </a:tr>
            </a:tbl>
          </a:graphicData>
        </a:graphic>
      </p:graphicFrame>
    </p:spTree>
    <p:extLst>
      <p:ext uri="{BB962C8B-B14F-4D97-AF65-F5344CB8AC3E}">
        <p14:creationId xmlns:p14="http://schemas.microsoft.com/office/powerpoint/2010/main" val="3084993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Relation Operators in Java (con.)</a:t>
            </a:r>
          </a:p>
        </p:txBody>
      </p:sp>
      <p:sp>
        <p:nvSpPr>
          <p:cNvPr id="3" name="Content Placeholder 2"/>
          <p:cNvSpPr>
            <a:spLocks noGrp="1"/>
          </p:cNvSpPr>
          <p:nvPr>
            <p:ph idx="1"/>
          </p:nvPr>
        </p:nvSpPr>
        <p:spPr>
          <a:xfrm>
            <a:off x="838200" y="1449108"/>
            <a:ext cx="10515600" cy="4859413"/>
          </a:xfrm>
        </p:spPr>
        <p:txBody>
          <a:bodyPr>
            <a:normAutofit/>
          </a:bodyPr>
          <a:lstStyle/>
          <a:p>
            <a:pPr marL="0" indent="0">
              <a:lnSpc>
                <a:spcPct val="150000"/>
              </a:lnSpc>
              <a:buNone/>
            </a:pPr>
            <a:r>
              <a:rPr lang="en-US" sz="2400" dirty="0"/>
              <a:t>Example:	</a:t>
            </a:r>
            <a:r>
              <a:rPr lang="en-US" sz="2400" dirty="0" err="1"/>
              <a:t>int</a:t>
            </a:r>
            <a:r>
              <a:rPr lang="en-US" sz="2400" dirty="0"/>
              <a:t> A = 10; </a:t>
            </a:r>
            <a:r>
              <a:rPr lang="en-US" sz="2400" dirty="0" err="1"/>
              <a:t>int</a:t>
            </a:r>
            <a:r>
              <a:rPr lang="en-US" sz="2400" dirty="0"/>
              <a:t> B = 20;</a:t>
            </a:r>
          </a:p>
          <a:p>
            <a:pPr marL="0" indent="0">
              <a:lnSpc>
                <a:spcPct val="150000"/>
              </a:lnSpc>
              <a:buNone/>
            </a:pPr>
            <a:r>
              <a:rPr lang="en-US" sz="2400" dirty="0"/>
              <a:t>	</a:t>
            </a:r>
          </a:p>
          <a:p>
            <a:pPr marL="0" indent="0">
              <a:lnSpc>
                <a:spcPct val="150000"/>
              </a:lnSpc>
              <a:buNone/>
            </a:pPr>
            <a:endParaRPr lang="en-US" sz="2000" dirty="0"/>
          </a:p>
          <a:p>
            <a:pPr>
              <a:lnSpc>
                <a:spcPct val="150000"/>
              </a:lnSpc>
            </a:pPr>
            <a:endParaRPr lang="en-US" sz="2400" dirty="0"/>
          </a:p>
          <a:p>
            <a:pPr>
              <a:lnSpc>
                <a:spcPct val="150000"/>
              </a:lnSpc>
            </a:pP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841063855"/>
              </p:ext>
            </p:extLst>
          </p:nvPr>
        </p:nvGraphicFramePr>
        <p:xfrm>
          <a:off x="943033" y="2249208"/>
          <a:ext cx="10495280" cy="4292911"/>
        </p:xfrm>
        <a:graphic>
          <a:graphicData uri="http://schemas.openxmlformats.org/drawingml/2006/table">
            <a:tbl>
              <a:tblPr firstRow="1" bandRow="1">
                <a:tableStyleId>{21E4AEA4-8DFA-4A89-87EB-49C32662AFE0}</a:tableStyleId>
              </a:tblPr>
              <a:tblGrid>
                <a:gridCol w="2332182">
                  <a:extLst>
                    <a:ext uri="{9D8B030D-6E8A-4147-A177-3AD203B41FA5}">
                      <a16:colId xmlns:a16="http://schemas.microsoft.com/office/drawing/2014/main" val="2932480121"/>
                    </a:ext>
                  </a:extLst>
                </a:gridCol>
                <a:gridCol w="4530436">
                  <a:extLst>
                    <a:ext uri="{9D8B030D-6E8A-4147-A177-3AD203B41FA5}">
                      <a16:colId xmlns:a16="http://schemas.microsoft.com/office/drawing/2014/main" val="3087973443"/>
                    </a:ext>
                  </a:extLst>
                </a:gridCol>
                <a:gridCol w="3632662">
                  <a:extLst>
                    <a:ext uri="{9D8B030D-6E8A-4147-A177-3AD203B41FA5}">
                      <a16:colId xmlns:a16="http://schemas.microsoft.com/office/drawing/2014/main" val="4286653052"/>
                    </a:ext>
                  </a:extLst>
                </a:gridCol>
              </a:tblGrid>
              <a:tr h="613273">
                <a:tc>
                  <a:txBody>
                    <a:bodyPr/>
                    <a:lstStyle/>
                    <a:p>
                      <a:pPr algn="ctr"/>
                      <a:r>
                        <a:rPr lang="en-US" dirty="0"/>
                        <a:t>Operator</a:t>
                      </a:r>
                    </a:p>
                  </a:txBody>
                  <a:tcPr anchor="ctr"/>
                </a:tc>
                <a:tc>
                  <a:txBody>
                    <a:bodyPr/>
                    <a:lstStyle/>
                    <a:p>
                      <a:pPr algn="ctr"/>
                      <a:r>
                        <a:rPr lang="en-US" dirty="0"/>
                        <a:t>Operating</a:t>
                      </a:r>
                    </a:p>
                  </a:txBody>
                  <a:tcPr anchor="ctr"/>
                </a:tc>
                <a:tc>
                  <a:txBody>
                    <a:bodyPr/>
                    <a:lstStyle/>
                    <a:p>
                      <a:pPr algn="ctr"/>
                      <a:r>
                        <a:rPr lang="en-US" dirty="0"/>
                        <a:t>Result</a:t>
                      </a:r>
                    </a:p>
                  </a:txBody>
                  <a:tcPr anchor="ctr"/>
                </a:tc>
                <a:extLst>
                  <a:ext uri="{0D108BD9-81ED-4DB2-BD59-A6C34878D82A}">
                    <a16:rowId xmlns:a16="http://schemas.microsoft.com/office/drawing/2014/main" val="4041043004"/>
                  </a:ext>
                </a:extLst>
              </a:tr>
              <a:tr h="613273">
                <a:tc>
                  <a:txBody>
                    <a:bodyPr/>
                    <a:lstStyle/>
                    <a:p>
                      <a:pPr algn="ctr"/>
                      <a:r>
                        <a:rPr lang="en-US" dirty="0"/>
                        <a:t>==</a:t>
                      </a:r>
                    </a:p>
                  </a:txBody>
                  <a:tcPr anchor="ctr"/>
                </a:tc>
                <a:tc>
                  <a:txBody>
                    <a:bodyPr/>
                    <a:lstStyle/>
                    <a:p>
                      <a:pPr algn="ctr"/>
                      <a:r>
                        <a:rPr lang="en-US" dirty="0"/>
                        <a:t>(A==B)</a:t>
                      </a:r>
                    </a:p>
                  </a:txBody>
                  <a:tcPr anchor="ctr"/>
                </a:tc>
                <a:tc>
                  <a:txBody>
                    <a:bodyPr/>
                    <a:lstStyle/>
                    <a:p>
                      <a:pPr algn="ctr"/>
                      <a:r>
                        <a:rPr lang="en-US" dirty="0"/>
                        <a:t>false</a:t>
                      </a:r>
                    </a:p>
                  </a:txBody>
                  <a:tcPr anchor="ctr"/>
                </a:tc>
                <a:extLst>
                  <a:ext uri="{0D108BD9-81ED-4DB2-BD59-A6C34878D82A}">
                    <a16:rowId xmlns:a16="http://schemas.microsoft.com/office/drawing/2014/main" val="2590149646"/>
                  </a:ext>
                </a:extLst>
              </a:tr>
              <a:tr h="613273">
                <a:tc>
                  <a:txBody>
                    <a:bodyPr/>
                    <a:lstStyle/>
                    <a:p>
                      <a:pPr algn="ctr"/>
                      <a:r>
                        <a:rPr lang="en-US" dirty="0"/>
                        <a:t>!=</a:t>
                      </a:r>
                    </a:p>
                  </a:txBody>
                  <a:tcPr anchor="ctr"/>
                </a:tc>
                <a:tc>
                  <a:txBody>
                    <a:bodyPr/>
                    <a:lstStyle/>
                    <a:p>
                      <a:pPr algn="ctr"/>
                      <a:r>
                        <a:rPr lang="en-US" dirty="0"/>
                        <a:t>(A!=B)</a:t>
                      </a:r>
                    </a:p>
                  </a:txBody>
                  <a:tcPr anchor="ctr"/>
                </a:tc>
                <a:tc>
                  <a:txBody>
                    <a:bodyPr/>
                    <a:lstStyle/>
                    <a:p>
                      <a:pPr algn="ctr"/>
                      <a:r>
                        <a:rPr lang="en-US" dirty="0"/>
                        <a:t>true</a:t>
                      </a:r>
                    </a:p>
                  </a:txBody>
                  <a:tcPr anchor="ctr"/>
                </a:tc>
                <a:extLst>
                  <a:ext uri="{0D108BD9-81ED-4DB2-BD59-A6C34878D82A}">
                    <a16:rowId xmlns:a16="http://schemas.microsoft.com/office/drawing/2014/main" val="1776330619"/>
                  </a:ext>
                </a:extLst>
              </a:tr>
              <a:tr h="613273">
                <a:tc>
                  <a:txBody>
                    <a:bodyPr/>
                    <a:lstStyle/>
                    <a:p>
                      <a:pPr algn="ctr"/>
                      <a:r>
                        <a:rPr lang="en-US" dirty="0"/>
                        <a:t>&gt;</a:t>
                      </a:r>
                    </a:p>
                  </a:txBody>
                  <a:tcPr anchor="ctr"/>
                </a:tc>
                <a:tc>
                  <a:txBody>
                    <a:bodyPr/>
                    <a:lstStyle/>
                    <a:p>
                      <a:pPr algn="ctr"/>
                      <a:r>
                        <a:rPr lang="en-US" dirty="0"/>
                        <a:t>(A&gt;B)</a:t>
                      </a:r>
                    </a:p>
                  </a:txBody>
                  <a:tcPr anchor="ctr"/>
                </a:tc>
                <a:tc>
                  <a:txBody>
                    <a:bodyPr/>
                    <a:lstStyle/>
                    <a:p>
                      <a:pPr algn="ctr"/>
                      <a:r>
                        <a:rPr lang="en-US" dirty="0"/>
                        <a:t>false</a:t>
                      </a:r>
                    </a:p>
                  </a:txBody>
                  <a:tcPr anchor="ctr"/>
                </a:tc>
                <a:extLst>
                  <a:ext uri="{0D108BD9-81ED-4DB2-BD59-A6C34878D82A}">
                    <a16:rowId xmlns:a16="http://schemas.microsoft.com/office/drawing/2014/main" val="115065111"/>
                  </a:ext>
                </a:extLst>
              </a:tr>
              <a:tr h="613273">
                <a:tc>
                  <a:txBody>
                    <a:bodyPr/>
                    <a:lstStyle/>
                    <a:p>
                      <a:pPr algn="ctr"/>
                      <a:r>
                        <a:rPr lang="en-US" dirty="0"/>
                        <a:t>&lt;</a:t>
                      </a:r>
                    </a:p>
                  </a:txBody>
                  <a:tcPr anchor="ctr"/>
                </a:tc>
                <a:tc>
                  <a:txBody>
                    <a:bodyPr/>
                    <a:lstStyle/>
                    <a:p>
                      <a:pPr algn="ctr"/>
                      <a:r>
                        <a:rPr lang="en-US" dirty="0"/>
                        <a:t>(A&lt;B)</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true</a:t>
                      </a:r>
                    </a:p>
                  </a:txBody>
                  <a:tcPr anchor="ctr"/>
                </a:tc>
                <a:extLst>
                  <a:ext uri="{0D108BD9-81ED-4DB2-BD59-A6C34878D82A}">
                    <a16:rowId xmlns:a16="http://schemas.microsoft.com/office/drawing/2014/main" val="862209505"/>
                  </a:ext>
                </a:extLst>
              </a:tr>
              <a:tr h="613273">
                <a:tc>
                  <a:txBody>
                    <a:bodyPr/>
                    <a:lstStyle/>
                    <a:p>
                      <a:pPr algn="ctr"/>
                      <a:r>
                        <a:rPr lang="en-US" dirty="0"/>
                        <a:t>&gt;=</a:t>
                      </a:r>
                    </a:p>
                  </a:txBody>
                  <a:tcPr anchor="ctr"/>
                </a:tc>
                <a:tc>
                  <a:txBody>
                    <a:bodyPr/>
                    <a:lstStyle/>
                    <a:p>
                      <a:pPr algn="ctr"/>
                      <a:r>
                        <a:rPr lang="en-US" dirty="0"/>
                        <a:t>(A&gt;=B)</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false</a:t>
                      </a:r>
                    </a:p>
                  </a:txBody>
                  <a:tcPr anchor="ctr"/>
                </a:tc>
                <a:extLst>
                  <a:ext uri="{0D108BD9-81ED-4DB2-BD59-A6C34878D82A}">
                    <a16:rowId xmlns:a16="http://schemas.microsoft.com/office/drawing/2014/main" val="1149644336"/>
                  </a:ext>
                </a:extLst>
              </a:tr>
              <a:tr h="613273">
                <a:tc>
                  <a:txBody>
                    <a:bodyPr/>
                    <a:lstStyle/>
                    <a:p>
                      <a:pPr algn="ctr"/>
                      <a:r>
                        <a:rPr lang="en-US" dirty="0"/>
                        <a:t>&lt;=</a:t>
                      </a:r>
                    </a:p>
                  </a:txBody>
                  <a:tcPr anchor="ctr"/>
                </a:tc>
                <a:tc>
                  <a:txBody>
                    <a:bodyPr/>
                    <a:lstStyle/>
                    <a:p>
                      <a:pPr algn="ctr"/>
                      <a:r>
                        <a:rPr lang="en-US" dirty="0"/>
                        <a:t>(A&lt;=B)</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true</a:t>
                      </a:r>
                    </a:p>
                  </a:txBody>
                  <a:tcPr anchor="ctr"/>
                </a:tc>
                <a:extLst>
                  <a:ext uri="{0D108BD9-81ED-4DB2-BD59-A6C34878D82A}">
                    <a16:rowId xmlns:a16="http://schemas.microsoft.com/office/drawing/2014/main" val="3178074657"/>
                  </a:ext>
                </a:extLst>
              </a:tr>
            </a:tbl>
          </a:graphicData>
        </a:graphic>
      </p:graphicFrame>
    </p:spTree>
    <p:extLst>
      <p:ext uri="{BB962C8B-B14F-4D97-AF65-F5344CB8AC3E}">
        <p14:creationId xmlns:p14="http://schemas.microsoft.com/office/powerpoint/2010/main" val="3224551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6858000"/>
          </a:xfrm>
        </p:spPr>
        <p:txBody>
          <a:bodyPr anchor="ctr"/>
          <a:lstStyle/>
          <a:p>
            <a:r>
              <a:rPr lang="en-US" sz="6000" dirty="0">
                <a:latin typeface="Khmer OS Battambang" pitchFamily="2" charset="0"/>
                <a:cs typeface="Khmer OS Battambang" pitchFamily="2" charset="0"/>
              </a:rPr>
              <a:t>Chapter III</a:t>
            </a:r>
            <a:endParaRPr lang="en-US" dirty="0"/>
          </a:p>
        </p:txBody>
      </p:sp>
      <p:sp>
        <p:nvSpPr>
          <p:cNvPr id="3" name="Subtitle 2"/>
          <p:cNvSpPr>
            <a:spLocks noGrp="1"/>
          </p:cNvSpPr>
          <p:nvPr>
            <p:ph type="subTitle" idx="1"/>
          </p:nvPr>
        </p:nvSpPr>
        <p:spPr>
          <a:xfrm>
            <a:off x="1524000" y="3602038"/>
            <a:ext cx="9144000" cy="1655762"/>
          </a:xfrm>
        </p:spPr>
        <p:txBody>
          <a:bodyPr/>
          <a:lstStyle/>
          <a:p>
            <a:pPr algn="ctr">
              <a:lnSpc>
                <a:spcPct val="150000"/>
              </a:lnSpc>
              <a:buNone/>
            </a:pPr>
            <a:endParaRPr lang="en-US" sz="2400" b="1" dirty="0">
              <a:solidFill>
                <a:srgbClr val="C93E27"/>
              </a:solidFill>
              <a:latin typeface="Khmer OS Muol Light" pitchFamily="2" charset="0"/>
              <a:cs typeface="Khmer OS Muol Light" pitchFamily="2" charset="0"/>
            </a:endParaRPr>
          </a:p>
          <a:p>
            <a:pPr algn="ctr">
              <a:lnSpc>
                <a:spcPct val="150000"/>
              </a:lnSpc>
              <a:buNone/>
            </a:pPr>
            <a:r>
              <a:rPr lang="en-US" sz="2400" b="1" dirty="0">
                <a:solidFill>
                  <a:srgbClr val="C93E27"/>
                </a:solidFill>
                <a:latin typeface="Khmer OS Muol Light" pitchFamily="2" charset="0"/>
                <a:cs typeface="Khmer OS Muol Light" pitchFamily="2" charset="0"/>
              </a:rPr>
              <a:t>Conditional and Operators in Java</a:t>
            </a:r>
            <a:endParaRPr lang="en-US" sz="2400" b="1" dirty="0"/>
          </a:p>
          <a:p>
            <a:endParaRPr lang="en-US" dirty="0"/>
          </a:p>
        </p:txBody>
      </p:sp>
    </p:spTree>
    <p:extLst>
      <p:ext uri="{BB962C8B-B14F-4D97-AF65-F5344CB8AC3E}">
        <p14:creationId xmlns:p14="http://schemas.microsoft.com/office/powerpoint/2010/main" val="2074108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278" y="0"/>
            <a:ext cx="12284278" cy="6858000"/>
          </a:xfrm>
        </p:spPr>
        <p:txBody>
          <a:bodyPr anchor="ctr">
            <a:normAutofit/>
          </a:bodyPr>
          <a:lstStyle/>
          <a:p>
            <a:r>
              <a:rPr lang="en-US" dirty="0"/>
              <a:t>Logical Operators in Java</a:t>
            </a:r>
          </a:p>
        </p:txBody>
      </p:sp>
    </p:spTree>
    <p:extLst>
      <p:ext uri="{BB962C8B-B14F-4D97-AF65-F5344CB8AC3E}">
        <p14:creationId xmlns:p14="http://schemas.microsoft.com/office/powerpoint/2010/main" val="2046476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Logical Operators in Java</a:t>
            </a:r>
          </a:p>
        </p:txBody>
      </p:sp>
      <p:sp>
        <p:nvSpPr>
          <p:cNvPr id="3" name="Content Placeholder 2"/>
          <p:cNvSpPr>
            <a:spLocks noGrp="1"/>
          </p:cNvSpPr>
          <p:nvPr>
            <p:ph idx="1"/>
          </p:nvPr>
        </p:nvSpPr>
        <p:spPr>
          <a:xfrm>
            <a:off x="838200" y="1449108"/>
            <a:ext cx="10515600" cy="4859413"/>
          </a:xfrm>
        </p:spPr>
        <p:txBody>
          <a:bodyPr>
            <a:normAutofit/>
          </a:bodyPr>
          <a:lstStyle/>
          <a:p>
            <a:pPr marL="0" indent="0">
              <a:lnSpc>
                <a:spcPct val="150000"/>
              </a:lnSpc>
              <a:buNone/>
            </a:pPr>
            <a:r>
              <a:rPr lang="en-US" sz="2400" dirty="0"/>
              <a:t>These are all logical operators supported by Java:</a:t>
            </a:r>
          </a:p>
          <a:p>
            <a:pPr marL="0" indent="0">
              <a:lnSpc>
                <a:spcPct val="150000"/>
              </a:lnSpc>
              <a:buNone/>
            </a:pPr>
            <a:endParaRPr lang="en-US" sz="2000" dirty="0"/>
          </a:p>
          <a:p>
            <a:pPr>
              <a:lnSpc>
                <a:spcPct val="150000"/>
              </a:lnSpc>
            </a:pPr>
            <a:endParaRPr lang="en-US" sz="2400" dirty="0"/>
          </a:p>
          <a:p>
            <a:pPr>
              <a:lnSpc>
                <a:spcPct val="150000"/>
              </a:lnSpc>
            </a:pP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2785248951"/>
              </p:ext>
            </p:extLst>
          </p:nvPr>
        </p:nvGraphicFramePr>
        <p:xfrm>
          <a:off x="943033" y="2905914"/>
          <a:ext cx="10495280" cy="2533513"/>
        </p:xfrm>
        <a:graphic>
          <a:graphicData uri="http://schemas.openxmlformats.org/drawingml/2006/table">
            <a:tbl>
              <a:tblPr firstRow="1" bandRow="1">
                <a:tableStyleId>{21E4AEA4-8DFA-4A89-87EB-49C32662AFE0}</a:tableStyleId>
              </a:tblPr>
              <a:tblGrid>
                <a:gridCol w="2049549">
                  <a:extLst>
                    <a:ext uri="{9D8B030D-6E8A-4147-A177-3AD203B41FA5}">
                      <a16:colId xmlns:a16="http://schemas.microsoft.com/office/drawing/2014/main" val="2932480121"/>
                    </a:ext>
                  </a:extLst>
                </a:gridCol>
                <a:gridCol w="8445731">
                  <a:extLst>
                    <a:ext uri="{9D8B030D-6E8A-4147-A177-3AD203B41FA5}">
                      <a16:colId xmlns:a16="http://schemas.microsoft.com/office/drawing/2014/main" val="3087973443"/>
                    </a:ext>
                  </a:extLst>
                </a:gridCol>
              </a:tblGrid>
              <a:tr h="613273">
                <a:tc>
                  <a:txBody>
                    <a:bodyPr/>
                    <a:lstStyle/>
                    <a:p>
                      <a:pPr algn="ctr"/>
                      <a:r>
                        <a:rPr lang="en-US" dirty="0"/>
                        <a:t>Operator</a:t>
                      </a:r>
                    </a:p>
                  </a:txBody>
                  <a:tcPr anchor="ctr"/>
                </a:tc>
                <a:tc>
                  <a:txBody>
                    <a:bodyPr/>
                    <a:lstStyle/>
                    <a:p>
                      <a:pPr algn="ctr"/>
                      <a:r>
                        <a:rPr lang="en-US" dirty="0"/>
                        <a:t>Description</a:t>
                      </a:r>
                    </a:p>
                  </a:txBody>
                  <a:tcPr anchor="ctr"/>
                </a:tc>
                <a:extLst>
                  <a:ext uri="{0D108BD9-81ED-4DB2-BD59-A6C34878D82A}">
                    <a16:rowId xmlns:a16="http://schemas.microsoft.com/office/drawing/2014/main" val="4041043004"/>
                  </a:ext>
                </a:extLst>
              </a:tr>
              <a:tr h="613273">
                <a:tc>
                  <a:txBody>
                    <a:bodyPr/>
                    <a:lstStyle/>
                    <a:p>
                      <a:pPr algn="ctr"/>
                      <a:r>
                        <a:rPr lang="en-US" dirty="0"/>
                        <a:t>&amp;&amp;</a:t>
                      </a:r>
                    </a:p>
                  </a:txBody>
                  <a:tcPr anchor="ctr"/>
                </a:tc>
                <a:tc>
                  <a:txBody>
                    <a:bodyPr/>
                    <a:lstStyle/>
                    <a:p>
                      <a:r>
                        <a:rPr lang="en-US" dirty="0"/>
                        <a:t>Called logical </a:t>
                      </a:r>
                      <a:r>
                        <a:rPr lang="en-US" dirty="0">
                          <a:solidFill>
                            <a:srgbClr val="ED7D31"/>
                          </a:solidFill>
                        </a:rPr>
                        <a:t>AND</a:t>
                      </a:r>
                      <a:r>
                        <a:rPr lang="en-US" dirty="0"/>
                        <a:t> operator. If both the two variables</a:t>
                      </a:r>
                      <a:r>
                        <a:rPr lang="en-US" baseline="0" dirty="0"/>
                        <a:t> are both true, then the condition becomes true.</a:t>
                      </a:r>
                      <a:endParaRPr lang="en-US" dirty="0"/>
                    </a:p>
                  </a:txBody>
                  <a:tcPr anchor="ctr"/>
                </a:tc>
                <a:extLst>
                  <a:ext uri="{0D108BD9-81ED-4DB2-BD59-A6C34878D82A}">
                    <a16:rowId xmlns:a16="http://schemas.microsoft.com/office/drawing/2014/main" val="2590149646"/>
                  </a:ext>
                </a:extLst>
              </a:tr>
              <a:tr h="613273">
                <a:tc>
                  <a:txBody>
                    <a:bodyPr/>
                    <a:lstStyle/>
                    <a:p>
                      <a:pPr algn="ctr"/>
                      <a:r>
                        <a:rPr lang="en-US" dirty="0"/>
                        <a:t>||</a:t>
                      </a:r>
                    </a:p>
                  </a:txBody>
                  <a:tcPr anchor="ctr"/>
                </a:tc>
                <a:tc>
                  <a:txBody>
                    <a:bodyPr/>
                    <a:lstStyle/>
                    <a:p>
                      <a:r>
                        <a:rPr lang="en-US" dirty="0"/>
                        <a:t>Called</a:t>
                      </a:r>
                      <a:r>
                        <a:rPr lang="en-US" baseline="0" dirty="0"/>
                        <a:t> logical </a:t>
                      </a:r>
                      <a:r>
                        <a:rPr lang="en-US" baseline="0" dirty="0">
                          <a:solidFill>
                            <a:srgbClr val="ED7D31"/>
                          </a:solidFill>
                        </a:rPr>
                        <a:t>OR</a:t>
                      </a:r>
                      <a:r>
                        <a:rPr lang="en-US" baseline="0" dirty="0"/>
                        <a:t> operator. If any of the two variables are true, then the condition becomes true.</a:t>
                      </a:r>
                      <a:endParaRPr lang="en-US" dirty="0"/>
                    </a:p>
                  </a:txBody>
                  <a:tcPr anchor="ctr"/>
                </a:tc>
                <a:extLst>
                  <a:ext uri="{0D108BD9-81ED-4DB2-BD59-A6C34878D82A}">
                    <a16:rowId xmlns:a16="http://schemas.microsoft.com/office/drawing/2014/main" val="1776330619"/>
                  </a:ext>
                </a:extLst>
              </a:tr>
              <a:tr h="613273">
                <a:tc>
                  <a:txBody>
                    <a:bodyPr/>
                    <a:lstStyle/>
                    <a:p>
                      <a:pPr algn="ctr"/>
                      <a:r>
                        <a:rPr lang="en-US" dirty="0"/>
                        <a:t>!</a:t>
                      </a:r>
                    </a:p>
                  </a:txBody>
                  <a:tcPr anchor="ctr"/>
                </a:tc>
                <a:tc>
                  <a:txBody>
                    <a:bodyPr/>
                    <a:lstStyle/>
                    <a:p>
                      <a:r>
                        <a:rPr lang="en-US" dirty="0"/>
                        <a:t>Called logical </a:t>
                      </a:r>
                      <a:r>
                        <a:rPr lang="en-US" dirty="0">
                          <a:solidFill>
                            <a:srgbClr val="ED7D31"/>
                          </a:solidFill>
                        </a:rPr>
                        <a:t>NOT</a:t>
                      </a:r>
                      <a:r>
                        <a:rPr lang="en-US" dirty="0"/>
                        <a:t> operator.</a:t>
                      </a:r>
                      <a:r>
                        <a:rPr lang="en-US" baseline="0" dirty="0"/>
                        <a:t> Use to reverses the logical states of its operator. If a condition is true then Logical NOT operator will make false.</a:t>
                      </a:r>
                      <a:endParaRPr lang="en-US" dirty="0"/>
                    </a:p>
                  </a:txBody>
                  <a:tcPr anchor="ctr"/>
                </a:tc>
                <a:extLst>
                  <a:ext uri="{0D108BD9-81ED-4DB2-BD59-A6C34878D82A}">
                    <a16:rowId xmlns:a16="http://schemas.microsoft.com/office/drawing/2014/main" val="115065111"/>
                  </a:ext>
                </a:extLst>
              </a:tr>
            </a:tbl>
          </a:graphicData>
        </a:graphic>
      </p:graphicFrame>
    </p:spTree>
    <p:extLst>
      <p:ext uri="{BB962C8B-B14F-4D97-AF65-F5344CB8AC3E}">
        <p14:creationId xmlns:p14="http://schemas.microsoft.com/office/powerpoint/2010/main" val="297201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Logical Operators in Java (con.)</a:t>
            </a:r>
          </a:p>
        </p:txBody>
      </p:sp>
      <p:sp>
        <p:nvSpPr>
          <p:cNvPr id="3" name="Content Placeholder 2"/>
          <p:cNvSpPr>
            <a:spLocks noGrp="1"/>
          </p:cNvSpPr>
          <p:nvPr>
            <p:ph idx="1"/>
          </p:nvPr>
        </p:nvSpPr>
        <p:spPr>
          <a:xfrm>
            <a:off x="838200" y="1449108"/>
            <a:ext cx="10515600" cy="4859413"/>
          </a:xfrm>
        </p:spPr>
        <p:txBody>
          <a:bodyPr>
            <a:normAutofit/>
          </a:bodyPr>
          <a:lstStyle/>
          <a:p>
            <a:pPr marL="0" indent="0">
              <a:lnSpc>
                <a:spcPct val="150000"/>
              </a:lnSpc>
              <a:buNone/>
            </a:pPr>
            <a:r>
              <a:rPr lang="en-US" sz="2400" dirty="0"/>
              <a:t>Example: </a:t>
            </a:r>
            <a:r>
              <a:rPr lang="en-US" sz="2400" dirty="0" err="1"/>
              <a:t>boolean</a:t>
            </a:r>
            <a:r>
              <a:rPr lang="en-US" sz="2400" dirty="0"/>
              <a:t> A = true; </a:t>
            </a:r>
            <a:r>
              <a:rPr lang="en-US" sz="2400" dirty="0" err="1"/>
              <a:t>boolean</a:t>
            </a:r>
            <a:r>
              <a:rPr lang="en-US" sz="2400" dirty="0"/>
              <a:t> B = false;</a:t>
            </a:r>
          </a:p>
          <a:p>
            <a:pPr marL="0" indent="0">
              <a:lnSpc>
                <a:spcPct val="150000"/>
              </a:lnSpc>
              <a:buNone/>
            </a:pPr>
            <a:endParaRPr lang="en-US" sz="2000" dirty="0"/>
          </a:p>
          <a:p>
            <a:pPr>
              <a:lnSpc>
                <a:spcPct val="150000"/>
              </a:lnSpc>
            </a:pPr>
            <a:endParaRPr lang="en-US" sz="2400" dirty="0"/>
          </a:p>
          <a:p>
            <a:pPr>
              <a:lnSpc>
                <a:spcPct val="150000"/>
              </a:lnSpc>
            </a:pP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557005445"/>
              </p:ext>
            </p:extLst>
          </p:nvPr>
        </p:nvGraphicFramePr>
        <p:xfrm>
          <a:off x="943033" y="2249208"/>
          <a:ext cx="10495280" cy="2453092"/>
        </p:xfrm>
        <a:graphic>
          <a:graphicData uri="http://schemas.openxmlformats.org/drawingml/2006/table">
            <a:tbl>
              <a:tblPr firstRow="1" bandRow="1">
                <a:tableStyleId>{21E4AEA4-8DFA-4A89-87EB-49C32662AFE0}</a:tableStyleId>
              </a:tblPr>
              <a:tblGrid>
                <a:gridCol w="2332182">
                  <a:extLst>
                    <a:ext uri="{9D8B030D-6E8A-4147-A177-3AD203B41FA5}">
                      <a16:colId xmlns:a16="http://schemas.microsoft.com/office/drawing/2014/main" val="2932480121"/>
                    </a:ext>
                  </a:extLst>
                </a:gridCol>
                <a:gridCol w="4530436">
                  <a:extLst>
                    <a:ext uri="{9D8B030D-6E8A-4147-A177-3AD203B41FA5}">
                      <a16:colId xmlns:a16="http://schemas.microsoft.com/office/drawing/2014/main" val="3087973443"/>
                    </a:ext>
                  </a:extLst>
                </a:gridCol>
                <a:gridCol w="3632662">
                  <a:extLst>
                    <a:ext uri="{9D8B030D-6E8A-4147-A177-3AD203B41FA5}">
                      <a16:colId xmlns:a16="http://schemas.microsoft.com/office/drawing/2014/main" val="4286653052"/>
                    </a:ext>
                  </a:extLst>
                </a:gridCol>
              </a:tblGrid>
              <a:tr h="613273">
                <a:tc>
                  <a:txBody>
                    <a:bodyPr/>
                    <a:lstStyle/>
                    <a:p>
                      <a:pPr algn="ctr"/>
                      <a:r>
                        <a:rPr lang="en-US" dirty="0"/>
                        <a:t>Operator</a:t>
                      </a:r>
                    </a:p>
                  </a:txBody>
                  <a:tcPr anchor="ctr"/>
                </a:tc>
                <a:tc>
                  <a:txBody>
                    <a:bodyPr/>
                    <a:lstStyle/>
                    <a:p>
                      <a:pPr algn="ctr"/>
                      <a:r>
                        <a:rPr lang="en-US" dirty="0"/>
                        <a:t>Operating</a:t>
                      </a:r>
                    </a:p>
                  </a:txBody>
                  <a:tcPr anchor="ctr"/>
                </a:tc>
                <a:tc>
                  <a:txBody>
                    <a:bodyPr/>
                    <a:lstStyle/>
                    <a:p>
                      <a:pPr algn="ctr"/>
                      <a:r>
                        <a:rPr lang="en-US" dirty="0"/>
                        <a:t>Result</a:t>
                      </a:r>
                    </a:p>
                  </a:txBody>
                  <a:tcPr anchor="ctr"/>
                </a:tc>
                <a:extLst>
                  <a:ext uri="{0D108BD9-81ED-4DB2-BD59-A6C34878D82A}">
                    <a16:rowId xmlns:a16="http://schemas.microsoft.com/office/drawing/2014/main" val="4041043004"/>
                  </a:ext>
                </a:extLst>
              </a:tr>
              <a:tr h="613273">
                <a:tc>
                  <a:txBody>
                    <a:bodyPr/>
                    <a:lstStyle/>
                    <a:p>
                      <a:pPr algn="ctr"/>
                      <a:r>
                        <a:rPr lang="en-US" dirty="0"/>
                        <a:t>&amp;&amp;</a:t>
                      </a:r>
                    </a:p>
                  </a:txBody>
                  <a:tcPr anchor="ctr"/>
                </a:tc>
                <a:tc>
                  <a:txBody>
                    <a:bodyPr/>
                    <a:lstStyle/>
                    <a:p>
                      <a:pPr algn="ctr"/>
                      <a:r>
                        <a:rPr lang="en-US" dirty="0"/>
                        <a:t>(A&amp;&amp;B)</a:t>
                      </a:r>
                    </a:p>
                  </a:txBody>
                  <a:tcPr anchor="ctr"/>
                </a:tc>
                <a:tc>
                  <a:txBody>
                    <a:bodyPr/>
                    <a:lstStyle/>
                    <a:p>
                      <a:pPr algn="ctr"/>
                      <a:r>
                        <a:rPr lang="en-US" dirty="0"/>
                        <a:t>false</a:t>
                      </a:r>
                    </a:p>
                  </a:txBody>
                  <a:tcPr anchor="ctr"/>
                </a:tc>
                <a:extLst>
                  <a:ext uri="{0D108BD9-81ED-4DB2-BD59-A6C34878D82A}">
                    <a16:rowId xmlns:a16="http://schemas.microsoft.com/office/drawing/2014/main" val="2590149646"/>
                  </a:ext>
                </a:extLst>
              </a:tr>
              <a:tr h="613273">
                <a:tc>
                  <a:txBody>
                    <a:bodyPr/>
                    <a:lstStyle/>
                    <a:p>
                      <a:pPr algn="ctr"/>
                      <a:r>
                        <a:rPr lang="en-US" dirty="0"/>
                        <a:t>||</a:t>
                      </a:r>
                    </a:p>
                  </a:txBody>
                  <a:tcPr anchor="ctr"/>
                </a:tc>
                <a:tc>
                  <a:txBody>
                    <a:bodyPr/>
                    <a:lstStyle/>
                    <a:p>
                      <a:pPr algn="ctr"/>
                      <a:r>
                        <a:rPr lang="en-US" dirty="0"/>
                        <a:t>(A||B)</a:t>
                      </a:r>
                    </a:p>
                  </a:txBody>
                  <a:tcPr anchor="ctr"/>
                </a:tc>
                <a:tc>
                  <a:txBody>
                    <a:bodyPr/>
                    <a:lstStyle/>
                    <a:p>
                      <a:pPr algn="ctr"/>
                      <a:r>
                        <a:rPr lang="en-US" dirty="0"/>
                        <a:t>true</a:t>
                      </a:r>
                    </a:p>
                  </a:txBody>
                  <a:tcPr anchor="ctr"/>
                </a:tc>
                <a:extLst>
                  <a:ext uri="{0D108BD9-81ED-4DB2-BD59-A6C34878D82A}">
                    <a16:rowId xmlns:a16="http://schemas.microsoft.com/office/drawing/2014/main" val="1776330619"/>
                  </a:ext>
                </a:extLst>
              </a:tr>
              <a:tr h="613273">
                <a:tc>
                  <a:txBody>
                    <a:bodyPr/>
                    <a:lstStyle/>
                    <a:p>
                      <a:pPr algn="ctr"/>
                      <a:r>
                        <a:rPr lang="en-US" dirty="0"/>
                        <a:t>!</a:t>
                      </a:r>
                    </a:p>
                  </a:txBody>
                  <a:tcPr anchor="ctr"/>
                </a:tc>
                <a:tc>
                  <a:txBody>
                    <a:bodyPr/>
                    <a:lstStyle/>
                    <a:p>
                      <a:pPr algn="ctr"/>
                      <a:r>
                        <a:rPr lang="en-US" dirty="0"/>
                        <a:t>(!A)</a:t>
                      </a:r>
                    </a:p>
                  </a:txBody>
                  <a:tcPr anchor="ctr"/>
                </a:tc>
                <a:tc>
                  <a:txBody>
                    <a:bodyPr/>
                    <a:lstStyle/>
                    <a:p>
                      <a:pPr algn="ctr"/>
                      <a:r>
                        <a:rPr lang="en-US" dirty="0"/>
                        <a:t>false</a:t>
                      </a:r>
                    </a:p>
                  </a:txBody>
                  <a:tcPr anchor="ctr"/>
                </a:tc>
                <a:extLst>
                  <a:ext uri="{0D108BD9-81ED-4DB2-BD59-A6C34878D82A}">
                    <a16:rowId xmlns:a16="http://schemas.microsoft.com/office/drawing/2014/main" val="115065111"/>
                  </a:ext>
                </a:extLst>
              </a:tr>
            </a:tbl>
          </a:graphicData>
        </a:graphic>
      </p:graphicFrame>
    </p:spTree>
    <p:extLst>
      <p:ext uri="{BB962C8B-B14F-4D97-AF65-F5344CB8AC3E}">
        <p14:creationId xmlns:p14="http://schemas.microsoft.com/office/powerpoint/2010/main" val="1615529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Logical Operators in Java (con.)</a:t>
            </a:r>
          </a:p>
        </p:txBody>
      </p:sp>
      <p:sp>
        <p:nvSpPr>
          <p:cNvPr id="3" name="Content Placeholder 2"/>
          <p:cNvSpPr>
            <a:spLocks noGrp="1"/>
          </p:cNvSpPr>
          <p:nvPr>
            <p:ph idx="1"/>
          </p:nvPr>
        </p:nvSpPr>
        <p:spPr>
          <a:xfrm>
            <a:off x="838200" y="1449108"/>
            <a:ext cx="10515600" cy="4859413"/>
          </a:xfrm>
        </p:spPr>
        <p:txBody>
          <a:bodyPr>
            <a:normAutofit/>
          </a:bodyPr>
          <a:lstStyle/>
          <a:p>
            <a:pPr marL="0" indent="0">
              <a:lnSpc>
                <a:spcPct val="150000"/>
              </a:lnSpc>
              <a:buNone/>
            </a:pPr>
            <a:r>
              <a:rPr lang="en-US" sz="2400" dirty="0"/>
              <a:t>Example: </a:t>
            </a:r>
            <a:r>
              <a:rPr lang="en-US" sz="2400" dirty="0" err="1"/>
              <a:t>int</a:t>
            </a:r>
            <a:r>
              <a:rPr lang="en-US" sz="2400" dirty="0"/>
              <a:t> A = 10; </a:t>
            </a:r>
            <a:r>
              <a:rPr lang="en-US" sz="2400" dirty="0" err="1"/>
              <a:t>int</a:t>
            </a:r>
            <a:r>
              <a:rPr lang="en-US" sz="2400" dirty="0"/>
              <a:t> B = 20;</a:t>
            </a:r>
          </a:p>
          <a:p>
            <a:pPr marL="0" indent="0">
              <a:lnSpc>
                <a:spcPct val="150000"/>
              </a:lnSpc>
              <a:buNone/>
            </a:pPr>
            <a:endParaRPr lang="en-US" sz="2000" dirty="0"/>
          </a:p>
          <a:p>
            <a:pPr>
              <a:lnSpc>
                <a:spcPct val="150000"/>
              </a:lnSpc>
            </a:pPr>
            <a:endParaRPr lang="en-US" sz="2400" dirty="0"/>
          </a:p>
          <a:p>
            <a:pPr>
              <a:lnSpc>
                <a:spcPct val="150000"/>
              </a:lnSpc>
            </a:pP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4146377123"/>
              </p:ext>
            </p:extLst>
          </p:nvPr>
        </p:nvGraphicFramePr>
        <p:xfrm>
          <a:off x="943033" y="2249208"/>
          <a:ext cx="10495280" cy="2453092"/>
        </p:xfrm>
        <a:graphic>
          <a:graphicData uri="http://schemas.openxmlformats.org/drawingml/2006/table">
            <a:tbl>
              <a:tblPr firstRow="1" bandRow="1">
                <a:tableStyleId>{21E4AEA4-8DFA-4A89-87EB-49C32662AFE0}</a:tableStyleId>
              </a:tblPr>
              <a:tblGrid>
                <a:gridCol w="2332182">
                  <a:extLst>
                    <a:ext uri="{9D8B030D-6E8A-4147-A177-3AD203B41FA5}">
                      <a16:colId xmlns:a16="http://schemas.microsoft.com/office/drawing/2014/main" val="2932480121"/>
                    </a:ext>
                  </a:extLst>
                </a:gridCol>
                <a:gridCol w="4530436">
                  <a:extLst>
                    <a:ext uri="{9D8B030D-6E8A-4147-A177-3AD203B41FA5}">
                      <a16:colId xmlns:a16="http://schemas.microsoft.com/office/drawing/2014/main" val="3087973443"/>
                    </a:ext>
                  </a:extLst>
                </a:gridCol>
                <a:gridCol w="3632662">
                  <a:extLst>
                    <a:ext uri="{9D8B030D-6E8A-4147-A177-3AD203B41FA5}">
                      <a16:colId xmlns:a16="http://schemas.microsoft.com/office/drawing/2014/main" val="4286653052"/>
                    </a:ext>
                  </a:extLst>
                </a:gridCol>
              </a:tblGrid>
              <a:tr h="613273">
                <a:tc>
                  <a:txBody>
                    <a:bodyPr/>
                    <a:lstStyle/>
                    <a:p>
                      <a:pPr algn="ctr"/>
                      <a:r>
                        <a:rPr lang="en-US" dirty="0"/>
                        <a:t>Operator</a:t>
                      </a:r>
                    </a:p>
                  </a:txBody>
                  <a:tcPr anchor="ctr"/>
                </a:tc>
                <a:tc>
                  <a:txBody>
                    <a:bodyPr/>
                    <a:lstStyle/>
                    <a:p>
                      <a:pPr algn="ctr"/>
                      <a:r>
                        <a:rPr lang="en-US" dirty="0"/>
                        <a:t>Operating</a:t>
                      </a:r>
                    </a:p>
                  </a:txBody>
                  <a:tcPr anchor="ctr"/>
                </a:tc>
                <a:tc>
                  <a:txBody>
                    <a:bodyPr/>
                    <a:lstStyle/>
                    <a:p>
                      <a:pPr algn="ctr"/>
                      <a:r>
                        <a:rPr lang="en-US" dirty="0"/>
                        <a:t>Result</a:t>
                      </a:r>
                    </a:p>
                  </a:txBody>
                  <a:tcPr anchor="ctr"/>
                </a:tc>
                <a:extLst>
                  <a:ext uri="{0D108BD9-81ED-4DB2-BD59-A6C34878D82A}">
                    <a16:rowId xmlns:a16="http://schemas.microsoft.com/office/drawing/2014/main" val="4041043004"/>
                  </a:ext>
                </a:extLst>
              </a:tr>
              <a:tr h="613273">
                <a:tc>
                  <a:txBody>
                    <a:bodyPr/>
                    <a:lstStyle/>
                    <a:p>
                      <a:pPr algn="ctr"/>
                      <a:r>
                        <a:rPr lang="en-US" dirty="0"/>
                        <a:t>&amp;&amp;</a:t>
                      </a:r>
                    </a:p>
                  </a:txBody>
                  <a:tcPr anchor="ctr"/>
                </a:tc>
                <a:tc>
                  <a:txBody>
                    <a:bodyPr/>
                    <a:lstStyle/>
                    <a:p>
                      <a:pPr algn="ctr"/>
                      <a:r>
                        <a:rPr lang="en-US" dirty="0"/>
                        <a:t>(A&lt;B&amp;&amp;B&gt;A)</a:t>
                      </a:r>
                    </a:p>
                  </a:txBody>
                  <a:tcPr anchor="ctr"/>
                </a:tc>
                <a:tc>
                  <a:txBody>
                    <a:bodyPr/>
                    <a:lstStyle/>
                    <a:p>
                      <a:pPr algn="ctr"/>
                      <a:r>
                        <a:rPr lang="en-US" dirty="0"/>
                        <a:t>???</a:t>
                      </a:r>
                    </a:p>
                  </a:txBody>
                  <a:tcPr anchor="ctr"/>
                </a:tc>
                <a:extLst>
                  <a:ext uri="{0D108BD9-81ED-4DB2-BD59-A6C34878D82A}">
                    <a16:rowId xmlns:a16="http://schemas.microsoft.com/office/drawing/2014/main" val="2590149646"/>
                  </a:ext>
                </a:extLst>
              </a:tr>
              <a:tr h="613273">
                <a:tc>
                  <a:txBody>
                    <a:bodyPr/>
                    <a:lstStyle/>
                    <a:p>
                      <a:pPr algn="ctr"/>
                      <a:r>
                        <a:rPr lang="en-US" dirty="0"/>
                        <a:t>||</a:t>
                      </a:r>
                    </a:p>
                  </a:txBody>
                  <a:tcPr anchor="ctr"/>
                </a:tc>
                <a:tc>
                  <a:txBody>
                    <a:bodyPr/>
                    <a:lstStyle/>
                    <a:p>
                      <a:pPr algn="ctr"/>
                      <a:r>
                        <a:rPr lang="en-US" dirty="0"/>
                        <a:t>(A&gt;B||A&lt;B)</a:t>
                      </a:r>
                    </a:p>
                  </a:txBody>
                  <a:tcPr anchor="ctr"/>
                </a:tc>
                <a:tc>
                  <a:txBody>
                    <a:bodyPr/>
                    <a:lstStyle/>
                    <a:p>
                      <a:pPr algn="ctr"/>
                      <a:r>
                        <a:rPr lang="en-US" dirty="0"/>
                        <a:t>???</a:t>
                      </a:r>
                    </a:p>
                  </a:txBody>
                  <a:tcPr anchor="ctr"/>
                </a:tc>
                <a:extLst>
                  <a:ext uri="{0D108BD9-81ED-4DB2-BD59-A6C34878D82A}">
                    <a16:rowId xmlns:a16="http://schemas.microsoft.com/office/drawing/2014/main" val="1776330619"/>
                  </a:ext>
                </a:extLst>
              </a:tr>
              <a:tr h="613273">
                <a:tc>
                  <a:txBody>
                    <a:bodyPr/>
                    <a:lstStyle/>
                    <a:p>
                      <a:pPr algn="ctr"/>
                      <a:r>
                        <a:rPr lang="en-US" dirty="0"/>
                        <a:t>!</a:t>
                      </a:r>
                    </a:p>
                  </a:txBody>
                  <a:tcPr anchor="ctr"/>
                </a:tc>
                <a:tc>
                  <a:txBody>
                    <a:bodyPr/>
                    <a:lstStyle/>
                    <a:p>
                      <a:pPr algn="ctr"/>
                      <a:r>
                        <a:rPr lang="en-US" dirty="0"/>
                        <a:t>(!A)</a:t>
                      </a:r>
                    </a:p>
                  </a:txBody>
                  <a:tcPr anchor="ctr"/>
                </a:tc>
                <a:tc>
                  <a:txBody>
                    <a:bodyPr/>
                    <a:lstStyle/>
                    <a:p>
                      <a:pPr algn="ctr"/>
                      <a:r>
                        <a:rPr lang="en-US" dirty="0"/>
                        <a:t>???</a:t>
                      </a:r>
                    </a:p>
                  </a:txBody>
                  <a:tcPr anchor="ctr"/>
                </a:tc>
                <a:extLst>
                  <a:ext uri="{0D108BD9-81ED-4DB2-BD59-A6C34878D82A}">
                    <a16:rowId xmlns:a16="http://schemas.microsoft.com/office/drawing/2014/main" val="115065111"/>
                  </a:ext>
                </a:extLst>
              </a:tr>
            </a:tbl>
          </a:graphicData>
        </a:graphic>
      </p:graphicFrame>
    </p:spTree>
    <p:extLst>
      <p:ext uri="{BB962C8B-B14F-4D97-AF65-F5344CB8AC3E}">
        <p14:creationId xmlns:p14="http://schemas.microsoft.com/office/powerpoint/2010/main" val="3884085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278" y="0"/>
            <a:ext cx="12284278" cy="6858000"/>
          </a:xfrm>
        </p:spPr>
        <p:txBody>
          <a:bodyPr anchor="ctr">
            <a:normAutofit/>
          </a:bodyPr>
          <a:lstStyle/>
          <a:p>
            <a:r>
              <a:rPr lang="en-US" dirty="0"/>
              <a:t>Bitwise Operators in Java</a:t>
            </a:r>
          </a:p>
        </p:txBody>
      </p:sp>
    </p:spTree>
    <p:extLst>
      <p:ext uri="{BB962C8B-B14F-4D97-AF65-F5344CB8AC3E}">
        <p14:creationId xmlns:p14="http://schemas.microsoft.com/office/powerpoint/2010/main" val="432325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 Bitwise Operators in Java</a:t>
            </a:r>
          </a:p>
        </p:txBody>
      </p:sp>
      <p:sp>
        <p:nvSpPr>
          <p:cNvPr id="3" name="Content Placeholder 2"/>
          <p:cNvSpPr>
            <a:spLocks noGrp="1"/>
          </p:cNvSpPr>
          <p:nvPr>
            <p:ph idx="1"/>
          </p:nvPr>
        </p:nvSpPr>
        <p:spPr>
          <a:xfrm>
            <a:off x="838200" y="1390917"/>
            <a:ext cx="10515600" cy="4859413"/>
          </a:xfrm>
        </p:spPr>
        <p:txBody>
          <a:bodyPr>
            <a:normAutofit/>
          </a:bodyPr>
          <a:lstStyle/>
          <a:p>
            <a:pPr marL="0" indent="0">
              <a:lnSpc>
                <a:spcPct val="150000"/>
              </a:lnSpc>
              <a:buNone/>
            </a:pPr>
            <a:r>
              <a:rPr lang="en-US" sz="2400" dirty="0"/>
              <a:t>These are all Bitwise operators supported by Java. Java defines several bitwise operators that can be applied to char and the integer types </a:t>
            </a:r>
            <a:r>
              <a:rPr lang="en-US" sz="2400" dirty="0">
                <a:solidFill>
                  <a:srgbClr val="ED7D31"/>
                </a:solidFill>
              </a:rPr>
              <a:t>long, </a:t>
            </a:r>
            <a:r>
              <a:rPr lang="en-US" sz="2400" dirty="0" err="1">
                <a:solidFill>
                  <a:srgbClr val="ED7D31"/>
                </a:solidFill>
              </a:rPr>
              <a:t>int</a:t>
            </a:r>
            <a:r>
              <a:rPr lang="en-US" sz="2400" dirty="0">
                <a:solidFill>
                  <a:srgbClr val="ED7D31"/>
                </a:solidFill>
              </a:rPr>
              <a:t>, short, and byte</a:t>
            </a:r>
            <a:r>
              <a:rPr lang="en-US" sz="2400" dirty="0"/>
              <a:t>:</a:t>
            </a:r>
          </a:p>
          <a:p>
            <a:pPr marL="0" indent="0">
              <a:lnSpc>
                <a:spcPct val="150000"/>
              </a:lnSpc>
              <a:buNone/>
            </a:pPr>
            <a:endParaRPr lang="en-US" sz="2000" dirty="0"/>
          </a:p>
          <a:p>
            <a:pPr>
              <a:lnSpc>
                <a:spcPct val="150000"/>
              </a:lnSpc>
            </a:pPr>
            <a:endParaRPr lang="en-US" sz="2400" dirty="0"/>
          </a:p>
          <a:p>
            <a:pPr>
              <a:lnSpc>
                <a:spcPct val="150000"/>
              </a:lnSpc>
            </a:pP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1885081524"/>
              </p:ext>
            </p:extLst>
          </p:nvPr>
        </p:nvGraphicFramePr>
        <p:xfrm>
          <a:off x="943033" y="3030605"/>
          <a:ext cx="10495280" cy="3180870"/>
        </p:xfrm>
        <a:graphic>
          <a:graphicData uri="http://schemas.openxmlformats.org/drawingml/2006/table">
            <a:tbl>
              <a:tblPr firstRow="1" bandRow="1">
                <a:tableStyleId>{21E4AEA4-8DFA-4A89-87EB-49C32662AFE0}</a:tableStyleId>
              </a:tblPr>
              <a:tblGrid>
                <a:gridCol w="2049549">
                  <a:extLst>
                    <a:ext uri="{9D8B030D-6E8A-4147-A177-3AD203B41FA5}">
                      <a16:colId xmlns:a16="http://schemas.microsoft.com/office/drawing/2014/main" val="2932480121"/>
                    </a:ext>
                  </a:extLst>
                </a:gridCol>
                <a:gridCol w="8445731">
                  <a:extLst>
                    <a:ext uri="{9D8B030D-6E8A-4147-A177-3AD203B41FA5}">
                      <a16:colId xmlns:a16="http://schemas.microsoft.com/office/drawing/2014/main" val="3087973443"/>
                    </a:ext>
                  </a:extLst>
                </a:gridCol>
              </a:tblGrid>
              <a:tr h="530145">
                <a:tc>
                  <a:txBody>
                    <a:bodyPr/>
                    <a:lstStyle/>
                    <a:p>
                      <a:pPr algn="ctr"/>
                      <a:r>
                        <a:rPr lang="en-US" dirty="0"/>
                        <a:t>Operator</a:t>
                      </a:r>
                    </a:p>
                  </a:txBody>
                  <a:tcPr anchor="ctr"/>
                </a:tc>
                <a:tc>
                  <a:txBody>
                    <a:bodyPr/>
                    <a:lstStyle/>
                    <a:p>
                      <a:pPr algn="ctr"/>
                      <a:r>
                        <a:rPr lang="en-US" dirty="0"/>
                        <a:t>Description</a:t>
                      </a:r>
                    </a:p>
                  </a:txBody>
                  <a:tcPr anchor="ctr"/>
                </a:tc>
                <a:extLst>
                  <a:ext uri="{0D108BD9-81ED-4DB2-BD59-A6C34878D82A}">
                    <a16:rowId xmlns:a16="http://schemas.microsoft.com/office/drawing/2014/main" val="4041043004"/>
                  </a:ext>
                </a:extLst>
              </a:tr>
              <a:tr h="530145">
                <a:tc>
                  <a:txBody>
                    <a:bodyPr/>
                    <a:lstStyle/>
                    <a:p>
                      <a:pPr algn="ctr"/>
                      <a:r>
                        <a:rPr lang="en-US" dirty="0"/>
                        <a:t>&amp;</a:t>
                      </a:r>
                    </a:p>
                  </a:txBody>
                  <a:tcPr anchor="ctr"/>
                </a:tc>
                <a:tc>
                  <a:txBody>
                    <a:bodyPr/>
                    <a:lstStyle/>
                    <a:p>
                      <a:r>
                        <a:rPr lang="en-US" dirty="0"/>
                        <a:t>Bitwise </a:t>
                      </a:r>
                      <a:r>
                        <a:rPr lang="en-US" dirty="0">
                          <a:solidFill>
                            <a:srgbClr val="ED7D31"/>
                          </a:solidFill>
                        </a:rPr>
                        <a:t>AND</a:t>
                      </a:r>
                      <a:r>
                        <a:rPr lang="en-US" dirty="0"/>
                        <a:t> operator</a:t>
                      </a:r>
                    </a:p>
                  </a:txBody>
                  <a:tcPr anchor="ctr"/>
                </a:tc>
                <a:extLst>
                  <a:ext uri="{0D108BD9-81ED-4DB2-BD59-A6C34878D82A}">
                    <a16:rowId xmlns:a16="http://schemas.microsoft.com/office/drawing/2014/main" val="2590149646"/>
                  </a:ext>
                </a:extLst>
              </a:tr>
              <a:tr h="530145">
                <a:tc>
                  <a:txBody>
                    <a:bodyPr/>
                    <a:lstStyle/>
                    <a:p>
                      <a:pPr algn="ctr"/>
                      <a:r>
                        <a:rPr lang="en-US" dirty="0"/>
                        <a:t>|</a:t>
                      </a:r>
                    </a:p>
                  </a:txBody>
                  <a:tcPr anchor="ctr"/>
                </a:tc>
                <a:tc>
                  <a:txBody>
                    <a:bodyPr/>
                    <a:lstStyle/>
                    <a:p>
                      <a:r>
                        <a:rPr lang="en-US" dirty="0"/>
                        <a:t>Bitwise </a:t>
                      </a:r>
                      <a:r>
                        <a:rPr lang="en-US" baseline="0" dirty="0">
                          <a:solidFill>
                            <a:srgbClr val="ED7D31"/>
                          </a:solidFill>
                        </a:rPr>
                        <a:t>OR</a:t>
                      </a:r>
                      <a:r>
                        <a:rPr lang="en-US" baseline="0" dirty="0"/>
                        <a:t> operator</a:t>
                      </a:r>
                      <a:endParaRPr lang="en-US" dirty="0"/>
                    </a:p>
                  </a:txBody>
                  <a:tcPr anchor="ctr"/>
                </a:tc>
                <a:extLst>
                  <a:ext uri="{0D108BD9-81ED-4DB2-BD59-A6C34878D82A}">
                    <a16:rowId xmlns:a16="http://schemas.microsoft.com/office/drawing/2014/main" val="1776330619"/>
                  </a:ext>
                </a:extLst>
              </a:tr>
              <a:tr h="530145">
                <a:tc>
                  <a:txBody>
                    <a:bodyPr/>
                    <a:lstStyle/>
                    <a:p>
                      <a:pPr algn="ctr"/>
                      <a:r>
                        <a:rPr lang="en-US" dirty="0"/>
                        <a:t>^</a:t>
                      </a:r>
                    </a:p>
                  </a:txBody>
                  <a:tcPr anchor="ctr"/>
                </a:tc>
                <a:tc>
                  <a:txBody>
                    <a:bodyPr/>
                    <a:lstStyle/>
                    <a:p>
                      <a:r>
                        <a:rPr lang="en-US" dirty="0"/>
                        <a:t>Bitwise</a:t>
                      </a:r>
                      <a:r>
                        <a:rPr lang="en-US" baseline="0" dirty="0"/>
                        <a:t> exclusive </a:t>
                      </a:r>
                      <a:r>
                        <a:rPr lang="en-US" dirty="0">
                          <a:solidFill>
                            <a:srgbClr val="ED7D31"/>
                          </a:solidFill>
                        </a:rPr>
                        <a:t>OR</a:t>
                      </a:r>
                      <a:r>
                        <a:rPr lang="en-US" dirty="0"/>
                        <a:t> operator</a:t>
                      </a:r>
                    </a:p>
                  </a:txBody>
                  <a:tcPr anchor="ctr"/>
                </a:tc>
                <a:extLst>
                  <a:ext uri="{0D108BD9-81ED-4DB2-BD59-A6C34878D82A}">
                    <a16:rowId xmlns:a16="http://schemas.microsoft.com/office/drawing/2014/main" val="115065111"/>
                  </a:ext>
                </a:extLst>
              </a:tr>
              <a:tr h="530145">
                <a:tc>
                  <a:txBody>
                    <a:bodyPr/>
                    <a:lstStyle/>
                    <a:p>
                      <a:pPr algn="ctr"/>
                      <a:r>
                        <a:rPr lang="en-US" dirty="0"/>
                        <a:t>&lt;&lt;</a:t>
                      </a:r>
                    </a:p>
                  </a:txBody>
                  <a:tcPr anchor="ctr"/>
                </a:tc>
                <a:tc>
                  <a:txBody>
                    <a:bodyPr/>
                    <a:lstStyle/>
                    <a:p>
                      <a:r>
                        <a:rPr lang="en-US" dirty="0"/>
                        <a:t>Left shift</a:t>
                      </a:r>
                    </a:p>
                  </a:txBody>
                  <a:tcPr anchor="ctr"/>
                </a:tc>
                <a:extLst>
                  <a:ext uri="{0D108BD9-81ED-4DB2-BD59-A6C34878D82A}">
                    <a16:rowId xmlns:a16="http://schemas.microsoft.com/office/drawing/2014/main" val="106533085"/>
                  </a:ext>
                </a:extLst>
              </a:tr>
              <a:tr h="530145">
                <a:tc>
                  <a:txBody>
                    <a:bodyPr/>
                    <a:lstStyle/>
                    <a:p>
                      <a:pPr algn="ctr"/>
                      <a:r>
                        <a:rPr lang="en-US" dirty="0"/>
                        <a:t>&gt;&gt;</a:t>
                      </a:r>
                    </a:p>
                  </a:txBody>
                  <a:tcPr anchor="ctr"/>
                </a:tc>
                <a:tc>
                  <a:txBody>
                    <a:bodyPr/>
                    <a:lstStyle/>
                    <a:p>
                      <a:r>
                        <a:rPr lang="en-US" dirty="0"/>
                        <a:t>Right</a:t>
                      </a:r>
                      <a:r>
                        <a:rPr lang="en-US" baseline="0" dirty="0"/>
                        <a:t> Shift</a:t>
                      </a:r>
                      <a:endParaRPr lang="en-US" dirty="0"/>
                    </a:p>
                  </a:txBody>
                  <a:tcPr anchor="ctr"/>
                </a:tc>
                <a:extLst>
                  <a:ext uri="{0D108BD9-81ED-4DB2-BD59-A6C34878D82A}">
                    <a16:rowId xmlns:a16="http://schemas.microsoft.com/office/drawing/2014/main" val="2370722334"/>
                  </a:ext>
                </a:extLst>
              </a:tr>
            </a:tbl>
          </a:graphicData>
        </a:graphic>
      </p:graphicFrame>
    </p:spTree>
    <p:extLst>
      <p:ext uri="{BB962C8B-B14F-4D97-AF65-F5344CB8AC3E}">
        <p14:creationId xmlns:p14="http://schemas.microsoft.com/office/powerpoint/2010/main" val="374648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 Bitwise Operators in Java (con.)</a:t>
            </a:r>
          </a:p>
        </p:txBody>
      </p:sp>
      <p:sp>
        <p:nvSpPr>
          <p:cNvPr id="3" name="Content Placeholder 2"/>
          <p:cNvSpPr>
            <a:spLocks noGrp="1"/>
          </p:cNvSpPr>
          <p:nvPr>
            <p:ph idx="1"/>
          </p:nvPr>
        </p:nvSpPr>
        <p:spPr>
          <a:xfrm>
            <a:off x="838200" y="1390917"/>
            <a:ext cx="10515600" cy="4859413"/>
          </a:xfrm>
        </p:spPr>
        <p:txBody>
          <a:bodyPr>
            <a:normAutofit/>
          </a:bodyPr>
          <a:lstStyle/>
          <a:p>
            <a:pPr marL="0" indent="0">
              <a:lnSpc>
                <a:spcPct val="150000"/>
              </a:lnSpc>
              <a:buNone/>
            </a:pPr>
            <a:r>
              <a:rPr lang="en-US" sz="2400" dirty="0"/>
              <a:t>Example: </a:t>
            </a:r>
            <a:r>
              <a:rPr lang="en-US" sz="2400" dirty="0" err="1"/>
              <a:t>int</a:t>
            </a:r>
            <a:r>
              <a:rPr lang="en-US" sz="2400" dirty="0"/>
              <a:t> A = 1; </a:t>
            </a:r>
            <a:r>
              <a:rPr lang="en-US" sz="2400" dirty="0" err="1"/>
              <a:t>int</a:t>
            </a:r>
            <a:r>
              <a:rPr lang="en-US" sz="2400" dirty="0"/>
              <a:t> B = 0; //binary A = 1, B = 0</a:t>
            </a:r>
          </a:p>
          <a:p>
            <a:pPr marL="0" indent="0">
              <a:lnSpc>
                <a:spcPct val="150000"/>
              </a:lnSpc>
              <a:buNone/>
            </a:pPr>
            <a:endParaRPr lang="en-US" sz="2000" dirty="0"/>
          </a:p>
          <a:p>
            <a:pPr>
              <a:lnSpc>
                <a:spcPct val="150000"/>
              </a:lnSpc>
            </a:pPr>
            <a:endParaRPr lang="en-US" sz="2400" dirty="0"/>
          </a:p>
          <a:p>
            <a:pPr>
              <a:lnSpc>
                <a:spcPct val="150000"/>
              </a:lnSpc>
            </a:pP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51924563"/>
              </p:ext>
            </p:extLst>
          </p:nvPr>
        </p:nvGraphicFramePr>
        <p:xfrm>
          <a:off x="943033" y="2249208"/>
          <a:ext cx="10495280" cy="3760059"/>
        </p:xfrm>
        <a:graphic>
          <a:graphicData uri="http://schemas.openxmlformats.org/drawingml/2006/table">
            <a:tbl>
              <a:tblPr firstRow="1" bandRow="1">
                <a:tableStyleId>{21E4AEA4-8DFA-4A89-87EB-49C32662AFE0}</a:tableStyleId>
              </a:tblPr>
              <a:tblGrid>
                <a:gridCol w="2332182">
                  <a:extLst>
                    <a:ext uri="{9D8B030D-6E8A-4147-A177-3AD203B41FA5}">
                      <a16:colId xmlns:a16="http://schemas.microsoft.com/office/drawing/2014/main" val="2932480121"/>
                    </a:ext>
                  </a:extLst>
                </a:gridCol>
                <a:gridCol w="4530436">
                  <a:extLst>
                    <a:ext uri="{9D8B030D-6E8A-4147-A177-3AD203B41FA5}">
                      <a16:colId xmlns:a16="http://schemas.microsoft.com/office/drawing/2014/main" val="3087973443"/>
                    </a:ext>
                  </a:extLst>
                </a:gridCol>
                <a:gridCol w="3632662">
                  <a:extLst>
                    <a:ext uri="{9D8B030D-6E8A-4147-A177-3AD203B41FA5}">
                      <a16:colId xmlns:a16="http://schemas.microsoft.com/office/drawing/2014/main" val="4286653052"/>
                    </a:ext>
                  </a:extLst>
                </a:gridCol>
              </a:tblGrid>
              <a:tr h="613273">
                <a:tc>
                  <a:txBody>
                    <a:bodyPr/>
                    <a:lstStyle/>
                    <a:p>
                      <a:pPr algn="ctr"/>
                      <a:r>
                        <a:rPr lang="en-US" sz="1200" dirty="0"/>
                        <a:t>Operator</a:t>
                      </a:r>
                    </a:p>
                  </a:txBody>
                  <a:tcPr anchor="ctr"/>
                </a:tc>
                <a:tc>
                  <a:txBody>
                    <a:bodyPr/>
                    <a:lstStyle/>
                    <a:p>
                      <a:pPr algn="ctr"/>
                      <a:r>
                        <a:rPr lang="en-US" sz="1200" dirty="0"/>
                        <a:t>Operating</a:t>
                      </a:r>
                    </a:p>
                  </a:txBody>
                  <a:tcPr anchor="ctr"/>
                </a:tc>
                <a:tc>
                  <a:txBody>
                    <a:bodyPr/>
                    <a:lstStyle/>
                    <a:p>
                      <a:pPr algn="ctr"/>
                      <a:r>
                        <a:rPr lang="en-US" sz="1200" dirty="0"/>
                        <a:t>Result</a:t>
                      </a:r>
                    </a:p>
                  </a:txBody>
                  <a:tcPr anchor="ctr"/>
                </a:tc>
                <a:extLst>
                  <a:ext uri="{0D108BD9-81ED-4DB2-BD59-A6C34878D82A}">
                    <a16:rowId xmlns:a16="http://schemas.microsoft.com/office/drawing/2014/main" val="4041043004"/>
                  </a:ext>
                </a:extLst>
              </a:tr>
              <a:tr h="613273">
                <a:tc>
                  <a:txBody>
                    <a:bodyPr/>
                    <a:lstStyle/>
                    <a:p>
                      <a:pPr algn="ctr"/>
                      <a:r>
                        <a:rPr lang="en-US" sz="1200" dirty="0"/>
                        <a:t>&amp;</a:t>
                      </a:r>
                    </a:p>
                  </a:txBody>
                  <a:tcPr anchor="ctr"/>
                </a:tc>
                <a:tc>
                  <a:txBody>
                    <a:bodyPr/>
                    <a:lstStyle/>
                    <a:p>
                      <a:pPr algn="ctr"/>
                      <a:r>
                        <a:rPr lang="en-US" sz="1200" dirty="0"/>
                        <a:t>(A&amp;B)</a:t>
                      </a:r>
                    </a:p>
                  </a:txBody>
                  <a:tcPr anchor="ctr"/>
                </a:tc>
                <a:tc>
                  <a:txBody>
                    <a:bodyPr/>
                    <a:lstStyle/>
                    <a:p>
                      <a:pPr algn="ctr"/>
                      <a:r>
                        <a:rPr lang="en-US" sz="1200" dirty="0"/>
                        <a:t>A = 1</a:t>
                      </a:r>
                    </a:p>
                    <a:p>
                      <a:pPr algn="ctr"/>
                      <a:r>
                        <a:rPr lang="en-US" sz="1200" dirty="0"/>
                        <a:t>B = 0</a:t>
                      </a:r>
                    </a:p>
                    <a:p>
                      <a:pPr algn="ctr"/>
                      <a:r>
                        <a:rPr lang="en-US" sz="1200" dirty="0"/>
                        <a:t>R = 0</a:t>
                      </a:r>
                    </a:p>
                  </a:txBody>
                  <a:tcPr anchor="ctr"/>
                </a:tc>
                <a:extLst>
                  <a:ext uri="{0D108BD9-81ED-4DB2-BD59-A6C34878D82A}">
                    <a16:rowId xmlns:a16="http://schemas.microsoft.com/office/drawing/2014/main" val="2590149646"/>
                  </a:ext>
                </a:extLst>
              </a:tr>
              <a:tr h="613273">
                <a:tc>
                  <a:txBody>
                    <a:bodyPr/>
                    <a:lstStyle/>
                    <a:p>
                      <a:pPr algn="ctr"/>
                      <a:r>
                        <a:rPr lang="en-US" sz="1200" dirty="0"/>
                        <a:t>|</a:t>
                      </a:r>
                    </a:p>
                  </a:txBody>
                  <a:tcPr anchor="ctr"/>
                </a:tc>
                <a:tc>
                  <a:txBody>
                    <a:bodyPr/>
                    <a:lstStyle/>
                    <a:p>
                      <a:pPr algn="ctr"/>
                      <a:r>
                        <a:rPr lang="en-US" sz="1200" dirty="0"/>
                        <a:t>(A| B)</a:t>
                      </a:r>
                    </a:p>
                  </a:txBody>
                  <a:tcPr anchor="ctr"/>
                </a:tc>
                <a:tc>
                  <a:txBody>
                    <a:bodyPr/>
                    <a:lstStyle/>
                    <a:p>
                      <a:pPr algn="ctr"/>
                      <a:r>
                        <a:rPr lang="en-US" sz="1200" dirty="0"/>
                        <a:t>A = 1</a:t>
                      </a:r>
                    </a:p>
                    <a:p>
                      <a:pPr algn="ctr"/>
                      <a:r>
                        <a:rPr lang="en-US" sz="1200" dirty="0"/>
                        <a:t>B = 0</a:t>
                      </a:r>
                    </a:p>
                    <a:p>
                      <a:pPr algn="ctr"/>
                      <a:r>
                        <a:rPr lang="en-US" sz="1200" dirty="0"/>
                        <a:t>R = 1</a:t>
                      </a:r>
                    </a:p>
                  </a:txBody>
                  <a:tcPr anchor="ctr"/>
                </a:tc>
                <a:extLst>
                  <a:ext uri="{0D108BD9-81ED-4DB2-BD59-A6C34878D82A}">
                    <a16:rowId xmlns:a16="http://schemas.microsoft.com/office/drawing/2014/main" val="1776330619"/>
                  </a:ext>
                </a:extLst>
              </a:tr>
              <a:tr h="613273">
                <a:tc>
                  <a:txBody>
                    <a:bodyPr/>
                    <a:lstStyle/>
                    <a:p>
                      <a:pPr algn="ctr"/>
                      <a:r>
                        <a:rPr lang="en-US" sz="1200" dirty="0"/>
                        <a:t>^</a:t>
                      </a:r>
                    </a:p>
                  </a:txBody>
                  <a:tcPr anchor="ctr"/>
                </a:tc>
                <a:tc>
                  <a:txBody>
                    <a:bodyPr/>
                    <a:lstStyle/>
                    <a:p>
                      <a:pPr algn="ctr"/>
                      <a:r>
                        <a:rPr lang="en-US" sz="1200" dirty="0"/>
                        <a:t>(A^B)</a:t>
                      </a:r>
                    </a:p>
                  </a:txBody>
                  <a:tcPr anchor="ctr"/>
                </a:tc>
                <a:tc>
                  <a:txBody>
                    <a:bodyPr/>
                    <a:lstStyle/>
                    <a:p>
                      <a:pPr algn="ctr"/>
                      <a:r>
                        <a:rPr lang="en-US" sz="1200" dirty="0"/>
                        <a:t>A = 1 </a:t>
                      </a:r>
                    </a:p>
                    <a:p>
                      <a:pPr algn="ctr"/>
                      <a:r>
                        <a:rPr lang="en-US" sz="1200" dirty="0"/>
                        <a:t>B = 0 </a:t>
                      </a:r>
                    </a:p>
                    <a:p>
                      <a:pPr algn="ctr"/>
                      <a:r>
                        <a:rPr lang="en-US" sz="1200" dirty="0"/>
                        <a:t>R = 1</a:t>
                      </a:r>
                    </a:p>
                  </a:txBody>
                  <a:tcPr anchor="ctr"/>
                </a:tc>
                <a:extLst>
                  <a:ext uri="{0D108BD9-81ED-4DB2-BD59-A6C34878D82A}">
                    <a16:rowId xmlns:a16="http://schemas.microsoft.com/office/drawing/2014/main" val="115065111"/>
                  </a:ext>
                </a:extLst>
              </a:tr>
              <a:tr h="613273">
                <a:tc>
                  <a:txBody>
                    <a:bodyPr/>
                    <a:lstStyle/>
                    <a:p>
                      <a:pPr algn="ctr"/>
                      <a:r>
                        <a:rPr lang="en-US" sz="1200" dirty="0"/>
                        <a:t>&lt;&lt;</a:t>
                      </a:r>
                    </a:p>
                  </a:txBody>
                  <a:tcPr anchor="ctr"/>
                </a:tc>
                <a:tc>
                  <a:txBody>
                    <a:bodyPr/>
                    <a:lstStyle/>
                    <a:p>
                      <a:pPr algn="ctr"/>
                      <a:r>
                        <a:rPr lang="en-US" sz="1200" dirty="0"/>
                        <a:t>(A&lt;&lt;1)</a:t>
                      </a:r>
                    </a:p>
                  </a:txBody>
                  <a:tcPr anchor="ctr"/>
                </a:tc>
                <a:tc>
                  <a:txBody>
                    <a:bodyPr/>
                    <a:lstStyle/>
                    <a:p>
                      <a:pPr algn="ctr"/>
                      <a:r>
                        <a:rPr lang="en-US" sz="1200" dirty="0"/>
                        <a:t>A = 1</a:t>
                      </a:r>
                    </a:p>
                    <a:p>
                      <a:pPr algn="ctr"/>
                      <a:r>
                        <a:rPr lang="en-US" sz="1200" dirty="0"/>
                        <a:t>R = 10</a:t>
                      </a:r>
                    </a:p>
                  </a:txBody>
                  <a:tcPr anchor="ctr"/>
                </a:tc>
                <a:extLst>
                  <a:ext uri="{0D108BD9-81ED-4DB2-BD59-A6C34878D82A}">
                    <a16:rowId xmlns:a16="http://schemas.microsoft.com/office/drawing/2014/main" val="1149644336"/>
                  </a:ext>
                </a:extLst>
              </a:tr>
              <a:tr h="613273">
                <a:tc>
                  <a:txBody>
                    <a:bodyPr/>
                    <a:lstStyle/>
                    <a:p>
                      <a:pPr algn="ctr"/>
                      <a:r>
                        <a:rPr lang="en-US" sz="1200" dirty="0"/>
                        <a:t>&gt;&gt;</a:t>
                      </a:r>
                    </a:p>
                  </a:txBody>
                  <a:tcPr anchor="ctr"/>
                </a:tc>
                <a:tc>
                  <a:txBody>
                    <a:bodyPr/>
                    <a:lstStyle/>
                    <a:p>
                      <a:pPr algn="ctr"/>
                      <a:r>
                        <a:rPr lang="en-US" sz="1200" dirty="0"/>
                        <a:t>(A&gt;&gt;1)</a:t>
                      </a:r>
                    </a:p>
                  </a:txBody>
                  <a:tcPr anchor="ctr"/>
                </a:tc>
                <a:tc>
                  <a:txBody>
                    <a:bodyPr/>
                    <a:lstStyle/>
                    <a:p>
                      <a:pPr algn="ctr"/>
                      <a:r>
                        <a:rPr lang="en-US" sz="1200" dirty="0"/>
                        <a:t>A = 1</a:t>
                      </a:r>
                    </a:p>
                    <a:p>
                      <a:pPr algn="ctr"/>
                      <a:r>
                        <a:rPr lang="en-US" sz="1200" dirty="0"/>
                        <a:t>R = 0</a:t>
                      </a:r>
                    </a:p>
                  </a:txBody>
                  <a:tcPr anchor="ctr"/>
                </a:tc>
                <a:extLst>
                  <a:ext uri="{0D108BD9-81ED-4DB2-BD59-A6C34878D82A}">
                    <a16:rowId xmlns:a16="http://schemas.microsoft.com/office/drawing/2014/main" val="3178074657"/>
                  </a:ext>
                </a:extLst>
              </a:tr>
            </a:tbl>
          </a:graphicData>
        </a:graphic>
      </p:graphicFrame>
    </p:spTree>
    <p:extLst>
      <p:ext uri="{BB962C8B-B14F-4D97-AF65-F5344CB8AC3E}">
        <p14:creationId xmlns:p14="http://schemas.microsoft.com/office/powerpoint/2010/main" val="1235388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278" y="0"/>
            <a:ext cx="12284278" cy="6858000"/>
          </a:xfrm>
        </p:spPr>
        <p:txBody>
          <a:bodyPr anchor="ctr">
            <a:normAutofit/>
          </a:bodyPr>
          <a:lstStyle/>
          <a:p>
            <a:r>
              <a:rPr lang="en-US" dirty="0"/>
              <a:t>Assignment Operators in Java</a:t>
            </a:r>
          </a:p>
        </p:txBody>
      </p:sp>
    </p:spTree>
    <p:extLst>
      <p:ext uri="{BB962C8B-B14F-4D97-AF65-F5344CB8AC3E}">
        <p14:creationId xmlns:p14="http://schemas.microsoft.com/office/powerpoint/2010/main" val="3308397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Assignment Operators in Java</a:t>
            </a:r>
          </a:p>
        </p:txBody>
      </p:sp>
      <p:sp>
        <p:nvSpPr>
          <p:cNvPr id="3" name="Content Placeholder 2"/>
          <p:cNvSpPr>
            <a:spLocks noGrp="1"/>
          </p:cNvSpPr>
          <p:nvPr>
            <p:ph idx="1"/>
          </p:nvPr>
        </p:nvSpPr>
        <p:spPr>
          <a:xfrm>
            <a:off x="838200" y="1390917"/>
            <a:ext cx="10515600" cy="4859413"/>
          </a:xfrm>
        </p:spPr>
        <p:txBody>
          <a:bodyPr>
            <a:normAutofit/>
          </a:bodyPr>
          <a:lstStyle/>
          <a:p>
            <a:pPr marL="0" indent="0">
              <a:lnSpc>
                <a:spcPct val="150000"/>
              </a:lnSpc>
              <a:buNone/>
            </a:pPr>
            <a:r>
              <a:rPr lang="en-US" sz="2400" dirty="0"/>
              <a:t>These are all Assignment operators supported by Java:</a:t>
            </a:r>
          </a:p>
          <a:p>
            <a:pPr marL="0" indent="0">
              <a:lnSpc>
                <a:spcPct val="150000"/>
              </a:lnSpc>
              <a:buNone/>
            </a:pPr>
            <a:endParaRPr lang="en-US" sz="2000" dirty="0"/>
          </a:p>
          <a:p>
            <a:pPr>
              <a:lnSpc>
                <a:spcPct val="150000"/>
              </a:lnSpc>
            </a:pPr>
            <a:endParaRPr lang="en-US" sz="2400" dirty="0"/>
          </a:p>
          <a:p>
            <a:pPr>
              <a:lnSpc>
                <a:spcPct val="150000"/>
              </a:lnSpc>
            </a:pP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4249897071"/>
              </p:ext>
            </p:extLst>
          </p:nvPr>
        </p:nvGraphicFramePr>
        <p:xfrm>
          <a:off x="943033" y="2215958"/>
          <a:ext cx="10495280" cy="4319718"/>
        </p:xfrm>
        <a:graphic>
          <a:graphicData uri="http://schemas.openxmlformats.org/drawingml/2006/table">
            <a:tbl>
              <a:tblPr firstRow="1" bandRow="1">
                <a:tableStyleId>{21E4AEA4-8DFA-4A89-87EB-49C32662AFE0}</a:tableStyleId>
              </a:tblPr>
              <a:tblGrid>
                <a:gridCol w="2049549">
                  <a:extLst>
                    <a:ext uri="{9D8B030D-6E8A-4147-A177-3AD203B41FA5}">
                      <a16:colId xmlns:a16="http://schemas.microsoft.com/office/drawing/2014/main" val="2932480121"/>
                    </a:ext>
                  </a:extLst>
                </a:gridCol>
                <a:gridCol w="8445731">
                  <a:extLst>
                    <a:ext uri="{9D8B030D-6E8A-4147-A177-3AD203B41FA5}">
                      <a16:colId xmlns:a16="http://schemas.microsoft.com/office/drawing/2014/main" val="3087973443"/>
                    </a:ext>
                  </a:extLst>
                </a:gridCol>
              </a:tblGrid>
              <a:tr h="613273">
                <a:tc>
                  <a:txBody>
                    <a:bodyPr/>
                    <a:lstStyle/>
                    <a:p>
                      <a:pPr algn="ctr"/>
                      <a:r>
                        <a:rPr lang="en-US" dirty="0"/>
                        <a:t>Operator</a:t>
                      </a:r>
                    </a:p>
                  </a:txBody>
                  <a:tcPr anchor="ctr"/>
                </a:tc>
                <a:tc>
                  <a:txBody>
                    <a:bodyPr/>
                    <a:lstStyle/>
                    <a:p>
                      <a:pPr algn="ctr"/>
                      <a:r>
                        <a:rPr lang="en-US" dirty="0"/>
                        <a:t>Description</a:t>
                      </a:r>
                    </a:p>
                  </a:txBody>
                  <a:tcPr anchor="ctr"/>
                </a:tc>
                <a:extLst>
                  <a:ext uri="{0D108BD9-81ED-4DB2-BD59-A6C34878D82A}">
                    <a16:rowId xmlns:a16="http://schemas.microsoft.com/office/drawing/2014/main" val="4041043004"/>
                  </a:ext>
                </a:extLst>
              </a:tr>
              <a:tr h="613273">
                <a:tc>
                  <a:txBody>
                    <a:bodyPr/>
                    <a:lstStyle/>
                    <a:p>
                      <a:pPr algn="ctr"/>
                      <a:r>
                        <a:rPr lang="en-US" dirty="0"/>
                        <a:t>=</a:t>
                      </a:r>
                    </a:p>
                  </a:txBody>
                  <a:tcPr anchor="ctr"/>
                </a:tc>
                <a:tc>
                  <a:txBody>
                    <a:bodyPr/>
                    <a:lstStyle/>
                    <a:p>
                      <a:r>
                        <a:rPr lang="en-US" dirty="0"/>
                        <a:t>Assign values from right side variables to left side variables</a:t>
                      </a:r>
                    </a:p>
                  </a:txBody>
                  <a:tcPr anchor="ctr"/>
                </a:tc>
                <a:extLst>
                  <a:ext uri="{0D108BD9-81ED-4DB2-BD59-A6C34878D82A}">
                    <a16:rowId xmlns:a16="http://schemas.microsoft.com/office/drawing/2014/main" val="2590149646"/>
                  </a:ext>
                </a:extLst>
              </a:tr>
              <a:tr h="613273">
                <a:tc>
                  <a:txBody>
                    <a:bodyPr/>
                    <a:lstStyle/>
                    <a:p>
                      <a:pPr algn="ctr"/>
                      <a:r>
                        <a:rPr lang="en-US" dirty="0"/>
                        <a:t>+=</a:t>
                      </a:r>
                    </a:p>
                  </a:txBody>
                  <a:tcPr anchor="ctr"/>
                </a:tc>
                <a:tc>
                  <a:txBody>
                    <a:bodyPr/>
                    <a:lstStyle/>
                    <a:p>
                      <a:r>
                        <a:rPr lang="en-US" dirty="0"/>
                        <a:t>Adds right variables</a:t>
                      </a:r>
                      <a:r>
                        <a:rPr lang="en-US" baseline="0" dirty="0"/>
                        <a:t> to the left variables and assign the result to left variables</a:t>
                      </a:r>
                      <a:endParaRPr lang="en-US" dirty="0"/>
                    </a:p>
                  </a:txBody>
                  <a:tcPr anchor="ctr"/>
                </a:tc>
                <a:extLst>
                  <a:ext uri="{0D108BD9-81ED-4DB2-BD59-A6C34878D82A}">
                    <a16:rowId xmlns:a16="http://schemas.microsoft.com/office/drawing/2014/main" val="1776330619"/>
                  </a:ext>
                </a:extLst>
              </a:tr>
              <a:tr h="613273">
                <a:tc>
                  <a:txBody>
                    <a:bodyPr/>
                    <a:lstStyle/>
                    <a:p>
                      <a:pPr algn="ctr"/>
                      <a:r>
                        <a:rPr lang="en-US" dirty="0"/>
                        <a:t>-=</a:t>
                      </a:r>
                    </a:p>
                  </a:txBody>
                  <a:tcPr anchor="ctr"/>
                </a:tc>
                <a:tc>
                  <a:txBody>
                    <a:bodyPr/>
                    <a:lstStyle/>
                    <a:p>
                      <a:r>
                        <a:rPr lang="en-US" dirty="0"/>
                        <a:t>subtracts right variables</a:t>
                      </a:r>
                      <a:r>
                        <a:rPr lang="en-US" baseline="0" dirty="0"/>
                        <a:t> to the left variables and assign the result to left variables</a:t>
                      </a:r>
                      <a:endParaRPr lang="en-US" dirty="0"/>
                    </a:p>
                  </a:txBody>
                  <a:tcPr anchor="ctr"/>
                </a:tc>
                <a:extLst>
                  <a:ext uri="{0D108BD9-81ED-4DB2-BD59-A6C34878D82A}">
                    <a16:rowId xmlns:a16="http://schemas.microsoft.com/office/drawing/2014/main" val="115065111"/>
                  </a:ext>
                </a:extLst>
              </a:tr>
              <a:tr h="613273">
                <a:tc>
                  <a:txBody>
                    <a:bodyPr/>
                    <a:lstStyle/>
                    <a:p>
                      <a:pPr algn="ctr"/>
                      <a:r>
                        <a:rPr lang="en-US" dirty="0"/>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Multiply right variables</a:t>
                      </a:r>
                      <a:r>
                        <a:rPr lang="en-US" baseline="0" dirty="0"/>
                        <a:t> to the left variables and assign the result to left variables</a:t>
                      </a:r>
                      <a:endParaRPr lang="en-US" dirty="0"/>
                    </a:p>
                  </a:txBody>
                  <a:tcPr anchor="ctr"/>
                </a:tc>
                <a:extLst>
                  <a:ext uri="{0D108BD9-81ED-4DB2-BD59-A6C34878D82A}">
                    <a16:rowId xmlns:a16="http://schemas.microsoft.com/office/drawing/2014/main" val="2650297610"/>
                  </a:ext>
                </a:extLst>
              </a:tr>
              <a:tr h="613273">
                <a:tc>
                  <a:txBody>
                    <a:bodyPr/>
                    <a:lstStyle/>
                    <a:p>
                      <a:pPr algn="ctr"/>
                      <a:r>
                        <a:rPr lang="en-US" dirty="0"/>
                        <a:t>/=</a:t>
                      </a:r>
                    </a:p>
                  </a:txBody>
                  <a:tcPr anchor="ctr"/>
                </a:tc>
                <a:tc>
                  <a:txBody>
                    <a:bodyPr/>
                    <a:lstStyle/>
                    <a:p>
                      <a:r>
                        <a:rPr lang="en-US" dirty="0"/>
                        <a:t>Divides right variables</a:t>
                      </a:r>
                      <a:r>
                        <a:rPr lang="en-US" baseline="0" dirty="0"/>
                        <a:t> to the left variables and assign the result to left variables</a:t>
                      </a:r>
                      <a:endParaRPr lang="en-US" dirty="0"/>
                    </a:p>
                  </a:txBody>
                  <a:tcPr anchor="ctr"/>
                </a:tc>
                <a:extLst>
                  <a:ext uri="{0D108BD9-81ED-4DB2-BD59-A6C34878D82A}">
                    <a16:rowId xmlns:a16="http://schemas.microsoft.com/office/drawing/2014/main" val="2612074554"/>
                  </a:ext>
                </a:extLst>
              </a:tr>
              <a:tr h="613273">
                <a:tc>
                  <a:txBody>
                    <a:bodyPr/>
                    <a:lstStyle/>
                    <a:p>
                      <a:pPr algn="ctr"/>
                      <a:r>
                        <a:rPr lang="en-US" dirty="0"/>
                        <a:t>%=</a:t>
                      </a:r>
                    </a:p>
                  </a:txBody>
                  <a:tcPr anchor="ctr"/>
                </a:tc>
                <a:tc>
                  <a:txBody>
                    <a:bodyPr/>
                    <a:lstStyle/>
                    <a:p>
                      <a:r>
                        <a:rPr lang="en-US" dirty="0"/>
                        <a:t>Calculate modulus right variables</a:t>
                      </a:r>
                      <a:r>
                        <a:rPr lang="en-US" baseline="0" dirty="0"/>
                        <a:t> to the left variables and assign the result to left variables</a:t>
                      </a:r>
                      <a:endParaRPr lang="en-US" dirty="0"/>
                    </a:p>
                  </a:txBody>
                  <a:tcPr anchor="ctr"/>
                </a:tc>
                <a:extLst>
                  <a:ext uri="{0D108BD9-81ED-4DB2-BD59-A6C34878D82A}">
                    <a16:rowId xmlns:a16="http://schemas.microsoft.com/office/drawing/2014/main" val="106533085"/>
                  </a:ext>
                </a:extLst>
              </a:tr>
            </a:tbl>
          </a:graphicData>
        </a:graphic>
      </p:graphicFrame>
    </p:spTree>
    <p:extLst>
      <p:ext uri="{BB962C8B-B14F-4D97-AF65-F5344CB8AC3E}">
        <p14:creationId xmlns:p14="http://schemas.microsoft.com/office/powerpoint/2010/main" val="3542468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Assignment Operators in Java</a:t>
            </a:r>
          </a:p>
        </p:txBody>
      </p:sp>
      <p:sp>
        <p:nvSpPr>
          <p:cNvPr id="3" name="Content Placeholder 2"/>
          <p:cNvSpPr>
            <a:spLocks noGrp="1"/>
          </p:cNvSpPr>
          <p:nvPr>
            <p:ph idx="1"/>
          </p:nvPr>
        </p:nvSpPr>
        <p:spPr>
          <a:xfrm>
            <a:off x="838200" y="1390917"/>
            <a:ext cx="10515600" cy="4859413"/>
          </a:xfrm>
        </p:spPr>
        <p:txBody>
          <a:bodyPr>
            <a:normAutofit/>
          </a:bodyPr>
          <a:lstStyle/>
          <a:p>
            <a:pPr marL="0" indent="0">
              <a:lnSpc>
                <a:spcPct val="150000"/>
              </a:lnSpc>
              <a:buNone/>
            </a:pPr>
            <a:r>
              <a:rPr lang="en-US" sz="2400" dirty="0"/>
              <a:t>Example: </a:t>
            </a:r>
            <a:r>
              <a:rPr lang="en-US" sz="2400" dirty="0" err="1"/>
              <a:t>int</a:t>
            </a:r>
            <a:r>
              <a:rPr lang="en-US" sz="2400" dirty="0"/>
              <a:t> A = 10; </a:t>
            </a:r>
            <a:r>
              <a:rPr lang="en-US" sz="2400" dirty="0" err="1"/>
              <a:t>int</a:t>
            </a:r>
            <a:r>
              <a:rPr lang="en-US" sz="2400" dirty="0"/>
              <a:t> B = 3;</a:t>
            </a:r>
          </a:p>
          <a:p>
            <a:pPr marL="0" indent="0">
              <a:lnSpc>
                <a:spcPct val="150000"/>
              </a:lnSpc>
              <a:buNone/>
            </a:pPr>
            <a:endParaRPr lang="en-US" sz="2000" dirty="0"/>
          </a:p>
          <a:p>
            <a:pPr>
              <a:lnSpc>
                <a:spcPct val="150000"/>
              </a:lnSpc>
            </a:pPr>
            <a:endParaRPr lang="en-US" sz="2400" dirty="0"/>
          </a:p>
          <a:p>
            <a:pPr>
              <a:lnSpc>
                <a:spcPct val="150000"/>
              </a:lnSpc>
            </a:pP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1246657809"/>
              </p:ext>
            </p:extLst>
          </p:nvPr>
        </p:nvGraphicFramePr>
        <p:xfrm>
          <a:off x="943033" y="2249208"/>
          <a:ext cx="10495280" cy="4292911"/>
        </p:xfrm>
        <a:graphic>
          <a:graphicData uri="http://schemas.openxmlformats.org/drawingml/2006/table">
            <a:tbl>
              <a:tblPr firstRow="1" bandRow="1">
                <a:tableStyleId>{21E4AEA4-8DFA-4A89-87EB-49C32662AFE0}</a:tableStyleId>
              </a:tblPr>
              <a:tblGrid>
                <a:gridCol w="2332182">
                  <a:extLst>
                    <a:ext uri="{9D8B030D-6E8A-4147-A177-3AD203B41FA5}">
                      <a16:colId xmlns:a16="http://schemas.microsoft.com/office/drawing/2014/main" val="2932480121"/>
                    </a:ext>
                  </a:extLst>
                </a:gridCol>
                <a:gridCol w="4530436">
                  <a:extLst>
                    <a:ext uri="{9D8B030D-6E8A-4147-A177-3AD203B41FA5}">
                      <a16:colId xmlns:a16="http://schemas.microsoft.com/office/drawing/2014/main" val="3087973443"/>
                    </a:ext>
                  </a:extLst>
                </a:gridCol>
                <a:gridCol w="3632662">
                  <a:extLst>
                    <a:ext uri="{9D8B030D-6E8A-4147-A177-3AD203B41FA5}">
                      <a16:colId xmlns:a16="http://schemas.microsoft.com/office/drawing/2014/main" val="4286653052"/>
                    </a:ext>
                  </a:extLst>
                </a:gridCol>
              </a:tblGrid>
              <a:tr h="613273">
                <a:tc>
                  <a:txBody>
                    <a:bodyPr/>
                    <a:lstStyle/>
                    <a:p>
                      <a:pPr algn="ctr"/>
                      <a:r>
                        <a:rPr lang="en-US" sz="1800" dirty="0"/>
                        <a:t>Operator</a:t>
                      </a:r>
                    </a:p>
                  </a:txBody>
                  <a:tcPr anchor="ctr"/>
                </a:tc>
                <a:tc>
                  <a:txBody>
                    <a:bodyPr/>
                    <a:lstStyle/>
                    <a:p>
                      <a:pPr algn="ctr"/>
                      <a:r>
                        <a:rPr lang="en-US" sz="1800" dirty="0"/>
                        <a:t>Operating</a:t>
                      </a:r>
                    </a:p>
                  </a:txBody>
                  <a:tcPr anchor="ctr"/>
                </a:tc>
                <a:tc>
                  <a:txBody>
                    <a:bodyPr/>
                    <a:lstStyle/>
                    <a:p>
                      <a:pPr algn="ctr"/>
                      <a:r>
                        <a:rPr lang="en-US" sz="1800" dirty="0"/>
                        <a:t>Result</a:t>
                      </a:r>
                    </a:p>
                  </a:txBody>
                  <a:tcPr anchor="ctr"/>
                </a:tc>
                <a:extLst>
                  <a:ext uri="{0D108BD9-81ED-4DB2-BD59-A6C34878D82A}">
                    <a16:rowId xmlns:a16="http://schemas.microsoft.com/office/drawing/2014/main" val="4041043004"/>
                  </a:ext>
                </a:extLst>
              </a:tr>
              <a:tr h="613273">
                <a:tc>
                  <a:txBody>
                    <a:bodyPr/>
                    <a:lstStyle/>
                    <a:p>
                      <a:pPr algn="ctr"/>
                      <a:r>
                        <a:rPr lang="en-US" sz="1800" dirty="0"/>
                        <a:t>=</a:t>
                      </a:r>
                    </a:p>
                  </a:txBody>
                  <a:tcPr anchor="ctr"/>
                </a:tc>
                <a:tc>
                  <a:txBody>
                    <a:bodyPr/>
                    <a:lstStyle/>
                    <a:p>
                      <a:pPr algn="ctr"/>
                      <a:r>
                        <a:rPr lang="en-US" sz="1800" dirty="0"/>
                        <a:t>A</a:t>
                      </a:r>
                      <a:r>
                        <a:rPr lang="en-US" sz="1800" baseline="0" dirty="0"/>
                        <a:t> = B</a:t>
                      </a:r>
                      <a:endParaRPr lang="en-US" sz="1800" dirty="0"/>
                    </a:p>
                  </a:txBody>
                  <a:tcPr anchor="ctr"/>
                </a:tc>
                <a:tc>
                  <a:txBody>
                    <a:bodyPr/>
                    <a:lstStyle/>
                    <a:p>
                      <a:pPr algn="ctr"/>
                      <a:r>
                        <a:rPr lang="en-US" sz="1800" dirty="0"/>
                        <a:t>A = 3</a:t>
                      </a:r>
                    </a:p>
                  </a:txBody>
                  <a:tcPr anchor="ctr"/>
                </a:tc>
                <a:extLst>
                  <a:ext uri="{0D108BD9-81ED-4DB2-BD59-A6C34878D82A}">
                    <a16:rowId xmlns:a16="http://schemas.microsoft.com/office/drawing/2014/main" val="2590149646"/>
                  </a:ext>
                </a:extLst>
              </a:tr>
              <a:tr h="613273">
                <a:tc>
                  <a:txBody>
                    <a:bodyPr/>
                    <a:lstStyle/>
                    <a:p>
                      <a:pPr algn="ctr"/>
                      <a:r>
                        <a:rPr lang="en-US" sz="1800" dirty="0"/>
                        <a:t>+=</a:t>
                      </a:r>
                    </a:p>
                  </a:txBody>
                  <a:tcPr anchor="ctr"/>
                </a:tc>
                <a:tc>
                  <a:txBody>
                    <a:bodyPr/>
                    <a:lstStyle/>
                    <a:p>
                      <a:pPr algn="ctr"/>
                      <a:r>
                        <a:rPr lang="en-US" sz="1800" dirty="0"/>
                        <a:t>A+=B</a:t>
                      </a:r>
                      <a:r>
                        <a:rPr lang="en-US" sz="1800" baseline="0" dirty="0"/>
                        <a:t> or A = A+B</a:t>
                      </a:r>
                      <a:endParaRPr lang="en-US" sz="1800" dirty="0"/>
                    </a:p>
                  </a:txBody>
                  <a:tcPr anchor="ctr"/>
                </a:tc>
                <a:tc>
                  <a:txBody>
                    <a:bodyPr/>
                    <a:lstStyle/>
                    <a:p>
                      <a:pPr algn="ctr"/>
                      <a:r>
                        <a:rPr lang="en-US" sz="1800" dirty="0"/>
                        <a:t>A = 13</a:t>
                      </a:r>
                    </a:p>
                  </a:txBody>
                  <a:tcPr anchor="ctr"/>
                </a:tc>
                <a:extLst>
                  <a:ext uri="{0D108BD9-81ED-4DB2-BD59-A6C34878D82A}">
                    <a16:rowId xmlns:a16="http://schemas.microsoft.com/office/drawing/2014/main" val="1776330619"/>
                  </a:ext>
                </a:extLst>
              </a:tr>
              <a:tr h="613273">
                <a:tc>
                  <a:txBody>
                    <a:bodyPr/>
                    <a:lstStyle/>
                    <a:p>
                      <a:pPr algn="ctr"/>
                      <a:r>
                        <a:rPr lang="en-US" sz="1800" dirty="0"/>
                        <a:t>-=</a:t>
                      </a:r>
                    </a:p>
                  </a:txBody>
                  <a:tcPr anchor="ctr"/>
                </a:tc>
                <a:tc>
                  <a:txBody>
                    <a:bodyPr/>
                    <a:lstStyle/>
                    <a:p>
                      <a:pPr algn="ctr"/>
                      <a:r>
                        <a:rPr lang="en-US" sz="1800" dirty="0"/>
                        <a:t>A-=B</a:t>
                      </a:r>
                      <a:r>
                        <a:rPr lang="en-US" sz="1800" baseline="0" dirty="0"/>
                        <a:t> or A = A-B</a:t>
                      </a:r>
                      <a:endParaRPr lang="en-US" sz="1800" dirty="0"/>
                    </a:p>
                  </a:txBody>
                  <a:tcPr anchor="ctr"/>
                </a:tc>
                <a:tc>
                  <a:txBody>
                    <a:bodyPr/>
                    <a:lstStyle/>
                    <a:p>
                      <a:pPr algn="ctr"/>
                      <a:r>
                        <a:rPr lang="en-US" sz="1800" dirty="0"/>
                        <a:t>A = 7</a:t>
                      </a:r>
                    </a:p>
                  </a:txBody>
                  <a:tcPr anchor="ctr"/>
                </a:tc>
                <a:extLst>
                  <a:ext uri="{0D108BD9-81ED-4DB2-BD59-A6C34878D82A}">
                    <a16:rowId xmlns:a16="http://schemas.microsoft.com/office/drawing/2014/main" val="115065111"/>
                  </a:ext>
                </a:extLst>
              </a:tr>
              <a:tr h="613273">
                <a:tc>
                  <a:txBody>
                    <a:bodyPr/>
                    <a:lstStyle/>
                    <a:p>
                      <a:pPr algn="ctr"/>
                      <a:r>
                        <a:rPr lang="en-US" sz="1800" dirty="0"/>
                        <a:t>*=</a:t>
                      </a:r>
                    </a:p>
                  </a:txBody>
                  <a:tcPr anchor="ctr"/>
                </a:tc>
                <a:tc>
                  <a:txBody>
                    <a:bodyPr/>
                    <a:lstStyle/>
                    <a:p>
                      <a:pPr algn="ctr"/>
                      <a:r>
                        <a:rPr lang="en-US" sz="1800" dirty="0"/>
                        <a:t>A*=B</a:t>
                      </a:r>
                      <a:r>
                        <a:rPr lang="en-US" sz="1800" baseline="0" dirty="0"/>
                        <a:t> or A = A*B</a:t>
                      </a:r>
                      <a:endParaRPr lang="en-US" sz="1800" dirty="0"/>
                    </a:p>
                  </a:txBody>
                  <a:tcPr anchor="ctr"/>
                </a:tc>
                <a:tc>
                  <a:txBody>
                    <a:bodyPr/>
                    <a:lstStyle/>
                    <a:p>
                      <a:pPr algn="ctr"/>
                      <a:r>
                        <a:rPr lang="en-US" sz="1800" dirty="0"/>
                        <a:t>A = 30</a:t>
                      </a:r>
                    </a:p>
                  </a:txBody>
                  <a:tcPr anchor="ctr"/>
                </a:tc>
                <a:extLst>
                  <a:ext uri="{0D108BD9-81ED-4DB2-BD59-A6C34878D82A}">
                    <a16:rowId xmlns:a16="http://schemas.microsoft.com/office/drawing/2014/main" val="1149644336"/>
                  </a:ext>
                </a:extLst>
              </a:tr>
              <a:tr h="613273">
                <a:tc>
                  <a:txBody>
                    <a:bodyPr/>
                    <a:lstStyle/>
                    <a:p>
                      <a:pPr algn="ctr"/>
                      <a:r>
                        <a:rPr lang="en-US" sz="1800" dirty="0"/>
                        <a:t>/=</a:t>
                      </a:r>
                    </a:p>
                  </a:txBody>
                  <a:tcPr anchor="ctr"/>
                </a:tc>
                <a:tc>
                  <a:txBody>
                    <a:bodyPr/>
                    <a:lstStyle/>
                    <a:p>
                      <a:pPr algn="ctr"/>
                      <a:r>
                        <a:rPr lang="en-US" sz="1800" dirty="0"/>
                        <a:t>A/=B</a:t>
                      </a:r>
                      <a:r>
                        <a:rPr lang="en-US" sz="1800" baseline="0" dirty="0"/>
                        <a:t> or A = A/B</a:t>
                      </a:r>
                      <a:endParaRPr lang="en-US" sz="1800" dirty="0"/>
                    </a:p>
                  </a:txBody>
                  <a:tcPr anchor="ctr"/>
                </a:tc>
                <a:tc>
                  <a:txBody>
                    <a:bodyPr/>
                    <a:lstStyle/>
                    <a:p>
                      <a:pPr algn="ctr"/>
                      <a:r>
                        <a:rPr lang="en-US" sz="1800" dirty="0"/>
                        <a:t>A = 3</a:t>
                      </a:r>
                    </a:p>
                  </a:txBody>
                  <a:tcPr anchor="ctr"/>
                </a:tc>
                <a:extLst>
                  <a:ext uri="{0D108BD9-81ED-4DB2-BD59-A6C34878D82A}">
                    <a16:rowId xmlns:a16="http://schemas.microsoft.com/office/drawing/2014/main" val="3178074657"/>
                  </a:ext>
                </a:extLst>
              </a:tr>
              <a:tr h="613273">
                <a:tc>
                  <a:txBody>
                    <a:bodyPr/>
                    <a:lstStyle/>
                    <a:p>
                      <a:pPr algn="ctr"/>
                      <a:r>
                        <a:rPr lang="en-US" sz="18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A%=B</a:t>
                      </a:r>
                      <a:r>
                        <a:rPr lang="en-US" sz="1800" baseline="0" dirty="0"/>
                        <a:t> or A = A%B</a:t>
                      </a:r>
                      <a:endParaRPr lang="en-US" sz="1800" dirty="0"/>
                    </a:p>
                  </a:txBody>
                  <a:tcPr anchor="ctr"/>
                </a:tc>
                <a:tc>
                  <a:txBody>
                    <a:bodyPr/>
                    <a:lstStyle/>
                    <a:p>
                      <a:pPr algn="ctr"/>
                      <a:r>
                        <a:rPr lang="en-US" sz="1800" dirty="0"/>
                        <a:t>A</a:t>
                      </a:r>
                      <a:r>
                        <a:rPr lang="en-US" sz="1800" baseline="0" dirty="0"/>
                        <a:t> = 1</a:t>
                      </a:r>
                      <a:endParaRPr lang="en-US" sz="1800" dirty="0"/>
                    </a:p>
                  </a:txBody>
                  <a:tcPr anchor="ctr"/>
                </a:tc>
                <a:extLst>
                  <a:ext uri="{0D108BD9-81ED-4DB2-BD59-A6C34878D82A}">
                    <a16:rowId xmlns:a16="http://schemas.microsoft.com/office/drawing/2014/main" val="57966581"/>
                  </a:ext>
                </a:extLst>
              </a:tr>
            </a:tbl>
          </a:graphicData>
        </a:graphic>
      </p:graphicFrame>
    </p:spTree>
    <p:extLst>
      <p:ext uri="{BB962C8B-B14F-4D97-AF65-F5344CB8AC3E}">
        <p14:creationId xmlns:p14="http://schemas.microsoft.com/office/powerpoint/2010/main" val="1980487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marL="514350" indent="-514350">
              <a:lnSpc>
                <a:spcPct val="150000"/>
              </a:lnSpc>
              <a:buClr>
                <a:schemeClr val="accent2"/>
              </a:buClr>
              <a:buFont typeface="+mj-lt"/>
              <a:buAutoNum type="romanUcPeriod"/>
            </a:pPr>
            <a:r>
              <a:rPr lang="en-US" sz="2000" dirty="0"/>
              <a:t>Conditional if-else</a:t>
            </a:r>
          </a:p>
          <a:p>
            <a:pPr marL="514350" indent="-514350">
              <a:lnSpc>
                <a:spcPct val="150000"/>
              </a:lnSpc>
              <a:buClr>
                <a:schemeClr val="accent2"/>
              </a:buClr>
              <a:buFont typeface="+mj-lt"/>
              <a:buAutoNum type="romanUcPeriod"/>
            </a:pPr>
            <a:r>
              <a:rPr lang="en-US" sz="2000" dirty="0"/>
              <a:t>Relation Operators</a:t>
            </a:r>
          </a:p>
          <a:p>
            <a:pPr marL="514350" indent="-514350">
              <a:lnSpc>
                <a:spcPct val="150000"/>
              </a:lnSpc>
              <a:buClr>
                <a:schemeClr val="accent2"/>
              </a:buClr>
              <a:buFont typeface="+mj-lt"/>
              <a:buAutoNum type="romanUcPeriod"/>
            </a:pPr>
            <a:r>
              <a:rPr lang="en-US" sz="2000" dirty="0"/>
              <a:t>Logical Operators</a:t>
            </a:r>
          </a:p>
          <a:p>
            <a:pPr marL="514350" indent="-514350">
              <a:lnSpc>
                <a:spcPct val="150000"/>
              </a:lnSpc>
              <a:buClr>
                <a:schemeClr val="accent2"/>
              </a:buClr>
              <a:buFont typeface="+mj-lt"/>
              <a:buAutoNum type="romanUcPeriod"/>
            </a:pPr>
            <a:r>
              <a:rPr lang="en-US" sz="2000" dirty="0"/>
              <a:t>Bitwise Operators</a:t>
            </a:r>
          </a:p>
          <a:p>
            <a:pPr marL="514350" indent="-514350">
              <a:lnSpc>
                <a:spcPct val="150000"/>
              </a:lnSpc>
              <a:buClr>
                <a:schemeClr val="accent2"/>
              </a:buClr>
              <a:buFont typeface="+mj-lt"/>
              <a:buAutoNum type="romanUcPeriod"/>
            </a:pPr>
            <a:r>
              <a:rPr lang="en-US" sz="2000" dirty="0"/>
              <a:t>Assignment Operators</a:t>
            </a:r>
          </a:p>
          <a:p>
            <a:pPr marL="514350" indent="-514350">
              <a:lnSpc>
                <a:spcPct val="150000"/>
              </a:lnSpc>
              <a:buClr>
                <a:schemeClr val="accent2"/>
              </a:buClr>
              <a:buFont typeface="+mj-lt"/>
              <a:buAutoNum type="romanUcPeriod"/>
            </a:pPr>
            <a:r>
              <a:rPr lang="en-US" sz="2000" dirty="0"/>
              <a:t>Miscellaneous Operators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7633" y="1690688"/>
            <a:ext cx="2292998" cy="3174920"/>
          </a:xfrm>
          <a:prstGeom prst="rect">
            <a:avLst/>
          </a:prstGeom>
        </p:spPr>
      </p:pic>
    </p:spTree>
    <p:extLst>
      <p:ext uri="{BB962C8B-B14F-4D97-AF65-F5344CB8AC3E}">
        <p14:creationId xmlns:p14="http://schemas.microsoft.com/office/powerpoint/2010/main" val="767463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278" y="0"/>
            <a:ext cx="12284278" cy="6858000"/>
          </a:xfrm>
        </p:spPr>
        <p:txBody>
          <a:bodyPr anchor="ctr">
            <a:normAutofit/>
          </a:bodyPr>
          <a:lstStyle/>
          <a:p>
            <a:r>
              <a:rPr lang="en-US" dirty="0"/>
              <a:t>Miscellaneous Operators in Java</a:t>
            </a:r>
          </a:p>
        </p:txBody>
      </p:sp>
    </p:spTree>
    <p:extLst>
      <p:ext uri="{BB962C8B-B14F-4D97-AF65-F5344CB8AC3E}">
        <p14:creationId xmlns:p14="http://schemas.microsoft.com/office/powerpoint/2010/main" val="3363457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 Miscellaneous Operators in Java</a:t>
            </a:r>
          </a:p>
        </p:txBody>
      </p:sp>
      <p:sp>
        <p:nvSpPr>
          <p:cNvPr id="3" name="Content Placeholder 2"/>
          <p:cNvSpPr>
            <a:spLocks noGrp="1"/>
          </p:cNvSpPr>
          <p:nvPr>
            <p:ph idx="1"/>
          </p:nvPr>
        </p:nvSpPr>
        <p:spPr>
          <a:xfrm>
            <a:off x="838200" y="1390917"/>
            <a:ext cx="10515600" cy="4859413"/>
          </a:xfrm>
        </p:spPr>
        <p:txBody>
          <a:bodyPr>
            <a:normAutofit/>
          </a:bodyPr>
          <a:lstStyle/>
          <a:p>
            <a:pPr marL="0" indent="0">
              <a:lnSpc>
                <a:spcPct val="150000"/>
              </a:lnSpc>
              <a:buNone/>
            </a:pPr>
            <a:r>
              <a:rPr lang="en-US" sz="2400" dirty="0">
                <a:solidFill>
                  <a:srgbClr val="ED7D31"/>
                </a:solidFill>
              </a:rPr>
              <a:t>Conditional Operator </a:t>
            </a:r>
            <a:r>
              <a:rPr lang="en-US" sz="2400" dirty="0"/>
              <a:t>(</a:t>
            </a:r>
            <a:r>
              <a:rPr lang="en-US" sz="2400" dirty="0">
                <a:solidFill>
                  <a:srgbClr val="ED7D31"/>
                </a:solidFill>
              </a:rPr>
              <a:t>? :</a:t>
            </a:r>
            <a:r>
              <a:rPr lang="en-US" sz="2400" dirty="0"/>
              <a:t>) : is also know as the </a:t>
            </a:r>
            <a:r>
              <a:rPr lang="en-US" sz="2400" dirty="0">
                <a:solidFill>
                  <a:srgbClr val="ED7D31"/>
                </a:solidFill>
              </a:rPr>
              <a:t>ternary operator</a:t>
            </a:r>
            <a:r>
              <a:rPr lang="en-US" sz="2400" dirty="0"/>
              <a:t>. This operator consists of three variables and is used to evaluate Boolean expressions. The goal of the operator is to decide, which value should be assigned to the variable. The operator is written as:</a:t>
            </a:r>
          </a:p>
          <a:p>
            <a:pPr marL="0" indent="0">
              <a:lnSpc>
                <a:spcPct val="150000"/>
              </a:lnSpc>
              <a:buNone/>
            </a:pPr>
            <a:r>
              <a:rPr lang="en-US" sz="2400" dirty="0"/>
              <a:t>Syntax:</a:t>
            </a:r>
          </a:p>
          <a:p>
            <a:pPr marL="0" indent="0">
              <a:lnSpc>
                <a:spcPct val="150000"/>
              </a:lnSpc>
              <a:buNone/>
            </a:pPr>
            <a:r>
              <a:rPr lang="en-US" sz="2400" dirty="0"/>
              <a:t>		</a:t>
            </a:r>
            <a:r>
              <a:rPr lang="en-US" sz="2400" dirty="0">
                <a:solidFill>
                  <a:srgbClr val="ED7D31"/>
                </a:solidFill>
              </a:rPr>
              <a:t>variable(x)</a:t>
            </a:r>
            <a:r>
              <a:rPr lang="en-US" sz="2400" dirty="0"/>
              <a:t> </a:t>
            </a:r>
            <a:r>
              <a:rPr lang="en-US" sz="2400" dirty="0">
                <a:solidFill>
                  <a:srgbClr val="ED7D31"/>
                </a:solidFill>
              </a:rPr>
              <a:t>= (</a:t>
            </a:r>
            <a:r>
              <a:rPr lang="en-US" sz="2400" dirty="0"/>
              <a:t>expression</a:t>
            </a:r>
            <a:r>
              <a:rPr lang="en-US" sz="2400" dirty="0">
                <a:solidFill>
                  <a:srgbClr val="ED7D31"/>
                </a:solidFill>
              </a:rPr>
              <a:t>) ?</a:t>
            </a:r>
            <a:r>
              <a:rPr lang="en-US" sz="2400" dirty="0"/>
              <a:t> value &lt;if true&gt; </a:t>
            </a:r>
            <a:r>
              <a:rPr lang="en-US" sz="2400" dirty="0">
                <a:solidFill>
                  <a:srgbClr val="ED7D31"/>
                </a:solidFill>
              </a:rPr>
              <a:t>:</a:t>
            </a:r>
            <a:r>
              <a:rPr lang="en-US" sz="2400" dirty="0"/>
              <a:t> value &lt;if false&gt;</a:t>
            </a:r>
            <a:r>
              <a:rPr lang="en-US" sz="2400" dirty="0">
                <a:solidFill>
                  <a:srgbClr val="ED7D31"/>
                </a:solidFill>
              </a:rPr>
              <a:t>;</a:t>
            </a:r>
          </a:p>
          <a:p>
            <a:pPr marL="0" indent="0">
              <a:lnSpc>
                <a:spcPct val="150000"/>
              </a:lnSpc>
              <a:buNone/>
            </a:pPr>
            <a:endParaRPr lang="en-US" sz="2000" dirty="0"/>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4225161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 Miscellaneous Operators in Java</a:t>
            </a:r>
          </a:p>
        </p:txBody>
      </p:sp>
      <p:sp>
        <p:nvSpPr>
          <p:cNvPr id="3" name="Content Placeholder 2"/>
          <p:cNvSpPr>
            <a:spLocks noGrp="1"/>
          </p:cNvSpPr>
          <p:nvPr>
            <p:ph idx="1"/>
          </p:nvPr>
        </p:nvSpPr>
        <p:spPr>
          <a:xfrm>
            <a:off x="838200" y="1390917"/>
            <a:ext cx="10515600" cy="4859413"/>
          </a:xfrm>
        </p:spPr>
        <p:txBody>
          <a:bodyPr>
            <a:normAutofit/>
          </a:bodyPr>
          <a:lstStyle/>
          <a:p>
            <a:pPr marL="0" indent="0">
              <a:lnSpc>
                <a:spcPct val="150000"/>
              </a:lnSpc>
              <a:buNone/>
            </a:pPr>
            <a:r>
              <a:rPr lang="en-US" sz="2400" dirty="0"/>
              <a:t>Example:</a:t>
            </a:r>
          </a:p>
          <a:p>
            <a:pPr marL="0" indent="0">
              <a:lnSpc>
                <a:spcPct val="150000"/>
              </a:lnSpc>
              <a:buNone/>
            </a:pPr>
            <a:r>
              <a:rPr lang="en-US" sz="2400" dirty="0" err="1">
                <a:solidFill>
                  <a:srgbClr val="ED7D31"/>
                </a:solidFill>
              </a:rPr>
              <a:t>int</a:t>
            </a:r>
            <a:r>
              <a:rPr lang="en-US" sz="2400" dirty="0">
                <a:solidFill>
                  <a:srgbClr val="ED7D31"/>
                </a:solidFill>
              </a:rPr>
              <a:t> </a:t>
            </a:r>
            <a:r>
              <a:rPr lang="en-US" sz="2400" dirty="0"/>
              <a:t>a</a:t>
            </a:r>
            <a:r>
              <a:rPr lang="en-US" sz="2400" dirty="0">
                <a:solidFill>
                  <a:srgbClr val="ED7D31"/>
                </a:solidFill>
              </a:rPr>
              <a:t>, </a:t>
            </a:r>
            <a:r>
              <a:rPr lang="en-US" sz="2400" dirty="0"/>
              <a:t>b</a:t>
            </a:r>
            <a:r>
              <a:rPr lang="en-US" sz="2400" dirty="0">
                <a:solidFill>
                  <a:srgbClr val="ED7D31"/>
                </a:solidFill>
              </a:rPr>
              <a:t>;</a:t>
            </a:r>
          </a:p>
          <a:p>
            <a:pPr marL="0" indent="0">
              <a:lnSpc>
                <a:spcPct val="150000"/>
              </a:lnSpc>
              <a:buNone/>
            </a:pPr>
            <a:r>
              <a:rPr lang="en-US" sz="2400" dirty="0"/>
              <a:t>a</a:t>
            </a:r>
            <a:r>
              <a:rPr lang="en-US" sz="2400" dirty="0">
                <a:solidFill>
                  <a:srgbClr val="ED7D31"/>
                </a:solidFill>
              </a:rPr>
              <a:t> = </a:t>
            </a:r>
            <a:r>
              <a:rPr lang="en-US" sz="2400" dirty="0"/>
              <a:t>10</a:t>
            </a:r>
            <a:r>
              <a:rPr lang="en-US" sz="2400" dirty="0">
                <a:solidFill>
                  <a:srgbClr val="ED7D31"/>
                </a:solidFill>
              </a:rPr>
              <a:t>;</a:t>
            </a:r>
          </a:p>
          <a:p>
            <a:pPr marL="0" indent="0">
              <a:lnSpc>
                <a:spcPct val="150000"/>
              </a:lnSpc>
              <a:buNone/>
            </a:pPr>
            <a:r>
              <a:rPr lang="en-US" sz="2400" dirty="0"/>
              <a:t>b</a:t>
            </a:r>
            <a:r>
              <a:rPr lang="en-US" sz="2400" dirty="0">
                <a:solidFill>
                  <a:srgbClr val="ED7D31"/>
                </a:solidFill>
              </a:rPr>
              <a:t> = (</a:t>
            </a:r>
            <a:r>
              <a:rPr lang="en-US" sz="2400" dirty="0"/>
              <a:t>a</a:t>
            </a:r>
            <a:r>
              <a:rPr lang="en-US" sz="2400" dirty="0">
                <a:solidFill>
                  <a:srgbClr val="ED7D31"/>
                </a:solidFill>
              </a:rPr>
              <a:t>==</a:t>
            </a:r>
            <a:r>
              <a:rPr lang="en-US" sz="2400" dirty="0"/>
              <a:t>1</a:t>
            </a:r>
            <a:r>
              <a:rPr lang="en-US" sz="2400" dirty="0">
                <a:solidFill>
                  <a:srgbClr val="ED7D31"/>
                </a:solidFill>
              </a:rPr>
              <a:t>) ? </a:t>
            </a:r>
            <a:r>
              <a:rPr lang="en-US" sz="2400" dirty="0"/>
              <a:t>20</a:t>
            </a:r>
            <a:r>
              <a:rPr lang="en-US" sz="2400" dirty="0">
                <a:solidFill>
                  <a:srgbClr val="ED7D31"/>
                </a:solidFill>
              </a:rPr>
              <a:t>: </a:t>
            </a:r>
            <a:r>
              <a:rPr lang="en-US" sz="2400" dirty="0"/>
              <a:t>30</a:t>
            </a:r>
            <a:r>
              <a:rPr lang="en-US" sz="2400" dirty="0">
                <a:solidFill>
                  <a:srgbClr val="ED7D31"/>
                </a:solidFill>
              </a:rPr>
              <a:t>;</a:t>
            </a:r>
          </a:p>
          <a:p>
            <a:pPr marL="0" indent="0">
              <a:lnSpc>
                <a:spcPct val="150000"/>
              </a:lnSpc>
              <a:buNone/>
            </a:pPr>
            <a:endParaRPr lang="en-US" sz="2400" dirty="0">
              <a:solidFill>
                <a:srgbClr val="ED7D31"/>
              </a:solidFill>
            </a:endParaRPr>
          </a:p>
          <a:p>
            <a:pPr marL="0" indent="0">
              <a:lnSpc>
                <a:spcPct val="150000"/>
              </a:lnSpc>
              <a:buNone/>
            </a:pPr>
            <a:r>
              <a:rPr lang="en-US" sz="2400" dirty="0">
                <a:solidFill>
                  <a:srgbClr val="ED7D31"/>
                </a:solidFill>
              </a:rPr>
              <a:t>Output</a:t>
            </a:r>
          </a:p>
          <a:p>
            <a:pPr marL="0" indent="0">
              <a:lnSpc>
                <a:spcPct val="150000"/>
              </a:lnSpc>
              <a:buNone/>
            </a:pPr>
            <a:r>
              <a:rPr lang="en-US" sz="2400" dirty="0"/>
              <a:t>b = 30</a:t>
            </a:r>
          </a:p>
          <a:p>
            <a:pPr marL="0" indent="0">
              <a:lnSpc>
                <a:spcPct val="150000"/>
              </a:lnSpc>
              <a:buNone/>
            </a:pPr>
            <a:endParaRPr lang="en-US" sz="2400" dirty="0">
              <a:solidFill>
                <a:srgbClr val="ED7D31"/>
              </a:solidFill>
            </a:endParaRPr>
          </a:p>
          <a:p>
            <a:pPr marL="0" indent="0">
              <a:lnSpc>
                <a:spcPct val="150000"/>
              </a:lnSpc>
              <a:buNone/>
            </a:pPr>
            <a:endParaRPr lang="en-US" sz="2000" dirty="0"/>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26743726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50000"/>
              </a:lnSpc>
              <a:buClr>
                <a:schemeClr val="accent2"/>
              </a:buClr>
            </a:pPr>
            <a:r>
              <a:rPr lang="en-US" dirty="0"/>
              <a:t>The End of Chapter III</a:t>
            </a:r>
          </a:p>
        </p:txBody>
      </p:sp>
      <p:sp>
        <p:nvSpPr>
          <p:cNvPr id="3" name="Subtitle 2"/>
          <p:cNvSpPr>
            <a:spLocks noGrp="1"/>
          </p:cNvSpPr>
          <p:nvPr>
            <p:ph type="subTitle" idx="1"/>
          </p:nvPr>
        </p:nvSpPr>
        <p:spPr/>
        <p:txBody>
          <a:bodyPr/>
          <a:lstStyle/>
          <a:p>
            <a:r>
              <a:rPr lang="en-US" dirty="0"/>
              <a:t>Thank you</a:t>
            </a:r>
          </a:p>
        </p:txBody>
      </p:sp>
    </p:spTree>
    <p:extLst>
      <p:ext uri="{BB962C8B-B14F-4D97-AF65-F5344CB8AC3E}">
        <p14:creationId xmlns:p14="http://schemas.microsoft.com/office/powerpoint/2010/main" val="1604943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278" y="0"/>
            <a:ext cx="12284278" cy="6858000"/>
          </a:xfrm>
        </p:spPr>
        <p:txBody>
          <a:bodyPr anchor="ctr">
            <a:normAutofit/>
          </a:bodyPr>
          <a:lstStyle/>
          <a:p>
            <a:r>
              <a:rPr lang="en-US" dirty="0"/>
              <a:t>Conditional if-else in Java</a:t>
            </a:r>
          </a:p>
        </p:txBody>
      </p:sp>
    </p:spTree>
    <p:extLst>
      <p:ext uri="{BB962C8B-B14F-4D97-AF65-F5344CB8AC3E}">
        <p14:creationId xmlns:p14="http://schemas.microsoft.com/office/powerpoint/2010/main" val="2480285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Conditional if-else in Java</a:t>
            </a:r>
          </a:p>
        </p:txBody>
      </p:sp>
      <p:sp>
        <p:nvSpPr>
          <p:cNvPr id="3" name="Content Placeholder 2"/>
          <p:cNvSpPr>
            <a:spLocks noGrp="1"/>
          </p:cNvSpPr>
          <p:nvPr>
            <p:ph idx="1"/>
          </p:nvPr>
        </p:nvSpPr>
        <p:spPr>
          <a:xfrm>
            <a:off x="838200" y="1449108"/>
            <a:ext cx="10515600" cy="4859413"/>
          </a:xfrm>
        </p:spPr>
        <p:txBody>
          <a:bodyPr>
            <a:normAutofit/>
          </a:bodyPr>
          <a:lstStyle/>
          <a:p>
            <a:pPr marL="0" indent="0">
              <a:lnSpc>
                <a:spcPct val="150000"/>
              </a:lnSpc>
              <a:buNone/>
            </a:pPr>
            <a:r>
              <a:rPr lang="en-US" sz="2400" dirty="0">
                <a:solidFill>
                  <a:srgbClr val="ED7D31"/>
                </a:solidFill>
              </a:rPr>
              <a:t>Conditional if-else </a:t>
            </a:r>
            <a:r>
              <a:rPr lang="en-US" sz="2400" dirty="0"/>
              <a:t>or </a:t>
            </a:r>
            <a:r>
              <a:rPr lang="en-US" sz="2400" dirty="0">
                <a:solidFill>
                  <a:srgbClr val="ED7D31"/>
                </a:solidFill>
              </a:rPr>
              <a:t>if statement </a:t>
            </a:r>
            <a:r>
              <a:rPr lang="en-US" sz="2400" dirty="0"/>
              <a:t>is used to test the condition. It returns true or false. There are various types of if statement in java.</a:t>
            </a:r>
          </a:p>
          <a:p>
            <a:pPr marL="514350" indent="-514350">
              <a:lnSpc>
                <a:spcPct val="150000"/>
              </a:lnSpc>
              <a:buFont typeface="+mj-lt"/>
              <a:buAutoNum type="romanLcPeriod"/>
            </a:pPr>
            <a:r>
              <a:rPr lang="en-US" sz="2400" dirty="0">
                <a:solidFill>
                  <a:srgbClr val="ED7D31"/>
                </a:solidFill>
              </a:rPr>
              <a:t>if statement</a:t>
            </a:r>
          </a:p>
          <a:p>
            <a:pPr marL="514350" indent="-514350">
              <a:lnSpc>
                <a:spcPct val="150000"/>
              </a:lnSpc>
              <a:buFont typeface="+mj-lt"/>
              <a:buAutoNum type="romanLcPeriod"/>
            </a:pPr>
            <a:r>
              <a:rPr lang="en-US" sz="2400" dirty="0">
                <a:solidFill>
                  <a:srgbClr val="ED7D31"/>
                </a:solidFill>
              </a:rPr>
              <a:t>if-else statement</a:t>
            </a:r>
          </a:p>
          <a:p>
            <a:pPr marL="514350" indent="-514350">
              <a:lnSpc>
                <a:spcPct val="150000"/>
              </a:lnSpc>
              <a:buFont typeface="+mj-lt"/>
              <a:buAutoNum type="romanLcPeriod"/>
            </a:pPr>
            <a:r>
              <a:rPr lang="en-US" sz="2400" dirty="0">
                <a:solidFill>
                  <a:srgbClr val="ED7D31"/>
                </a:solidFill>
              </a:rPr>
              <a:t>nested if statement</a:t>
            </a:r>
          </a:p>
          <a:p>
            <a:pPr marL="514350" indent="-514350">
              <a:lnSpc>
                <a:spcPct val="150000"/>
              </a:lnSpc>
              <a:buFont typeface="+mj-lt"/>
              <a:buAutoNum type="romanLcPeriod"/>
            </a:pPr>
            <a:r>
              <a:rPr lang="en-US" sz="2400" dirty="0">
                <a:solidFill>
                  <a:srgbClr val="ED7D31"/>
                </a:solidFill>
              </a:rPr>
              <a:t>if-else-if ladder</a:t>
            </a:r>
          </a:p>
          <a:p>
            <a:pPr marL="0" indent="0">
              <a:lnSpc>
                <a:spcPct val="150000"/>
              </a:lnSpc>
              <a:buNone/>
            </a:pPr>
            <a:endParaRPr lang="en-US" sz="2000" dirty="0"/>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1697964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Conditional if-else in Java (con.)</a:t>
            </a:r>
          </a:p>
        </p:txBody>
      </p:sp>
      <p:sp>
        <p:nvSpPr>
          <p:cNvPr id="3" name="Content Placeholder 2"/>
          <p:cNvSpPr>
            <a:spLocks noGrp="1"/>
          </p:cNvSpPr>
          <p:nvPr>
            <p:ph idx="1"/>
          </p:nvPr>
        </p:nvSpPr>
        <p:spPr>
          <a:xfrm>
            <a:off x="838200" y="1449108"/>
            <a:ext cx="10515600" cy="4859413"/>
          </a:xfrm>
        </p:spPr>
        <p:txBody>
          <a:bodyPr>
            <a:normAutofit/>
          </a:bodyPr>
          <a:lstStyle/>
          <a:p>
            <a:pPr marL="514350" indent="-514350">
              <a:lnSpc>
                <a:spcPct val="150000"/>
              </a:lnSpc>
              <a:buFont typeface="+mj-lt"/>
              <a:buAutoNum type="romanLcPeriod"/>
            </a:pPr>
            <a:r>
              <a:rPr lang="en-US" sz="2400" dirty="0">
                <a:solidFill>
                  <a:srgbClr val="ED7D31"/>
                </a:solidFill>
              </a:rPr>
              <a:t>if statement </a:t>
            </a:r>
            <a:r>
              <a:rPr lang="en-US" sz="2400" dirty="0"/>
              <a:t>tests the condition. It executes the if statement if condition is true.</a:t>
            </a:r>
          </a:p>
          <a:p>
            <a:pPr marL="0" indent="0">
              <a:lnSpc>
                <a:spcPct val="150000"/>
              </a:lnSpc>
              <a:buNone/>
            </a:pPr>
            <a:r>
              <a:rPr lang="en-US" sz="2400" dirty="0"/>
              <a:t>Syntax:</a:t>
            </a:r>
          </a:p>
          <a:p>
            <a:pPr marL="0" indent="0">
              <a:lnSpc>
                <a:spcPct val="150000"/>
              </a:lnSpc>
              <a:buNone/>
            </a:pPr>
            <a:r>
              <a:rPr lang="en-US" sz="2400" dirty="0">
                <a:solidFill>
                  <a:srgbClr val="ED7D31"/>
                </a:solidFill>
              </a:rPr>
              <a:t>if(</a:t>
            </a:r>
            <a:r>
              <a:rPr lang="en-US" sz="2400" dirty="0"/>
              <a:t>condition</a:t>
            </a:r>
            <a:r>
              <a:rPr lang="en-US" sz="2400" dirty="0">
                <a:solidFill>
                  <a:srgbClr val="ED7D31"/>
                </a:solidFill>
              </a:rPr>
              <a:t>){</a:t>
            </a:r>
          </a:p>
          <a:p>
            <a:pPr marL="0" indent="0">
              <a:lnSpc>
                <a:spcPct val="150000"/>
              </a:lnSpc>
              <a:buNone/>
            </a:pPr>
            <a:r>
              <a:rPr lang="en-US" sz="2400" dirty="0"/>
              <a:t>	</a:t>
            </a:r>
            <a:r>
              <a:rPr lang="en-US" sz="2400" dirty="0">
                <a:solidFill>
                  <a:schemeClr val="accent6">
                    <a:lumMod val="75000"/>
                  </a:schemeClr>
                </a:solidFill>
              </a:rPr>
              <a:t>//code to be executes</a:t>
            </a:r>
          </a:p>
          <a:p>
            <a:pPr marL="0" indent="0">
              <a:lnSpc>
                <a:spcPct val="150000"/>
              </a:lnSpc>
              <a:buNone/>
            </a:pPr>
            <a:r>
              <a:rPr lang="en-US" sz="2400" dirty="0">
                <a:solidFill>
                  <a:srgbClr val="ED7D31"/>
                </a:solidFill>
              </a:rPr>
              <a:t>}</a:t>
            </a:r>
          </a:p>
          <a:p>
            <a:pPr>
              <a:lnSpc>
                <a:spcPct val="150000"/>
              </a:lnSpc>
            </a:pPr>
            <a:endParaRPr lang="en-US" sz="2400" dirty="0"/>
          </a:p>
        </p:txBody>
      </p:sp>
    </p:spTree>
    <p:extLst>
      <p:ext uri="{BB962C8B-B14F-4D97-AF65-F5344CB8AC3E}">
        <p14:creationId xmlns:p14="http://schemas.microsoft.com/office/powerpoint/2010/main" val="3383556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Conditional if-else in Java (con.)</a:t>
            </a:r>
          </a:p>
        </p:txBody>
      </p:sp>
      <p:sp>
        <p:nvSpPr>
          <p:cNvPr id="3" name="Content Placeholder 2"/>
          <p:cNvSpPr>
            <a:spLocks noGrp="1"/>
          </p:cNvSpPr>
          <p:nvPr>
            <p:ph idx="1"/>
          </p:nvPr>
        </p:nvSpPr>
        <p:spPr>
          <a:xfrm>
            <a:off x="838200" y="1449108"/>
            <a:ext cx="10515600" cy="4859413"/>
          </a:xfrm>
        </p:spPr>
        <p:txBody>
          <a:bodyPr>
            <a:normAutofit/>
          </a:bodyPr>
          <a:lstStyle/>
          <a:p>
            <a:pPr marL="0" indent="0" algn="ctr">
              <a:lnSpc>
                <a:spcPct val="150000"/>
              </a:lnSpc>
              <a:buNone/>
            </a:pPr>
            <a:r>
              <a:rPr lang="en-US" sz="2400" dirty="0"/>
              <a:t>Flow chart of if statement</a:t>
            </a:r>
          </a:p>
          <a:p>
            <a:pPr>
              <a:lnSpc>
                <a:spcPct val="150000"/>
              </a:lnSpc>
            </a:pPr>
            <a:endParaRPr lang="en-US" sz="2400" dirty="0"/>
          </a:p>
          <a:p>
            <a:pPr>
              <a:lnSpc>
                <a:spcPct val="150000"/>
              </a:lnSpc>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1974" y="2187890"/>
            <a:ext cx="5428052" cy="4495543"/>
          </a:xfrm>
          <a:prstGeom prst="rect">
            <a:avLst/>
          </a:prstGeom>
        </p:spPr>
      </p:pic>
    </p:spTree>
    <p:extLst>
      <p:ext uri="{BB962C8B-B14F-4D97-AF65-F5344CB8AC3E}">
        <p14:creationId xmlns:p14="http://schemas.microsoft.com/office/powerpoint/2010/main" val="346715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Conditional if-else in Java (con.)</a:t>
            </a:r>
          </a:p>
        </p:txBody>
      </p:sp>
      <p:sp>
        <p:nvSpPr>
          <p:cNvPr id="3" name="Content Placeholder 2"/>
          <p:cNvSpPr>
            <a:spLocks noGrp="1"/>
          </p:cNvSpPr>
          <p:nvPr>
            <p:ph idx="1"/>
          </p:nvPr>
        </p:nvSpPr>
        <p:spPr>
          <a:xfrm>
            <a:off x="838200" y="1449108"/>
            <a:ext cx="10515600" cy="4859413"/>
          </a:xfrm>
        </p:spPr>
        <p:txBody>
          <a:bodyPr>
            <a:normAutofit/>
          </a:bodyPr>
          <a:lstStyle/>
          <a:p>
            <a:pPr marL="0" indent="0">
              <a:lnSpc>
                <a:spcPct val="150000"/>
              </a:lnSpc>
              <a:buNone/>
            </a:pPr>
            <a:r>
              <a:rPr lang="en-US" sz="2400" dirty="0"/>
              <a:t>Example real life:</a:t>
            </a:r>
          </a:p>
          <a:p>
            <a:pPr marL="0" indent="0">
              <a:lnSpc>
                <a:spcPct val="150000"/>
              </a:lnSpc>
              <a:buNone/>
            </a:pPr>
            <a:r>
              <a:rPr lang="en-US" sz="2400" dirty="0"/>
              <a:t>If (bank balance is close to zero)</a:t>
            </a:r>
          </a:p>
          <a:p>
            <a:pPr marL="0" indent="0">
              <a:lnSpc>
                <a:spcPct val="150000"/>
              </a:lnSpc>
              <a:buNone/>
            </a:pPr>
            <a:r>
              <a:rPr lang="en-US" sz="2400" dirty="0"/>
              <a:t>=&gt;	borrow friend’s money</a:t>
            </a:r>
          </a:p>
          <a:p>
            <a:pPr marL="0" indent="0">
              <a:lnSpc>
                <a:spcPct val="150000"/>
              </a:lnSpc>
              <a:buNone/>
            </a:pPr>
            <a:r>
              <a:rPr lang="en-US" sz="2400" dirty="0"/>
              <a:t>If(room is dark)</a:t>
            </a:r>
          </a:p>
          <a:p>
            <a:pPr marL="0" indent="0">
              <a:lnSpc>
                <a:spcPct val="150000"/>
              </a:lnSpc>
              <a:buNone/>
            </a:pPr>
            <a:r>
              <a:rPr lang="en-US" sz="2400" dirty="0"/>
              <a:t>=&gt;	turn on the light</a:t>
            </a:r>
          </a:p>
          <a:p>
            <a:pPr marL="0" indent="0">
              <a:lnSpc>
                <a:spcPct val="150000"/>
              </a:lnSpc>
              <a:buNone/>
            </a:pPr>
            <a:r>
              <a:rPr lang="en-US" sz="2400" dirty="0"/>
              <a:t>If(student’s mark is 60)</a:t>
            </a:r>
          </a:p>
          <a:p>
            <a:pPr marL="0" indent="0">
              <a:lnSpc>
                <a:spcPct val="150000"/>
              </a:lnSpc>
              <a:buNone/>
            </a:pPr>
            <a:r>
              <a:rPr lang="en-US" sz="2400" dirty="0"/>
              <a:t>=&gt;	student is pass</a:t>
            </a:r>
          </a:p>
          <a:p>
            <a:pPr>
              <a:lnSpc>
                <a:spcPct val="150000"/>
              </a:lnSpc>
            </a:pPr>
            <a:endParaRPr lang="en-US" sz="2400" dirty="0"/>
          </a:p>
        </p:txBody>
      </p:sp>
    </p:spTree>
    <p:extLst>
      <p:ext uri="{BB962C8B-B14F-4D97-AF65-F5344CB8AC3E}">
        <p14:creationId xmlns:p14="http://schemas.microsoft.com/office/powerpoint/2010/main" val="1781835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Conditional if-else in Java (con.)</a:t>
            </a:r>
          </a:p>
        </p:txBody>
      </p:sp>
      <p:sp>
        <p:nvSpPr>
          <p:cNvPr id="3" name="Content Placeholder 2"/>
          <p:cNvSpPr>
            <a:spLocks noGrp="1"/>
          </p:cNvSpPr>
          <p:nvPr>
            <p:ph idx="1"/>
          </p:nvPr>
        </p:nvSpPr>
        <p:spPr>
          <a:xfrm>
            <a:off x="838200" y="1449108"/>
            <a:ext cx="10515600" cy="4859413"/>
          </a:xfrm>
        </p:spPr>
        <p:txBody>
          <a:bodyPr>
            <a:normAutofit fontScale="85000" lnSpcReduction="10000"/>
          </a:bodyPr>
          <a:lstStyle/>
          <a:p>
            <a:pPr marL="514350" indent="-514350">
              <a:lnSpc>
                <a:spcPct val="150000"/>
              </a:lnSpc>
              <a:buFont typeface="+mj-lt"/>
              <a:buAutoNum type="romanLcPeriod" startAt="2"/>
            </a:pPr>
            <a:r>
              <a:rPr lang="en-US" sz="2400" dirty="0">
                <a:solidFill>
                  <a:srgbClr val="ED7D31"/>
                </a:solidFill>
              </a:rPr>
              <a:t>If-else statement</a:t>
            </a:r>
            <a:r>
              <a:rPr lang="en-US" sz="2400" dirty="0"/>
              <a:t> also tests the condition. It executes the if block if condition is true otherwise execute the else block.</a:t>
            </a:r>
          </a:p>
          <a:p>
            <a:pPr marL="0" indent="0">
              <a:lnSpc>
                <a:spcPct val="150000"/>
              </a:lnSpc>
              <a:buNone/>
            </a:pPr>
            <a:r>
              <a:rPr lang="en-US" sz="2400" dirty="0"/>
              <a:t>Syntax:</a:t>
            </a:r>
          </a:p>
          <a:p>
            <a:pPr marL="0" indent="0">
              <a:lnSpc>
                <a:spcPct val="150000"/>
              </a:lnSpc>
              <a:buNone/>
            </a:pPr>
            <a:r>
              <a:rPr lang="en-US" sz="2400" dirty="0">
                <a:solidFill>
                  <a:srgbClr val="ED7D31"/>
                </a:solidFill>
              </a:rPr>
              <a:t>if(</a:t>
            </a:r>
            <a:r>
              <a:rPr lang="en-US" sz="2400" dirty="0"/>
              <a:t>condition</a:t>
            </a:r>
            <a:r>
              <a:rPr lang="en-US" sz="2400" dirty="0">
                <a:solidFill>
                  <a:srgbClr val="ED7D31"/>
                </a:solidFill>
              </a:rPr>
              <a:t>){</a:t>
            </a:r>
          </a:p>
          <a:p>
            <a:pPr marL="0" indent="0">
              <a:lnSpc>
                <a:spcPct val="150000"/>
              </a:lnSpc>
              <a:buNone/>
            </a:pPr>
            <a:r>
              <a:rPr lang="en-US" sz="2400" dirty="0"/>
              <a:t>	</a:t>
            </a:r>
            <a:r>
              <a:rPr lang="en-US" sz="2400" dirty="0">
                <a:solidFill>
                  <a:schemeClr val="accent6">
                    <a:lumMod val="75000"/>
                  </a:schemeClr>
                </a:solidFill>
              </a:rPr>
              <a:t>//code in if block to be executes</a:t>
            </a:r>
          </a:p>
          <a:p>
            <a:pPr marL="0" indent="0">
              <a:lnSpc>
                <a:spcPct val="150000"/>
              </a:lnSpc>
              <a:buNone/>
            </a:pPr>
            <a:r>
              <a:rPr lang="en-US" sz="2400" dirty="0">
                <a:solidFill>
                  <a:srgbClr val="ED7D31"/>
                </a:solidFill>
              </a:rPr>
              <a:t>}</a:t>
            </a:r>
          </a:p>
          <a:p>
            <a:pPr marL="0" indent="0">
              <a:lnSpc>
                <a:spcPct val="150000"/>
              </a:lnSpc>
              <a:buNone/>
            </a:pPr>
            <a:r>
              <a:rPr lang="en-US" sz="2400" dirty="0">
                <a:solidFill>
                  <a:srgbClr val="ED7D31"/>
                </a:solidFill>
              </a:rPr>
              <a:t>else{</a:t>
            </a:r>
          </a:p>
          <a:p>
            <a:pPr marL="0" indent="0">
              <a:lnSpc>
                <a:spcPct val="150000"/>
              </a:lnSpc>
              <a:buNone/>
            </a:pPr>
            <a:r>
              <a:rPr lang="en-US" sz="2400" dirty="0"/>
              <a:t>	</a:t>
            </a:r>
            <a:r>
              <a:rPr lang="en-US" sz="2400" dirty="0">
                <a:solidFill>
                  <a:schemeClr val="accent6">
                    <a:lumMod val="75000"/>
                  </a:schemeClr>
                </a:solidFill>
              </a:rPr>
              <a:t>//code in else block to be executes</a:t>
            </a:r>
          </a:p>
          <a:p>
            <a:pPr marL="0" indent="0">
              <a:lnSpc>
                <a:spcPct val="150000"/>
              </a:lnSpc>
              <a:buNone/>
            </a:pPr>
            <a:r>
              <a:rPr lang="en-US" sz="2400" dirty="0">
                <a:solidFill>
                  <a:srgbClr val="ED7D31"/>
                </a:solidFill>
              </a:rPr>
              <a:t>}</a:t>
            </a:r>
          </a:p>
          <a:p>
            <a:pPr>
              <a:lnSpc>
                <a:spcPct val="150000"/>
              </a:lnSpc>
            </a:pPr>
            <a:endParaRPr lang="en-US" sz="2400" dirty="0"/>
          </a:p>
        </p:txBody>
      </p:sp>
    </p:spTree>
    <p:extLst>
      <p:ext uri="{BB962C8B-B14F-4D97-AF65-F5344CB8AC3E}">
        <p14:creationId xmlns:p14="http://schemas.microsoft.com/office/powerpoint/2010/main" val="1755375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ill Sans MT"/>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D179CFCE3C4C42B2EEA07E617464BC" ma:contentTypeVersion="8" ma:contentTypeDescription="Create a new document." ma:contentTypeScope="" ma:versionID="8c54013bfe0dc43559aa27ff8779352e">
  <xsd:schema xmlns:xsd="http://www.w3.org/2001/XMLSchema" xmlns:xs="http://www.w3.org/2001/XMLSchema" xmlns:p="http://schemas.microsoft.com/office/2006/metadata/properties" xmlns:ns2="2337964e-7d50-499b-91fe-bb43e4595899" targetNamespace="http://schemas.microsoft.com/office/2006/metadata/properties" ma:root="true" ma:fieldsID="40942fee43b86ed203c7aef9b21fe071" ns2:_="">
    <xsd:import namespace="2337964e-7d50-499b-91fe-bb43e459589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37964e-7d50-499b-91fe-bb43e45958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5CA3274-FC48-4014-8BF5-ED16EA6B09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37964e-7d50-499b-91fe-bb43e45958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A0258F1-498C-42F9-AF58-F0F31A53CE9E}">
  <ds:schemaRefs>
    <ds:schemaRef ds:uri="http://schemas.microsoft.com/sharepoint/v3/contenttype/forms"/>
  </ds:schemaRefs>
</ds:datastoreItem>
</file>

<file path=customXml/itemProps3.xml><?xml version="1.0" encoding="utf-8"?>
<ds:datastoreItem xmlns:ds="http://schemas.openxmlformats.org/officeDocument/2006/customXml" ds:itemID="{55141B15-EE0D-4443-A719-AE6ECE5BAC8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2958</TotalTime>
  <Words>1508</Words>
  <Application>Microsoft Office PowerPoint</Application>
  <PresentationFormat>Widescreen</PresentationFormat>
  <Paragraphs>288</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Arial Narrow</vt:lpstr>
      <vt:lpstr>Gill Sans MT</vt:lpstr>
      <vt:lpstr>Khmer OS Battambang</vt:lpstr>
      <vt:lpstr>Khmer OS Muol Light</vt:lpstr>
      <vt:lpstr>Office Theme</vt:lpstr>
      <vt:lpstr>PowerPoint Presentation</vt:lpstr>
      <vt:lpstr>Chapter III</vt:lpstr>
      <vt:lpstr>Agenda</vt:lpstr>
      <vt:lpstr>Conditional if-else in Java</vt:lpstr>
      <vt:lpstr>I. Conditional if-else in Java</vt:lpstr>
      <vt:lpstr>I. Conditional if-else in Java (con.)</vt:lpstr>
      <vt:lpstr>I. Conditional if-else in Java (con.)</vt:lpstr>
      <vt:lpstr>I. Conditional if-else in Java (con.)</vt:lpstr>
      <vt:lpstr>I. Conditional if-else in Java (con.)</vt:lpstr>
      <vt:lpstr>I. Conditional if-else in Java (con.)</vt:lpstr>
      <vt:lpstr>I. Conditional if-else in Java (con.)</vt:lpstr>
      <vt:lpstr>I. Conditional if-else in Java (con.)</vt:lpstr>
      <vt:lpstr>I. Conditional if-else in Java (con.)</vt:lpstr>
      <vt:lpstr>I. Conditional if-else in Java (con.)</vt:lpstr>
      <vt:lpstr>I. Conditional if-else in Java (con.)</vt:lpstr>
      <vt:lpstr>I. Conditional if-else in Java (con.)</vt:lpstr>
      <vt:lpstr>Relation Operators in Java</vt:lpstr>
      <vt:lpstr>II. Relation Operators in Java</vt:lpstr>
      <vt:lpstr>II. Relation Operators in Java (con.)</vt:lpstr>
      <vt:lpstr>Logical Operators in Java</vt:lpstr>
      <vt:lpstr>III. Logical Operators in Java</vt:lpstr>
      <vt:lpstr>III. Logical Operators in Java (con.)</vt:lpstr>
      <vt:lpstr>III. Logical Operators in Java (con.)</vt:lpstr>
      <vt:lpstr>Bitwise Operators in Java</vt:lpstr>
      <vt:lpstr>IV. Bitwise Operators in Java</vt:lpstr>
      <vt:lpstr>IV. Bitwise Operators in Java (con.)</vt:lpstr>
      <vt:lpstr>Assignment Operators in Java</vt:lpstr>
      <vt:lpstr>V. Assignment Operators in Java</vt:lpstr>
      <vt:lpstr>V. Assignment Operators in Java</vt:lpstr>
      <vt:lpstr>Miscellaneous Operators in Java</vt:lpstr>
      <vt:lpstr>VI. Miscellaneous Operators in Java</vt:lpstr>
      <vt:lpstr>VI. Miscellaneous Operators in Java</vt:lpstr>
      <vt:lpstr>The End of Chapter III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vimproducts1466</cp:lastModifiedBy>
  <cp:revision>176</cp:revision>
  <dcterms:created xsi:type="dcterms:W3CDTF">2019-05-26T09:05:26Z</dcterms:created>
  <dcterms:modified xsi:type="dcterms:W3CDTF">2022-12-02T10:34:11Z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0x010100A5D179CFCE3C4C42B2EEA07E617464BC</vt:lpwstr>
  </property>
</Properties>
</file>