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01" r:id="rId5"/>
    <p:sldId id="302" r:id="rId6"/>
    <p:sldId id="257" r:id="rId7"/>
    <p:sldId id="349" r:id="rId8"/>
    <p:sldId id="339" r:id="rId9"/>
    <p:sldId id="350" r:id="rId10"/>
    <p:sldId id="351" r:id="rId11"/>
    <p:sldId id="360" r:id="rId12"/>
    <p:sldId id="352" r:id="rId13"/>
    <p:sldId id="353" r:id="rId14"/>
    <p:sldId id="361" r:id="rId15"/>
    <p:sldId id="362" r:id="rId16"/>
    <p:sldId id="363" r:id="rId17"/>
    <p:sldId id="364" r:id="rId18"/>
    <p:sldId id="365" r:id="rId19"/>
    <p:sldId id="354" r:id="rId20"/>
    <p:sldId id="355" r:id="rId21"/>
    <p:sldId id="367" r:id="rId22"/>
    <p:sldId id="366" r:id="rId23"/>
    <p:sldId id="368" r:id="rId24"/>
    <p:sldId id="356" r:id="rId25"/>
    <p:sldId id="357" r:id="rId26"/>
    <p:sldId id="369" r:id="rId27"/>
    <p:sldId id="2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AFAFA"/>
    <a:srgbClr val="FFFFFF"/>
    <a:srgbClr val="000000"/>
    <a:srgbClr val="EAEFF7"/>
    <a:srgbClr val="990000"/>
    <a:srgbClr val="F1574D"/>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107" d="100"/>
          <a:sy n="107" d="100"/>
        </p:scale>
        <p:origin x="678"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E4FCFA-D1F3-43FC-AE29-526F40D46AA0}"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955918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4FCFA-D1F3-43FC-AE29-526F40D46AA0}"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50241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4FCFA-D1F3-43FC-AE29-526F40D46AA0}"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2681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4FCFA-D1F3-43FC-AE29-526F40D46AA0}"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cxnSp>
        <p:nvCxnSpPr>
          <p:cNvPr id="7" name="Straight Connector 6"/>
          <p:cNvCxnSpPr/>
          <p:nvPr userDrawn="1"/>
        </p:nvCxnSpPr>
        <p:spPr>
          <a:xfrm>
            <a:off x="961053" y="1352937"/>
            <a:ext cx="10534261" cy="0"/>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3594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E4FCFA-D1F3-43FC-AE29-526F40D46AA0}"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635939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E4FCFA-D1F3-43FC-AE29-526F40D46AA0}"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3113086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E4FCFA-D1F3-43FC-AE29-526F40D46AA0}" type="datetimeFigureOut">
              <a:rPr lang="en-US" smtClean="0"/>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02473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E4FCFA-D1F3-43FC-AE29-526F40D46AA0}" type="datetimeFigureOut">
              <a:rPr lang="en-US" smtClean="0"/>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37982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4FCFA-D1F3-43FC-AE29-526F40D46AA0}" type="datetimeFigureOut">
              <a:rPr lang="en-US" smtClean="0"/>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354272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E4FCFA-D1F3-43FC-AE29-526F40D46AA0}"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462170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E4FCFA-D1F3-43FC-AE29-526F40D46AA0}"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2048535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4FCFA-D1F3-43FC-AE29-526F40D46AA0}" type="datetimeFigureOut">
              <a:rPr lang="en-US" smtClean="0"/>
              <a:t>11/24/2023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842D6-3017-45C6-B81C-63D9DA5C2269}" type="slidenum">
              <a:rPr lang="en-US" smtClean="0"/>
              <a:t>‹#›</a:t>
            </a:fld>
            <a:endParaRPr lang="en-US"/>
          </a:p>
        </p:txBody>
      </p:sp>
      <p:cxnSp>
        <p:nvCxnSpPr>
          <p:cNvPr id="13" name="Straight Connector 12"/>
          <p:cNvCxnSpPr/>
          <p:nvPr userDrawn="1"/>
        </p:nvCxnSpPr>
        <p:spPr>
          <a:xfrm>
            <a:off x="0" y="0"/>
            <a:ext cx="35814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581400" y="0"/>
            <a:ext cx="3581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7162800" y="0"/>
            <a:ext cx="2932922"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0095722" y="0"/>
            <a:ext cx="209627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0" y="6858000"/>
            <a:ext cx="35814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3581400" y="6858000"/>
            <a:ext cx="35814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7162800" y="6858000"/>
            <a:ext cx="2932922"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10095722" y="6858000"/>
            <a:ext cx="2096278"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822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633451" y="2952009"/>
            <a:ext cx="9738360" cy="1645920"/>
          </a:xfrm>
          <a:prstGeom prst="rect">
            <a:avLst/>
          </a:prstGeom>
        </p:spPr>
        <p:txBody>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dirty="0"/>
              <a:t>Course: Java programming </a:t>
            </a:r>
            <a:r>
              <a:rPr lang="en-US" dirty="0" err="1"/>
              <a:t>i</a:t>
            </a:r>
            <a:endParaRPr lang="en-US" dirty="0"/>
          </a:p>
          <a:p>
            <a:endParaRPr lang="en-US" sz="1800" dirty="0">
              <a:latin typeface="Arial Narrow" panose="020B0606020202030204" pitchFamily="34" charset="0"/>
            </a:endParaRPr>
          </a:p>
          <a:p>
            <a:r>
              <a:rPr lang="en-US" sz="1800" dirty="0">
                <a:latin typeface="Arial Narrow" panose="020B0606020202030204" pitchFamily="34" charset="0"/>
              </a:rPr>
              <a:t>	</a:t>
            </a: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r>
              <a:rPr lang="en-US" sz="1800" dirty="0">
                <a:latin typeface="Arial Narrow" panose="020B0606020202030204" pitchFamily="34" charset="0"/>
              </a:rPr>
              <a:t>Mr. Chenda Sovisal</a:t>
            </a:r>
          </a:p>
        </p:txBody>
      </p:sp>
      <p:pic>
        <p:nvPicPr>
          <p:cNvPr id="5" name="Picture 4">
            <a:extLst>
              <a:ext uri="{FF2B5EF4-FFF2-40B4-BE49-F238E27FC236}">
                <a16:creationId xmlns:a16="http://schemas.microsoft.com/office/drawing/2014/main" id="{D5EAA4C1-976E-4F7F-9A16-E60E0A0C2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01" y="92060"/>
            <a:ext cx="2552700" cy="1304925"/>
          </a:xfrm>
          <a:prstGeom prst="rect">
            <a:avLst/>
          </a:prstGeom>
        </p:spPr>
      </p:pic>
    </p:spTree>
    <p:extLst>
      <p:ext uri="{BB962C8B-B14F-4D97-AF65-F5344CB8AC3E}">
        <p14:creationId xmlns:p14="http://schemas.microsoft.com/office/powerpoint/2010/main" val="3841137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a:t>
            </a:r>
            <a:r>
              <a:rPr lang="en-US" sz="4400" dirty="0"/>
              <a:t>String Methods and Operations</a:t>
            </a:r>
            <a:endParaRPr lang="en-US" dirty="0"/>
          </a:p>
        </p:txBody>
      </p:sp>
      <p:sp>
        <p:nvSpPr>
          <p:cNvPr id="3" name="Content Placeholder 2"/>
          <p:cNvSpPr>
            <a:spLocks noGrp="1"/>
          </p:cNvSpPr>
          <p:nvPr>
            <p:ph idx="1"/>
          </p:nvPr>
        </p:nvSpPr>
        <p:spPr>
          <a:xfrm>
            <a:off x="838200" y="1449108"/>
            <a:ext cx="10515600" cy="5221856"/>
          </a:xfrm>
        </p:spPr>
        <p:txBody>
          <a:bodyPr>
            <a:normAutofit/>
          </a:bodyPr>
          <a:lstStyle/>
          <a:p>
            <a:pPr marL="0" indent="0">
              <a:lnSpc>
                <a:spcPct val="150000"/>
              </a:lnSpc>
              <a:buNone/>
            </a:pPr>
            <a:r>
              <a:rPr lang="en-US" sz="2400" dirty="0"/>
              <a:t>Commonly used methods for string manipulation:</a:t>
            </a:r>
          </a:p>
          <a:p>
            <a:pPr>
              <a:lnSpc>
                <a:spcPct val="150000"/>
              </a:lnSpc>
            </a:pPr>
            <a:r>
              <a:rPr lang="en-US" sz="2400" dirty="0"/>
              <a:t>length() : This method returns the length of the string, i.e., the number of characters in the string. Ex:</a:t>
            </a:r>
          </a:p>
          <a:p>
            <a:pPr marL="457200" lvl="1" indent="0">
              <a:lnSpc>
                <a:spcPct val="150000"/>
              </a:lnSpc>
              <a:buNone/>
            </a:pPr>
            <a:r>
              <a:rPr lang="en-US" sz="2000" dirty="0"/>
              <a:t>String str = "Hello World";</a:t>
            </a:r>
          </a:p>
          <a:p>
            <a:pPr marL="457200" lvl="1" indent="0">
              <a:lnSpc>
                <a:spcPct val="150000"/>
              </a:lnSpc>
              <a:buNone/>
            </a:pPr>
            <a:r>
              <a:rPr lang="en-US" sz="2000" dirty="0"/>
              <a:t>int length = </a:t>
            </a:r>
            <a:r>
              <a:rPr lang="en-US" sz="2000" dirty="0" err="1"/>
              <a:t>str.length</a:t>
            </a:r>
            <a:r>
              <a:rPr lang="en-US" sz="2000" dirty="0"/>
              <a:t>();  // length = 11</a:t>
            </a:r>
          </a:p>
          <a:p>
            <a:pPr>
              <a:lnSpc>
                <a:spcPct val="150000"/>
              </a:lnSpc>
            </a:pPr>
            <a:r>
              <a:rPr lang="en-US" sz="2400" dirty="0" err="1"/>
              <a:t>charAt</a:t>
            </a:r>
            <a:r>
              <a:rPr lang="en-US" sz="2400" dirty="0"/>
              <a:t>(index) : This method returns the character at the specified index in the string. The index starts from 0. Ex:</a:t>
            </a:r>
          </a:p>
          <a:p>
            <a:pPr marL="457200" lvl="1" indent="0">
              <a:lnSpc>
                <a:spcPct val="150000"/>
              </a:lnSpc>
              <a:buNone/>
            </a:pPr>
            <a:r>
              <a:rPr lang="en-US" sz="2000" dirty="0"/>
              <a:t>String str = "Hello";</a:t>
            </a:r>
          </a:p>
          <a:p>
            <a:pPr marL="457200" lvl="1" indent="0">
              <a:lnSpc>
                <a:spcPct val="150000"/>
              </a:lnSpc>
              <a:buNone/>
            </a:pPr>
            <a:r>
              <a:rPr lang="en-US" sz="2000" dirty="0"/>
              <a:t>char </a:t>
            </a:r>
            <a:r>
              <a:rPr lang="en-US" sz="2000" dirty="0" err="1"/>
              <a:t>ch</a:t>
            </a:r>
            <a:r>
              <a:rPr lang="en-US" sz="2000" dirty="0"/>
              <a:t> = </a:t>
            </a:r>
            <a:r>
              <a:rPr lang="en-US" sz="2000" dirty="0" err="1"/>
              <a:t>str.charAt</a:t>
            </a:r>
            <a:r>
              <a:rPr lang="en-US" sz="2000" dirty="0"/>
              <a:t>(1);  // </a:t>
            </a:r>
            <a:r>
              <a:rPr lang="en-US" sz="2000" dirty="0" err="1"/>
              <a:t>ch</a:t>
            </a:r>
            <a:r>
              <a:rPr lang="en-US" sz="2000" dirty="0"/>
              <a:t> = 'e'</a:t>
            </a:r>
          </a:p>
        </p:txBody>
      </p:sp>
    </p:spTree>
    <p:extLst>
      <p:ext uri="{BB962C8B-B14F-4D97-AF65-F5344CB8AC3E}">
        <p14:creationId xmlns:p14="http://schemas.microsoft.com/office/powerpoint/2010/main" val="2418621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a:t>
            </a:r>
            <a:r>
              <a:rPr lang="en-US" sz="4400" dirty="0"/>
              <a:t>String Methods and Operations</a:t>
            </a:r>
            <a:endParaRPr lang="en-US" dirty="0"/>
          </a:p>
        </p:txBody>
      </p:sp>
      <p:sp>
        <p:nvSpPr>
          <p:cNvPr id="3" name="Content Placeholder 2"/>
          <p:cNvSpPr>
            <a:spLocks noGrp="1"/>
          </p:cNvSpPr>
          <p:nvPr>
            <p:ph idx="1"/>
          </p:nvPr>
        </p:nvSpPr>
        <p:spPr>
          <a:xfrm>
            <a:off x="838200" y="1449108"/>
            <a:ext cx="10515600" cy="5221856"/>
          </a:xfrm>
        </p:spPr>
        <p:txBody>
          <a:bodyPr>
            <a:normAutofit fontScale="92500" lnSpcReduction="10000"/>
          </a:bodyPr>
          <a:lstStyle/>
          <a:p>
            <a:pPr>
              <a:lnSpc>
                <a:spcPct val="150000"/>
              </a:lnSpc>
            </a:pPr>
            <a:r>
              <a:rPr lang="en-US" sz="2400" dirty="0"/>
              <a:t>substring(</a:t>
            </a:r>
            <a:r>
              <a:rPr lang="en-US" sz="2400" dirty="0" err="1"/>
              <a:t>beginIndex</a:t>
            </a:r>
            <a:r>
              <a:rPr lang="en-US" sz="2400" dirty="0"/>
              <a:t>) : This method returns a new string that is a substring of the original string, starting from the specified </a:t>
            </a:r>
            <a:r>
              <a:rPr lang="en-US" sz="2400" dirty="0" err="1"/>
              <a:t>beginIndex</a:t>
            </a:r>
            <a:r>
              <a:rPr lang="en-US" sz="2400" dirty="0"/>
              <a:t> and extending to the end of the string. Ex:</a:t>
            </a:r>
          </a:p>
          <a:p>
            <a:pPr marL="457200" lvl="1" indent="0">
              <a:lnSpc>
                <a:spcPct val="150000"/>
              </a:lnSpc>
              <a:buNone/>
            </a:pPr>
            <a:r>
              <a:rPr lang="en-US" sz="2000" dirty="0"/>
              <a:t>String str = "Hello World";</a:t>
            </a:r>
          </a:p>
          <a:p>
            <a:pPr marL="457200" lvl="1" indent="0">
              <a:lnSpc>
                <a:spcPct val="150000"/>
              </a:lnSpc>
              <a:buNone/>
            </a:pPr>
            <a:r>
              <a:rPr lang="en-US" sz="2000" dirty="0"/>
              <a:t>String </a:t>
            </a:r>
            <a:r>
              <a:rPr lang="en-US" sz="2000" dirty="0" err="1"/>
              <a:t>substr</a:t>
            </a:r>
            <a:r>
              <a:rPr lang="en-US" sz="2000" dirty="0"/>
              <a:t> = </a:t>
            </a:r>
            <a:r>
              <a:rPr lang="en-US" sz="2000" dirty="0" err="1"/>
              <a:t>str.substring</a:t>
            </a:r>
            <a:r>
              <a:rPr lang="en-US" sz="2000" dirty="0"/>
              <a:t>(6);  // </a:t>
            </a:r>
            <a:r>
              <a:rPr lang="en-US" sz="2000" dirty="0" err="1"/>
              <a:t>substr</a:t>
            </a:r>
            <a:r>
              <a:rPr lang="en-US" sz="2000" dirty="0"/>
              <a:t> = "World"</a:t>
            </a:r>
          </a:p>
          <a:p>
            <a:pPr>
              <a:lnSpc>
                <a:spcPct val="150000"/>
              </a:lnSpc>
            </a:pPr>
            <a:r>
              <a:rPr lang="en-US" sz="2400" dirty="0"/>
              <a:t>substring(</a:t>
            </a:r>
            <a:r>
              <a:rPr lang="en-US" sz="2400" dirty="0" err="1"/>
              <a:t>beginIndex</a:t>
            </a:r>
            <a:r>
              <a:rPr lang="en-US" sz="2400" dirty="0"/>
              <a:t>, </a:t>
            </a:r>
            <a:r>
              <a:rPr lang="en-US" sz="2400" dirty="0" err="1"/>
              <a:t>endIndex</a:t>
            </a:r>
            <a:r>
              <a:rPr lang="en-US" sz="2400" dirty="0"/>
              <a:t>) : This method returns a new string that is a substring of the original string, starting from the </a:t>
            </a:r>
            <a:r>
              <a:rPr lang="en-US" sz="2400" dirty="0" err="1"/>
              <a:t>beginIndex</a:t>
            </a:r>
            <a:r>
              <a:rPr lang="en-US" sz="2400" dirty="0"/>
              <a:t> and ending at </a:t>
            </a:r>
            <a:r>
              <a:rPr lang="en-US" sz="2400" dirty="0" err="1"/>
              <a:t>endIndex</a:t>
            </a:r>
            <a:r>
              <a:rPr lang="en-US" sz="2400" dirty="0"/>
              <a:t> - 1. Ex:</a:t>
            </a:r>
          </a:p>
          <a:p>
            <a:pPr marL="457200" lvl="1" indent="0">
              <a:lnSpc>
                <a:spcPct val="150000"/>
              </a:lnSpc>
              <a:buNone/>
            </a:pPr>
            <a:r>
              <a:rPr lang="en-US" sz="2000" dirty="0"/>
              <a:t>String str = "Hello World";</a:t>
            </a:r>
          </a:p>
          <a:p>
            <a:pPr marL="457200" lvl="1" indent="0">
              <a:lnSpc>
                <a:spcPct val="150000"/>
              </a:lnSpc>
              <a:buNone/>
            </a:pPr>
            <a:r>
              <a:rPr lang="en-US" sz="2000" dirty="0"/>
              <a:t>String </a:t>
            </a:r>
            <a:r>
              <a:rPr lang="en-US" sz="2000" dirty="0" err="1"/>
              <a:t>substr</a:t>
            </a:r>
            <a:r>
              <a:rPr lang="en-US" sz="2000" dirty="0"/>
              <a:t> = </a:t>
            </a:r>
            <a:r>
              <a:rPr lang="en-US" sz="2000" dirty="0" err="1"/>
              <a:t>str.substring</a:t>
            </a:r>
            <a:r>
              <a:rPr lang="en-US" sz="2000" dirty="0"/>
              <a:t>(6, 11);  // </a:t>
            </a:r>
            <a:r>
              <a:rPr lang="en-US" sz="2000" dirty="0" err="1"/>
              <a:t>substr</a:t>
            </a:r>
            <a:r>
              <a:rPr lang="en-US" sz="2000" dirty="0"/>
              <a:t> = "World"</a:t>
            </a:r>
          </a:p>
          <a:p>
            <a:pPr marL="457200" lvl="1" indent="0">
              <a:lnSpc>
                <a:spcPct val="150000"/>
              </a:lnSpc>
              <a:buNone/>
            </a:pPr>
            <a:endParaRPr lang="en-US" sz="2000" dirty="0"/>
          </a:p>
        </p:txBody>
      </p:sp>
    </p:spTree>
    <p:extLst>
      <p:ext uri="{BB962C8B-B14F-4D97-AF65-F5344CB8AC3E}">
        <p14:creationId xmlns:p14="http://schemas.microsoft.com/office/powerpoint/2010/main" val="2016742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a:t>
            </a:r>
            <a:r>
              <a:rPr lang="en-US" sz="4400" dirty="0"/>
              <a:t>String Methods and Operations</a:t>
            </a:r>
            <a:endParaRPr lang="en-US" dirty="0"/>
          </a:p>
        </p:txBody>
      </p:sp>
      <p:sp>
        <p:nvSpPr>
          <p:cNvPr id="3" name="Content Placeholder 2"/>
          <p:cNvSpPr>
            <a:spLocks noGrp="1"/>
          </p:cNvSpPr>
          <p:nvPr>
            <p:ph idx="1"/>
          </p:nvPr>
        </p:nvSpPr>
        <p:spPr>
          <a:xfrm>
            <a:off x="838200" y="1449108"/>
            <a:ext cx="10515600" cy="5221856"/>
          </a:xfrm>
        </p:spPr>
        <p:txBody>
          <a:bodyPr>
            <a:normAutofit lnSpcReduction="10000"/>
          </a:bodyPr>
          <a:lstStyle/>
          <a:p>
            <a:pPr>
              <a:lnSpc>
                <a:spcPct val="150000"/>
              </a:lnSpc>
            </a:pPr>
            <a:r>
              <a:rPr lang="en-US" sz="2400" dirty="0" err="1"/>
              <a:t>indexOf</a:t>
            </a:r>
            <a:r>
              <a:rPr lang="en-US" sz="2400" dirty="0"/>
              <a:t>(str) : This method returns the index of the first occurrence of the specified substring within the string. If the substring is not found, it returns -1. Ex:</a:t>
            </a:r>
          </a:p>
          <a:p>
            <a:pPr marL="457200" lvl="1" indent="0">
              <a:lnSpc>
                <a:spcPct val="150000"/>
              </a:lnSpc>
              <a:buNone/>
            </a:pPr>
            <a:r>
              <a:rPr lang="en-US" sz="2000" dirty="0"/>
              <a:t>String str = "Hello World";</a:t>
            </a:r>
          </a:p>
          <a:p>
            <a:pPr marL="457200" lvl="1" indent="0">
              <a:lnSpc>
                <a:spcPct val="150000"/>
              </a:lnSpc>
              <a:buNone/>
            </a:pPr>
            <a:r>
              <a:rPr lang="en-US" sz="2000" dirty="0"/>
              <a:t>int index = </a:t>
            </a:r>
            <a:r>
              <a:rPr lang="en-US" sz="2000" dirty="0" err="1"/>
              <a:t>str.indexOf</a:t>
            </a:r>
            <a:r>
              <a:rPr lang="en-US" sz="2000" dirty="0"/>
              <a:t>("World");  // index = 6</a:t>
            </a:r>
          </a:p>
          <a:p>
            <a:pPr>
              <a:lnSpc>
                <a:spcPct val="150000"/>
              </a:lnSpc>
            </a:pPr>
            <a:r>
              <a:rPr lang="en-US" sz="2400" dirty="0" err="1"/>
              <a:t>lastIndexOf</a:t>
            </a:r>
            <a:r>
              <a:rPr lang="en-US" sz="2400" dirty="0"/>
              <a:t>(str) : This method returns the index of the last occurrence of the specified substring within the string. If the substring is not found, it returns -1. Ex:</a:t>
            </a:r>
          </a:p>
          <a:p>
            <a:pPr marL="457200" lvl="1" indent="0">
              <a:lnSpc>
                <a:spcPct val="150000"/>
              </a:lnSpc>
              <a:buNone/>
            </a:pPr>
            <a:r>
              <a:rPr lang="en-US" sz="2000" dirty="0"/>
              <a:t>String str = "Hello World";</a:t>
            </a:r>
          </a:p>
          <a:p>
            <a:pPr marL="457200" lvl="1" indent="0">
              <a:lnSpc>
                <a:spcPct val="150000"/>
              </a:lnSpc>
              <a:buNone/>
            </a:pPr>
            <a:r>
              <a:rPr lang="en-US" sz="2000" dirty="0"/>
              <a:t>int index = </a:t>
            </a:r>
            <a:r>
              <a:rPr lang="en-US" sz="2000" dirty="0" err="1"/>
              <a:t>str.lastIndexOf</a:t>
            </a:r>
            <a:r>
              <a:rPr lang="en-US" sz="2000" dirty="0"/>
              <a:t>("o");  // index = 7</a:t>
            </a:r>
          </a:p>
        </p:txBody>
      </p:sp>
    </p:spTree>
    <p:extLst>
      <p:ext uri="{BB962C8B-B14F-4D97-AF65-F5344CB8AC3E}">
        <p14:creationId xmlns:p14="http://schemas.microsoft.com/office/powerpoint/2010/main" val="1056233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a:t>
            </a:r>
            <a:r>
              <a:rPr lang="en-US" sz="4400" dirty="0"/>
              <a:t>String Methods and Operations</a:t>
            </a:r>
            <a:endParaRPr lang="en-US" dirty="0"/>
          </a:p>
        </p:txBody>
      </p:sp>
      <p:sp>
        <p:nvSpPr>
          <p:cNvPr id="3" name="Content Placeholder 2"/>
          <p:cNvSpPr>
            <a:spLocks noGrp="1"/>
          </p:cNvSpPr>
          <p:nvPr>
            <p:ph idx="1"/>
          </p:nvPr>
        </p:nvSpPr>
        <p:spPr>
          <a:xfrm>
            <a:off x="838200" y="1449108"/>
            <a:ext cx="10515600" cy="5221856"/>
          </a:xfrm>
        </p:spPr>
        <p:txBody>
          <a:bodyPr>
            <a:normAutofit/>
          </a:bodyPr>
          <a:lstStyle/>
          <a:p>
            <a:pPr marL="0" indent="0">
              <a:lnSpc>
                <a:spcPct val="150000"/>
              </a:lnSpc>
              <a:buNone/>
            </a:pPr>
            <a:r>
              <a:rPr lang="en-US" sz="2400" dirty="0"/>
              <a:t>String comparison using methods:</a:t>
            </a:r>
          </a:p>
          <a:p>
            <a:pPr>
              <a:lnSpc>
                <a:spcPct val="150000"/>
              </a:lnSpc>
            </a:pPr>
            <a:r>
              <a:rPr lang="en-US" sz="2400" dirty="0"/>
              <a:t>equals(str) : This method compares the content of the current string with the content of the specified object for equality. It returns true if the contents are equal, and false otherwise. Ex:</a:t>
            </a:r>
          </a:p>
          <a:p>
            <a:pPr marL="457200" lvl="1" indent="0">
              <a:lnSpc>
                <a:spcPct val="150000"/>
              </a:lnSpc>
              <a:buNone/>
            </a:pPr>
            <a:r>
              <a:rPr lang="en-US" sz="2000" dirty="0"/>
              <a:t>String str1 = "Hello";</a:t>
            </a:r>
          </a:p>
          <a:p>
            <a:pPr marL="457200" lvl="1" indent="0">
              <a:lnSpc>
                <a:spcPct val="150000"/>
              </a:lnSpc>
              <a:buNone/>
            </a:pPr>
            <a:r>
              <a:rPr lang="en-US" sz="2000" dirty="0"/>
              <a:t>String str2 = "Hello";</a:t>
            </a:r>
          </a:p>
          <a:p>
            <a:pPr marL="457200" lvl="1" indent="0">
              <a:lnSpc>
                <a:spcPct val="150000"/>
              </a:lnSpc>
              <a:buNone/>
            </a:pPr>
            <a:r>
              <a:rPr lang="en-US" sz="2000" dirty="0" err="1"/>
              <a:t>boolean</a:t>
            </a:r>
            <a:r>
              <a:rPr lang="en-US" sz="2000" dirty="0"/>
              <a:t> </a:t>
            </a:r>
            <a:r>
              <a:rPr lang="en-US" sz="2000" dirty="0" err="1"/>
              <a:t>isEqual</a:t>
            </a:r>
            <a:r>
              <a:rPr lang="en-US" sz="2000" dirty="0"/>
              <a:t> = str1.equals(str2);  // </a:t>
            </a:r>
            <a:r>
              <a:rPr lang="en-US" sz="2000" dirty="0" err="1"/>
              <a:t>isEqual</a:t>
            </a:r>
            <a:r>
              <a:rPr lang="en-US" sz="2000" dirty="0"/>
              <a:t> = true</a:t>
            </a:r>
          </a:p>
        </p:txBody>
      </p:sp>
    </p:spTree>
    <p:extLst>
      <p:ext uri="{BB962C8B-B14F-4D97-AF65-F5344CB8AC3E}">
        <p14:creationId xmlns:p14="http://schemas.microsoft.com/office/powerpoint/2010/main" val="2977029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a:t>
            </a:r>
            <a:r>
              <a:rPr lang="en-US" sz="4400" dirty="0"/>
              <a:t>String Methods and Operations</a:t>
            </a:r>
            <a:endParaRPr lang="en-US" dirty="0"/>
          </a:p>
        </p:txBody>
      </p:sp>
      <p:sp>
        <p:nvSpPr>
          <p:cNvPr id="3" name="Content Placeholder 2"/>
          <p:cNvSpPr>
            <a:spLocks noGrp="1"/>
          </p:cNvSpPr>
          <p:nvPr>
            <p:ph idx="1"/>
          </p:nvPr>
        </p:nvSpPr>
        <p:spPr>
          <a:xfrm>
            <a:off x="838200" y="1449108"/>
            <a:ext cx="10515600" cy="5221856"/>
          </a:xfrm>
        </p:spPr>
        <p:txBody>
          <a:bodyPr>
            <a:normAutofit/>
          </a:bodyPr>
          <a:lstStyle/>
          <a:p>
            <a:pPr>
              <a:lnSpc>
                <a:spcPct val="150000"/>
              </a:lnSpc>
            </a:pPr>
            <a:r>
              <a:rPr lang="en-US" sz="2400" dirty="0" err="1"/>
              <a:t>equalsIgnoreCase</a:t>
            </a:r>
            <a:r>
              <a:rPr lang="en-US" sz="2400" dirty="0"/>
              <a:t>(str) : This method compares the content of the current string with the content of another string for equality, ignoring the case of the characters. It returns true if the contents are equal (ignoring case), and false otherwise. Ex:</a:t>
            </a:r>
          </a:p>
          <a:p>
            <a:pPr marL="457200" lvl="1" indent="0">
              <a:lnSpc>
                <a:spcPct val="150000"/>
              </a:lnSpc>
              <a:buNone/>
            </a:pPr>
            <a:r>
              <a:rPr lang="en-US" sz="2000" dirty="0"/>
              <a:t>String str1 = "Hello";</a:t>
            </a:r>
          </a:p>
          <a:p>
            <a:pPr marL="457200" lvl="1" indent="0">
              <a:lnSpc>
                <a:spcPct val="150000"/>
              </a:lnSpc>
              <a:buNone/>
            </a:pPr>
            <a:r>
              <a:rPr lang="en-US" sz="2000" dirty="0"/>
              <a:t>String str2 = "hello";</a:t>
            </a:r>
          </a:p>
          <a:p>
            <a:pPr marL="457200" lvl="1" indent="0">
              <a:lnSpc>
                <a:spcPct val="150000"/>
              </a:lnSpc>
              <a:buNone/>
            </a:pPr>
            <a:r>
              <a:rPr lang="en-US" sz="2000" dirty="0" err="1"/>
              <a:t>boolean</a:t>
            </a:r>
            <a:r>
              <a:rPr lang="en-US" sz="2000" dirty="0"/>
              <a:t> </a:t>
            </a:r>
            <a:r>
              <a:rPr lang="en-US" sz="2000" dirty="0" err="1"/>
              <a:t>isEqual</a:t>
            </a:r>
            <a:r>
              <a:rPr lang="en-US" sz="2000" dirty="0"/>
              <a:t> = str1.equalsIgnoreCase(str2);  // </a:t>
            </a:r>
            <a:r>
              <a:rPr lang="en-US" sz="2000" dirty="0" err="1"/>
              <a:t>isEqual</a:t>
            </a:r>
            <a:r>
              <a:rPr lang="en-US" sz="2000" dirty="0"/>
              <a:t> = true</a:t>
            </a:r>
          </a:p>
          <a:p>
            <a:pPr marL="0" indent="0">
              <a:lnSpc>
                <a:spcPct val="150000"/>
              </a:lnSpc>
              <a:buNone/>
            </a:pPr>
            <a:endParaRPr lang="en-US" sz="2000" dirty="0"/>
          </a:p>
        </p:txBody>
      </p:sp>
    </p:spTree>
    <p:extLst>
      <p:ext uri="{BB962C8B-B14F-4D97-AF65-F5344CB8AC3E}">
        <p14:creationId xmlns:p14="http://schemas.microsoft.com/office/powerpoint/2010/main" val="3065253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a:t>
            </a:r>
            <a:r>
              <a:rPr lang="en-US" sz="4400" dirty="0"/>
              <a:t>String Methods and Operations</a:t>
            </a:r>
            <a:endParaRPr lang="en-US" dirty="0"/>
          </a:p>
        </p:txBody>
      </p:sp>
      <p:sp>
        <p:nvSpPr>
          <p:cNvPr id="3" name="Content Placeholder 2"/>
          <p:cNvSpPr>
            <a:spLocks noGrp="1"/>
          </p:cNvSpPr>
          <p:nvPr>
            <p:ph idx="1"/>
          </p:nvPr>
        </p:nvSpPr>
        <p:spPr>
          <a:xfrm>
            <a:off x="838200" y="1449108"/>
            <a:ext cx="10515600" cy="5221856"/>
          </a:xfrm>
        </p:spPr>
        <p:txBody>
          <a:bodyPr>
            <a:normAutofit lnSpcReduction="10000"/>
          </a:bodyPr>
          <a:lstStyle/>
          <a:p>
            <a:pPr>
              <a:lnSpc>
                <a:spcPct val="150000"/>
              </a:lnSpc>
            </a:pPr>
            <a:r>
              <a:rPr lang="en-US" sz="2400" dirty="0" err="1"/>
              <a:t>compareTo</a:t>
            </a:r>
            <a:r>
              <a:rPr lang="en-US" sz="2400" dirty="0"/>
              <a:t>(str) : This method compares two strings lexicographically. It returns an integer value that indicates the relationship between the strings.</a:t>
            </a:r>
          </a:p>
          <a:p>
            <a:pPr lvl="1">
              <a:lnSpc>
                <a:spcPct val="150000"/>
              </a:lnSpc>
              <a:buFont typeface="Wingdings" panose="05000000000000000000" pitchFamily="2" charset="2"/>
              <a:buChar char="v"/>
            </a:pPr>
            <a:r>
              <a:rPr lang="en-US" sz="2000" dirty="0"/>
              <a:t>If the current string is lexicographically less than the </a:t>
            </a:r>
            <a:r>
              <a:rPr lang="en-US" sz="2000" dirty="0" err="1"/>
              <a:t>anotherString</a:t>
            </a:r>
            <a:r>
              <a:rPr lang="en-US" sz="2000" dirty="0"/>
              <a:t>, it returns a negative value.</a:t>
            </a:r>
          </a:p>
          <a:p>
            <a:pPr lvl="1">
              <a:lnSpc>
                <a:spcPct val="150000"/>
              </a:lnSpc>
              <a:buFont typeface="Wingdings" panose="05000000000000000000" pitchFamily="2" charset="2"/>
              <a:buChar char="v"/>
            </a:pPr>
            <a:r>
              <a:rPr lang="en-US" sz="2000" dirty="0"/>
              <a:t>If the current string is lexicographically greater than the </a:t>
            </a:r>
            <a:r>
              <a:rPr lang="en-US" sz="2000" dirty="0" err="1"/>
              <a:t>anotherString</a:t>
            </a:r>
            <a:r>
              <a:rPr lang="en-US" sz="2000" dirty="0"/>
              <a:t>, it returns a positive value.</a:t>
            </a:r>
          </a:p>
          <a:p>
            <a:pPr lvl="1">
              <a:lnSpc>
                <a:spcPct val="150000"/>
              </a:lnSpc>
              <a:buFont typeface="Wingdings" panose="05000000000000000000" pitchFamily="2" charset="2"/>
              <a:buChar char="v"/>
            </a:pPr>
            <a:r>
              <a:rPr lang="en-US" sz="2000" dirty="0"/>
              <a:t>If the strings are equal, it returns 0.</a:t>
            </a:r>
          </a:p>
          <a:p>
            <a:pPr marL="457200" lvl="1" indent="0">
              <a:lnSpc>
                <a:spcPct val="150000"/>
              </a:lnSpc>
              <a:buNone/>
            </a:pPr>
            <a:r>
              <a:rPr lang="en-US" sz="2000" dirty="0"/>
              <a:t>Ex:</a:t>
            </a:r>
          </a:p>
          <a:p>
            <a:pPr marL="457200" lvl="1" indent="0">
              <a:lnSpc>
                <a:spcPct val="150000"/>
              </a:lnSpc>
              <a:buNone/>
            </a:pPr>
            <a:r>
              <a:rPr lang="en-US" sz="1600" dirty="0"/>
              <a:t>String str1 = "apple";</a:t>
            </a:r>
          </a:p>
          <a:p>
            <a:pPr marL="457200" lvl="1" indent="0">
              <a:lnSpc>
                <a:spcPct val="150000"/>
              </a:lnSpc>
              <a:buNone/>
            </a:pPr>
            <a:r>
              <a:rPr lang="en-US" sz="1600" dirty="0"/>
              <a:t>String str2 = "banana";</a:t>
            </a:r>
          </a:p>
          <a:p>
            <a:pPr marL="457200" lvl="1" indent="0">
              <a:lnSpc>
                <a:spcPct val="150000"/>
              </a:lnSpc>
              <a:buNone/>
            </a:pPr>
            <a:r>
              <a:rPr lang="en-US" sz="1600" dirty="0"/>
              <a:t>int result = str1.compareTo(str2);  // result &lt; 0 (negative value)</a:t>
            </a:r>
          </a:p>
        </p:txBody>
      </p:sp>
    </p:spTree>
    <p:extLst>
      <p:ext uri="{BB962C8B-B14F-4D97-AF65-F5344CB8AC3E}">
        <p14:creationId xmlns:p14="http://schemas.microsoft.com/office/powerpoint/2010/main" val="3030593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pPr>
              <a:lnSpc>
                <a:spcPct val="150000"/>
              </a:lnSpc>
              <a:buClr>
                <a:schemeClr val="accent2"/>
              </a:buClr>
            </a:pPr>
            <a:r>
              <a:rPr lang="en-US" sz="6000" dirty="0"/>
              <a:t>String Manipulation Techniques</a:t>
            </a:r>
            <a:endParaRPr lang="en-US" dirty="0"/>
          </a:p>
        </p:txBody>
      </p:sp>
    </p:spTree>
    <p:extLst>
      <p:ext uri="{BB962C8B-B14F-4D97-AF65-F5344CB8AC3E}">
        <p14:creationId xmlns:p14="http://schemas.microsoft.com/office/powerpoint/2010/main" val="3421552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a:t>
            </a:r>
            <a:r>
              <a:rPr lang="en-US" sz="4400" dirty="0"/>
              <a:t>String Manipulation Techniques</a:t>
            </a:r>
            <a:endParaRPr lang="en-US" dirty="0"/>
          </a:p>
        </p:txBody>
      </p:sp>
      <p:sp>
        <p:nvSpPr>
          <p:cNvPr id="3" name="Content Placeholder 2"/>
          <p:cNvSpPr>
            <a:spLocks noGrp="1"/>
          </p:cNvSpPr>
          <p:nvPr>
            <p:ph idx="1"/>
          </p:nvPr>
        </p:nvSpPr>
        <p:spPr>
          <a:xfrm>
            <a:off x="838200" y="1449108"/>
            <a:ext cx="10515600" cy="5221856"/>
          </a:xfrm>
        </p:spPr>
        <p:txBody>
          <a:bodyPr>
            <a:normAutofit/>
          </a:bodyPr>
          <a:lstStyle/>
          <a:p>
            <a:pPr marL="0" indent="0">
              <a:lnSpc>
                <a:spcPct val="150000"/>
              </a:lnSpc>
              <a:buNone/>
            </a:pPr>
            <a:r>
              <a:rPr lang="en-US" sz="2400" dirty="0"/>
              <a:t>There are two ways in order to combine two strings or multiple string together:</a:t>
            </a:r>
          </a:p>
          <a:p>
            <a:pPr marL="457200" indent="-457200">
              <a:lnSpc>
                <a:spcPct val="150000"/>
              </a:lnSpc>
              <a:buFont typeface="+mj-lt"/>
              <a:buAutoNum type="arabicPeriod"/>
            </a:pPr>
            <a:r>
              <a:rPr lang="en-US" sz="2400" dirty="0"/>
              <a:t>Concatenation using + operator</a:t>
            </a:r>
          </a:p>
          <a:p>
            <a:pPr marL="457200" indent="-457200">
              <a:lnSpc>
                <a:spcPct val="150000"/>
              </a:lnSpc>
              <a:buFont typeface="+mj-lt"/>
              <a:buAutoNum type="arabicPeriod"/>
            </a:pPr>
            <a:r>
              <a:rPr lang="en-US" sz="2400" dirty="0"/>
              <a:t>Concatenation using </a:t>
            </a:r>
            <a:r>
              <a:rPr lang="en-US" sz="2400" dirty="0" err="1"/>
              <a:t>concat</a:t>
            </a:r>
            <a:r>
              <a:rPr lang="en-US" sz="2400" dirty="0"/>
              <a:t>(str) method</a:t>
            </a:r>
          </a:p>
        </p:txBody>
      </p:sp>
    </p:spTree>
    <p:extLst>
      <p:ext uri="{BB962C8B-B14F-4D97-AF65-F5344CB8AC3E}">
        <p14:creationId xmlns:p14="http://schemas.microsoft.com/office/powerpoint/2010/main" val="4285259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a:t>
            </a:r>
            <a:r>
              <a:rPr lang="en-US" sz="4400" dirty="0"/>
              <a:t>String Manipulation Techniques</a:t>
            </a:r>
            <a:endParaRPr lang="en-US" dirty="0"/>
          </a:p>
        </p:txBody>
      </p:sp>
      <p:sp>
        <p:nvSpPr>
          <p:cNvPr id="3" name="Content Placeholder 2"/>
          <p:cNvSpPr>
            <a:spLocks noGrp="1"/>
          </p:cNvSpPr>
          <p:nvPr>
            <p:ph idx="1"/>
          </p:nvPr>
        </p:nvSpPr>
        <p:spPr>
          <a:xfrm>
            <a:off x="838200" y="1449108"/>
            <a:ext cx="10515600" cy="5221856"/>
          </a:xfrm>
        </p:spPr>
        <p:txBody>
          <a:bodyPr>
            <a:normAutofit/>
          </a:bodyPr>
          <a:lstStyle/>
          <a:p>
            <a:pPr marL="0" indent="0">
              <a:lnSpc>
                <a:spcPct val="150000"/>
              </a:lnSpc>
              <a:buNone/>
            </a:pPr>
            <a:r>
              <a:rPr lang="en-US" sz="2400" dirty="0"/>
              <a:t>In order to make a text in String to be all Capital or Small caps:</a:t>
            </a:r>
          </a:p>
          <a:p>
            <a:pPr marL="457200" indent="-457200">
              <a:lnSpc>
                <a:spcPct val="150000"/>
              </a:lnSpc>
              <a:buFont typeface="+mj-lt"/>
              <a:buAutoNum type="arabicPeriod"/>
            </a:pPr>
            <a:r>
              <a:rPr lang="en-US" sz="2400" dirty="0" err="1"/>
              <a:t>toUpperCase</a:t>
            </a:r>
            <a:r>
              <a:rPr lang="en-US" sz="2400" dirty="0"/>
              <a:t>()</a:t>
            </a:r>
          </a:p>
          <a:p>
            <a:pPr marL="457200" indent="-457200">
              <a:lnSpc>
                <a:spcPct val="150000"/>
              </a:lnSpc>
              <a:buFont typeface="+mj-lt"/>
              <a:buAutoNum type="arabicPeriod"/>
            </a:pPr>
            <a:r>
              <a:rPr lang="en-US" sz="2400" dirty="0" err="1"/>
              <a:t>toLowerCase</a:t>
            </a:r>
            <a:r>
              <a:rPr lang="en-US" sz="2400" dirty="0"/>
              <a:t>()</a:t>
            </a:r>
          </a:p>
          <a:p>
            <a:pPr marL="457200" lvl="1" indent="0">
              <a:lnSpc>
                <a:spcPct val="150000"/>
              </a:lnSpc>
              <a:buNone/>
            </a:pPr>
            <a:r>
              <a:rPr lang="en-US" sz="2000" dirty="0"/>
              <a:t>Ex:</a:t>
            </a:r>
          </a:p>
          <a:p>
            <a:pPr marL="457200" lvl="1" indent="0">
              <a:lnSpc>
                <a:spcPct val="150000"/>
              </a:lnSpc>
              <a:buNone/>
            </a:pPr>
            <a:r>
              <a:rPr lang="en-US" sz="2000" dirty="0"/>
              <a:t>String str = "Hello World"; </a:t>
            </a:r>
          </a:p>
          <a:p>
            <a:pPr marL="457200" lvl="1" indent="0">
              <a:lnSpc>
                <a:spcPct val="150000"/>
              </a:lnSpc>
              <a:buNone/>
            </a:pPr>
            <a:r>
              <a:rPr lang="en-US" sz="2000" dirty="0"/>
              <a:t>String </a:t>
            </a:r>
            <a:r>
              <a:rPr lang="en-US" sz="2000" dirty="0" err="1"/>
              <a:t>upperCaseStr</a:t>
            </a:r>
            <a:r>
              <a:rPr lang="en-US" sz="2000" dirty="0"/>
              <a:t> = </a:t>
            </a:r>
            <a:r>
              <a:rPr lang="en-US" sz="2000" dirty="0" err="1"/>
              <a:t>str.toUpperCase</a:t>
            </a:r>
            <a:r>
              <a:rPr lang="en-US" sz="2000" dirty="0"/>
              <a:t>(); // "HELLO WORLD" </a:t>
            </a:r>
          </a:p>
          <a:p>
            <a:pPr marL="457200" lvl="1" indent="0">
              <a:lnSpc>
                <a:spcPct val="150000"/>
              </a:lnSpc>
              <a:buNone/>
            </a:pPr>
            <a:r>
              <a:rPr lang="en-US" sz="2000" dirty="0"/>
              <a:t>String </a:t>
            </a:r>
            <a:r>
              <a:rPr lang="en-US" sz="2000" dirty="0" err="1"/>
              <a:t>lowerCaseStr</a:t>
            </a:r>
            <a:r>
              <a:rPr lang="en-US" sz="2000" dirty="0"/>
              <a:t> = </a:t>
            </a:r>
            <a:r>
              <a:rPr lang="en-US" sz="2000" dirty="0" err="1"/>
              <a:t>str.toLowerCase</a:t>
            </a:r>
            <a:r>
              <a:rPr lang="en-US" sz="2000" dirty="0"/>
              <a:t>(); // "hello world"</a:t>
            </a:r>
          </a:p>
        </p:txBody>
      </p:sp>
    </p:spTree>
    <p:extLst>
      <p:ext uri="{BB962C8B-B14F-4D97-AF65-F5344CB8AC3E}">
        <p14:creationId xmlns:p14="http://schemas.microsoft.com/office/powerpoint/2010/main" val="582036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a:t>
            </a:r>
            <a:r>
              <a:rPr lang="en-US" sz="4400" dirty="0"/>
              <a:t>String Manipulation Techniques</a:t>
            </a:r>
            <a:endParaRPr lang="en-US" dirty="0"/>
          </a:p>
        </p:txBody>
      </p:sp>
      <p:sp>
        <p:nvSpPr>
          <p:cNvPr id="3" name="Content Placeholder 2"/>
          <p:cNvSpPr>
            <a:spLocks noGrp="1"/>
          </p:cNvSpPr>
          <p:nvPr>
            <p:ph idx="1"/>
          </p:nvPr>
        </p:nvSpPr>
        <p:spPr>
          <a:xfrm>
            <a:off x="838200" y="1449108"/>
            <a:ext cx="10515600" cy="5221856"/>
          </a:xfrm>
        </p:spPr>
        <p:txBody>
          <a:bodyPr>
            <a:normAutofit/>
          </a:bodyPr>
          <a:lstStyle/>
          <a:p>
            <a:pPr>
              <a:lnSpc>
                <a:spcPct val="150000"/>
              </a:lnSpc>
            </a:pPr>
            <a:r>
              <a:rPr lang="en-US" sz="2400" dirty="0"/>
              <a:t>trim(str) : method to eliminate leading and trailing whitespaces from a string.</a:t>
            </a:r>
          </a:p>
          <a:p>
            <a:pPr marL="457200" lvl="1" indent="0">
              <a:lnSpc>
                <a:spcPct val="150000"/>
              </a:lnSpc>
              <a:buNone/>
            </a:pPr>
            <a:r>
              <a:rPr lang="en-US" sz="2000" dirty="0"/>
              <a:t>Ex:</a:t>
            </a:r>
          </a:p>
          <a:p>
            <a:pPr marL="457200" lvl="1" indent="0">
              <a:lnSpc>
                <a:spcPct val="150000"/>
              </a:lnSpc>
              <a:buNone/>
            </a:pPr>
            <a:r>
              <a:rPr lang="en-US" sz="2000" dirty="0"/>
              <a:t>String str = "   Hello World   "; </a:t>
            </a:r>
          </a:p>
          <a:p>
            <a:pPr marL="457200" lvl="1" indent="0">
              <a:lnSpc>
                <a:spcPct val="150000"/>
              </a:lnSpc>
              <a:buNone/>
            </a:pPr>
            <a:r>
              <a:rPr lang="en-US" sz="2000" dirty="0"/>
              <a:t>String </a:t>
            </a:r>
            <a:r>
              <a:rPr lang="en-US" sz="2000" dirty="0" err="1"/>
              <a:t>trimmedStr</a:t>
            </a:r>
            <a:r>
              <a:rPr lang="en-US" sz="2000" dirty="0"/>
              <a:t> = </a:t>
            </a:r>
            <a:r>
              <a:rPr lang="en-US" sz="2000" dirty="0" err="1"/>
              <a:t>str.trim</a:t>
            </a:r>
            <a:r>
              <a:rPr lang="en-US" sz="2000" dirty="0"/>
              <a:t>(); // "Hello World" </a:t>
            </a:r>
          </a:p>
        </p:txBody>
      </p:sp>
    </p:spTree>
    <p:extLst>
      <p:ext uri="{BB962C8B-B14F-4D97-AF65-F5344CB8AC3E}">
        <p14:creationId xmlns:p14="http://schemas.microsoft.com/office/powerpoint/2010/main" val="178190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6858000"/>
          </a:xfrm>
        </p:spPr>
        <p:txBody>
          <a:bodyPr anchor="ctr"/>
          <a:lstStyle/>
          <a:p>
            <a:r>
              <a:rPr lang="en-US" sz="6000" dirty="0">
                <a:latin typeface="Khmer OS Battambang" pitchFamily="2" charset="0"/>
                <a:cs typeface="Khmer OS Battambang" pitchFamily="2" charset="0"/>
              </a:rPr>
              <a:t>Chapter V</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p>
            <a:pPr algn="ctr">
              <a:lnSpc>
                <a:spcPct val="150000"/>
              </a:lnSpc>
              <a:buNone/>
            </a:pPr>
            <a:endParaRPr lang="en-US" sz="2400" b="1" dirty="0">
              <a:solidFill>
                <a:srgbClr val="C93E27"/>
              </a:solidFill>
              <a:latin typeface="Khmer OS Muol Light" pitchFamily="2" charset="0"/>
              <a:cs typeface="Khmer OS Muol Light" pitchFamily="2" charset="0"/>
            </a:endParaRPr>
          </a:p>
          <a:p>
            <a:pPr algn="ctr">
              <a:lnSpc>
                <a:spcPct val="150000"/>
              </a:lnSpc>
              <a:buNone/>
            </a:pPr>
            <a:r>
              <a:rPr lang="en-US" sz="2400" b="1" dirty="0">
                <a:solidFill>
                  <a:srgbClr val="C93E27"/>
                </a:solidFill>
                <a:latin typeface="Khmer OS Muol Light" pitchFamily="2" charset="0"/>
                <a:cs typeface="Khmer OS Muol Light" pitchFamily="2" charset="0"/>
              </a:rPr>
              <a:t>Strings and Strings manipulation</a:t>
            </a:r>
            <a:endParaRPr lang="en-US" sz="2400" b="1" dirty="0"/>
          </a:p>
        </p:txBody>
      </p:sp>
    </p:spTree>
    <p:extLst>
      <p:ext uri="{BB962C8B-B14F-4D97-AF65-F5344CB8AC3E}">
        <p14:creationId xmlns:p14="http://schemas.microsoft.com/office/powerpoint/2010/main" val="2074108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a:t>
            </a:r>
            <a:r>
              <a:rPr lang="en-US" sz="4400" dirty="0"/>
              <a:t>String Manipulation Techniques</a:t>
            </a:r>
            <a:endParaRPr lang="en-US" dirty="0"/>
          </a:p>
        </p:txBody>
      </p:sp>
      <p:sp>
        <p:nvSpPr>
          <p:cNvPr id="3" name="Content Placeholder 2"/>
          <p:cNvSpPr>
            <a:spLocks noGrp="1"/>
          </p:cNvSpPr>
          <p:nvPr>
            <p:ph idx="1"/>
          </p:nvPr>
        </p:nvSpPr>
        <p:spPr>
          <a:xfrm>
            <a:off x="838200" y="1449108"/>
            <a:ext cx="10515600" cy="5221856"/>
          </a:xfrm>
        </p:spPr>
        <p:txBody>
          <a:bodyPr>
            <a:normAutofit/>
          </a:bodyPr>
          <a:lstStyle/>
          <a:p>
            <a:pPr>
              <a:lnSpc>
                <a:spcPct val="150000"/>
              </a:lnSpc>
            </a:pPr>
            <a:r>
              <a:rPr lang="en-US" sz="2400" dirty="0"/>
              <a:t>split(str) : method to split a string into an array of substrings based on a specified delimiter.</a:t>
            </a:r>
          </a:p>
          <a:p>
            <a:pPr marL="457200" lvl="1" indent="0">
              <a:lnSpc>
                <a:spcPct val="150000"/>
              </a:lnSpc>
              <a:buNone/>
            </a:pPr>
            <a:r>
              <a:rPr lang="en-US" sz="2000" dirty="0"/>
              <a:t>Ex:</a:t>
            </a:r>
          </a:p>
          <a:p>
            <a:pPr marL="457200" lvl="1" indent="0">
              <a:lnSpc>
                <a:spcPct val="150000"/>
              </a:lnSpc>
              <a:buNone/>
            </a:pPr>
            <a:r>
              <a:rPr lang="en-US" sz="2000" dirty="0"/>
              <a:t>String str = "Java is awesome"; </a:t>
            </a:r>
          </a:p>
          <a:p>
            <a:pPr marL="457200" lvl="1" indent="0">
              <a:lnSpc>
                <a:spcPct val="150000"/>
              </a:lnSpc>
              <a:buNone/>
            </a:pPr>
            <a:r>
              <a:rPr lang="en-US" sz="2000" dirty="0"/>
              <a:t>String[] parts = </a:t>
            </a:r>
            <a:r>
              <a:rPr lang="en-US" sz="2000" dirty="0" err="1"/>
              <a:t>str.split</a:t>
            </a:r>
            <a:r>
              <a:rPr lang="en-US" sz="2000" dirty="0"/>
              <a:t>(" "); // ["Java", "is", "awesome"] </a:t>
            </a:r>
          </a:p>
          <a:p>
            <a:pPr marL="457200" lvl="1" indent="0">
              <a:lnSpc>
                <a:spcPct val="150000"/>
              </a:lnSpc>
              <a:buNone/>
            </a:pPr>
            <a:endParaRPr lang="en-US" sz="2000" dirty="0"/>
          </a:p>
        </p:txBody>
      </p:sp>
    </p:spTree>
    <p:extLst>
      <p:ext uri="{BB962C8B-B14F-4D97-AF65-F5344CB8AC3E}">
        <p14:creationId xmlns:p14="http://schemas.microsoft.com/office/powerpoint/2010/main" val="365261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pPr>
              <a:lnSpc>
                <a:spcPct val="150000"/>
              </a:lnSpc>
              <a:buClr>
                <a:schemeClr val="accent2"/>
              </a:buClr>
            </a:pPr>
            <a:r>
              <a:rPr lang="en-US" sz="6000" dirty="0"/>
              <a:t>StringBuilder Class</a:t>
            </a:r>
            <a:endParaRPr lang="en-US" dirty="0"/>
          </a:p>
        </p:txBody>
      </p:sp>
    </p:spTree>
    <p:extLst>
      <p:ext uri="{BB962C8B-B14F-4D97-AF65-F5344CB8AC3E}">
        <p14:creationId xmlns:p14="http://schemas.microsoft.com/office/powerpoint/2010/main" val="2323226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a:t>
            </a:r>
            <a:r>
              <a:rPr lang="en-US" sz="4400" dirty="0"/>
              <a:t>StringBuilder Class</a:t>
            </a:r>
            <a:endParaRPr lang="en-US" dirty="0"/>
          </a:p>
        </p:txBody>
      </p:sp>
      <p:sp>
        <p:nvSpPr>
          <p:cNvPr id="3" name="Content Placeholder 2"/>
          <p:cNvSpPr>
            <a:spLocks noGrp="1"/>
          </p:cNvSpPr>
          <p:nvPr>
            <p:ph idx="1"/>
          </p:nvPr>
        </p:nvSpPr>
        <p:spPr>
          <a:xfrm>
            <a:off x="838200" y="1449108"/>
            <a:ext cx="10515600" cy="5221856"/>
          </a:xfrm>
        </p:spPr>
        <p:txBody>
          <a:bodyPr>
            <a:normAutofit/>
          </a:bodyPr>
          <a:lstStyle/>
          <a:p>
            <a:pPr>
              <a:lnSpc>
                <a:spcPct val="150000"/>
              </a:lnSpc>
            </a:pPr>
            <a:r>
              <a:rPr lang="en-US" sz="2400" dirty="0"/>
              <a:t>StringBuilder is preferred for efficient string concatenation when dealing with multiple string manipulations.</a:t>
            </a:r>
          </a:p>
          <a:p>
            <a:pPr>
              <a:lnSpc>
                <a:spcPct val="150000"/>
              </a:lnSpc>
            </a:pPr>
            <a:r>
              <a:rPr lang="en-US" sz="2400" dirty="0"/>
              <a:t>StringBuilder is mutable, allowing modifications to the existing string buffer without creating new objects for each manipulation operation.</a:t>
            </a:r>
          </a:p>
          <a:p>
            <a:pPr>
              <a:lnSpc>
                <a:spcPct val="150000"/>
              </a:lnSpc>
            </a:pPr>
            <a:r>
              <a:rPr lang="en-US" sz="2400" dirty="0"/>
              <a:t>By using StringBuilder methods like append(), developers can efficiently modify strings without the overhead of creating numerous string objects.</a:t>
            </a:r>
          </a:p>
        </p:txBody>
      </p:sp>
      <p:sp>
        <p:nvSpPr>
          <p:cNvPr id="4" name="Rectangle 1">
            <a:extLst>
              <a:ext uri="{FF2B5EF4-FFF2-40B4-BE49-F238E27FC236}">
                <a16:creationId xmlns:a16="http://schemas.microsoft.com/office/drawing/2014/main" id="{367A49BF-C8F3-FE87-D0E1-36097EE64CE0}"/>
              </a:ext>
            </a:extLst>
          </p:cNvPr>
          <p:cNvSpPr>
            <a:spLocks noChangeArrowheads="1"/>
          </p:cNvSpPr>
          <p:nvPr/>
        </p:nvSpPr>
        <p:spPr bwMode="auto">
          <a:xfrm>
            <a:off x="0" y="0"/>
            <a:ext cx="12192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is preferred for efficient string concatenation when dealing with multiple string manipulations.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StringBuilder is mutable, allowing modifications to the existing string buffer without creating new objects for each manipulation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By using </a:t>
            </a: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methods like </a:t>
            </a:r>
            <a:r>
              <a:rPr kumimoji="0" lang="en-US" altLang="en-US" b="1" i="0" u="none" strike="noStrike" cap="none" normalizeH="0" baseline="0">
                <a:ln>
                  <a:noFill/>
                </a:ln>
                <a:solidFill>
                  <a:srgbClr val="ECECF1"/>
                </a:solidFill>
                <a:effectLst/>
                <a:latin typeface="Söhne Mono"/>
              </a:rPr>
              <a:t>append()</a:t>
            </a:r>
            <a:r>
              <a:rPr kumimoji="0" lang="en-US" altLang="en-US" sz="1200" b="0" i="0" u="none" strike="noStrike" cap="none" normalizeH="0" baseline="0">
                <a:ln>
                  <a:noFill/>
                </a:ln>
                <a:solidFill>
                  <a:srgbClr val="ECECF1"/>
                </a:solidFill>
                <a:effectLst/>
                <a:latin typeface="Söhne"/>
              </a:rPr>
              <a:t>, developers can efficiently modify strings without the overhead of creating numerous string objects.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4843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a:t>
            </a:r>
            <a:r>
              <a:rPr lang="en-US" sz="4400" dirty="0"/>
              <a:t>StringBuilder Class</a:t>
            </a:r>
            <a:endParaRPr lang="en-US" dirty="0"/>
          </a:p>
        </p:txBody>
      </p:sp>
      <p:sp>
        <p:nvSpPr>
          <p:cNvPr id="3" name="Content Placeholder 2"/>
          <p:cNvSpPr>
            <a:spLocks noGrp="1"/>
          </p:cNvSpPr>
          <p:nvPr>
            <p:ph idx="1"/>
          </p:nvPr>
        </p:nvSpPr>
        <p:spPr>
          <a:xfrm>
            <a:off x="838200" y="1449108"/>
            <a:ext cx="10515600" cy="5221856"/>
          </a:xfrm>
        </p:spPr>
        <p:txBody>
          <a:bodyPr>
            <a:normAutofit/>
          </a:bodyPr>
          <a:lstStyle/>
          <a:p>
            <a:pPr marL="0" indent="0">
              <a:lnSpc>
                <a:spcPct val="150000"/>
              </a:lnSpc>
              <a:buNone/>
            </a:pPr>
            <a:r>
              <a:rPr lang="en-US" sz="1800" dirty="0"/>
              <a:t>StringBuilder </a:t>
            </a:r>
            <a:r>
              <a:rPr lang="en-US" sz="1800" dirty="0" err="1"/>
              <a:t>stringBuilder</a:t>
            </a:r>
            <a:r>
              <a:rPr lang="en-US" sz="1800" dirty="0"/>
              <a:t> = new StringBuilder();</a:t>
            </a:r>
          </a:p>
          <a:p>
            <a:pPr marL="0" indent="0">
              <a:lnSpc>
                <a:spcPct val="150000"/>
              </a:lnSpc>
              <a:buNone/>
            </a:pPr>
            <a:r>
              <a:rPr lang="en-US" sz="1800" dirty="0" err="1"/>
              <a:t>stringBuilder.append</a:t>
            </a:r>
            <a:r>
              <a:rPr lang="en-US" sz="1800" dirty="0"/>
              <a:t>("Hello"); </a:t>
            </a:r>
          </a:p>
          <a:p>
            <a:pPr marL="0" indent="0">
              <a:lnSpc>
                <a:spcPct val="150000"/>
              </a:lnSpc>
              <a:buNone/>
            </a:pPr>
            <a:r>
              <a:rPr lang="en-US" sz="1800" dirty="0" err="1"/>
              <a:t>stringBuilder.append</a:t>
            </a:r>
            <a:r>
              <a:rPr lang="en-US" sz="1800" dirty="0"/>
              <a:t>(" "); </a:t>
            </a:r>
          </a:p>
          <a:p>
            <a:pPr marL="0" indent="0">
              <a:lnSpc>
                <a:spcPct val="150000"/>
              </a:lnSpc>
              <a:buNone/>
            </a:pPr>
            <a:r>
              <a:rPr lang="en-US" sz="1800" dirty="0" err="1"/>
              <a:t>stringBuilder.append</a:t>
            </a:r>
            <a:r>
              <a:rPr lang="en-US" sz="1800" dirty="0"/>
              <a:t>("World");</a:t>
            </a:r>
          </a:p>
          <a:p>
            <a:pPr marL="0" indent="0">
              <a:lnSpc>
                <a:spcPct val="150000"/>
              </a:lnSpc>
              <a:buNone/>
            </a:pPr>
            <a:r>
              <a:rPr lang="en-US" sz="1800" dirty="0"/>
              <a:t>String result = </a:t>
            </a:r>
            <a:r>
              <a:rPr lang="en-US" sz="1800" dirty="0" err="1"/>
              <a:t>stringBuilder.toString</a:t>
            </a:r>
            <a:r>
              <a:rPr lang="en-US" sz="1800" dirty="0"/>
              <a:t>(); </a:t>
            </a:r>
          </a:p>
          <a:p>
            <a:pPr marL="0" indent="0">
              <a:lnSpc>
                <a:spcPct val="150000"/>
              </a:lnSpc>
              <a:buNone/>
            </a:pPr>
            <a:r>
              <a:rPr lang="en-US" sz="1800" dirty="0" err="1"/>
              <a:t>System.out.println</a:t>
            </a:r>
            <a:r>
              <a:rPr lang="en-US" sz="1800" dirty="0"/>
              <a:t>("StringBuilder result: " + result); // Output: StringBuilder result: Hello World</a:t>
            </a:r>
          </a:p>
        </p:txBody>
      </p:sp>
      <p:sp>
        <p:nvSpPr>
          <p:cNvPr id="4" name="Rectangle 1">
            <a:extLst>
              <a:ext uri="{FF2B5EF4-FFF2-40B4-BE49-F238E27FC236}">
                <a16:creationId xmlns:a16="http://schemas.microsoft.com/office/drawing/2014/main" id="{367A49BF-C8F3-FE87-D0E1-36097EE64CE0}"/>
              </a:ext>
            </a:extLst>
          </p:cNvPr>
          <p:cNvSpPr>
            <a:spLocks noChangeArrowheads="1"/>
          </p:cNvSpPr>
          <p:nvPr/>
        </p:nvSpPr>
        <p:spPr bwMode="auto">
          <a:xfrm>
            <a:off x="0" y="0"/>
            <a:ext cx="12192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is preferred for efficient string concatenation when dealing with multiple string manipulations.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StringBuilder is mutable, allowing modifications to the existing string buffer without creating new objects for each manipulation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By using </a:t>
            </a: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methods like </a:t>
            </a:r>
            <a:r>
              <a:rPr kumimoji="0" lang="en-US" altLang="en-US" b="1" i="0" u="none" strike="noStrike" cap="none" normalizeH="0" baseline="0">
                <a:ln>
                  <a:noFill/>
                </a:ln>
                <a:solidFill>
                  <a:srgbClr val="ECECF1"/>
                </a:solidFill>
                <a:effectLst/>
                <a:latin typeface="Söhne Mono"/>
              </a:rPr>
              <a:t>append()</a:t>
            </a:r>
            <a:r>
              <a:rPr kumimoji="0" lang="en-US" altLang="en-US" sz="1200" b="0" i="0" u="none" strike="noStrike" cap="none" normalizeH="0" baseline="0">
                <a:ln>
                  <a:noFill/>
                </a:ln>
                <a:solidFill>
                  <a:srgbClr val="ECECF1"/>
                </a:solidFill>
                <a:effectLst/>
                <a:latin typeface="Söhne"/>
              </a:rPr>
              <a:t>, developers can efficiently modify strings without the overhead of creating numerous string objects.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2655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50000"/>
              </a:lnSpc>
              <a:buClr>
                <a:schemeClr val="accent2"/>
              </a:buClr>
            </a:pPr>
            <a:r>
              <a:rPr lang="en-US" dirty="0"/>
              <a:t>The End of Chapter V</a:t>
            </a:r>
          </a:p>
        </p:txBody>
      </p:sp>
    </p:spTree>
    <p:extLst>
      <p:ext uri="{BB962C8B-B14F-4D97-AF65-F5344CB8AC3E}">
        <p14:creationId xmlns:p14="http://schemas.microsoft.com/office/powerpoint/2010/main" val="3023632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marL="514350" indent="-514350">
              <a:lnSpc>
                <a:spcPct val="150000"/>
              </a:lnSpc>
              <a:buClr>
                <a:schemeClr val="accent2"/>
              </a:buClr>
              <a:buFont typeface="+mj-lt"/>
              <a:buAutoNum type="romanUcPeriod"/>
            </a:pPr>
            <a:r>
              <a:rPr lang="en-US" sz="2000" dirty="0"/>
              <a:t>Introduction to Strings in Java</a:t>
            </a:r>
          </a:p>
          <a:p>
            <a:pPr marL="514350" indent="-514350">
              <a:lnSpc>
                <a:spcPct val="150000"/>
              </a:lnSpc>
              <a:buClr>
                <a:schemeClr val="accent2"/>
              </a:buClr>
              <a:buFont typeface="+mj-lt"/>
              <a:buAutoNum type="romanUcPeriod"/>
            </a:pPr>
            <a:r>
              <a:rPr lang="en-US" sz="2000" dirty="0"/>
              <a:t>String Creation and Initialization</a:t>
            </a:r>
          </a:p>
          <a:p>
            <a:pPr marL="514350" indent="-514350">
              <a:lnSpc>
                <a:spcPct val="150000"/>
              </a:lnSpc>
              <a:buClr>
                <a:schemeClr val="accent2"/>
              </a:buClr>
              <a:buFont typeface="+mj-lt"/>
              <a:buAutoNum type="romanUcPeriod"/>
            </a:pPr>
            <a:r>
              <a:rPr lang="en-US" sz="2000" dirty="0"/>
              <a:t>String Methods and Operations</a:t>
            </a:r>
          </a:p>
          <a:p>
            <a:pPr marL="514350" indent="-514350">
              <a:lnSpc>
                <a:spcPct val="150000"/>
              </a:lnSpc>
              <a:buClr>
                <a:schemeClr val="accent2"/>
              </a:buClr>
              <a:buFont typeface="+mj-lt"/>
              <a:buAutoNum type="romanUcPeriod"/>
            </a:pPr>
            <a:r>
              <a:rPr lang="en-US" sz="2000" dirty="0"/>
              <a:t>String Manipulation Techniques</a:t>
            </a:r>
          </a:p>
          <a:p>
            <a:pPr marL="514350" indent="-514350">
              <a:lnSpc>
                <a:spcPct val="150000"/>
              </a:lnSpc>
              <a:buClr>
                <a:schemeClr val="accent2"/>
              </a:buClr>
              <a:buFont typeface="+mj-lt"/>
              <a:buAutoNum type="romanUcPeriod"/>
            </a:pPr>
            <a:r>
              <a:rPr lang="en-US" sz="2000" dirty="0"/>
              <a:t>StringBuilder Class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7633" y="1690688"/>
            <a:ext cx="2292998" cy="3174920"/>
          </a:xfrm>
          <a:prstGeom prst="rect">
            <a:avLst/>
          </a:prstGeom>
        </p:spPr>
      </p:pic>
    </p:spTree>
    <p:extLst>
      <p:ext uri="{BB962C8B-B14F-4D97-AF65-F5344CB8AC3E}">
        <p14:creationId xmlns:p14="http://schemas.microsoft.com/office/powerpoint/2010/main" val="76746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pPr>
              <a:lnSpc>
                <a:spcPct val="150000"/>
              </a:lnSpc>
              <a:buClr>
                <a:schemeClr val="accent2"/>
              </a:buClr>
            </a:pPr>
            <a:r>
              <a:rPr lang="en-US" dirty="0"/>
              <a:t>Introduction </a:t>
            </a:r>
            <a:r>
              <a:rPr lang="en-US" sz="6000" dirty="0"/>
              <a:t>to Strings in Java</a:t>
            </a:r>
            <a:endParaRPr lang="en-US" dirty="0"/>
          </a:p>
        </p:txBody>
      </p:sp>
    </p:spTree>
    <p:extLst>
      <p:ext uri="{BB962C8B-B14F-4D97-AF65-F5344CB8AC3E}">
        <p14:creationId xmlns:p14="http://schemas.microsoft.com/office/powerpoint/2010/main" val="347252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Introduction </a:t>
            </a:r>
            <a:r>
              <a:rPr lang="en-US" sz="4400" dirty="0"/>
              <a:t>to Strings in Java</a:t>
            </a:r>
            <a:endParaRPr lang="en-US" dirty="0"/>
          </a:p>
        </p:txBody>
      </p:sp>
      <p:sp>
        <p:nvSpPr>
          <p:cNvPr id="3" name="Content Placeholder 2"/>
          <p:cNvSpPr>
            <a:spLocks noGrp="1"/>
          </p:cNvSpPr>
          <p:nvPr>
            <p:ph idx="1"/>
          </p:nvPr>
        </p:nvSpPr>
        <p:spPr>
          <a:xfrm>
            <a:off x="838200" y="1449108"/>
            <a:ext cx="10515600" cy="5221856"/>
          </a:xfrm>
        </p:spPr>
        <p:txBody>
          <a:bodyPr>
            <a:normAutofit/>
          </a:bodyPr>
          <a:lstStyle/>
          <a:p>
            <a:pPr>
              <a:lnSpc>
                <a:spcPct val="150000"/>
              </a:lnSpc>
            </a:pPr>
            <a:r>
              <a:rPr lang="en-US" sz="2400" dirty="0"/>
              <a:t>String is an object that represents a sequence of characters. It is a widely used data type for storing and manipulating textual data.</a:t>
            </a:r>
          </a:p>
          <a:p>
            <a:pPr>
              <a:lnSpc>
                <a:spcPct val="150000"/>
              </a:lnSpc>
            </a:pPr>
            <a:r>
              <a:rPr lang="en-US" sz="2400" dirty="0"/>
              <a:t>Strings are immutable - their values cannot be changed once created.</a:t>
            </a:r>
          </a:p>
        </p:txBody>
      </p:sp>
    </p:spTree>
    <p:extLst>
      <p:ext uri="{BB962C8B-B14F-4D97-AF65-F5344CB8AC3E}">
        <p14:creationId xmlns:p14="http://schemas.microsoft.com/office/powerpoint/2010/main" val="3084993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pPr>
              <a:lnSpc>
                <a:spcPct val="150000"/>
              </a:lnSpc>
              <a:buClr>
                <a:schemeClr val="accent2"/>
              </a:buClr>
            </a:pPr>
            <a:r>
              <a:rPr lang="en-US" dirty="0"/>
              <a:t>String Creation and Initialization</a:t>
            </a:r>
          </a:p>
        </p:txBody>
      </p:sp>
    </p:spTree>
    <p:extLst>
      <p:ext uri="{BB962C8B-B14F-4D97-AF65-F5344CB8AC3E}">
        <p14:creationId xmlns:p14="http://schemas.microsoft.com/office/powerpoint/2010/main" val="2778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String Creation and Initialization</a:t>
            </a:r>
          </a:p>
        </p:txBody>
      </p:sp>
      <p:sp>
        <p:nvSpPr>
          <p:cNvPr id="3" name="Content Placeholder 2"/>
          <p:cNvSpPr>
            <a:spLocks noGrp="1"/>
          </p:cNvSpPr>
          <p:nvPr>
            <p:ph idx="1"/>
          </p:nvPr>
        </p:nvSpPr>
        <p:spPr>
          <a:xfrm>
            <a:off x="838200" y="1449108"/>
            <a:ext cx="10515600" cy="5221856"/>
          </a:xfrm>
        </p:spPr>
        <p:txBody>
          <a:bodyPr>
            <a:normAutofit/>
          </a:bodyPr>
          <a:lstStyle/>
          <a:p>
            <a:pPr marL="0" indent="0">
              <a:lnSpc>
                <a:spcPct val="150000"/>
              </a:lnSpc>
              <a:buNone/>
            </a:pPr>
            <a:r>
              <a:rPr lang="en-US" sz="2400" dirty="0"/>
              <a:t>Syntax for declaring and initializing strings</a:t>
            </a:r>
          </a:p>
          <a:p>
            <a:pPr marL="457200" indent="-457200">
              <a:lnSpc>
                <a:spcPct val="150000"/>
              </a:lnSpc>
              <a:buFont typeface="+mj-lt"/>
              <a:buAutoNum type="arabicPeriod"/>
            </a:pPr>
            <a:r>
              <a:rPr lang="en-US" sz="2400" dirty="0"/>
              <a:t>String str1 = "Hello";</a:t>
            </a:r>
          </a:p>
          <a:p>
            <a:pPr marL="457200" indent="-457200">
              <a:lnSpc>
                <a:spcPct val="150000"/>
              </a:lnSpc>
              <a:buFont typeface="+mj-lt"/>
              <a:buAutoNum type="arabicPeriod"/>
            </a:pPr>
            <a:r>
              <a:rPr lang="en-US" sz="2400" dirty="0"/>
              <a:t>String str2 = new String("World");</a:t>
            </a:r>
          </a:p>
        </p:txBody>
      </p:sp>
    </p:spTree>
    <p:extLst>
      <p:ext uri="{BB962C8B-B14F-4D97-AF65-F5344CB8AC3E}">
        <p14:creationId xmlns:p14="http://schemas.microsoft.com/office/powerpoint/2010/main" val="48361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string code&#10;&#10;Description automatically generated">
            <a:extLst>
              <a:ext uri="{FF2B5EF4-FFF2-40B4-BE49-F238E27FC236}">
                <a16:creationId xmlns:a16="http://schemas.microsoft.com/office/drawing/2014/main" id="{61096492-8833-2089-2DBB-F5EAC428B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20" y="165295"/>
            <a:ext cx="12122180" cy="6490029"/>
          </a:xfrm>
          <a:prstGeom prst="rect">
            <a:avLst/>
          </a:prstGeom>
        </p:spPr>
      </p:pic>
    </p:spTree>
    <p:extLst>
      <p:ext uri="{BB962C8B-B14F-4D97-AF65-F5344CB8AC3E}">
        <p14:creationId xmlns:p14="http://schemas.microsoft.com/office/powerpoint/2010/main" val="3567118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pPr>
              <a:lnSpc>
                <a:spcPct val="150000"/>
              </a:lnSpc>
              <a:buClr>
                <a:schemeClr val="accent2"/>
              </a:buClr>
            </a:pPr>
            <a:r>
              <a:rPr lang="en-US" sz="6000" dirty="0"/>
              <a:t>String Methods and Operations</a:t>
            </a:r>
            <a:endParaRPr lang="en-US" dirty="0"/>
          </a:p>
        </p:txBody>
      </p:sp>
    </p:spTree>
    <p:extLst>
      <p:ext uri="{BB962C8B-B14F-4D97-AF65-F5344CB8AC3E}">
        <p14:creationId xmlns:p14="http://schemas.microsoft.com/office/powerpoint/2010/main" val="3391813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ill Sans MT"/>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D179CFCE3C4C42B2EEA07E617464BC" ma:contentTypeVersion="8" ma:contentTypeDescription="Create a new document." ma:contentTypeScope="" ma:versionID="8c54013bfe0dc43559aa27ff8779352e">
  <xsd:schema xmlns:xsd="http://www.w3.org/2001/XMLSchema" xmlns:xs="http://www.w3.org/2001/XMLSchema" xmlns:p="http://schemas.microsoft.com/office/2006/metadata/properties" xmlns:ns2="2337964e-7d50-499b-91fe-bb43e4595899" targetNamespace="http://schemas.microsoft.com/office/2006/metadata/properties" ma:root="true" ma:fieldsID="40942fee43b86ed203c7aef9b21fe071" ns2:_="">
    <xsd:import namespace="2337964e-7d50-499b-91fe-bb43e459589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37964e-7d50-499b-91fe-bb43e45958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69E389-6991-4649-AE52-7591213C4A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37964e-7d50-499b-91fe-bb43e45958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7BF80FF-86DD-47E1-B371-B1EB8F104401}">
  <ds:schemaRefs>
    <ds:schemaRef ds:uri="http://schemas.microsoft.com/sharepoint/v3/contenttype/forms"/>
  </ds:schemaRefs>
</ds:datastoreItem>
</file>

<file path=customXml/itemProps3.xml><?xml version="1.0" encoding="utf-8"?>
<ds:datastoreItem xmlns:ds="http://schemas.openxmlformats.org/officeDocument/2006/customXml" ds:itemID="{907DA116-C90E-4894-89CD-9685567D5C0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2151</TotalTime>
  <Words>1142</Words>
  <Application>Microsoft Office PowerPoint</Application>
  <PresentationFormat>Widescreen</PresentationFormat>
  <Paragraphs>117</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 Narrow</vt:lpstr>
      <vt:lpstr>Gill Sans MT</vt:lpstr>
      <vt:lpstr>Khmer OS Battambang</vt:lpstr>
      <vt:lpstr>Khmer OS Muol Light</vt:lpstr>
      <vt:lpstr>Söhne</vt:lpstr>
      <vt:lpstr>Söhne Mono</vt:lpstr>
      <vt:lpstr>Wingdings</vt:lpstr>
      <vt:lpstr>Office Theme</vt:lpstr>
      <vt:lpstr>PowerPoint Presentation</vt:lpstr>
      <vt:lpstr>Chapter V</vt:lpstr>
      <vt:lpstr>Agenda</vt:lpstr>
      <vt:lpstr>Introduction to Strings in Java</vt:lpstr>
      <vt:lpstr>I. Introduction to Strings in Java</vt:lpstr>
      <vt:lpstr>String Creation and Initialization</vt:lpstr>
      <vt:lpstr>II. String Creation and Initialization</vt:lpstr>
      <vt:lpstr>PowerPoint Presentation</vt:lpstr>
      <vt:lpstr>String Methods and Operations</vt:lpstr>
      <vt:lpstr>III. String Methods and Operations</vt:lpstr>
      <vt:lpstr>III. String Methods and Operations</vt:lpstr>
      <vt:lpstr>III. String Methods and Operations</vt:lpstr>
      <vt:lpstr>III. String Methods and Operations</vt:lpstr>
      <vt:lpstr>III. String Methods and Operations</vt:lpstr>
      <vt:lpstr>III. String Methods and Operations</vt:lpstr>
      <vt:lpstr>String Manipulation Techniques</vt:lpstr>
      <vt:lpstr>IV. String Manipulation Techniques</vt:lpstr>
      <vt:lpstr>IV. String Manipulation Techniques</vt:lpstr>
      <vt:lpstr>IV. String Manipulation Techniques</vt:lpstr>
      <vt:lpstr>IV. String Manipulation Techniques</vt:lpstr>
      <vt:lpstr>StringBuilder Class</vt:lpstr>
      <vt:lpstr>V. StringBuilder Class</vt:lpstr>
      <vt:lpstr>V. StringBuilder Class</vt:lpstr>
      <vt:lpstr>The End of Chapter 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vimproducts1466</cp:lastModifiedBy>
  <cp:revision>150</cp:revision>
  <dcterms:created xsi:type="dcterms:W3CDTF">2019-05-26T09:05:26Z</dcterms:created>
  <dcterms:modified xsi:type="dcterms:W3CDTF">2023-11-24T00:46:18Z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0x010100A5D179CFCE3C4C42B2EEA07E617464BC</vt:lpwstr>
  </property>
</Properties>
</file>