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1" r:id="rId5"/>
    <p:sldId id="302" r:id="rId6"/>
    <p:sldId id="257" r:id="rId7"/>
    <p:sldId id="370" r:id="rId8"/>
    <p:sldId id="369" r:id="rId9"/>
    <p:sldId id="379" r:id="rId10"/>
    <p:sldId id="380" r:id="rId11"/>
    <p:sldId id="371" r:id="rId12"/>
    <p:sldId id="372" r:id="rId13"/>
    <p:sldId id="381" r:id="rId14"/>
    <p:sldId id="373" r:id="rId15"/>
    <p:sldId id="374" r:id="rId16"/>
    <p:sldId id="375" r:id="rId17"/>
    <p:sldId id="376" r:id="rId18"/>
    <p:sldId id="382" r:id="rId19"/>
    <p:sldId id="383" r:id="rId20"/>
    <p:sldId id="384" r:id="rId21"/>
    <p:sldId id="385" r:id="rId22"/>
    <p:sldId id="386" r:id="rId23"/>
    <p:sldId id="387" r:id="rId24"/>
    <p:sldId id="388"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574D"/>
    <a:srgbClr val="FAFAFA"/>
    <a:srgbClr val="FFFFFF"/>
    <a:srgbClr val="000000"/>
    <a:srgbClr val="EAEFF7"/>
    <a:srgbClr val="99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p:scale>
          <a:sx n="100" d="100"/>
          <a:sy n="100" d="100"/>
        </p:scale>
        <p:origin x="834" y="3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E4FCFA-D1F3-43FC-AE29-526F40D46AA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95591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50241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2681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cxnSp>
        <p:nvCxnSpPr>
          <p:cNvPr id="7" name="Straight Connector 6"/>
          <p:cNvCxnSpPr/>
          <p:nvPr userDrawn="1"/>
        </p:nvCxnSpPr>
        <p:spPr>
          <a:xfrm>
            <a:off x="961053" y="1352937"/>
            <a:ext cx="10534261"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5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4FCFA-D1F3-43FC-AE29-526F40D46AA0}"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6359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E4FCFA-D1F3-43FC-AE29-526F40D46AA0}"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11308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4FCFA-D1F3-43FC-AE29-526F40D46AA0}"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0247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E4FCFA-D1F3-43FC-AE29-526F40D46AA0}"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37982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4FCFA-D1F3-43FC-AE29-526F40D46AA0}"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54272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46217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204853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4FCFA-D1F3-43FC-AE29-526F40D46AA0}" type="datetimeFigureOut">
              <a:rPr lang="en-US" smtClean="0"/>
              <a:t>11/30/2023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842D6-3017-45C6-B81C-63D9DA5C2269}" type="slidenum">
              <a:rPr lang="en-US" smtClean="0"/>
              <a:t>‹#›</a:t>
            </a:fld>
            <a:endParaRPr lang="en-US"/>
          </a:p>
        </p:txBody>
      </p:sp>
      <p:cxnSp>
        <p:nvCxnSpPr>
          <p:cNvPr id="13" name="Straight Connector 12"/>
          <p:cNvCxnSpPr/>
          <p:nvPr userDrawn="1"/>
        </p:nvCxnSpPr>
        <p:spPr>
          <a:xfrm>
            <a:off x="0" y="0"/>
            <a:ext cx="3581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581400" y="0"/>
            <a:ext cx="3581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62800" y="0"/>
            <a:ext cx="293292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095722" y="0"/>
            <a:ext cx="209627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0" y="6858000"/>
            <a:ext cx="3581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3581400" y="6858000"/>
            <a:ext cx="3581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162800" y="6858000"/>
            <a:ext cx="293292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095722" y="6858000"/>
            <a:ext cx="2096278"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82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33451" y="2952009"/>
            <a:ext cx="9738360" cy="1645920"/>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Course: Java programming </a:t>
            </a:r>
            <a:r>
              <a:rPr lang="en-US" dirty="0" err="1"/>
              <a:t>i</a:t>
            </a:r>
            <a:endParaRPr lang="en-US" dirty="0"/>
          </a:p>
          <a:p>
            <a:endParaRPr lang="en-US" sz="1800" dirty="0">
              <a:latin typeface="Arial Narrow" panose="020B0606020202030204" pitchFamily="34" charset="0"/>
            </a:endParaRPr>
          </a:p>
          <a:p>
            <a:r>
              <a:rPr lang="en-US" sz="1800" dirty="0">
                <a:latin typeface="Arial Narrow" panose="020B0606020202030204" pitchFamily="34" charset="0"/>
              </a:rPr>
              <a:t>	</a:t>
            </a: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r>
              <a:rPr lang="en-US" sz="1800" dirty="0">
                <a:latin typeface="Arial Narrow" panose="020B0606020202030204" pitchFamily="34" charset="0"/>
              </a:rPr>
              <a:t>Mr. Chenda Sovisal</a:t>
            </a:r>
          </a:p>
        </p:txBody>
      </p:sp>
      <p:pic>
        <p:nvPicPr>
          <p:cNvPr id="5" name="Picture 4">
            <a:extLst>
              <a:ext uri="{FF2B5EF4-FFF2-40B4-BE49-F238E27FC236}">
                <a16:creationId xmlns:a16="http://schemas.microsoft.com/office/drawing/2014/main" id="{D5EAA4C1-976E-4F7F-9A16-E60E0A0C2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1" y="92060"/>
            <a:ext cx="2552700" cy="1304925"/>
          </a:xfrm>
          <a:prstGeom prst="rect">
            <a:avLst/>
          </a:prstGeom>
        </p:spPr>
      </p:pic>
    </p:spTree>
    <p:extLst>
      <p:ext uri="{BB962C8B-B14F-4D97-AF65-F5344CB8AC3E}">
        <p14:creationId xmlns:p14="http://schemas.microsoft.com/office/powerpoint/2010/main" val="384113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Declaring and Initializing Arrays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solidFill>
                  <a:srgbClr val="FF0000"/>
                </a:solidFill>
              </a:rPr>
              <a:t>Initialization</a:t>
            </a:r>
            <a:r>
              <a:rPr lang="en-US" sz="2400" dirty="0"/>
              <a:t>: Various methods to initialize arrays:</a:t>
            </a:r>
          </a:p>
          <a:p>
            <a:pPr marL="914400" lvl="1" indent="-457200">
              <a:lnSpc>
                <a:spcPct val="150000"/>
              </a:lnSpc>
              <a:buFont typeface="+mj-lt"/>
              <a:buAutoNum type="arabicPeriod"/>
            </a:pPr>
            <a:r>
              <a:rPr lang="en-US" dirty="0"/>
              <a:t>Using the new keyword:</a:t>
            </a:r>
          </a:p>
          <a:p>
            <a:pPr marL="914400" lvl="2" indent="0" algn="ctr">
              <a:lnSpc>
                <a:spcPct val="150000"/>
              </a:lnSpc>
              <a:buNone/>
            </a:pPr>
            <a:r>
              <a:rPr lang="en-US" sz="3600" dirty="0">
                <a:solidFill>
                  <a:srgbClr val="ED7D31"/>
                </a:solidFill>
              </a:rPr>
              <a:t>datatype[] </a:t>
            </a:r>
            <a:r>
              <a:rPr lang="en-US" sz="3600" dirty="0"/>
              <a:t>array </a:t>
            </a:r>
            <a:r>
              <a:rPr lang="en-US" sz="3600" dirty="0">
                <a:solidFill>
                  <a:srgbClr val="ED7D31"/>
                </a:solidFill>
              </a:rPr>
              <a:t>=</a:t>
            </a:r>
            <a:r>
              <a:rPr lang="en-US" sz="3600" dirty="0"/>
              <a:t> </a:t>
            </a:r>
            <a:r>
              <a:rPr lang="en-US" sz="3600" dirty="0">
                <a:solidFill>
                  <a:srgbClr val="ED7D31"/>
                </a:solidFill>
              </a:rPr>
              <a:t>new datatype[</a:t>
            </a:r>
            <a:r>
              <a:rPr lang="en-US" sz="3600" dirty="0" err="1"/>
              <a:t>sizeofarray</a:t>
            </a:r>
            <a:r>
              <a:rPr lang="en-US" sz="3600" dirty="0">
                <a:solidFill>
                  <a:srgbClr val="ED7D31"/>
                </a:solidFill>
              </a:rPr>
              <a:t>];</a:t>
            </a:r>
          </a:p>
          <a:p>
            <a:pPr marL="914400" lvl="1" indent="-457200">
              <a:lnSpc>
                <a:spcPct val="150000"/>
              </a:lnSpc>
              <a:buFont typeface="+mj-lt"/>
              <a:buAutoNum type="arabicPeriod"/>
            </a:pPr>
            <a:r>
              <a:rPr lang="en-US" dirty="0"/>
              <a:t>Initializing with values at declaration:</a:t>
            </a:r>
          </a:p>
          <a:p>
            <a:pPr marL="0" indent="0" algn="ctr">
              <a:lnSpc>
                <a:spcPct val="150000"/>
              </a:lnSpc>
              <a:buNone/>
            </a:pPr>
            <a:r>
              <a:rPr lang="en-US" sz="3600" dirty="0">
                <a:solidFill>
                  <a:srgbClr val="ED7D31"/>
                </a:solidFill>
              </a:rPr>
              <a:t>datatype[] </a:t>
            </a:r>
            <a:r>
              <a:rPr lang="en-US" sz="3600" dirty="0"/>
              <a:t>array </a:t>
            </a:r>
            <a:r>
              <a:rPr lang="en-US" sz="3600" dirty="0">
                <a:solidFill>
                  <a:srgbClr val="ED7D31"/>
                </a:solidFill>
              </a:rPr>
              <a:t>= {</a:t>
            </a:r>
            <a:r>
              <a:rPr lang="en-US" sz="3600" dirty="0"/>
              <a:t>vaule1</a:t>
            </a:r>
            <a:r>
              <a:rPr lang="en-US" sz="3600" dirty="0">
                <a:solidFill>
                  <a:srgbClr val="ED7D31"/>
                </a:solidFill>
              </a:rPr>
              <a:t>,</a:t>
            </a:r>
            <a:r>
              <a:rPr lang="en-US" sz="3600" dirty="0"/>
              <a:t> vaule2</a:t>
            </a:r>
            <a:r>
              <a:rPr lang="en-US" sz="3600" dirty="0">
                <a:solidFill>
                  <a:srgbClr val="ED7D31"/>
                </a:solidFill>
              </a:rPr>
              <a:t>,</a:t>
            </a:r>
            <a:r>
              <a:rPr lang="en-US" sz="3600" dirty="0"/>
              <a:t> ...</a:t>
            </a:r>
            <a:r>
              <a:rPr lang="en-US" sz="3600" dirty="0">
                <a:solidFill>
                  <a:srgbClr val="ED7D31"/>
                </a:solidFill>
              </a:rPr>
              <a:t>,</a:t>
            </a:r>
            <a:r>
              <a:rPr lang="en-US" sz="3600" dirty="0"/>
              <a:t> </a:t>
            </a:r>
            <a:r>
              <a:rPr lang="en-US" sz="3600" dirty="0" err="1"/>
              <a:t>vaulen</a:t>
            </a:r>
            <a:r>
              <a:rPr lang="en-US" sz="3600" dirty="0">
                <a:solidFill>
                  <a:srgbClr val="ED7D31"/>
                </a:solidFill>
              </a:rPr>
              <a:t>};</a:t>
            </a:r>
            <a:endParaRPr lang="en-US" sz="2400" dirty="0">
              <a:solidFill>
                <a:srgbClr val="00B050"/>
              </a:solidFill>
            </a:endParaRP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156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6858001"/>
          </a:xfrm>
        </p:spPr>
        <p:txBody>
          <a:bodyPr anchor="ctr">
            <a:normAutofit/>
          </a:bodyPr>
          <a:lstStyle/>
          <a:p>
            <a:pPr>
              <a:lnSpc>
                <a:spcPct val="150000"/>
              </a:lnSpc>
              <a:buClr>
                <a:schemeClr val="accent2"/>
              </a:buClr>
            </a:pPr>
            <a:r>
              <a:rPr lang="en-US" dirty="0"/>
              <a:t>Accessing Array Elements</a:t>
            </a:r>
          </a:p>
        </p:txBody>
      </p:sp>
    </p:spTree>
    <p:extLst>
      <p:ext uri="{BB962C8B-B14F-4D97-AF65-F5344CB8AC3E}">
        <p14:creationId xmlns:p14="http://schemas.microsoft.com/office/powerpoint/2010/main" val="38602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Accessing Array Elements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Arrays use zero-based indexing to access elements:</a:t>
            </a:r>
          </a:p>
          <a:p>
            <a:pPr marL="0" indent="0">
              <a:lnSpc>
                <a:spcPct val="150000"/>
              </a:lnSpc>
              <a:buNone/>
            </a:pPr>
            <a:r>
              <a:rPr lang="en-US" sz="2400" dirty="0">
                <a:solidFill>
                  <a:srgbClr val="ED7D31"/>
                </a:solidFill>
              </a:rPr>
              <a:t>	int[] </a:t>
            </a:r>
            <a:r>
              <a:rPr lang="en-US" sz="2400" dirty="0"/>
              <a:t>numbers </a:t>
            </a:r>
            <a:r>
              <a:rPr lang="en-US" sz="2400" dirty="0">
                <a:solidFill>
                  <a:srgbClr val="ED7D31"/>
                </a:solidFill>
              </a:rPr>
              <a:t>= {</a:t>
            </a:r>
            <a:r>
              <a:rPr lang="en-US" sz="2400" dirty="0"/>
              <a:t>10</a:t>
            </a:r>
            <a:r>
              <a:rPr lang="en-US" sz="2400" dirty="0">
                <a:solidFill>
                  <a:srgbClr val="ED7D31"/>
                </a:solidFill>
              </a:rPr>
              <a:t>,</a:t>
            </a:r>
            <a:r>
              <a:rPr lang="en-US" sz="2400" dirty="0"/>
              <a:t> 20</a:t>
            </a:r>
            <a:r>
              <a:rPr lang="en-US" sz="2400" dirty="0">
                <a:solidFill>
                  <a:srgbClr val="ED7D31"/>
                </a:solidFill>
              </a:rPr>
              <a:t>,</a:t>
            </a:r>
            <a:r>
              <a:rPr lang="en-US" sz="2400" dirty="0"/>
              <a:t> 30</a:t>
            </a:r>
            <a:r>
              <a:rPr lang="en-US" sz="2400" dirty="0">
                <a:solidFill>
                  <a:srgbClr val="ED7D31"/>
                </a:solidFill>
              </a:rPr>
              <a:t>,</a:t>
            </a:r>
            <a:r>
              <a:rPr lang="en-US" sz="2400" dirty="0"/>
              <a:t> 40</a:t>
            </a:r>
            <a:r>
              <a:rPr lang="en-US" sz="2400" dirty="0">
                <a:solidFill>
                  <a:srgbClr val="ED7D31"/>
                </a:solidFill>
              </a:rPr>
              <a:t>,</a:t>
            </a:r>
            <a:r>
              <a:rPr lang="en-US" sz="2400" dirty="0"/>
              <a:t> 50</a:t>
            </a:r>
            <a:r>
              <a:rPr lang="en-US" sz="2400" dirty="0">
                <a:solidFill>
                  <a:srgbClr val="ED7D31"/>
                </a:solidFill>
              </a:rPr>
              <a:t>};</a:t>
            </a:r>
          </a:p>
          <a:p>
            <a:pPr marL="0" indent="0">
              <a:lnSpc>
                <a:spcPct val="150000"/>
              </a:lnSpc>
              <a:buNone/>
            </a:pPr>
            <a:r>
              <a:rPr lang="en-US" sz="2400" dirty="0">
                <a:solidFill>
                  <a:srgbClr val="ED7D31"/>
                </a:solidFill>
              </a:rPr>
              <a:t>	int</a:t>
            </a:r>
            <a:r>
              <a:rPr lang="en-US" sz="2400" dirty="0"/>
              <a:t> </a:t>
            </a:r>
            <a:r>
              <a:rPr lang="en-US" sz="2400" dirty="0" err="1"/>
              <a:t>firstElement</a:t>
            </a:r>
            <a:r>
              <a:rPr lang="en-US" sz="2400" dirty="0"/>
              <a:t> </a:t>
            </a:r>
            <a:r>
              <a:rPr lang="en-US" sz="2400" dirty="0">
                <a:solidFill>
                  <a:srgbClr val="ED7D31"/>
                </a:solidFill>
              </a:rPr>
              <a:t>=</a:t>
            </a:r>
            <a:r>
              <a:rPr lang="en-US" sz="2400" dirty="0"/>
              <a:t> numbers</a:t>
            </a:r>
            <a:r>
              <a:rPr lang="en-US" sz="2400" dirty="0">
                <a:solidFill>
                  <a:srgbClr val="ED7D31"/>
                </a:solidFill>
              </a:rPr>
              <a:t>[</a:t>
            </a:r>
            <a:r>
              <a:rPr lang="en-US" sz="2400" dirty="0"/>
              <a:t>0</a:t>
            </a:r>
            <a:r>
              <a:rPr lang="en-US" sz="2400" dirty="0">
                <a:solidFill>
                  <a:srgbClr val="ED7D31"/>
                </a:solidFill>
              </a:rPr>
              <a:t>];</a:t>
            </a:r>
            <a:r>
              <a:rPr lang="en-US" sz="2400" dirty="0"/>
              <a:t> </a:t>
            </a:r>
            <a:r>
              <a:rPr lang="en-US" sz="2400" dirty="0">
                <a:solidFill>
                  <a:srgbClr val="00B050"/>
                </a:solidFill>
              </a:rPr>
              <a:t>// Accessing the first element (index 0)</a:t>
            </a:r>
          </a:p>
          <a:p>
            <a:pPr marL="0" indent="0">
              <a:lnSpc>
                <a:spcPct val="150000"/>
              </a:lnSpc>
              <a:buNone/>
            </a:pPr>
            <a:r>
              <a:rPr lang="en-US" sz="2400" dirty="0">
                <a:solidFill>
                  <a:srgbClr val="ED7D31"/>
                </a:solidFill>
              </a:rPr>
              <a:t>	int</a:t>
            </a:r>
            <a:r>
              <a:rPr lang="en-US" sz="2400" dirty="0"/>
              <a:t> </a:t>
            </a:r>
            <a:r>
              <a:rPr lang="en-US" sz="2400" dirty="0" err="1"/>
              <a:t>thirdElement</a:t>
            </a:r>
            <a:r>
              <a:rPr lang="en-US" sz="2400" dirty="0"/>
              <a:t> </a:t>
            </a:r>
            <a:r>
              <a:rPr lang="en-US" sz="2400" dirty="0">
                <a:solidFill>
                  <a:srgbClr val="ED7D31"/>
                </a:solidFill>
              </a:rPr>
              <a:t>=</a:t>
            </a:r>
            <a:r>
              <a:rPr lang="en-US" sz="2400" dirty="0"/>
              <a:t> numbers</a:t>
            </a:r>
            <a:r>
              <a:rPr lang="en-US" sz="2400" dirty="0">
                <a:solidFill>
                  <a:srgbClr val="ED7D31"/>
                </a:solidFill>
              </a:rPr>
              <a:t>[</a:t>
            </a:r>
            <a:r>
              <a:rPr lang="en-US" sz="2400" dirty="0"/>
              <a:t>2</a:t>
            </a:r>
            <a:r>
              <a:rPr lang="en-US" sz="2400" dirty="0">
                <a:solidFill>
                  <a:srgbClr val="ED7D31"/>
                </a:solidFill>
              </a:rPr>
              <a:t>];</a:t>
            </a:r>
            <a:r>
              <a:rPr lang="en-US" sz="2400" dirty="0"/>
              <a:t> </a:t>
            </a:r>
            <a:r>
              <a:rPr lang="en-US" sz="2400" dirty="0">
                <a:solidFill>
                  <a:srgbClr val="00B050"/>
                </a:solidFill>
              </a:rPr>
              <a:t>// Accessing the third element (index 2)</a:t>
            </a:r>
          </a:p>
          <a:p>
            <a:pPr>
              <a:lnSpc>
                <a:spcPct val="150000"/>
              </a:lnSpc>
            </a:pPr>
            <a:r>
              <a:rPr lang="en-US" sz="2400" dirty="0"/>
              <a:t>Modifying array elements:</a:t>
            </a:r>
          </a:p>
          <a:p>
            <a:pPr marL="0" indent="0">
              <a:lnSpc>
                <a:spcPct val="150000"/>
              </a:lnSpc>
              <a:buNone/>
            </a:pPr>
            <a:r>
              <a:rPr lang="en-US" sz="2400" dirty="0"/>
              <a:t>	numbers</a:t>
            </a:r>
            <a:r>
              <a:rPr lang="en-US" sz="2400" dirty="0">
                <a:solidFill>
                  <a:srgbClr val="ED7D31"/>
                </a:solidFill>
              </a:rPr>
              <a:t>[</a:t>
            </a:r>
            <a:r>
              <a:rPr lang="en-US" sz="2400" dirty="0"/>
              <a:t>1</a:t>
            </a:r>
            <a:r>
              <a:rPr lang="en-US" sz="2400" dirty="0">
                <a:solidFill>
                  <a:srgbClr val="ED7D31"/>
                </a:solidFill>
              </a:rPr>
              <a:t>]</a:t>
            </a:r>
            <a:r>
              <a:rPr lang="en-US" sz="2400" dirty="0"/>
              <a:t> </a:t>
            </a:r>
            <a:r>
              <a:rPr lang="en-US" sz="2400" dirty="0">
                <a:solidFill>
                  <a:srgbClr val="ED7D31"/>
                </a:solidFill>
              </a:rPr>
              <a:t>=</a:t>
            </a:r>
            <a:r>
              <a:rPr lang="en-US" sz="2400" dirty="0"/>
              <a:t> 25</a:t>
            </a:r>
            <a:r>
              <a:rPr lang="en-US" sz="2400" dirty="0">
                <a:solidFill>
                  <a:srgbClr val="ED7D31"/>
                </a:solidFill>
              </a:rPr>
              <a:t>;</a:t>
            </a:r>
            <a:r>
              <a:rPr lang="en-US" sz="2400" dirty="0"/>
              <a:t> </a:t>
            </a:r>
            <a:r>
              <a:rPr lang="en-US" sz="2400" dirty="0">
                <a:solidFill>
                  <a:srgbClr val="00B050"/>
                </a:solidFill>
              </a:rPr>
              <a:t>// Modifying the value at index 1 to 25</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847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6858001"/>
          </a:xfrm>
        </p:spPr>
        <p:txBody>
          <a:bodyPr anchor="ctr">
            <a:normAutofit/>
          </a:bodyPr>
          <a:lstStyle/>
          <a:p>
            <a:pPr>
              <a:lnSpc>
                <a:spcPct val="150000"/>
              </a:lnSpc>
              <a:buClr>
                <a:schemeClr val="accent2"/>
              </a:buClr>
            </a:pPr>
            <a:r>
              <a:rPr lang="en-US" dirty="0"/>
              <a:t>Array Manipulation</a:t>
            </a:r>
          </a:p>
        </p:txBody>
      </p:sp>
    </p:spTree>
    <p:extLst>
      <p:ext uri="{BB962C8B-B14F-4D97-AF65-F5344CB8AC3E}">
        <p14:creationId xmlns:p14="http://schemas.microsoft.com/office/powerpoint/2010/main" val="197048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Array Manipulation</a:t>
            </a:r>
          </a:p>
        </p:txBody>
      </p:sp>
      <p:graphicFrame>
        <p:nvGraphicFramePr>
          <p:cNvPr id="5" name="Content Placeholder 4">
            <a:extLst>
              <a:ext uri="{FF2B5EF4-FFF2-40B4-BE49-F238E27FC236}">
                <a16:creationId xmlns:a16="http://schemas.microsoft.com/office/drawing/2014/main" id="{6B8421B4-44B1-F892-F403-8C540EDDD0FB}"/>
              </a:ext>
            </a:extLst>
          </p:cNvPr>
          <p:cNvGraphicFramePr>
            <a:graphicFrameLocks noGrp="1"/>
          </p:cNvGraphicFramePr>
          <p:nvPr>
            <p:ph idx="1"/>
            <p:extLst>
              <p:ext uri="{D42A27DB-BD31-4B8C-83A1-F6EECF244321}">
                <p14:modId xmlns:p14="http://schemas.microsoft.com/office/powerpoint/2010/main" val="1314163180"/>
              </p:ext>
            </p:extLst>
          </p:nvPr>
        </p:nvGraphicFramePr>
        <p:xfrm>
          <a:off x="838200" y="1502895"/>
          <a:ext cx="10672482" cy="4937760"/>
        </p:xfrm>
        <a:graphic>
          <a:graphicData uri="http://schemas.openxmlformats.org/drawingml/2006/table">
            <a:tbl>
              <a:tblPr firstRow="1" bandRow="1">
                <a:tableStyleId>{21E4AEA4-8DFA-4A89-87EB-49C32662AFE0}</a:tableStyleId>
              </a:tblPr>
              <a:tblGrid>
                <a:gridCol w="3706906">
                  <a:extLst>
                    <a:ext uri="{9D8B030D-6E8A-4147-A177-3AD203B41FA5}">
                      <a16:colId xmlns:a16="http://schemas.microsoft.com/office/drawing/2014/main" val="1309043143"/>
                    </a:ext>
                  </a:extLst>
                </a:gridCol>
                <a:gridCol w="6965576">
                  <a:extLst>
                    <a:ext uri="{9D8B030D-6E8A-4147-A177-3AD203B41FA5}">
                      <a16:colId xmlns:a16="http://schemas.microsoft.com/office/drawing/2014/main" val="1561658165"/>
                    </a:ext>
                  </a:extLst>
                </a:gridCol>
              </a:tblGrid>
              <a:tr h="457200">
                <a:tc>
                  <a:txBody>
                    <a:bodyPr/>
                    <a:lstStyle/>
                    <a:p>
                      <a:pPr algn="ctr"/>
                      <a:r>
                        <a:rPr lang="en-US" dirty="0"/>
                        <a:t>Methods </a:t>
                      </a:r>
                    </a:p>
                  </a:txBody>
                  <a:tcPr anchor="ctr"/>
                </a:tc>
                <a:tc>
                  <a:txBody>
                    <a:bodyPr/>
                    <a:lstStyle/>
                    <a:p>
                      <a:pPr algn="ctr"/>
                      <a:r>
                        <a:rPr lang="en-US" sz="1800" b="1" i="0" kern="1200" dirty="0">
                          <a:solidFill>
                            <a:schemeClr val="lt1"/>
                          </a:solidFill>
                          <a:effectLst/>
                          <a:latin typeface="+mn-lt"/>
                          <a:ea typeface="+mn-ea"/>
                          <a:cs typeface="+mn-cs"/>
                        </a:rPr>
                        <a:t>Action Performed</a:t>
                      </a:r>
                      <a:endParaRPr lang="en-US" dirty="0"/>
                    </a:p>
                  </a:txBody>
                  <a:tcPr anchor="ctr"/>
                </a:tc>
                <a:extLst>
                  <a:ext uri="{0D108BD9-81ED-4DB2-BD59-A6C34878D82A}">
                    <a16:rowId xmlns:a16="http://schemas.microsoft.com/office/drawing/2014/main" val="1070380896"/>
                  </a:ext>
                </a:extLst>
              </a:tr>
              <a:tr h="457200">
                <a:tc>
                  <a:txBody>
                    <a:bodyPr/>
                    <a:lstStyle/>
                    <a:p>
                      <a:r>
                        <a:rPr lang="en-US" dirty="0" err="1"/>
                        <a:t>Arrays.binarySearch</a:t>
                      </a:r>
                      <a:r>
                        <a:rPr lang="en-US" dirty="0"/>
                        <a:t>(</a:t>
                      </a:r>
                      <a:r>
                        <a:rPr lang="en-US" dirty="0" err="1"/>
                        <a:t>originalArray</a:t>
                      </a:r>
                      <a:r>
                        <a:rPr lang="en-US" dirty="0"/>
                        <a:t>, </a:t>
                      </a:r>
                      <a:r>
                        <a:rPr lang="en-US" dirty="0" err="1"/>
                        <a:t>findKey</a:t>
                      </a:r>
                      <a:r>
                        <a:rPr lang="en-US" dirty="0"/>
                        <a:t>)</a:t>
                      </a:r>
                    </a:p>
                  </a:txBody>
                  <a:tcPr anchor="ctr"/>
                </a:tc>
                <a:tc>
                  <a:txBody>
                    <a:bodyPr/>
                    <a:lstStyle/>
                    <a:p>
                      <a:r>
                        <a:rPr lang="en-US" dirty="0"/>
                        <a:t>Searches for the specified element in the array with the help of the Binary Search Algorithm</a:t>
                      </a:r>
                    </a:p>
                  </a:txBody>
                  <a:tcPr/>
                </a:tc>
                <a:extLst>
                  <a:ext uri="{0D108BD9-81ED-4DB2-BD59-A6C34878D82A}">
                    <a16:rowId xmlns:a16="http://schemas.microsoft.com/office/drawing/2014/main" val="1917674652"/>
                  </a:ext>
                </a:extLst>
              </a:tr>
              <a:tr h="457200">
                <a:tc>
                  <a:txBody>
                    <a:bodyPr/>
                    <a:lstStyle/>
                    <a:p>
                      <a:r>
                        <a:rPr lang="en-US" dirty="0" err="1"/>
                        <a:t>Arrays.copyOf</a:t>
                      </a:r>
                      <a:r>
                        <a:rPr lang="en-US" dirty="0"/>
                        <a:t>(</a:t>
                      </a:r>
                      <a:r>
                        <a:rPr lang="en-US" dirty="0" err="1"/>
                        <a:t>originalArray</a:t>
                      </a:r>
                      <a:r>
                        <a:rPr lang="en-US" dirty="0"/>
                        <a:t>, </a:t>
                      </a:r>
                      <a:r>
                        <a:rPr lang="en-US" dirty="0" err="1"/>
                        <a:t>newLength</a:t>
                      </a:r>
                      <a:r>
                        <a:rPr lang="en-US" dirty="0"/>
                        <a:t>)</a:t>
                      </a:r>
                    </a:p>
                  </a:txBody>
                  <a:tcPr anchor="ctr"/>
                </a:tc>
                <a:tc>
                  <a:txBody>
                    <a:bodyPr/>
                    <a:lstStyle/>
                    <a:p>
                      <a:r>
                        <a:rPr lang="en-US" dirty="0"/>
                        <a:t>Copies the specified array, truncating or padding with the default value (if necessary) so the copy has the specified length.</a:t>
                      </a:r>
                    </a:p>
                  </a:txBody>
                  <a:tcPr/>
                </a:tc>
                <a:extLst>
                  <a:ext uri="{0D108BD9-81ED-4DB2-BD59-A6C34878D82A}">
                    <a16:rowId xmlns:a16="http://schemas.microsoft.com/office/drawing/2014/main" val="1298165878"/>
                  </a:ext>
                </a:extLst>
              </a:tr>
              <a:tr h="457200">
                <a:tc>
                  <a:txBody>
                    <a:bodyPr/>
                    <a:lstStyle/>
                    <a:p>
                      <a:r>
                        <a:rPr lang="en-US" dirty="0" err="1"/>
                        <a:t>Arrays.copyOfRange</a:t>
                      </a:r>
                      <a:r>
                        <a:rPr lang="en-US" dirty="0"/>
                        <a:t>(</a:t>
                      </a:r>
                      <a:r>
                        <a:rPr lang="en-US" dirty="0" err="1"/>
                        <a:t>originalArray</a:t>
                      </a:r>
                      <a:r>
                        <a:rPr lang="en-US" dirty="0"/>
                        <a:t>, </a:t>
                      </a:r>
                      <a:r>
                        <a:rPr lang="en-US" dirty="0" err="1"/>
                        <a:t>fromIndex</a:t>
                      </a:r>
                      <a:r>
                        <a:rPr lang="en-US" dirty="0"/>
                        <a:t>, </a:t>
                      </a:r>
                      <a:r>
                        <a:rPr lang="en-US" dirty="0" err="1"/>
                        <a:t>endIndex</a:t>
                      </a:r>
                      <a:r>
                        <a:rPr lang="en-US" dirty="0"/>
                        <a:t>)</a:t>
                      </a:r>
                    </a:p>
                  </a:txBody>
                  <a:tcPr anchor="ctr"/>
                </a:tc>
                <a:tc>
                  <a:txBody>
                    <a:bodyPr/>
                    <a:lstStyle/>
                    <a:p>
                      <a:r>
                        <a:rPr lang="en-US" dirty="0"/>
                        <a:t>Copies the specified range of the specified array into a new Arrays.</a:t>
                      </a:r>
                    </a:p>
                  </a:txBody>
                  <a:tcPr/>
                </a:tc>
                <a:extLst>
                  <a:ext uri="{0D108BD9-81ED-4DB2-BD59-A6C34878D82A}">
                    <a16:rowId xmlns:a16="http://schemas.microsoft.com/office/drawing/2014/main" val="1181526414"/>
                  </a:ext>
                </a:extLst>
              </a:tr>
              <a:tr h="457200">
                <a:tc>
                  <a:txBody>
                    <a:bodyPr/>
                    <a:lstStyle/>
                    <a:p>
                      <a:r>
                        <a:rPr lang="en-US" dirty="0" err="1"/>
                        <a:t>Arrays.equals</a:t>
                      </a:r>
                      <a:r>
                        <a:rPr lang="en-US" dirty="0"/>
                        <a:t>(array1, array2)</a:t>
                      </a:r>
                    </a:p>
                  </a:txBody>
                  <a:tcPr anchor="ctr"/>
                </a:tc>
                <a:tc>
                  <a:txBody>
                    <a:bodyPr/>
                    <a:lstStyle/>
                    <a:p>
                      <a:r>
                        <a:rPr lang="en-US" dirty="0"/>
                        <a:t>Checks if both the arrays are equal or not.</a:t>
                      </a:r>
                    </a:p>
                  </a:txBody>
                  <a:tcPr/>
                </a:tc>
                <a:extLst>
                  <a:ext uri="{0D108BD9-81ED-4DB2-BD59-A6C34878D82A}">
                    <a16:rowId xmlns:a16="http://schemas.microsoft.com/office/drawing/2014/main" val="2020603663"/>
                  </a:ext>
                </a:extLst>
              </a:tr>
              <a:tr h="457200">
                <a:tc>
                  <a:txBody>
                    <a:bodyPr/>
                    <a:lstStyle/>
                    <a:p>
                      <a:r>
                        <a:rPr lang="en-US" dirty="0" err="1"/>
                        <a:t>Arrays.fill</a:t>
                      </a:r>
                      <a:r>
                        <a:rPr lang="en-US" dirty="0"/>
                        <a:t>(</a:t>
                      </a:r>
                      <a:r>
                        <a:rPr lang="en-US" dirty="0" err="1"/>
                        <a:t>originalArray</a:t>
                      </a:r>
                      <a:r>
                        <a:rPr lang="en-US" dirty="0"/>
                        <a:t>, </a:t>
                      </a:r>
                      <a:r>
                        <a:rPr lang="en-US" dirty="0" err="1"/>
                        <a:t>fillValue</a:t>
                      </a:r>
                      <a:r>
                        <a:rPr lang="en-US" dirty="0"/>
                        <a:t>)</a:t>
                      </a:r>
                    </a:p>
                  </a:txBody>
                  <a:tcPr anchor="ctr"/>
                </a:tc>
                <a:tc>
                  <a:txBody>
                    <a:bodyPr/>
                    <a:lstStyle/>
                    <a:p>
                      <a:r>
                        <a:rPr lang="en-US" dirty="0"/>
                        <a:t>Assigns this fill value to each index of this arrays.</a:t>
                      </a:r>
                    </a:p>
                  </a:txBody>
                  <a:tcPr/>
                </a:tc>
                <a:extLst>
                  <a:ext uri="{0D108BD9-81ED-4DB2-BD59-A6C34878D82A}">
                    <a16:rowId xmlns:a16="http://schemas.microsoft.com/office/drawing/2014/main" val="1154013069"/>
                  </a:ext>
                </a:extLst>
              </a:tr>
              <a:tr h="457200">
                <a:tc>
                  <a:txBody>
                    <a:bodyPr/>
                    <a:lstStyle/>
                    <a:p>
                      <a:r>
                        <a:rPr lang="en-US" dirty="0" err="1"/>
                        <a:t>Arrays.sort</a:t>
                      </a:r>
                      <a:r>
                        <a:rPr lang="en-US" dirty="0"/>
                        <a:t>(</a:t>
                      </a:r>
                      <a:r>
                        <a:rPr lang="en-US" dirty="0" err="1"/>
                        <a:t>originalArray</a:t>
                      </a:r>
                      <a:r>
                        <a:rPr lang="en-US" dirty="0"/>
                        <a:t>)	</a:t>
                      </a:r>
                    </a:p>
                  </a:txBody>
                  <a:tcPr anchor="ctr"/>
                </a:tc>
                <a:tc>
                  <a:txBody>
                    <a:bodyPr/>
                    <a:lstStyle/>
                    <a:p>
                      <a:r>
                        <a:rPr lang="en-US" dirty="0"/>
                        <a:t>Sorts the complete array in ascending order. </a:t>
                      </a:r>
                    </a:p>
                  </a:txBody>
                  <a:tcPr/>
                </a:tc>
                <a:extLst>
                  <a:ext uri="{0D108BD9-81ED-4DB2-BD59-A6C34878D82A}">
                    <a16:rowId xmlns:a16="http://schemas.microsoft.com/office/drawing/2014/main" val="1281845796"/>
                  </a:ext>
                </a:extLst>
              </a:tr>
              <a:tr h="457200">
                <a:tc>
                  <a:txBody>
                    <a:bodyPr/>
                    <a:lstStyle/>
                    <a:p>
                      <a:r>
                        <a:rPr lang="en-US" dirty="0" err="1"/>
                        <a:t>Arrays.toString</a:t>
                      </a:r>
                      <a:r>
                        <a:rPr lang="en-US" dirty="0"/>
                        <a:t>(</a:t>
                      </a:r>
                      <a:r>
                        <a:rPr lang="en-US" dirty="0" err="1"/>
                        <a:t>originalArray</a:t>
                      </a:r>
                      <a:r>
                        <a:rPr lang="en-US" dirty="0"/>
                        <a:t>)</a:t>
                      </a:r>
                    </a:p>
                  </a:txBody>
                  <a:tcPr anchor="ctr"/>
                </a:tc>
                <a:tc>
                  <a:txBody>
                    <a:bodyPr/>
                    <a:lstStyle/>
                    <a:p>
                      <a:r>
                        <a:rPr lang="en-US" dirty="0"/>
                        <a:t>It returns a string representation of the contents of this array. The string representation consists of a list of the array’s elements, enclosed in square brackets (“[]”). Adjacent elements are separated by the characters a comma followed by a space.</a:t>
                      </a:r>
                    </a:p>
                  </a:txBody>
                  <a:tcPr/>
                </a:tc>
                <a:extLst>
                  <a:ext uri="{0D108BD9-81ED-4DB2-BD59-A6C34878D82A}">
                    <a16:rowId xmlns:a16="http://schemas.microsoft.com/office/drawing/2014/main" val="2301595908"/>
                  </a:ext>
                </a:extLst>
              </a:tr>
            </a:tbl>
          </a:graphicData>
        </a:graphic>
      </p:graphicFrame>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920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Accessing Array Elements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Syntax: </a:t>
            </a:r>
            <a:r>
              <a:rPr lang="en-US" sz="2400" dirty="0" err="1">
                <a:solidFill>
                  <a:srgbClr val="ED7D31"/>
                </a:solidFill>
              </a:rPr>
              <a:t>Arrays.binarySearch</a:t>
            </a:r>
            <a:r>
              <a:rPr lang="en-US" sz="2400" dirty="0">
                <a:solidFill>
                  <a:srgbClr val="ED7D31"/>
                </a:solidFill>
              </a:rPr>
              <a:t>(</a:t>
            </a:r>
            <a:r>
              <a:rPr lang="en-US" sz="2400" dirty="0" err="1"/>
              <a:t>originalArray</a:t>
            </a:r>
            <a:r>
              <a:rPr lang="en-US" sz="2400" dirty="0">
                <a:solidFill>
                  <a:srgbClr val="ED7D31"/>
                </a:solidFill>
              </a:rPr>
              <a:t>,</a:t>
            </a:r>
            <a:r>
              <a:rPr lang="en-US" sz="2400" dirty="0"/>
              <a:t> </a:t>
            </a:r>
            <a:r>
              <a:rPr lang="en-US" sz="2400" dirty="0" err="1"/>
              <a:t>findKey</a:t>
            </a:r>
            <a:r>
              <a:rPr lang="en-US" sz="2400" dirty="0">
                <a:solidFill>
                  <a:srgbClr val="ED7D31"/>
                </a:solidFill>
              </a:rPr>
              <a:t>)</a:t>
            </a:r>
          </a:p>
          <a:p>
            <a:pPr marL="0" indent="0">
              <a:lnSpc>
                <a:spcPct val="150000"/>
              </a:lnSpc>
              <a:buNone/>
            </a:pPr>
            <a:r>
              <a:rPr lang="en-US" sz="2400" dirty="0"/>
              <a:t>Example:</a:t>
            </a:r>
            <a:br>
              <a:rPr lang="en-US" sz="2400" dirty="0"/>
            </a:br>
            <a:r>
              <a:rPr lang="en-US" sz="2400" dirty="0">
                <a:solidFill>
                  <a:srgbClr val="ED7D31"/>
                </a:solidFill>
              </a:rPr>
              <a:t>int</a:t>
            </a:r>
            <a:r>
              <a:rPr lang="en-US" sz="2400" dirty="0"/>
              <a:t> </a:t>
            </a:r>
            <a:r>
              <a:rPr lang="en-US" sz="2400" dirty="0" err="1"/>
              <a:t>intArr</a:t>
            </a:r>
            <a:r>
              <a:rPr lang="en-US" sz="2400" dirty="0">
                <a:solidFill>
                  <a:srgbClr val="ED7D31"/>
                </a:solidFill>
              </a:rPr>
              <a:t>[] = { </a:t>
            </a:r>
            <a:r>
              <a:rPr lang="en-US" sz="2400" dirty="0"/>
              <a:t>10</a:t>
            </a:r>
            <a:r>
              <a:rPr lang="en-US" sz="2400" dirty="0">
                <a:solidFill>
                  <a:srgbClr val="ED7D31"/>
                </a:solidFill>
              </a:rPr>
              <a:t>,</a:t>
            </a:r>
            <a:r>
              <a:rPr lang="en-US" sz="2400" dirty="0"/>
              <a:t> 20</a:t>
            </a:r>
            <a:r>
              <a:rPr lang="en-US" sz="2400" dirty="0">
                <a:solidFill>
                  <a:srgbClr val="ED7D31"/>
                </a:solidFill>
              </a:rPr>
              <a:t>,</a:t>
            </a:r>
            <a:r>
              <a:rPr lang="en-US" sz="2400" dirty="0"/>
              <a:t> 15</a:t>
            </a:r>
            <a:r>
              <a:rPr lang="en-US" sz="2400" dirty="0">
                <a:solidFill>
                  <a:srgbClr val="ED7D31"/>
                </a:solidFill>
              </a:rPr>
              <a:t>,</a:t>
            </a:r>
            <a:r>
              <a:rPr lang="en-US" sz="2400" dirty="0"/>
              <a:t> 22</a:t>
            </a:r>
            <a:r>
              <a:rPr lang="en-US" sz="2400" dirty="0">
                <a:solidFill>
                  <a:srgbClr val="ED7D31"/>
                </a:solidFill>
              </a:rPr>
              <a:t>,</a:t>
            </a:r>
            <a:r>
              <a:rPr lang="en-US" sz="2400" dirty="0"/>
              <a:t> 35 </a:t>
            </a:r>
            <a:r>
              <a:rPr lang="en-US" sz="2400" dirty="0">
                <a:solidFill>
                  <a:srgbClr val="ED7D31"/>
                </a:solidFill>
              </a:rPr>
              <a:t>};</a:t>
            </a:r>
            <a:r>
              <a:rPr lang="en-US" sz="2400" dirty="0"/>
              <a:t> </a:t>
            </a:r>
          </a:p>
          <a:p>
            <a:pPr marL="0" indent="0">
              <a:lnSpc>
                <a:spcPct val="150000"/>
              </a:lnSpc>
              <a:buNone/>
            </a:pPr>
            <a:r>
              <a:rPr lang="en-US" sz="2400" dirty="0">
                <a:solidFill>
                  <a:srgbClr val="ED7D31"/>
                </a:solidFill>
              </a:rPr>
              <a:t>int</a:t>
            </a:r>
            <a:r>
              <a:rPr lang="en-US" sz="2400" dirty="0"/>
              <a:t> </a:t>
            </a:r>
            <a:r>
              <a:rPr lang="en-US" sz="2400" dirty="0" err="1"/>
              <a:t>intKey</a:t>
            </a:r>
            <a:r>
              <a:rPr lang="en-US" sz="2400" dirty="0"/>
              <a:t> </a:t>
            </a:r>
            <a:r>
              <a:rPr lang="en-US" sz="2400" dirty="0">
                <a:solidFill>
                  <a:srgbClr val="ED7D31"/>
                </a:solidFill>
              </a:rPr>
              <a:t>=</a:t>
            </a:r>
            <a:r>
              <a:rPr lang="en-US" sz="2400" dirty="0"/>
              <a:t> 22</a:t>
            </a:r>
            <a:r>
              <a:rPr lang="en-US" sz="2400" dirty="0">
                <a:solidFill>
                  <a:srgbClr val="ED7D31"/>
                </a:solidFill>
              </a:rPr>
              <a:t>;</a:t>
            </a:r>
            <a:r>
              <a:rPr lang="en-US" sz="2400" dirty="0"/>
              <a:t> </a:t>
            </a:r>
          </a:p>
          <a:p>
            <a:pPr marL="0" indent="0">
              <a:lnSpc>
                <a:spcPct val="150000"/>
              </a:lnSpc>
              <a:buNone/>
            </a:pPr>
            <a:r>
              <a:rPr lang="en-US" sz="2400" dirty="0">
                <a:solidFill>
                  <a:srgbClr val="ED7D31"/>
                </a:solidFill>
              </a:rPr>
              <a:t>int </a:t>
            </a:r>
            <a:r>
              <a:rPr lang="en-US" sz="2400" dirty="0"/>
              <a:t>result </a:t>
            </a:r>
            <a:r>
              <a:rPr lang="en-US" sz="2400" dirty="0">
                <a:solidFill>
                  <a:srgbClr val="ED7D31"/>
                </a:solidFill>
              </a:rPr>
              <a:t>=</a:t>
            </a:r>
            <a:r>
              <a:rPr lang="en-US" sz="2400" dirty="0"/>
              <a:t> </a:t>
            </a:r>
            <a:r>
              <a:rPr lang="en-US" sz="2400" dirty="0" err="1">
                <a:solidFill>
                  <a:srgbClr val="ED7D31"/>
                </a:solidFill>
              </a:rPr>
              <a:t>Arrays.binarySearch</a:t>
            </a:r>
            <a:r>
              <a:rPr lang="en-US" sz="2400" dirty="0">
                <a:solidFill>
                  <a:srgbClr val="ED7D31"/>
                </a:solidFill>
              </a:rPr>
              <a:t>(</a:t>
            </a:r>
            <a:r>
              <a:rPr lang="en-US" sz="2400" dirty="0" err="1"/>
              <a:t>intArr</a:t>
            </a:r>
            <a:r>
              <a:rPr lang="en-US" sz="2400" dirty="0">
                <a:solidFill>
                  <a:srgbClr val="ED7D31"/>
                </a:solidFill>
              </a:rPr>
              <a:t>,</a:t>
            </a:r>
            <a:r>
              <a:rPr lang="en-US" sz="2400" dirty="0"/>
              <a:t> </a:t>
            </a:r>
            <a:r>
              <a:rPr lang="en-US" sz="2400" dirty="0" err="1"/>
              <a:t>intKey</a:t>
            </a:r>
            <a:r>
              <a:rPr lang="en-US" sz="2400" dirty="0">
                <a:solidFill>
                  <a:srgbClr val="ED7D31"/>
                </a:solidFill>
              </a:rPr>
              <a:t>); </a:t>
            </a:r>
            <a:r>
              <a:rPr lang="en-US" sz="2400" dirty="0">
                <a:solidFill>
                  <a:srgbClr val="00B050"/>
                </a:solidFill>
              </a:rPr>
              <a:t>// 22 found at index = 3 </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53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Accessing Array Elements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Syntax: </a:t>
            </a:r>
            <a:r>
              <a:rPr lang="en-US" sz="2400" dirty="0" err="1">
                <a:solidFill>
                  <a:srgbClr val="ED7D31"/>
                </a:solidFill>
              </a:rPr>
              <a:t>Arrays.copyOf</a:t>
            </a:r>
            <a:r>
              <a:rPr lang="en-US" sz="2400" dirty="0">
                <a:solidFill>
                  <a:srgbClr val="ED7D31"/>
                </a:solidFill>
              </a:rPr>
              <a:t>(</a:t>
            </a:r>
            <a:r>
              <a:rPr lang="en-US" sz="2400" dirty="0" err="1"/>
              <a:t>originalArray</a:t>
            </a:r>
            <a:r>
              <a:rPr lang="en-US" sz="2400" dirty="0">
                <a:solidFill>
                  <a:srgbClr val="ED7D31"/>
                </a:solidFill>
              </a:rPr>
              <a:t>,</a:t>
            </a:r>
            <a:r>
              <a:rPr lang="en-US" sz="2400" dirty="0"/>
              <a:t> </a:t>
            </a:r>
            <a:r>
              <a:rPr lang="en-US" sz="2400" dirty="0" err="1"/>
              <a:t>lengthNewArray</a:t>
            </a:r>
            <a:r>
              <a:rPr lang="en-US" sz="2400" dirty="0">
                <a:solidFill>
                  <a:srgbClr val="ED7D31"/>
                </a:solidFill>
              </a:rPr>
              <a:t>)</a:t>
            </a:r>
          </a:p>
          <a:p>
            <a:pPr marL="0" indent="0">
              <a:lnSpc>
                <a:spcPct val="150000"/>
              </a:lnSpc>
              <a:buNone/>
            </a:pPr>
            <a:r>
              <a:rPr lang="en-US" sz="2400" dirty="0"/>
              <a:t>Example:</a:t>
            </a:r>
            <a:br>
              <a:rPr lang="en-US" sz="2400" dirty="0"/>
            </a:br>
            <a:r>
              <a:rPr lang="en-US" sz="2400" dirty="0">
                <a:solidFill>
                  <a:srgbClr val="ED7D31"/>
                </a:solidFill>
              </a:rPr>
              <a:t>int</a:t>
            </a:r>
            <a:r>
              <a:rPr lang="en-US" sz="2400" dirty="0"/>
              <a:t> intArr1</a:t>
            </a:r>
            <a:r>
              <a:rPr lang="en-US" sz="2400" dirty="0">
                <a:solidFill>
                  <a:srgbClr val="ED7D31"/>
                </a:solidFill>
              </a:rPr>
              <a:t>[] = { </a:t>
            </a:r>
            <a:r>
              <a:rPr lang="en-US" sz="2400" dirty="0"/>
              <a:t>10</a:t>
            </a:r>
            <a:r>
              <a:rPr lang="en-US" sz="2400" dirty="0">
                <a:solidFill>
                  <a:srgbClr val="ED7D31"/>
                </a:solidFill>
              </a:rPr>
              <a:t>,</a:t>
            </a:r>
            <a:r>
              <a:rPr lang="en-US" sz="2400" dirty="0"/>
              <a:t> 20</a:t>
            </a:r>
            <a:r>
              <a:rPr lang="en-US" sz="2400" dirty="0">
                <a:solidFill>
                  <a:srgbClr val="ED7D31"/>
                </a:solidFill>
              </a:rPr>
              <a:t>,</a:t>
            </a:r>
            <a:r>
              <a:rPr lang="en-US" sz="2400" dirty="0"/>
              <a:t> 15</a:t>
            </a:r>
            <a:r>
              <a:rPr lang="en-US" sz="2400" dirty="0">
                <a:solidFill>
                  <a:srgbClr val="ED7D31"/>
                </a:solidFill>
              </a:rPr>
              <a:t>,</a:t>
            </a:r>
            <a:r>
              <a:rPr lang="en-US" sz="2400" dirty="0"/>
              <a:t> 22</a:t>
            </a:r>
            <a:r>
              <a:rPr lang="en-US" sz="2400" dirty="0">
                <a:solidFill>
                  <a:srgbClr val="ED7D31"/>
                </a:solidFill>
              </a:rPr>
              <a:t>,</a:t>
            </a:r>
            <a:r>
              <a:rPr lang="en-US" sz="2400" dirty="0"/>
              <a:t> 35 </a:t>
            </a:r>
            <a:r>
              <a:rPr lang="en-US" sz="2400" dirty="0">
                <a:solidFill>
                  <a:srgbClr val="ED7D31"/>
                </a:solidFill>
              </a:rPr>
              <a:t>};</a:t>
            </a:r>
            <a:r>
              <a:rPr lang="en-US" sz="2400" dirty="0"/>
              <a:t> </a:t>
            </a:r>
            <a:r>
              <a:rPr lang="en-US" sz="2400" dirty="0">
                <a:solidFill>
                  <a:srgbClr val="00B050"/>
                </a:solidFill>
              </a:rPr>
              <a:t>// [10, 20, 15, 22, 35] </a:t>
            </a:r>
            <a:endParaRPr lang="en-US" sz="2400" dirty="0"/>
          </a:p>
          <a:p>
            <a:pPr marL="0" indent="0">
              <a:lnSpc>
                <a:spcPct val="150000"/>
              </a:lnSpc>
              <a:buNone/>
            </a:pPr>
            <a:r>
              <a:rPr lang="en-US" sz="2400" dirty="0">
                <a:solidFill>
                  <a:srgbClr val="ED7D31"/>
                </a:solidFill>
              </a:rPr>
              <a:t>int</a:t>
            </a:r>
            <a:r>
              <a:rPr lang="en-US" sz="2400" dirty="0"/>
              <a:t> intArr2</a:t>
            </a:r>
            <a:r>
              <a:rPr lang="en-US" sz="2400" dirty="0">
                <a:solidFill>
                  <a:srgbClr val="ED7D31"/>
                </a:solidFill>
              </a:rPr>
              <a:t>[] =</a:t>
            </a:r>
            <a:r>
              <a:rPr lang="en-US" sz="2400" dirty="0"/>
              <a:t> </a:t>
            </a:r>
            <a:r>
              <a:rPr lang="en-US" sz="2400" dirty="0" err="1">
                <a:solidFill>
                  <a:srgbClr val="ED7D31"/>
                </a:solidFill>
              </a:rPr>
              <a:t>Arrays.copyOf</a:t>
            </a:r>
            <a:r>
              <a:rPr lang="en-US" sz="2400" dirty="0">
                <a:solidFill>
                  <a:srgbClr val="ED7D31"/>
                </a:solidFill>
              </a:rPr>
              <a:t>(</a:t>
            </a:r>
            <a:r>
              <a:rPr lang="en-US" sz="2400" dirty="0"/>
              <a:t>intArr1</a:t>
            </a:r>
            <a:r>
              <a:rPr lang="en-US" sz="2400" dirty="0">
                <a:solidFill>
                  <a:srgbClr val="ED7D31"/>
                </a:solidFill>
              </a:rPr>
              <a:t>,</a:t>
            </a:r>
            <a:r>
              <a:rPr lang="en-US" sz="2400" dirty="0"/>
              <a:t> 10</a:t>
            </a:r>
            <a:r>
              <a:rPr lang="en-US" sz="2400" dirty="0">
                <a:solidFill>
                  <a:srgbClr val="ED7D31"/>
                </a:solidFill>
              </a:rPr>
              <a:t>);</a:t>
            </a:r>
            <a:r>
              <a:rPr lang="en-US" sz="2400" dirty="0"/>
              <a:t> </a:t>
            </a:r>
            <a:r>
              <a:rPr lang="en-US" sz="2400" dirty="0">
                <a:solidFill>
                  <a:srgbClr val="00B050"/>
                </a:solidFill>
              </a:rPr>
              <a:t>// [10, 20, 15, 22, 35, 0, 0, 0, 0, 0] </a:t>
            </a:r>
            <a:endParaRPr lang="en-US" sz="2400" dirty="0"/>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152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Accessing Array Elements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Syntax: </a:t>
            </a:r>
            <a:r>
              <a:rPr lang="en-US" sz="2400" dirty="0" err="1">
                <a:solidFill>
                  <a:srgbClr val="ED7D31"/>
                </a:solidFill>
              </a:rPr>
              <a:t>Arrays.copyOfRange</a:t>
            </a:r>
            <a:r>
              <a:rPr lang="en-US" sz="2400" dirty="0">
                <a:solidFill>
                  <a:srgbClr val="ED7D31"/>
                </a:solidFill>
              </a:rPr>
              <a:t>(</a:t>
            </a:r>
            <a:r>
              <a:rPr lang="en-US" sz="2400" dirty="0" err="1"/>
              <a:t>originalArray</a:t>
            </a:r>
            <a:r>
              <a:rPr lang="en-US" sz="2400" dirty="0">
                <a:solidFill>
                  <a:srgbClr val="ED7D31"/>
                </a:solidFill>
              </a:rPr>
              <a:t>,</a:t>
            </a:r>
            <a:r>
              <a:rPr lang="en-US" sz="2400" dirty="0"/>
              <a:t> </a:t>
            </a:r>
            <a:r>
              <a:rPr lang="en-US" sz="2400" dirty="0" err="1"/>
              <a:t>beginIndex</a:t>
            </a:r>
            <a:r>
              <a:rPr lang="en-US" sz="2400" dirty="0"/>
              <a:t>, </a:t>
            </a:r>
            <a:r>
              <a:rPr lang="en-US" sz="2400" dirty="0" err="1"/>
              <a:t>endIndex</a:t>
            </a:r>
            <a:r>
              <a:rPr lang="en-US" sz="2400" dirty="0">
                <a:solidFill>
                  <a:srgbClr val="ED7D31"/>
                </a:solidFill>
              </a:rPr>
              <a:t>)</a:t>
            </a:r>
          </a:p>
          <a:p>
            <a:pPr marL="0" indent="0">
              <a:lnSpc>
                <a:spcPct val="150000"/>
              </a:lnSpc>
              <a:buNone/>
            </a:pPr>
            <a:r>
              <a:rPr lang="en-US" sz="2400" dirty="0"/>
              <a:t>Example:</a:t>
            </a:r>
            <a:br>
              <a:rPr lang="en-US" sz="2400" dirty="0"/>
            </a:br>
            <a:r>
              <a:rPr lang="en-US" sz="2400" dirty="0">
                <a:solidFill>
                  <a:srgbClr val="ED7D31"/>
                </a:solidFill>
              </a:rPr>
              <a:t>int</a:t>
            </a:r>
            <a:r>
              <a:rPr lang="en-US" sz="2400" dirty="0"/>
              <a:t> intArr1</a:t>
            </a:r>
            <a:r>
              <a:rPr lang="en-US" sz="2400" dirty="0">
                <a:solidFill>
                  <a:srgbClr val="ED7D31"/>
                </a:solidFill>
              </a:rPr>
              <a:t>[] = { </a:t>
            </a:r>
            <a:r>
              <a:rPr lang="en-US" sz="2400" dirty="0"/>
              <a:t>10</a:t>
            </a:r>
            <a:r>
              <a:rPr lang="en-US" sz="2400" dirty="0">
                <a:solidFill>
                  <a:srgbClr val="ED7D31"/>
                </a:solidFill>
              </a:rPr>
              <a:t>,</a:t>
            </a:r>
            <a:r>
              <a:rPr lang="en-US" sz="2400" dirty="0"/>
              <a:t> 20</a:t>
            </a:r>
            <a:r>
              <a:rPr lang="en-US" sz="2400" dirty="0">
                <a:solidFill>
                  <a:srgbClr val="ED7D31"/>
                </a:solidFill>
              </a:rPr>
              <a:t>,</a:t>
            </a:r>
            <a:r>
              <a:rPr lang="en-US" sz="2400" dirty="0"/>
              <a:t> 15</a:t>
            </a:r>
            <a:r>
              <a:rPr lang="en-US" sz="2400" dirty="0">
                <a:solidFill>
                  <a:srgbClr val="ED7D31"/>
                </a:solidFill>
              </a:rPr>
              <a:t>,</a:t>
            </a:r>
            <a:r>
              <a:rPr lang="en-US" sz="2400" dirty="0"/>
              <a:t> 22</a:t>
            </a:r>
            <a:r>
              <a:rPr lang="en-US" sz="2400" dirty="0">
                <a:solidFill>
                  <a:srgbClr val="ED7D31"/>
                </a:solidFill>
              </a:rPr>
              <a:t>,</a:t>
            </a:r>
            <a:r>
              <a:rPr lang="en-US" sz="2400" dirty="0"/>
              <a:t> 35 </a:t>
            </a:r>
            <a:r>
              <a:rPr lang="en-US" sz="2400" dirty="0">
                <a:solidFill>
                  <a:srgbClr val="ED7D31"/>
                </a:solidFill>
              </a:rPr>
              <a:t>};</a:t>
            </a:r>
            <a:r>
              <a:rPr lang="en-US" sz="2400" dirty="0"/>
              <a:t> </a:t>
            </a:r>
            <a:r>
              <a:rPr lang="en-US" sz="2400" dirty="0">
                <a:solidFill>
                  <a:srgbClr val="00B050"/>
                </a:solidFill>
              </a:rPr>
              <a:t>// [10, 20, 15, 22, 35] </a:t>
            </a:r>
            <a:endParaRPr lang="en-US" sz="2400" dirty="0"/>
          </a:p>
          <a:p>
            <a:pPr marL="0" indent="0">
              <a:lnSpc>
                <a:spcPct val="150000"/>
              </a:lnSpc>
              <a:buNone/>
            </a:pPr>
            <a:r>
              <a:rPr lang="en-US" sz="2400" dirty="0">
                <a:solidFill>
                  <a:srgbClr val="ED7D31"/>
                </a:solidFill>
              </a:rPr>
              <a:t>int</a:t>
            </a:r>
            <a:r>
              <a:rPr lang="en-US" sz="2400" dirty="0"/>
              <a:t> intArr2</a:t>
            </a:r>
            <a:r>
              <a:rPr lang="en-US" sz="2400" dirty="0">
                <a:solidFill>
                  <a:srgbClr val="ED7D31"/>
                </a:solidFill>
              </a:rPr>
              <a:t>[] =</a:t>
            </a:r>
            <a:r>
              <a:rPr lang="en-US" sz="2400" dirty="0"/>
              <a:t> </a:t>
            </a:r>
            <a:r>
              <a:rPr lang="en-US" sz="2400" dirty="0" err="1">
                <a:solidFill>
                  <a:srgbClr val="ED7D31"/>
                </a:solidFill>
              </a:rPr>
              <a:t>Arrays.copyOfRange</a:t>
            </a:r>
            <a:r>
              <a:rPr lang="en-US" sz="2400" dirty="0">
                <a:solidFill>
                  <a:srgbClr val="ED7D31"/>
                </a:solidFill>
              </a:rPr>
              <a:t>(</a:t>
            </a:r>
            <a:r>
              <a:rPr lang="en-US" sz="2400" dirty="0"/>
              <a:t>intArr1</a:t>
            </a:r>
            <a:r>
              <a:rPr lang="en-US" sz="2400" dirty="0">
                <a:solidFill>
                  <a:srgbClr val="ED7D31"/>
                </a:solidFill>
              </a:rPr>
              <a:t>,</a:t>
            </a:r>
            <a:r>
              <a:rPr lang="en-US" sz="2400" dirty="0"/>
              <a:t> 1</a:t>
            </a:r>
            <a:r>
              <a:rPr lang="en-US" sz="2400" dirty="0">
                <a:solidFill>
                  <a:srgbClr val="ED7D31"/>
                </a:solidFill>
              </a:rPr>
              <a:t>,</a:t>
            </a:r>
            <a:r>
              <a:rPr lang="en-US" sz="2400" dirty="0"/>
              <a:t> 3</a:t>
            </a:r>
            <a:r>
              <a:rPr lang="en-US" sz="2400" dirty="0">
                <a:solidFill>
                  <a:srgbClr val="ED7D31"/>
                </a:solidFill>
              </a:rPr>
              <a:t>);</a:t>
            </a:r>
            <a:r>
              <a:rPr lang="en-US" sz="2400" dirty="0"/>
              <a:t> </a:t>
            </a:r>
            <a:r>
              <a:rPr lang="en-US" sz="2400" dirty="0">
                <a:solidFill>
                  <a:srgbClr val="00B050"/>
                </a:solidFill>
              </a:rPr>
              <a:t>// [20, 15]</a:t>
            </a:r>
            <a:endParaRPr lang="en-US" sz="2400" dirty="0"/>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150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Accessing Array Elements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Syntax: </a:t>
            </a:r>
            <a:r>
              <a:rPr lang="en-US" sz="2400" dirty="0" err="1">
                <a:solidFill>
                  <a:srgbClr val="ED7D31"/>
                </a:solidFill>
              </a:rPr>
              <a:t>Arrays.equals</a:t>
            </a:r>
            <a:r>
              <a:rPr lang="en-US" sz="2400" dirty="0">
                <a:solidFill>
                  <a:srgbClr val="ED7D31"/>
                </a:solidFill>
              </a:rPr>
              <a:t>(</a:t>
            </a:r>
            <a:r>
              <a:rPr lang="en-US" sz="2400" dirty="0"/>
              <a:t>Array1</a:t>
            </a:r>
            <a:r>
              <a:rPr lang="en-US" sz="2400" dirty="0">
                <a:solidFill>
                  <a:srgbClr val="ED7D31"/>
                </a:solidFill>
              </a:rPr>
              <a:t>,</a:t>
            </a:r>
            <a:r>
              <a:rPr lang="en-US" sz="2400" dirty="0"/>
              <a:t> Array2</a:t>
            </a:r>
            <a:r>
              <a:rPr lang="en-US" sz="2400" dirty="0">
                <a:solidFill>
                  <a:srgbClr val="ED7D31"/>
                </a:solidFill>
              </a:rPr>
              <a:t>)</a:t>
            </a:r>
          </a:p>
          <a:p>
            <a:pPr marL="0" indent="0">
              <a:lnSpc>
                <a:spcPct val="150000"/>
              </a:lnSpc>
              <a:buNone/>
            </a:pPr>
            <a:r>
              <a:rPr lang="en-US" sz="2400" dirty="0"/>
              <a:t>Example:</a:t>
            </a:r>
            <a:br>
              <a:rPr lang="en-US" sz="2400" dirty="0"/>
            </a:br>
            <a:r>
              <a:rPr lang="en-US" sz="2400" dirty="0">
                <a:solidFill>
                  <a:srgbClr val="ED7D31"/>
                </a:solidFill>
              </a:rPr>
              <a:t>int</a:t>
            </a:r>
            <a:r>
              <a:rPr lang="en-US" sz="2400" dirty="0"/>
              <a:t> intArr1</a:t>
            </a:r>
            <a:r>
              <a:rPr lang="en-US" sz="2400" dirty="0">
                <a:solidFill>
                  <a:srgbClr val="ED7D31"/>
                </a:solidFill>
              </a:rPr>
              <a:t>[] = { </a:t>
            </a:r>
            <a:r>
              <a:rPr lang="en-US" sz="2400" dirty="0"/>
              <a:t>10</a:t>
            </a:r>
            <a:r>
              <a:rPr lang="en-US" sz="2400" dirty="0">
                <a:solidFill>
                  <a:srgbClr val="ED7D31"/>
                </a:solidFill>
              </a:rPr>
              <a:t>,</a:t>
            </a:r>
            <a:r>
              <a:rPr lang="en-US" sz="2400" dirty="0"/>
              <a:t> 20</a:t>
            </a:r>
            <a:r>
              <a:rPr lang="en-US" sz="2400" dirty="0">
                <a:solidFill>
                  <a:srgbClr val="ED7D31"/>
                </a:solidFill>
              </a:rPr>
              <a:t>,</a:t>
            </a:r>
            <a:r>
              <a:rPr lang="en-US" sz="2400" dirty="0"/>
              <a:t> 15</a:t>
            </a:r>
            <a:r>
              <a:rPr lang="en-US" sz="2400" dirty="0">
                <a:solidFill>
                  <a:srgbClr val="ED7D31"/>
                </a:solidFill>
              </a:rPr>
              <a:t>,</a:t>
            </a:r>
            <a:r>
              <a:rPr lang="en-US" sz="2400" dirty="0"/>
              <a:t> 22</a:t>
            </a:r>
            <a:r>
              <a:rPr lang="en-US" sz="2400" dirty="0">
                <a:solidFill>
                  <a:srgbClr val="ED7D31"/>
                </a:solidFill>
              </a:rPr>
              <a:t>,</a:t>
            </a:r>
            <a:r>
              <a:rPr lang="en-US" sz="2400" dirty="0"/>
              <a:t> 35 </a:t>
            </a:r>
            <a:r>
              <a:rPr lang="en-US" sz="2400" dirty="0">
                <a:solidFill>
                  <a:srgbClr val="ED7D31"/>
                </a:solidFill>
              </a:rPr>
              <a:t>};</a:t>
            </a:r>
            <a:endParaRPr lang="en-US" sz="2400" dirty="0"/>
          </a:p>
          <a:p>
            <a:pPr marL="0" indent="0">
              <a:lnSpc>
                <a:spcPct val="150000"/>
              </a:lnSpc>
              <a:buNone/>
            </a:pPr>
            <a:r>
              <a:rPr lang="en-US" sz="2400" dirty="0">
                <a:solidFill>
                  <a:srgbClr val="ED7D31"/>
                </a:solidFill>
              </a:rPr>
              <a:t>int</a:t>
            </a:r>
            <a:r>
              <a:rPr lang="en-US" sz="2400" dirty="0"/>
              <a:t> intArr2</a:t>
            </a:r>
            <a:r>
              <a:rPr lang="en-US" sz="2400" dirty="0">
                <a:solidFill>
                  <a:srgbClr val="ED7D31"/>
                </a:solidFill>
              </a:rPr>
              <a:t>[] =</a:t>
            </a:r>
            <a:r>
              <a:rPr lang="en-US" sz="2400" dirty="0"/>
              <a:t> </a:t>
            </a:r>
            <a:r>
              <a:rPr lang="en-US" sz="2400" dirty="0">
                <a:solidFill>
                  <a:srgbClr val="ED7D31"/>
                </a:solidFill>
              </a:rPr>
              <a:t>{</a:t>
            </a:r>
            <a:r>
              <a:rPr lang="en-US" sz="2400" dirty="0"/>
              <a:t>10</a:t>
            </a:r>
            <a:r>
              <a:rPr lang="en-US" sz="2400" dirty="0">
                <a:solidFill>
                  <a:srgbClr val="ED7D31"/>
                </a:solidFill>
              </a:rPr>
              <a:t>, </a:t>
            </a:r>
            <a:r>
              <a:rPr lang="en-US" sz="2400" dirty="0"/>
              <a:t>15</a:t>
            </a:r>
            <a:r>
              <a:rPr lang="en-US" sz="2400" dirty="0">
                <a:solidFill>
                  <a:srgbClr val="ED7D31"/>
                </a:solidFill>
              </a:rPr>
              <a:t>, </a:t>
            </a:r>
            <a:r>
              <a:rPr lang="en-US" sz="2400" dirty="0"/>
              <a:t>22</a:t>
            </a:r>
            <a:r>
              <a:rPr lang="en-US" sz="2400" dirty="0">
                <a:solidFill>
                  <a:srgbClr val="ED7D31"/>
                </a:solidFill>
              </a:rPr>
              <a:t>};</a:t>
            </a:r>
          </a:p>
          <a:p>
            <a:pPr marL="0" indent="0">
              <a:lnSpc>
                <a:spcPct val="150000"/>
              </a:lnSpc>
              <a:buNone/>
            </a:pPr>
            <a:r>
              <a:rPr lang="en-US" sz="2400" dirty="0" err="1">
                <a:solidFill>
                  <a:srgbClr val="ED7D31"/>
                </a:solidFill>
              </a:rPr>
              <a:t>boolean</a:t>
            </a:r>
            <a:r>
              <a:rPr lang="en-US" sz="2400" dirty="0"/>
              <a:t> result</a:t>
            </a:r>
            <a:r>
              <a:rPr lang="en-US" sz="2400" dirty="0">
                <a:solidFill>
                  <a:srgbClr val="ED7D31"/>
                </a:solidFill>
              </a:rPr>
              <a:t> =</a:t>
            </a:r>
            <a:r>
              <a:rPr lang="en-US" sz="2400" dirty="0"/>
              <a:t> </a:t>
            </a:r>
            <a:r>
              <a:rPr lang="en-US" sz="2400" dirty="0" err="1">
                <a:solidFill>
                  <a:srgbClr val="ED7D31"/>
                </a:solidFill>
              </a:rPr>
              <a:t>Arrays.equals</a:t>
            </a:r>
            <a:r>
              <a:rPr lang="en-US" sz="2400" dirty="0">
                <a:solidFill>
                  <a:srgbClr val="ED7D31"/>
                </a:solidFill>
              </a:rPr>
              <a:t>(</a:t>
            </a:r>
            <a:r>
              <a:rPr lang="en-US" sz="2400" dirty="0"/>
              <a:t>intArr1</a:t>
            </a:r>
            <a:r>
              <a:rPr lang="en-US" sz="2400" dirty="0">
                <a:solidFill>
                  <a:srgbClr val="ED7D31"/>
                </a:solidFill>
              </a:rPr>
              <a:t>,</a:t>
            </a:r>
            <a:r>
              <a:rPr lang="en-US" sz="2400" dirty="0"/>
              <a:t> intArr2</a:t>
            </a:r>
            <a:r>
              <a:rPr lang="en-US" sz="2400" dirty="0">
                <a:solidFill>
                  <a:srgbClr val="ED7D31"/>
                </a:solidFill>
              </a:rPr>
              <a:t>);</a:t>
            </a:r>
            <a:r>
              <a:rPr lang="en-US" sz="2400" dirty="0"/>
              <a:t> </a:t>
            </a:r>
            <a:r>
              <a:rPr lang="en-US" sz="2400" dirty="0">
                <a:solidFill>
                  <a:srgbClr val="00B050"/>
                </a:solidFill>
              </a:rPr>
              <a:t>// false</a:t>
            </a:r>
            <a:endParaRPr lang="en-US" sz="2400" dirty="0"/>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890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Accessing Array Elements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Syntax: </a:t>
            </a:r>
            <a:r>
              <a:rPr lang="en-US" sz="2400" dirty="0" err="1">
                <a:solidFill>
                  <a:srgbClr val="ED7D31"/>
                </a:solidFill>
              </a:rPr>
              <a:t>Arrays.fill</a:t>
            </a:r>
            <a:r>
              <a:rPr lang="en-US" sz="2400" dirty="0">
                <a:solidFill>
                  <a:srgbClr val="ED7D31"/>
                </a:solidFill>
              </a:rPr>
              <a:t>(</a:t>
            </a:r>
            <a:r>
              <a:rPr lang="en-US" sz="2400" dirty="0" err="1"/>
              <a:t>originalArray</a:t>
            </a:r>
            <a:r>
              <a:rPr lang="en-US" sz="2400" dirty="0">
                <a:solidFill>
                  <a:srgbClr val="ED7D31"/>
                </a:solidFill>
              </a:rPr>
              <a:t>,</a:t>
            </a:r>
            <a:r>
              <a:rPr lang="en-US" sz="2400" dirty="0"/>
              <a:t> </a:t>
            </a:r>
            <a:r>
              <a:rPr lang="en-US" sz="2400" dirty="0" err="1"/>
              <a:t>fillVaule</a:t>
            </a:r>
            <a:r>
              <a:rPr lang="en-US" sz="2400" dirty="0">
                <a:solidFill>
                  <a:srgbClr val="ED7D31"/>
                </a:solidFill>
              </a:rPr>
              <a:t>)</a:t>
            </a:r>
          </a:p>
          <a:p>
            <a:pPr marL="0" indent="0">
              <a:lnSpc>
                <a:spcPct val="150000"/>
              </a:lnSpc>
              <a:buNone/>
            </a:pPr>
            <a:r>
              <a:rPr lang="en-US" sz="2400" dirty="0"/>
              <a:t>Example:</a:t>
            </a:r>
            <a:br>
              <a:rPr lang="en-US" sz="2400" dirty="0"/>
            </a:br>
            <a:r>
              <a:rPr lang="en-US" sz="2400" dirty="0">
                <a:solidFill>
                  <a:srgbClr val="ED7D31"/>
                </a:solidFill>
              </a:rPr>
              <a:t>int</a:t>
            </a:r>
            <a:r>
              <a:rPr lang="en-US" sz="2400" dirty="0"/>
              <a:t> </a:t>
            </a:r>
            <a:r>
              <a:rPr lang="en-US" sz="2400" dirty="0" err="1"/>
              <a:t>intArr</a:t>
            </a:r>
            <a:r>
              <a:rPr lang="en-US" sz="2400" dirty="0">
                <a:solidFill>
                  <a:srgbClr val="ED7D31"/>
                </a:solidFill>
              </a:rPr>
              <a:t>[] = { </a:t>
            </a:r>
            <a:r>
              <a:rPr lang="en-US" sz="2400" dirty="0"/>
              <a:t>10</a:t>
            </a:r>
            <a:r>
              <a:rPr lang="en-US" sz="2400" dirty="0">
                <a:solidFill>
                  <a:srgbClr val="ED7D31"/>
                </a:solidFill>
              </a:rPr>
              <a:t>,</a:t>
            </a:r>
            <a:r>
              <a:rPr lang="en-US" sz="2400" dirty="0"/>
              <a:t> 20</a:t>
            </a:r>
            <a:r>
              <a:rPr lang="en-US" sz="2400" dirty="0">
                <a:solidFill>
                  <a:srgbClr val="ED7D31"/>
                </a:solidFill>
              </a:rPr>
              <a:t>,</a:t>
            </a:r>
            <a:r>
              <a:rPr lang="en-US" sz="2400" dirty="0"/>
              <a:t> 15</a:t>
            </a:r>
            <a:r>
              <a:rPr lang="en-US" sz="2400" dirty="0">
                <a:solidFill>
                  <a:srgbClr val="ED7D31"/>
                </a:solidFill>
              </a:rPr>
              <a:t>,</a:t>
            </a:r>
            <a:r>
              <a:rPr lang="en-US" sz="2400" dirty="0"/>
              <a:t> 22</a:t>
            </a:r>
            <a:r>
              <a:rPr lang="en-US" sz="2400" dirty="0">
                <a:solidFill>
                  <a:srgbClr val="ED7D31"/>
                </a:solidFill>
              </a:rPr>
              <a:t>,</a:t>
            </a:r>
            <a:r>
              <a:rPr lang="en-US" sz="2400" dirty="0"/>
              <a:t> 35 </a:t>
            </a:r>
            <a:r>
              <a:rPr lang="en-US" sz="2400" dirty="0">
                <a:solidFill>
                  <a:srgbClr val="ED7D31"/>
                </a:solidFill>
              </a:rPr>
              <a:t>};</a:t>
            </a:r>
            <a:r>
              <a:rPr lang="en-US" sz="2400" dirty="0"/>
              <a:t> </a:t>
            </a:r>
          </a:p>
          <a:p>
            <a:pPr marL="0" indent="0">
              <a:lnSpc>
                <a:spcPct val="150000"/>
              </a:lnSpc>
              <a:buNone/>
            </a:pPr>
            <a:r>
              <a:rPr lang="en-US" sz="2400" dirty="0">
                <a:solidFill>
                  <a:srgbClr val="ED7D31"/>
                </a:solidFill>
              </a:rPr>
              <a:t>int</a:t>
            </a:r>
            <a:r>
              <a:rPr lang="en-US" sz="2400" dirty="0"/>
              <a:t> </a:t>
            </a:r>
            <a:r>
              <a:rPr lang="en-US" sz="2400" dirty="0" err="1"/>
              <a:t>intFill</a:t>
            </a:r>
            <a:r>
              <a:rPr lang="en-US" sz="2400" dirty="0"/>
              <a:t> </a:t>
            </a:r>
            <a:r>
              <a:rPr lang="en-US" sz="2400" dirty="0">
                <a:solidFill>
                  <a:srgbClr val="ED7D31"/>
                </a:solidFill>
              </a:rPr>
              <a:t>=</a:t>
            </a:r>
            <a:r>
              <a:rPr lang="en-US" sz="2400" dirty="0"/>
              <a:t> 22</a:t>
            </a:r>
            <a:r>
              <a:rPr lang="en-US" sz="2400" dirty="0">
                <a:solidFill>
                  <a:srgbClr val="ED7D31"/>
                </a:solidFill>
              </a:rPr>
              <a:t>;</a:t>
            </a:r>
            <a:r>
              <a:rPr lang="en-US" sz="2400" dirty="0"/>
              <a:t> </a:t>
            </a:r>
          </a:p>
          <a:p>
            <a:pPr marL="0" indent="0">
              <a:lnSpc>
                <a:spcPct val="150000"/>
              </a:lnSpc>
              <a:buNone/>
            </a:pPr>
            <a:r>
              <a:rPr lang="en-US" sz="2400" dirty="0">
                <a:solidFill>
                  <a:srgbClr val="ED7D31"/>
                </a:solidFill>
              </a:rPr>
              <a:t>int </a:t>
            </a:r>
            <a:r>
              <a:rPr lang="en-US" sz="2400" dirty="0"/>
              <a:t>result </a:t>
            </a:r>
            <a:r>
              <a:rPr lang="en-US" sz="2400" dirty="0">
                <a:solidFill>
                  <a:srgbClr val="ED7D31"/>
                </a:solidFill>
              </a:rPr>
              <a:t>=</a:t>
            </a:r>
            <a:r>
              <a:rPr lang="en-US" sz="2400" dirty="0"/>
              <a:t> </a:t>
            </a:r>
            <a:r>
              <a:rPr lang="en-US" sz="2400" dirty="0" err="1">
                <a:solidFill>
                  <a:srgbClr val="ED7D31"/>
                </a:solidFill>
              </a:rPr>
              <a:t>Arrays.fill</a:t>
            </a:r>
            <a:r>
              <a:rPr lang="en-US" sz="2400" dirty="0">
                <a:solidFill>
                  <a:srgbClr val="ED7D31"/>
                </a:solidFill>
              </a:rPr>
              <a:t>(</a:t>
            </a:r>
            <a:r>
              <a:rPr lang="en-US" sz="2400" dirty="0" err="1"/>
              <a:t>intArr</a:t>
            </a:r>
            <a:r>
              <a:rPr lang="en-US" sz="2400" dirty="0">
                <a:solidFill>
                  <a:srgbClr val="ED7D31"/>
                </a:solidFill>
              </a:rPr>
              <a:t>,</a:t>
            </a:r>
            <a:r>
              <a:rPr lang="en-US" sz="2400" dirty="0"/>
              <a:t> </a:t>
            </a:r>
            <a:r>
              <a:rPr lang="en-US" sz="2400" dirty="0" err="1"/>
              <a:t>intFill</a:t>
            </a:r>
            <a:r>
              <a:rPr lang="en-US" sz="2400" dirty="0">
                <a:solidFill>
                  <a:srgbClr val="ED7D31"/>
                </a:solidFill>
              </a:rPr>
              <a:t>); </a:t>
            </a:r>
            <a:r>
              <a:rPr lang="en-US" sz="2400" dirty="0">
                <a:solidFill>
                  <a:srgbClr val="00B050"/>
                </a:solidFill>
              </a:rPr>
              <a:t>// [22, 22, 22, 22, 22] </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039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lstStyle/>
          <a:p>
            <a:r>
              <a:rPr lang="en-US" sz="6000" dirty="0">
                <a:latin typeface="Khmer OS Battambang" pitchFamily="2" charset="0"/>
                <a:cs typeface="Khmer OS Battambang" pitchFamily="2" charset="0"/>
              </a:rPr>
              <a:t>Chapter VI</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p>
            <a:pPr algn="ctr">
              <a:lnSpc>
                <a:spcPct val="150000"/>
              </a:lnSpc>
              <a:buNone/>
            </a:pPr>
            <a:endParaRPr lang="en-US" sz="2400" b="1" dirty="0">
              <a:solidFill>
                <a:srgbClr val="C93E27"/>
              </a:solidFill>
              <a:latin typeface="Khmer OS Muol Light" pitchFamily="2" charset="0"/>
              <a:cs typeface="Khmer OS Muol Light" pitchFamily="2" charset="0"/>
            </a:endParaRPr>
          </a:p>
          <a:p>
            <a:pPr algn="ctr">
              <a:lnSpc>
                <a:spcPct val="150000"/>
              </a:lnSpc>
              <a:buNone/>
            </a:pPr>
            <a:r>
              <a:rPr lang="en-US" sz="2400" b="1" dirty="0">
                <a:solidFill>
                  <a:srgbClr val="C93E27"/>
                </a:solidFill>
                <a:latin typeface="Khmer OS Muol Light" pitchFamily="2" charset="0"/>
                <a:cs typeface="Khmer OS Muol Light" pitchFamily="2" charset="0"/>
              </a:rPr>
              <a:t>Introduction to arrays and array manipulation</a:t>
            </a:r>
            <a:endParaRPr lang="en-US" sz="2400" b="1" dirty="0"/>
          </a:p>
        </p:txBody>
      </p:sp>
    </p:spTree>
    <p:extLst>
      <p:ext uri="{BB962C8B-B14F-4D97-AF65-F5344CB8AC3E}">
        <p14:creationId xmlns:p14="http://schemas.microsoft.com/office/powerpoint/2010/main" val="207410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Accessing Array Elements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Syntax: </a:t>
            </a:r>
            <a:r>
              <a:rPr lang="en-US" sz="2400" dirty="0" err="1">
                <a:solidFill>
                  <a:srgbClr val="ED7D31"/>
                </a:solidFill>
              </a:rPr>
              <a:t>Arrays.sort</a:t>
            </a:r>
            <a:r>
              <a:rPr lang="en-US" sz="2400" dirty="0">
                <a:solidFill>
                  <a:srgbClr val="ED7D31"/>
                </a:solidFill>
              </a:rPr>
              <a:t>(</a:t>
            </a:r>
            <a:r>
              <a:rPr lang="en-US" sz="2400" dirty="0" err="1"/>
              <a:t>originalArray</a:t>
            </a:r>
            <a:r>
              <a:rPr lang="en-US" sz="2400" dirty="0">
                <a:solidFill>
                  <a:srgbClr val="ED7D31"/>
                </a:solidFill>
              </a:rPr>
              <a:t>)</a:t>
            </a:r>
          </a:p>
          <a:p>
            <a:pPr marL="0" indent="0">
              <a:lnSpc>
                <a:spcPct val="150000"/>
              </a:lnSpc>
              <a:buNone/>
            </a:pPr>
            <a:r>
              <a:rPr lang="en-US" sz="2400" dirty="0"/>
              <a:t>Example:</a:t>
            </a:r>
            <a:br>
              <a:rPr lang="en-US" sz="2400" dirty="0"/>
            </a:br>
            <a:r>
              <a:rPr lang="en-US" sz="2400" dirty="0">
                <a:solidFill>
                  <a:srgbClr val="ED7D31"/>
                </a:solidFill>
              </a:rPr>
              <a:t>int</a:t>
            </a:r>
            <a:r>
              <a:rPr lang="en-US" sz="2400" dirty="0"/>
              <a:t> </a:t>
            </a:r>
            <a:r>
              <a:rPr lang="en-US" sz="2400" dirty="0" err="1"/>
              <a:t>intArr</a:t>
            </a:r>
            <a:r>
              <a:rPr lang="en-US" sz="2400" dirty="0">
                <a:solidFill>
                  <a:srgbClr val="ED7D31"/>
                </a:solidFill>
              </a:rPr>
              <a:t>[] = { </a:t>
            </a:r>
            <a:r>
              <a:rPr lang="en-US" sz="2400" dirty="0"/>
              <a:t>10</a:t>
            </a:r>
            <a:r>
              <a:rPr lang="en-US" sz="2400" dirty="0">
                <a:solidFill>
                  <a:srgbClr val="ED7D31"/>
                </a:solidFill>
              </a:rPr>
              <a:t>,</a:t>
            </a:r>
            <a:r>
              <a:rPr lang="en-US" sz="2400" dirty="0"/>
              <a:t> 20</a:t>
            </a:r>
            <a:r>
              <a:rPr lang="en-US" sz="2400" dirty="0">
                <a:solidFill>
                  <a:srgbClr val="ED7D31"/>
                </a:solidFill>
              </a:rPr>
              <a:t>,</a:t>
            </a:r>
            <a:r>
              <a:rPr lang="en-US" sz="2400" dirty="0"/>
              <a:t> 15</a:t>
            </a:r>
            <a:r>
              <a:rPr lang="en-US" sz="2400" dirty="0">
                <a:solidFill>
                  <a:srgbClr val="ED7D31"/>
                </a:solidFill>
              </a:rPr>
              <a:t>,</a:t>
            </a:r>
            <a:r>
              <a:rPr lang="en-US" sz="2400" dirty="0"/>
              <a:t> 22</a:t>
            </a:r>
            <a:r>
              <a:rPr lang="en-US" sz="2400" dirty="0">
                <a:solidFill>
                  <a:srgbClr val="ED7D31"/>
                </a:solidFill>
              </a:rPr>
              <a:t>,</a:t>
            </a:r>
            <a:r>
              <a:rPr lang="en-US" sz="2400" dirty="0"/>
              <a:t> 35 </a:t>
            </a:r>
            <a:r>
              <a:rPr lang="en-US" sz="2400" dirty="0">
                <a:solidFill>
                  <a:srgbClr val="ED7D31"/>
                </a:solidFill>
              </a:rPr>
              <a:t>};</a:t>
            </a:r>
            <a:r>
              <a:rPr lang="en-US" sz="2400" dirty="0"/>
              <a:t> </a:t>
            </a:r>
            <a:r>
              <a:rPr lang="en-US" sz="2400" dirty="0">
                <a:solidFill>
                  <a:srgbClr val="00B050"/>
                </a:solidFill>
              </a:rPr>
              <a:t>// [10, 20, 15, 22, 35] </a:t>
            </a:r>
            <a:endParaRPr lang="en-US" sz="2400" dirty="0"/>
          </a:p>
          <a:p>
            <a:pPr marL="0" indent="0">
              <a:lnSpc>
                <a:spcPct val="150000"/>
              </a:lnSpc>
              <a:buNone/>
            </a:pPr>
            <a:r>
              <a:rPr lang="en-US" sz="2400" dirty="0" err="1">
                <a:solidFill>
                  <a:srgbClr val="ED7D31"/>
                </a:solidFill>
              </a:rPr>
              <a:t>Arrays.sort</a:t>
            </a:r>
            <a:r>
              <a:rPr lang="en-US" sz="2400" dirty="0">
                <a:solidFill>
                  <a:srgbClr val="ED7D31"/>
                </a:solidFill>
              </a:rPr>
              <a:t>(</a:t>
            </a:r>
            <a:r>
              <a:rPr lang="en-US" sz="2400" dirty="0" err="1"/>
              <a:t>intArr</a:t>
            </a:r>
            <a:r>
              <a:rPr lang="en-US" sz="2400" dirty="0">
                <a:solidFill>
                  <a:srgbClr val="ED7D31"/>
                </a:solidFill>
              </a:rPr>
              <a:t>); </a:t>
            </a:r>
            <a:r>
              <a:rPr lang="en-US" sz="2400" dirty="0">
                <a:solidFill>
                  <a:srgbClr val="00B050"/>
                </a:solidFill>
              </a:rPr>
              <a:t>// [10, 15, 20, 22, 35]</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898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Accessing Array Elements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t>Syntax: </a:t>
            </a:r>
            <a:r>
              <a:rPr lang="en-US" sz="2400" dirty="0" err="1">
                <a:solidFill>
                  <a:srgbClr val="ED7D31"/>
                </a:solidFill>
              </a:rPr>
              <a:t>Arrays.toString</a:t>
            </a:r>
            <a:r>
              <a:rPr lang="en-US" sz="2400" dirty="0">
                <a:solidFill>
                  <a:srgbClr val="ED7D31"/>
                </a:solidFill>
              </a:rPr>
              <a:t>(</a:t>
            </a:r>
            <a:r>
              <a:rPr lang="en-US" sz="2400" dirty="0" err="1"/>
              <a:t>originalArray</a:t>
            </a:r>
            <a:r>
              <a:rPr lang="en-US" sz="2400" dirty="0">
                <a:solidFill>
                  <a:srgbClr val="ED7D31"/>
                </a:solidFill>
              </a:rPr>
              <a:t>)</a:t>
            </a:r>
          </a:p>
          <a:p>
            <a:pPr marL="0" indent="0">
              <a:lnSpc>
                <a:spcPct val="150000"/>
              </a:lnSpc>
              <a:buNone/>
            </a:pPr>
            <a:r>
              <a:rPr lang="en-US" sz="2400" dirty="0"/>
              <a:t>Example:</a:t>
            </a:r>
            <a:br>
              <a:rPr lang="en-US" sz="2400" dirty="0"/>
            </a:br>
            <a:r>
              <a:rPr lang="en-US" sz="2400" dirty="0">
                <a:solidFill>
                  <a:srgbClr val="ED7D31"/>
                </a:solidFill>
              </a:rPr>
              <a:t>int</a:t>
            </a:r>
            <a:r>
              <a:rPr lang="en-US" sz="2400" dirty="0"/>
              <a:t> </a:t>
            </a:r>
            <a:r>
              <a:rPr lang="en-US" sz="2400" dirty="0" err="1"/>
              <a:t>intArr</a:t>
            </a:r>
            <a:r>
              <a:rPr lang="en-US" sz="2400" dirty="0">
                <a:solidFill>
                  <a:srgbClr val="ED7D31"/>
                </a:solidFill>
              </a:rPr>
              <a:t>[] = { </a:t>
            </a:r>
            <a:r>
              <a:rPr lang="en-US" sz="2400" dirty="0"/>
              <a:t>10</a:t>
            </a:r>
            <a:r>
              <a:rPr lang="en-US" sz="2400" dirty="0">
                <a:solidFill>
                  <a:srgbClr val="ED7D31"/>
                </a:solidFill>
              </a:rPr>
              <a:t>,</a:t>
            </a:r>
            <a:r>
              <a:rPr lang="en-US" sz="2400" dirty="0"/>
              <a:t> 20</a:t>
            </a:r>
            <a:r>
              <a:rPr lang="en-US" sz="2400" dirty="0">
                <a:solidFill>
                  <a:srgbClr val="ED7D31"/>
                </a:solidFill>
              </a:rPr>
              <a:t>,</a:t>
            </a:r>
            <a:r>
              <a:rPr lang="en-US" sz="2400" dirty="0"/>
              <a:t> 15</a:t>
            </a:r>
            <a:r>
              <a:rPr lang="en-US" sz="2400" dirty="0">
                <a:solidFill>
                  <a:srgbClr val="ED7D31"/>
                </a:solidFill>
              </a:rPr>
              <a:t>,</a:t>
            </a:r>
            <a:r>
              <a:rPr lang="en-US" sz="2400" dirty="0"/>
              <a:t> 22</a:t>
            </a:r>
            <a:r>
              <a:rPr lang="en-US" sz="2400" dirty="0">
                <a:solidFill>
                  <a:srgbClr val="ED7D31"/>
                </a:solidFill>
              </a:rPr>
              <a:t>,</a:t>
            </a:r>
            <a:r>
              <a:rPr lang="en-US" sz="2400" dirty="0"/>
              <a:t> 35 </a:t>
            </a:r>
            <a:r>
              <a:rPr lang="en-US" sz="2400" dirty="0">
                <a:solidFill>
                  <a:srgbClr val="ED7D31"/>
                </a:solidFill>
              </a:rPr>
              <a:t>};</a:t>
            </a:r>
            <a:r>
              <a:rPr lang="en-US" sz="2400" dirty="0"/>
              <a:t> </a:t>
            </a:r>
          </a:p>
          <a:p>
            <a:pPr marL="0" indent="0">
              <a:lnSpc>
                <a:spcPct val="150000"/>
              </a:lnSpc>
              <a:buNone/>
            </a:pPr>
            <a:r>
              <a:rPr lang="en-US" sz="2400" dirty="0" err="1">
                <a:solidFill>
                  <a:srgbClr val="ED7D31"/>
                </a:solidFill>
              </a:rPr>
              <a:t>System.out.println</a:t>
            </a:r>
            <a:r>
              <a:rPr lang="en-US" sz="2400" dirty="0">
                <a:solidFill>
                  <a:srgbClr val="ED7D31"/>
                </a:solidFill>
              </a:rPr>
              <a:t>("</a:t>
            </a:r>
            <a:r>
              <a:rPr lang="en-US" sz="2400" dirty="0"/>
              <a:t>Integer Array: </a:t>
            </a:r>
            <a:r>
              <a:rPr lang="en-US" sz="2400" dirty="0">
                <a:solidFill>
                  <a:srgbClr val="ED7D31"/>
                </a:solidFill>
              </a:rPr>
              <a:t>"+ </a:t>
            </a:r>
            <a:r>
              <a:rPr lang="en-US" sz="2400" dirty="0" err="1">
                <a:solidFill>
                  <a:srgbClr val="ED7D31"/>
                </a:solidFill>
              </a:rPr>
              <a:t>Arrays.toString</a:t>
            </a:r>
            <a:r>
              <a:rPr lang="en-US" sz="2400" dirty="0">
                <a:solidFill>
                  <a:srgbClr val="ED7D31"/>
                </a:solidFill>
              </a:rPr>
              <a:t>(</a:t>
            </a:r>
            <a:r>
              <a:rPr lang="en-US" sz="2400" dirty="0" err="1"/>
              <a:t>intArr</a:t>
            </a:r>
            <a:r>
              <a:rPr lang="en-US" sz="2400" dirty="0">
                <a:solidFill>
                  <a:srgbClr val="ED7D31"/>
                </a:solidFill>
              </a:rPr>
              <a:t>));</a:t>
            </a:r>
          </a:p>
          <a:p>
            <a:pPr marL="0" indent="0">
              <a:lnSpc>
                <a:spcPct val="150000"/>
              </a:lnSpc>
              <a:buNone/>
            </a:pPr>
            <a:r>
              <a:rPr lang="en-US" sz="2400" dirty="0">
                <a:solidFill>
                  <a:srgbClr val="00B050"/>
                </a:solidFill>
              </a:rPr>
              <a:t>// Integer Array: [10, 20, 15, 22, 35]</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1854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6858001"/>
          </a:xfrm>
        </p:spPr>
        <p:txBody>
          <a:bodyPr anchor="ctr">
            <a:normAutofit/>
          </a:bodyPr>
          <a:lstStyle/>
          <a:p>
            <a:pPr>
              <a:lnSpc>
                <a:spcPct val="150000"/>
              </a:lnSpc>
              <a:buClr>
                <a:schemeClr val="accent2"/>
              </a:buClr>
            </a:pPr>
            <a:r>
              <a:rPr lang="en-US" dirty="0"/>
              <a:t>The End of Chapter VI</a:t>
            </a:r>
          </a:p>
        </p:txBody>
      </p:sp>
    </p:spTree>
    <p:extLst>
      <p:ext uri="{BB962C8B-B14F-4D97-AF65-F5344CB8AC3E}">
        <p14:creationId xmlns:p14="http://schemas.microsoft.com/office/powerpoint/2010/main" val="302363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514350" indent="-514350">
              <a:lnSpc>
                <a:spcPct val="150000"/>
              </a:lnSpc>
              <a:buClr>
                <a:schemeClr val="accent2"/>
              </a:buClr>
              <a:buFont typeface="+mj-lt"/>
              <a:buAutoNum type="romanUcPeriod"/>
            </a:pPr>
            <a:r>
              <a:rPr lang="en-US" sz="2000" dirty="0"/>
              <a:t>Introduction to Arrays</a:t>
            </a:r>
          </a:p>
          <a:p>
            <a:pPr marL="514350" indent="-514350">
              <a:lnSpc>
                <a:spcPct val="150000"/>
              </a:lnSpc>
              <a:buClr>
                <a:schemeClr val="accent2"/>
              </a:buClr>
              <a:buFont typeface="+mj-lt"/>
              <a:buAutoNum type="romanUcPeriod"/>
            </a:pPr>
            <a:r>
              <a:rPr lang="en-US" sz="2000" dirty="0"/>
              <a:t>Declaring and Initializing Arrays</a:t>
            </a:r>
          </a:p>
          <a:p>
            <a:pPr marL="514350" indent="-514350">
              <a:lnSpc>
                <a:spcPct val="150000"/>
              </a:lnSpc>
              <a:buClr>
                <a:schemeClr val="accent2"/>
              </a:buClr>
              <a:buFont typeface="+mj-lt"/>
              <a:buAutoNum type="romanUcPeriod"/>
            </a:pPr>
            <a:r>
              <a:rPr lang="en-US" sz="2000" dirty="0"/>
              <a:t>Accessing Array Elements</a:t>
            </a:r>
          </a:p>
          <a:p>
            <a:pPr marL="514350" indent="-514350">
              <a:lnSpc>
                <a:spcPct val="150000"/>
              </a:lnSpc>
              <a:buClr>
                <a:schemeClr val="accent2"/>
              </a:buClr>
              <a:buFont typeface="+mj-lt"/>
              <a:buAutoNum type="romanUcPeriod"/>
            </a:pPr>
            <a:r>
              <a:rPr lang="en-US" sz="2000" dirty="0"/>
              <a:t>Array Manipulation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1690688"/>
            <a:ext cx="2292998" cy="3174920"/>
          </a:xfrm>
          <a:prstGeom prst="rect">
            <a:avLst/>
          </a:prstGeom>
        </p:spPr>
      </p:pic>
    </p:spTree>
    <p:extLst>
      <p:ext uri="{BB962C8B-B14F-4D97-AF65-F5344CB8AC3E}">
        <p14:creationId xmlns:p14="http://schemas.microsoft.com/office/powerpoint/2010/main" val="76746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6858001"/>
          </a:xfrm>
        </p:spPr>
        <p:txBody>
          <a:bodyPr anchor="ctr">
            <a:normAutofit/>
          </a:bodyPr>
          <a:lstStyle/>
          <a:p>
            <a:pPr>
              <a:lnSpc>
                <a:spcPct val="150000"/>
              </a:lnSpc>
              <a:buClr>
                <a:schemeClr val="accent2"/>
              </a:buClr>
            </a:pPr>
            <a:r>
              <a:rPr lang="en-US" dirty="0"/>
              <a:t>Introduction to Arrays</a:t>
            </a:r>
          </a:p>
        </p:txBody>
      </p:sp>
    </p:spTree>
    <p:extLst>
      <p:ext uri="{BB962C8B-B14F-4D97-AF65-F5344CB8AC3E}">
        <p14:creationId xmlns:p14="http://schemas.microsoft.com/office/powerpoint/2010/main" val="233159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Arrays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solidFill>
                  <a:srgbClr val="FF0000"/>
                </a:solidFill>
              </a:rPr>
              <a:t>An array </a:t>
            </a:r>
            <a:r>
              <a:rPr lang="en-US" sz="2400" dirty="0"/>
              <a:t>is a collection of similar type of elements which has contiguous memory location.</a:t>
            </a:r>
          </a:p>
          <a:p>
            <a:pPr>
              <a:lnSpc>
                <a:spcPct val="150000"/>
              </a:lnSpc>
            </a:pPr>
            <a:r>
              <a:rPr lang="en-US" sz="2400" dirty="0"/>
              <a:t>We </a:t>
            </a:r>
            <a:r>
              <a:rPr lang="en-US" sz="2400" dirty="0">
                <a:solidFill>
                  <a:srgbClr val="FF0000"/>
                </a:solidFill>
              </a:rPr>
              <a:t>can store primitive values or objects </a:t>
            </a:r>
            <a:r>
              <a:rPr lang="en-US" sz="2400" dirty="0"/>
              <a:t>in an array in Java.</a:t>
            </a:r>
          </a:p>
          <a:p>
            <a:pPr>
              <a:lnSpc>
                <a:spcPct val="150000"/>
              </a:lnSpc>
            </a:pPr>
            <a:r>
              <a:rPr lang="en-US" sz="2400" dirty="0"/>
              <a:t>Like C/C++, we can also create </a:t>
            </a:r>
            <a:r>
              <a:rPr lang="en-US" sz="2400" dirty="0">
                <a:solidFill>
                  <a:srgbClr val="FF0000"/>
                </a:solidFill>
              </a:rPr>
              <a:t>single dimensional or multidimensional </a:t>
            </a:r>
            <a:r>
              <a:rPr lang="en-US" sz="2400" dirty="0"/>
              <a:t>arrays in Java.</a:t>
            </a:r>
          </a:p>
          <a:p>
            <a:pPr>
              <a:lnSpc>
                <a:spcPct val="150000"/>
              </a:lnSpc>
            </a:pPr>
            <a:r>
              <a:rPr lang="en-US" sz="2400" dirty="0"/>
              <a:t>Moreover, Java provides the feature of </a:t>
            </a:r>
            <a:r>
              <a:rPr lang="en-US" sz="2400" dirty="0">
                <a:solidFill>
                  <a:srgbClr val="FF0000"/>
                </a:solidFill>
              </a:rPr>
              <a:t>anonymous arrays </a:t>
            </a:r>
            <a:r>
              <a:rPr lang="en-US" sz="2400" dirty="0"/>
              <a:t>which is not available in C/C++.</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265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Arrays</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7EB3A0E-D1C3-1E3B-3F96-E4CF240FA7E2}"/>
              </a:ext>
            </a:extLst>
          </p:cNvPr>
          <p:cNvPicPr>
            <a:picLocks noChangeAspect="1"/>
          </p:cNvPicPr>
          <p:nvPr/>
        </p:nvPicPr>
        <p:blipFill>
          <a:blip r:embed="rId2"/>
          <a:stretch>
            <a:fillRect/>
          </a:stretch>
        </p:blipFill>
        <p:spPr>
          <a:xfrm>
            <a:off x="915310" y="1690688"/>
            <a:ext cx="10515599" cy="4419007"/>
          </a:xfrm>
          <a:prstGeom prst="rect">
            <a:avLst/>
          </a:prstGeom>
        </p:spPr>
      </p:pic>
    </p:spTree>
    <p:extLst>
      <p:ext uri="{BB962C8B-B14F-4D97-AF65-F5344CB8AC3E}">
        <p14:creationId xmlns:p14="http://schemas.microsoft.com/office/powerpoint/2010/main" val="2759528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Arrays</a:t>
            </a:r>
          </a:p>
        </p:txBody>
      </p:sp>
      <p:sp>
        <p:nvSpPr>
          <p:cNvPr id="3" name="Content Placeholder 2"/>
          <p:cNvSpPr>
            <a:spLocks noGrp="1"/>
          </p:cNvSpPr>
          <p:nvPr>
            <p:ph idx="1"/>
          </p:nvPr>
        </p:nvSpPr>
        <p:spPr>
          <a:xfrm>
            <a:off x="838200" y="1449108"/>
            <a:ext cx="10515600" cy="5221856"/>
          </a:xfrm>
        </p:spPr>
        <p:txBody>
          <a:bodyPr>
            <a:normAutofit/>
          </a:bodyPr>
          <a:lstStyle/>
          <a:p>
            <a:pPr marL="0" indent="0">
              <a:lnSpc>
                <a:spcPct val="150000"/>
              </a:lnSpc>
              <a:buNone/>
            </a:pPr>
            <a:r>
              <a:rPr lang="en-US" sz="2400" dirty="0">
                <a:solidFill>
                  <a:srgbClr val="00B050"/>
                </a:solidFill>
              </a:rPr>
              <a:t>Advantages</a:t>
            </a:r>
          </a:p>
          <a:p>
            <a:pPr>
              <a:lnSpc>
                <a:spcPct val="150000"/>
              </a:lnSpc>
            </a:pPr>
            <a:r>
              <a:rPr lang="en-US" sz="2400" dirty="0">
                <a:solidFill>
                  <a:srgbClr val="00B0F0"/>
                </a:solidFill>
              </a:rPr>
              <a:t>Code Optimization</a:t>
            </a:r>
            <a:r>
              <a:rPr lang="en-US" sz="2400" dirty="0"/>
              <a:t>: It makes the code optimized, we can retrieve or sort the data efficiently.</a:t>
            </a:r>
          </a:p>
          <a:p>
            <a:pPr>
              <a:lnSpc>
                <a:spcPct val="150000"/>
              </a:lnSpc>
            </a:pPr>
            <a:r>
              <a:rPr lang="en-US" sz="2400" dirty="0">
                <a:solidFill>
                  <a:srgbClr val="00B0F0"/>
                </a:solidFill>
              </a:rPr>
              <a:t>Random access</a:t>
            </a:r>
            <a:r>
              <a:rPr lang="en-US" sz="2400" dirty="0"/>
              <a:t>: We can get any data located at an index position.</a:t>
            </a:r>
          </a:p>
          <a:p>
            <a:pPr marL="0" indent="0">
              <a:lnSpc>
                <a:spcPct val="150000"/>
              </a:lnSpc>
              <a:buNone/>
            </a:pPr>
            <a:r>
              <a:rPr lang="en-US" sz="2400" dirty="0">
                <a:solidFill>
                  <a:srgbClr val="FF0000"/>
                </a:solidFill>
              </a:rPr>
              <a:t>Disadvantages</a:t>
            </a:r>
          </a:p>
          <a:p>
            <a:pPr>
              <a:lnSpc>
                <a:spcPct val="150000"/>
              </a:lnSpc>
            </a:pPr>
            <a:r>
              <a:rPr lang="en-US" sz="2400" dirty="0">
                <a:solidFill>
                  <a:srgbClr val="F1574D"/>
                </a:solidFill>
              </a:rPr>
              <a:t>Size Limit</a:t>
            </a:r>
            <a:r>
              <a:rPr lang="en-US" sz="2400" dirty="0"/>
              <a:t>: We can store only the fixed size of elements in the array. It doesn't grow its size at runtime. To solve this problem, collection framework is used in Java which grows automatically.</a:t>
            </a: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455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6858001"/>
          </a:xfrm>
        </p:spPr>
        <p:txBody>
          <a:bodyPr anchor="ctr">
            <a:normAutofit/>
          </a:bodyPr>
          <a:lstStyle/>
          <a:p>
            <a:pPr>
              <a:lnSpc>
                <a:spcPct val="150000"/>
              </a:lnSpc>
              <a:buClr>
                <a:schemeClr val="accent2"/>
              </a:buClr>
            </a:pPr>
            <a:r>
              <a:rPr lang="en-US" dirty="0"/>
              <a:t>Declaring and Initializing Arrays</a:t>
            </a:r>
          </a:p>
        </p:txBody>
      </p:sp>
    </p:spTree>
    <p:extLst>
      <p:ext uri="{BB962C8B-B14F-4D97-AF65-F5344CB8AC3E}">
        <p14:creationId xmlns:p14="http://schemas.microsoft.com/office/powerpoint/2010/main" val="150017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Declaring and Initializing Arrays</a:t>
            </a:r>
          </a:p>
        </p:txBody>
      </p:sp>
      <p:sp>
        <p:nvSpPr>
          <p:cNvPr id="3" name="Content Placeholder 2"/>
          <p:cNvSpPr>
            <a:spLocks noGrp="1"/>
          </p:cNvSpPr>
          <p:nvPr>
            <p:ph idx="1"/>
          </p:nvPr>
        </p:nvSpPr>
        <p:spPr>
          <a:xfrm>
            <a:off x="838200" y="1449108"/>
            <a:ext cx="10515600" cy="5221856"/>
          </a:xfrm>
        </p:spPr>
        <p:txBody>
          <a:bodyPr>
            <a:normAutofit/>
          </a:bodyPr>
          <a:lstStyle/>
          <a:p>
            <a:pPr>
              <a:lnSpc>
                <a:spcPct val="150000"/>
              </a:lnSpc>
            </a:pPr>
            <a:r>
              <a:rPr lang="en-US" sz="2400" dirty="0">
                <a:solidFill>
                  <a:srgbClr val="FF0000"/>
                </a:solidFill>
              </a:rPr>
              <a:t>Declaration</a:t>
            </a:r>
            <a:r>
              <a:rPr lang="en-US" sz="2400" dirty="0"/>
              <a:t>: Syntax for declaring an array</a:t>
            </a:r>
          </a:p>
          <a:p>
            <a:pPr>
              <a:lnSpc>
                <a:spcPct val="150000"/>
              </a:lnSpc>
            </a:pPr>
            <a:endParaRPr lang="en-US" sz="2400" dirty="0"/>
          </a:p>
          <a:p>
            <a:pPr>
              <a:lnSpc>
                <a:spcPct val="150000"/>
              </a:lnSpc>
            </a:pPr>
            <a:endParaRPr lang="en-US" sz="2400" dirty="0"/>
          </a:p>
          <a:p>
            <a:pPr marL="0" indent="0" algn="ctr">
              <a:lnSpc>
                <a:spcPct val="150000"/>
              </a:lnSpc>
              <a:buNone/>
            </a:pPr>
            <a:r>
              <a:rPr lang="en-US" sz="3600" dirty="0">
                <a:solidFill>
                  <a:srgbClr val="ED7D31"/>
                </a:solidFill>
              </a:rPr>
              <a:t>datatype[] </a:t>
            </a:r>
            <a:r>
              <a:rPr lang="en-US" sz="3600" dirty="0"/>
              <a:t>array</a:t>
            </a:r>
            <a:r>
              <a:rPr lang="en-US" sz="3600" dirty="0">
                <a:solidFill>
                  <a:srgbClr val="ED7D31"/>
                </a:solidFill>
              </a:rPr>
              <a:t>;</a:t>
            </a:r>
            <a:endParaRPr lang="en-US" sz="2400" dirty="0">
              <a:solidFill>
                <a:srgbClr val="00B050"/>
              </a:solidFill>
            </a:endParaRPr>
          </a:p>
        </p:txBody>
      </p:sp>
      <p:sp>
        <p:nvSpPr>
          <p:cNvPr id="4" name="Rectangle 1">
            <a:extLst>
              <a:ext uri="{FF2B5EF4-FFF2-40B4-BE49-F238E27FC236}">
                <a16:creationId xmlns:a16="http://schemas.microsoft.com/office/drawing/2014/main" id="{367A49BF-C8F3-FE87-D0E1-36097EE64CE0}"/>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is preferred for efficient string concatenation when dealing with multiple string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StringBuilder is mutable, allowing modifications to the existing string buffer without creating new objects for each manipulation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ECECF1"/>
                </a:solidFill>
                <a:effectLst/>
                <a:latin typeface="Söhne"/>
              </a:rPr>
              <a:t>By using </a:t>
            </a:r>
            <a:r>
              <a:rPr kumimoji="0" lang="en-US" altLang="en-US" b="1" i="0" u="none" strike="noStrike" cap="none" normalizeH="0" baseline="0">
                <a:ln>
                  <a:noFill/>
                </a:ln>
                <a:solidFill>
                  <a:srgbClr val="ECECF1"/>
                </a:solidFill>
                <a:effectLst/>
                <a:latin typeface="Söhne Mono"/>
              </a:rPr>
              <a:t>StringBuilder</a:t>
            </a:r>
            <a:r>
              <a:rPr kumimoji="0" lang="en-US" altLang="en-US" sz="1200" b="0" i="0" u="none" strike="noStrike" cap="none" normalizeH="0" baseline="0">
                <a:ln>
                  <a:noFill/>
                </a:ln>
                <a:solidFill>
                  <a:srgbClr val="ECECF1"/>
                </a:solidFill>
                <a:effectLst/>
                <a:latin typeface="Söhne"/>
              </a:rPr>
              <a:t> methods like </a:t>
            </a:r>
            <a:r>
              <a:rPr kumimoji="0" lang="en-US" altLang="en-US" b="1" i="0" u="none" strike="noStrike" cap="none" normalizeH="0" baseline="0">
                <a:ln>
                  <a:noFill/>
                </a:ln>
                <a:solidFill>
                  <a:srgbClr val="ECECF1"/>
                </a:solidFill>
                <a:effectLst/>
                <a:latin typeface="Söhne Mono"/>
              </a:rPr>
              <a:t>append()</a:t>
            </a:r>
            <a:r>
              <a:rPr kumimoji="0" lang="en-US" altLang="en-US" sz="1200" b="0" i="0" u="none" strike="noStrike" cap="none" normalizeH="0" baseline="0">
                <a:ln>
                  <a:noFill/>
                </a:ln>
                <a:solidFill>
                  <a:srgbClr val="ECECF1"/>
                </a:solidFill>
                <a:effectLst/>
                <a:latin typeface="Söhne"/>
              </a:rPr>
              <a:t>, developers can efficiently modify strings without the overhead of creating numerous string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1721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ill Sans M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D179CFCE3C4C42B2EEA07E617464BC" ma:contentTypeVersion="8" ma:contentTypeDescription="Create a new document." ma:contentTypeScope="" ma:versionID="8c54013bfe0dc43559aa27ff8779352e">
  <xsd:schema xmlns:xsd="http://www.w3.org/2001/XMLSchema" xmlns:xs="http://www.w3.org/2001/XMLSchema" xmlns:p="http://schemas.microsoft.com/office/2006/metadata/properties" xmlns:ns2="2337964e-7d50-499b-91fe-bb43e4595899" targetNamespace="http://schemas.microsoft.com/office/2006/metadata/properties" ma:root="true" ma:fieldsID="40942fee43b86ed203c7aef9b21fe071" ns2:_="">
    <xsd:import namespace="2337964e-7d50-499b-91fe-bb43e45958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7964e-7d50-499b-91fe-bb43e45958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DA116-C90E-4894-89CD-9685567D5C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7BF80FF-86DD-47E1-B371-B1EB8F104401}">
  <ds:schemaRefs>
    <ds:schemaRef ds:uri="http://schemas.microsoft.com/sharepoint/v3/contenttype/forms"/>
  </ds:schemaRefs>
</ds:datastoreItem>
</file>

<file path=customXml/itemProps3.xml><?xml version="1.0" encoding="utf-8"?>
<ds:datastoreItem xmlns:ds="http://schemas.openxmlformats.org/officeDocument/2006/customXml" ds:itemID="{AA69E389-6991-4649-AE52-7591213C4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7964e-7d50-499b-91fe-bb43e4595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2270</TotalTime>
  <Words>1747</Words>
  <Application>Microsoft Office PowerPoint</Application>
  <PresentationFormat>Widescreen</PresentationFormat>
  <Paragraphs>160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Narrow</vt:lpstr>
      <vt:lpstr>Gill Sans MT</vt:lpstr>
      <vt:lpstr>Khmer OS Battambang</vt:lpstr>
      <vt:lpstr>Khmer OS Muol Light</vt:lpstr>
      <vt:lpstr>Söhne</vt:lpstr>
      <vt:lpstr>Söhne Mono</vt:lpstr>
      <vt:lpstr>Office Theme</vt:lpstr>
      <vt:lpstr>PowerPoint Presentation</vt:lpstr>
      <vt:lpstr>Chapter VI</vt:lpstr>
      <vt:lpstr>Agenda</vt:lpstr>
      <vt:lpstr>Introduction to Arrays</vt:lpstr>
      <vt:lpstr>I. Introduction to Arrays</vt:lpstr>
      <vt:lpstr>I. Introduction to Arrays</vt:lpstr>
      <vt:lpstr>I. Introduction to Arrays</vt:lpstr>
      <vt:lpstr>Declaring and Initializing Arrays</vt:lpstr>
      <vt:lpstr>II. Declaring and Initializing Arrays</vt:lpstr>
      <vt:lpstr>II. Declaring and Initializing Arrays</vt:lpstr>
      <vt:lpstr>Accessing Array Elements</vt:lpstr>
      <vt:lpstr>III.  Accessing Array Elements</vt:lpstr>
      <vt:lpstr>Array Manipulation</vt:lpstr>
      <vt:lpstr>IV.  Array Manipulation</vt:lpstr>
      <vt:lpstr>IV.  Accessing Array Elements</vt:lpstr>
      <vt:lpstr>IV.  Accessing Array Elements</vt:lpstr>
      <vt:lpstr>IV.  Accessing Array Elements</vt:lpstr>
      <vt:lpstr>IV.  Accessing Array Elements</vt:lpstr>
      <vt:lpstr>IV.  Accessing Array Elements</vt:lpstr>
      <vt:lpstr>IV.  Accessing Array Elements</vt:lpstr>
      <vt:lpstr>IV.  Accessing Array Elements</vt:lpstr>
      <vt:lpstr>The End of Chapter VI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vimproducts1466</cp:lastModifiedBy>
  <cp:revision>153</cp:revision>
  <dcterms:created xsi:type="dcterms:W3CDTF">2019-05-26T09:05:26Z</dcterms:created>
  <dcterms:modified xsi:type="dcterms:W3CDTF">2023-11-30T16:23:06Z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0x010100A5D179CFCE3C4C42B2EEA07E617464BC</vt:lpwstr>
  </property>
</Properties>
</file>