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 id="214748366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Roboto"/>
      <p:regular r:id="rId37"/>
      <p:bold r:id="rId38"/>
      <p:italic r:id="rId39"/>
      <p:boldItalic r:id="rId40"/>
    </p:embeddedFont>
    <p:embeddedFont>
      <p:font typeface="Nunito"/>
      <p:regular r:id="rId41"/>
      <p:bold r:id="rId42"/>
      <p:italic r:id="rId43"/>
      <p:boldItalic r:id="rId44"/>
    </p:embeddedFont>
    <p:embeddedFont>
      <p:font typeface="Montserrat Medium"/>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9" roundtripDataSignature="AMtx7mgiuEG01QTERJtswlOIPPNyAjTU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BC78A5E-53BF-47D4-9207-4D5EF0AC267D}">
  <a:tblStyle styleId="{EBC78A5E-53BF-47D4-9207-4D5EF0AC26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Nunito-bold.fntdata"/><Relationship Id="rId41" Type="http://schemas.openxmlformats.org/officeDocument/2006/relationships/font" Target="fonts/Nunito-regular.fntdata"/><Relationship Id="rId44" Type="http://schemas.openxmlformats.org/officeDocument/2006/relationships/font" Target="fonts/Nunito-boldItalic.fntdata"/><Relationship Id="rId43" Type="http://schemas.openxmlformats.org/officeDocument/2006/relationships/font" Target="fonts/Nunito-italic.fntdata"/><Relationship Id="rId46" Type="http://schemas.openxmlformats.org/officeDocument/2006/relationships/font" Target="fonts/MontserratMedium-bold.fntdata"/><Relationship Id="rId45" Type="http://schemas.openxmlformats.org/officeDocument/2006/relationships/font" Target="fonts/Montserrat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MontserratMedium-boldItalic.fntdata"/><Relationship Id="rId47" Type="http://schemas.openxmlformats.org/officeDocument/2006/relationships/font" Target="fonts/MontserratMedium-italic.fntdata"/><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font" Target="fonts/Roboto-regular.fntdata"/><Relationship Id="rId36" Type="http://schemas.openxmlformats.org/officeDocument/2006/relationships/slide" Target="slides/slide29.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xlstat.com/es/soluciones/funciones/arboles-de-clasificacion-y-de-regresion"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a.mathworks.com/discovery/supervised-learning.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pubs.com/Joaquin_AR/255596"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MÓDULO: XX</a:t>
            </a:r>
            <a:endParaRPr b="1">
              <a:solidFill>
                <a:srgbClr val="FF0000"/>
              </a:solidFill>
            </a:endParaRPr>
          </a:p>
          <a:p>
            <a:pPr indent="0" lvl="0" marL="0" rtl="0" algn="l">
              <a:lnSpc>
                <a:spcPct val="100000"/>
              </a:lnSpc>
              <a:spcBef>
                <a:spcPts val="0"/>
              </a:spcBef>
              <a:spcAft>
                <a:spcPts val="0"/>
              </a:spcAft>
              <a:buClr>
                <a:schemeClr val="dk1"/>
              </a:buClr>
              <a:buSzPts val="1100"/>
              <a:buFont typeface="Arial"/>
              <a:buNone/>
            </a:pPr>
            <a:r>
              <a:rPr b="1" lang="es">
                <a:solidFill>
                  <a:srgbClr val="2205D1"/>
                </a:solidFill>
              </a:rPr>
              <a:t>Tema:</a:t>
            </a:r>
            <a:r>
              <a:rPr b="1" lang="es">
                <a:solidFill>
                  <a:schemeClr val="dk1"/>
                </a:solidFill>
              </a:rPr>
              <a:t> XX</a:t>
            </a:r>
            <a:br>
              <a:rPr b="1" lang="es">
                <a:solidFill>
                  <a:srgbClr val="FF0000"/>
                </a:solidFill>
              </a:rPr>
            </a:b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 general:</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El alumno, al finalizar la sesión, será capaz de…</a:t>
            </a:r>
            <a:endParaRPr sz="1200">
              <a:solidFill>
                <a:schemeClr val="dk1"/>
              </a:solidFill>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Recursos y materiales:</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-Presentación del Experto</a:t>
            </a:r>
            <a:br>
              <a:rPr lang="es">
                <a:solidFill>
                  <a:schemeClr val="dk1"/>
                </a:solidFill>
              </a:rPr>
            </a:br>
            <a:r>
              <a:rPr lang="es">
                <a:solidFill>
                  <a:schemeClr val="dk1"/>
                </a:solidFill>
              </a:rPr>
              <a:t>-Instrucciones de Prework y Postwork</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Resumen del contenido de la sesión: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A continuación se presentan las notas de la presentación que utilizarás durante la lección. Se indica el número de diapositiva, el tiempo que requiere, su objetivo, los materiales que pueden ser necesarios, la explicación que deberás proporcionar a los participantes y en algunos casos hallarás tips que te proporcionan alternativas para el desarrollo de las diferentes actividades.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7aa96c5ff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7aa96c5ff8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3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reconocerá los principales algoritmos de machine learning.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 del contenido:</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Ayuda al alumno a distinguir los distintos tipos de algoritmos.</a:t>
            </a:r>
            <a:endParaRPr b="1">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identificará que es una regresión lineal.</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s">
                <a:solidFill>
                  <a:schemeClr val="dk1"/>
                </a:solidFill>
              </a:rPr>
              <a:t>Haz que el alumno analice qué es una regresión lineal y donde se aplica.</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7aae31bc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aae31bc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aprenderá qué es un árbol de regresión y clasificación.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s">
                <a:solidFill>
                  <a:schemeClr val="dk1"/>
                </a:solidFill>
              </a:rPr>
              <a:t>Haz que el alumno aprenda que un árbol de regresión, un árbol binario y que datos regresan.</a:t>
            </a:r>
            <a:endParaRPr>
              <a:solidFill>
                <a:schemeClr val="dk1"/>
              </a:solidFill>
            </a:endParaRPr>
          </a:p>
          <a:p>
            <a:pPr indent="-298450" lvl="1" marL="914400" rtl="0" algn="l">
              <a:lnSpc>
                <a:spcPct val="100000"/>
              </a:lnSpc>
              <a:spcBef>
                <a:spcPts val="0"/>
              </a:spcBef>
              <a:spcAft>
                <a:spcPts val="0"/>
              </a:spcAft>
              <a:buClr>
                <a:schemeClr val="dk1"/>
              </a:buClr>
              <a:buSzPts val="1100"/>
              <a:buAutoNum type="alphaLcPeriod"/>
            </a:pPr>
            <a:r>
              <a:rPr lang="es" u="sng">
                <a:solidFill>
                  <a:schemeClr val="hlink"/>
                </a:solidFill>
                <a:hlinkClick r:id="rId2"/>
              </a:rPr>
              <a:t>https://www.xlstat.com/es/soluciones/funciones/arboles-de-clasificacion-y-de-regresion</a:t>
            </a: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comprenderá que es support vector machine.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s">
                <a:solidFill>
                  <a:schemeClr val="dk1"/>
                </a:solidFill>
              </a:rPr>
              <a:t>Define que es un SVM:</a:t>
            </a:r>
            <a:r>
              <a:rPr lang="es" sz="1150">
                <a:solidFill>
                  <a:srgbClr val="1A1A1A"/>
                </a:solidFill>
                <a:highlight>
                  <a:srgbClr val="FFFFFF"/>
                </a:highlight>
              </a:rPr>
              <a:t>(SVM) es un algoritmo de </a:t>
            </a:r>
            <a:r>
              <a:rPr lang="es" sz="1150" u="sng">
                <a:solidFill>
                  <a:srgbClr val="004B87"/>
                </a:solidFill>
                <a:highlight>
                  <a:srgbClr val="FFFFFF"/>
                </a:highlight>
                <a:hlinkClick r:id="rId2"/>
              </a:rPr>
              <a:t>aprendizaje supervisado</a:t>
            </a:r>
            <a:r>
              <a:rPr lang="es" sz="1150">
                <a:solidFill>
                  <a:srgbClr val="1A1A1A"/>
                </a:solidFill>
                <a:highlight>
                  <a:srgbClr val="FFFFFF"/>
                </a:highlight>
              </a:rPr>
              <a:t> que se puede emplear para clasificación binaria o regresión</a:t>
            </a:r>
            <a:r>
              <a:rPr lang="es">
                <a:solidFill>
                  <a:schemeClr val="dk1"/>
                </a:solidFill>
              </a:rPr>
              <a:t>.</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s"/>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reconocerá que es el algoritmo Bagging y Random Forest.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s">
                <a:solidFill>
                  <a:schemeClr val="dk1"/>
                </a:solidFill>
              </a:rPr>
              <a:t>Define que es un Bagging y Random Forest: </a:t>
            </a:r>
            <a:r>
              <a:rPr lang="es" u="sng">
                <a:solidFill>
                  <a:schemeClr val="hlink"/>
                </a:solidFill>
                <a:hlinkClick r:id="rId2"/>
              </a:rPr>
              <a:t>https://rpubs.com/Joaquin_AR/255596</a:t>
            </a: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SzPts val="1100"/>
              <a:buNone/>
            </a:pPr>
            <a:r>
              <a:rPr lang="es"/>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15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visualizará cómo realizar una regresión lineal.</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 del contenido:</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Menciona nuevamente al alumno qué es una regresión lineal.</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Si el alumno se retrasa indícale que siga las instrucciones del repositorio y ayudalo en cualquier duda.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15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creará una regresión lineal con una base de datos.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 del contenido:</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Menciona al alumno las diferentes formas de hacer visualizaciones de una regresión lineal.</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Si el alumno se retrasa indícale que siga las instrucciones del repositorio y ayudalo en cualquier duda.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3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identificará los aprendizajes que adquirirá al finalizar la sesión.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 del contenido:</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Explicar y comentarle a los alumnos lo que aprenderán al finalizar la sesión.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15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aprenderá cómo implementar el algoritmo K Nearest Neighbors.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 del contenido:</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Define qué es el algoritmo KNN.</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Si el alumno se retrasa indícale que siga las instrucciones del repositorio y ayudalo en cualquier duda.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15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utilizará el algoritmo KNN para realizar el reto.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 del contenido:</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Menciona nuevamente los pasos del algoritmo KNN.</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Si el alumno se retrasa indícale que siga las instrucciones del repositorio y ayudalo en cualquier duda.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15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visualizará cómo ocupar el algoritmo Random forest.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 del contenido:</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Menciona en qué consiste este algoritmo y por qué lo estamos utilizando.</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Si el alumno se retrasa indícale que siga las instrucciones del repositorio y ayudalo en cualquier duda.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15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ocupará el algoritmo Random forest para el desarrollo del reto.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 del contenido:</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Ayuda al alumno a recordar cuáles son los pasos del algoritmo.</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Si el alumno se retrasa indícale que siga las instrucciones del repositorio y ayudalo en cualquier duda.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0" name="Google Shape;480;p28:notes"/>
          <p:cNvSpPr/>
          <p:nvPr>
            <p:ph idx="2" type="sldImg"/>
          </p:nvPr>
        </p:nvSpPr>
        <p:spPr>
          <a:xfrm>
            <a:off x="381166"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se relaciona con el experto Bedu y con sus compañeros a través de una actividad de calentamiento con el objetivo de conocerse.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 del contenido:</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Comentar e interactuar con el grupo a partir de las siguientes pre</a:t>
            </a:r>
            <a:r>
              <a:rPr lang="es">
                <a:solidFill>
                  <a:schemeClr val="dk1"/>
                </a:solidFill>
              </a:rPr>
              <a:t>guntas: </a:t>
            </a:r>
            <a:br>
              <a:rPr lang="es">
                <a:solidFill>
                  <a:schemeClr val="dk1"/>
                </a:solidFill>
              </a:rPr>
            </a:br>
            <a:r>
              <a:rPr lang="es">
                <a:solidFill>
                  <a:schemeClr val="dk1"/>
                </a:solidFill>
              </a:rPr>
              <a:t>¿Quién tiene experiencia profesional como developer? </a:t>
            </a:r>
            <a:endParaRPr>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s">
                <a:solidFill>
                  <a:schemeClr val="dk1"/>
                </a:solidFill>
              </a:rPr>
              <a:t>¿Quién busca empleo? </a:t>
            </a:r>
            <a:br>
              <a:rPr lang="es">
                <a:solidFill>
                  <a:schemeClr val="dk1"/>
                </a:solidFill>
              </a:rPr>
            </a:br>
            <a:r>
              <a:rPr lang="es">
                <a:solidFill>
                  <a:schemeClr val="dk1"/>
                </a:solidFill>
              </a:rPr>
              <a:t>¿Por qué están realizando este Bootcamp?</a:t>
            </a:r>
            <a:endParaRPr>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s">
                <a:solidFill>
                  <a:schemeClr val="dk1"/>
                </a:solidFill>
              </a:rPr>
              <a:t>¿Qué esperan del Bootcamp?</a:t>
            </a:r>
            <a:br>
              <a:rPr lang="es">
                <a:solidFill>
                  <a:schemeClr val="dk1"/>
                </a:solidFill>
              </a:rPr>
            </a:br>
            <a:r>
              <a:rPr lang="es">
                <a:solidFill>
                  <a:schemeClr val="dk1"/>
                </a:solidFill>
              </a:rPr>
              <a:t>¿Quién quiere emprender?</a:t>
            </a:r>
            <a:endParaRPr>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s">
                <a:solidFill>
                  <a:schemeClr val="dk1"/>
                </a:solidFill>
              </a:rPr>
              <a:t>¿Quién puede compartirnos brevemente lo aprendido en el Prework?</a:t>
            </a:r>
            <a:endParaRPr>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s">
                <a:solidFill>
                  <a:schemeClr val="dk1"/>
                </a:solidFill>
              </a:rPr>
              <a:t>¿Qué están interesado en aprender en este módulo de UX?</a:t>
            </a:r>
            <a:endParaRPr>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s">
                <a:solidFill>
                  <a:schemeClr val="dk1"/>
                </a:solidFill>
              </a:rPr>
              <a:t>¿Qué inquietudes tienen sobre este módulo?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2) Pedir al grupo que se presenten diciendo su nombre, pcupación, etc.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aa96c5ff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7aa96c5ff8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3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reconocerá los principales algoritmos de machine learning.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 del contenido:</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Ayuda al alumno a distinguir los distintos tipos de algoritmos.</a:t>
            </a:r>
            <a:endParaRPr b="1">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a9e3e31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7a9e3e312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3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reconocerá los principales algoritmos de machine learning.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 del contenido:</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Ayuda al alumno a distinguir los distintos tipos de algoritmos.</a:t>
            </a:r>
            <a:endParaRPr b="1">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a9e3e312f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7a9e3e312f_0_5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3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reconocerá los principales algoritmos de machine learning.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 del contenido:</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Ayuda al alumno a distinguir los distintos tipos de algoritmos.</a:t>
            </a:r>
            <a:endParaRPr b="1">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a9e3e312f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7a9e3e312f_0_5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3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reconocerá los principales algoritmos de machine learning.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 del contenido:</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Ayuda al alumno a distinguir los distintos tipos de algoritmos.</a:t>
            </a:r>
            <a:endParaRPr b="1">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7a9e3e312f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7a9e3e312f_0_6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3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reconocerá los principales algoritmos de machine learning.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 del contenido:</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Ayuda al alumno a distinguir los distintos tipos de algoritmos.</a:t>
            </a:r>
            <a:endParaRPr b="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3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reconocerá los principales algoritmos de machine learning.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 del contenido:</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Ayuda al alumno a distinguir los distintos tipos de algoritmos.</a:t>
            </a:r>
            <a:endParaRPr b="1">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9.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9.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30"/>
          <p:cNvSpPr/>
          <p:nvPr/>
        </p:nvSpPr>
        <p:spPr>
          <a:xfrm>
            <a:off x="0" y="-7975"/>
            <a:ext cx="9144000" cy="5151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 name="Google Shape;10;p30"/>
          <p:cNvPicPr preferRelativeResize="0"/>
          <p:nvPr/>
        </p:nvPicPr>
        <p:blipFill rotWithShape="1">
          <a:blip r:embed="rId2">
            <a:alphaModFix/>
          </a:blip>
          <a:srcRect b="0" l="0" r="0" t="0"/>
          <a:stretch/>
        </p:blipFill>
        <p:spPr>
          <a:xfrm>
            <a:off x="0" y="0"/>
            <a:ext cx="3126651" cy="5143500"/>
          </a:xfrm>
          <a:prstGeom prst="rect">
            <a:avLst/>
          </a:prstGeom>
          <a:noFill/>
          <a:ln>
            <a:noFill/>
          </a:ln>
        </p:spPr>
      </p:pic>
      <p:pic>
        <p:nvPicPr>
          <p:cNvPr id="11" name="Google Shape;11;p30"/>
          <p:cNvPicPr preferRelativeResize="0"/>
          <p:nvPr/>
        </p:nvPicPr>
        <p:blipFill rotWithShape="1">
          <a:blip r:embed="rId3">
            <a:alphaModFix/>
          </a:blip>
          <a:srcRect b="0" l="0" r="0" t="0"/>
          <a:stretch/>
        </p:blipFill>
        <p:spPr>
          <a:xfrm>
            <a:off x="6781625" y="307075"/>
            <a:ext cx="1962474" cy="426825"/>
          </a:xfrm>
          <a:prstGeom prst="rect">
            <a:avLst/>
          </a:prstGeom>
          <a:noFill/>
          <a:ln>
            <a:noFill/>
          </a:ln>
        </p:spPr>
      </p:pic>
      <p:cxnSp>
        <p:nvCxnSpPr>
          <p:cNvPr id="12" name="Google Shape;12;p30"/>
          <p:cNvCxnSpPr/>
          <p:nvPr/>
        </p:nvCxnSpPr>
        <p:spPr>
          <a:xfrm>
            <a:off x="3419675" y="2865775"/>
            <a:ext cx="1152600" cy="0"/>
          </a:xfrm>
          <a:prstGeom prst="straightConnector1">
            <a:avLst/>
          </a:prstGeom>
          <a:noFill/>
          <a:ln cap="flat" cmpd="sng" w="28575">
            <a:solidFill>
              <a:srgbClr val="4B22F4"/>
            </a:solidFill>
            <a:prstDash val="solid"/>
            <a:round/>
            <a:headEnd len="sm" w="sm" type="none"/>
            <a:tailEnd len="sm" w="sm" type="none"/>
          </a:ln>
        </p:spPr>
      </p:cxnSp>
      <p:sp>
        <p:nvSpPr>
          <p:cNvPr id="13" name="Google Shape;13;p30"/>
          <p:cNvSpPr txBox="1"/>
          <p:nvPr>
            <p:ph idx="1" type="subTitle"/>
          </p:nvPr>
        </p:nvSpPr>
        <p:spPr>
          <a:xfrm>
            <a:off x="3282075" y="1608300"/>
            <a:ext cx="5279400" cy="462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300"/>
              <a:buFont typeface="Arial"/>
              <a:buNone/>
              <a:defRPr b="1" i="0" sz="23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9pPr>
          </a:lstStyle>
          <a:p/>
        </p:txBody>
      </p:sp>
      <p:sp>
        <p:nvSpPr>
          <p:cNvPr id="14" name="Google Shape;14;p30"/>
          <p:cNvSpPr txBox="1"/>
          <p:nvPr>
            <p:ph type="title"/>
          </p:nvPr>
        </p:nvSpPr>
        <p:spPr>
          <a:xfrm>
            <a:off x="3246675" y="2152750"/>
            <a:ext cx="4779600" cy="558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9pPr>
          </a:lstStyle>
          <a:p/>
        </p:txBody>
      </p:sp>
      <p:sp>
        <p:nvSpPr>
          <p:cNvPr id="15" name="Google Shape;15;p30"/>
          <p:cNvSpPr txBox="1"/>
          <p:nvPr>
            <p:ph idx="2" type="subTitle"/>
          </p:nvPr>
        </p:nvSpPr>
        <p:spPr>
          <a:xfrm>
            <a:off x="3282075" y="2979900"/>
            <a:ext cx="5279400" cy="462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5" name="Shape 65"/>
        <p:cNvGrpSpPr/>
        <p:nvPr/>
      </p:nvGrpSpPr>
      <p:grpSpPr>
        <a:xfrm>
          <a:off x="0" y="0"/>
          <a:ext cx="0" cy="0"/>
          <a:chOff x="0" y="0"/>
          <a:chExt cx="0" cy="0"/>
        </a:xfrm>
      </p:grpSpPr>
      <p:sp>
        <p:nvSpPr>
          <p:cNvPr id="66" name="Google Shape;66;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
        <p:nvSpPr>
          <p:cNvPr id="67" name="Google Shape;67;p45"/>
          <p:cNvSpPr/>
          <p:nvPr/>
        </p:nvSpPr>
        <p:spPr>
          <a:xfrm>
            <a:off x="0" y="-9275"/>
            <a:ext cx="9170700" cy="5152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5"/>
          <p:cNvSpPr/>
          <p:nvPr/>
        </p:nvSpPr>
        <p:spPr>
          <a:xfrm>
            <a:off x="3257750" y="3799225"/>
            <a:ext cx="5886300" cy="571500"/>
          </a:xfrm>
          <a:prstGeom prst="rect">
            <a:avLst/>
          </a:prstGeom>
          <a:solidFill>
            <a:srgbClr val="4B2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5"/>
          <p:cNvSpPr txBox="1"/>
          <p:nvPr>
            <p:ph idx="1" type="subTitle"/>
          </p:nvPr>
        </p:nvSpPr>
        <p:spPr>
          <a:xfrm>
            <a:off x="3348500" y="3880975"/>
            <a:ext cx="5313300" cy="39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9pPr>
          </a:lstStyle>
          <a:p/>
        </p:txBody>
      </p:sp>
      <p:sp>
        <p:nvSpPr>
          <p:cNvPr id="70" name="Google Shape;70;p45"/>
          <p:cNvSpPr txBox="1"/>
          <p:nvPr>
            <p:ph type="title"/>
          </p:nvPr>
        </p:nvSpPr>
        <p:spPr>
          <a:xfrm>
            <a:off x="665775" y="1851000"/>
            <a:ext cx="7806600" cy="96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9pPr>
          </a:lstStyle>
          <a:p/>
        </p:txBody>
      </p:sp>
      <p:pic>
        <p:nvPicPr>
          <p:cNvPr id="71" name="Google Shape;71;p45"/>
          <p:cNvPicPr preferRelativeResize="0"/>
          <p:nvPr/>
        </p:nvPicPr>
        <p:blipFill rotWithShape="1">
          <a:blip r:embed="rId2">
            <a:alphaModFix/>
          </a:blip>
          <a:srcRect b="0" l="0" r="0" t="0"/>
          <a:stretch/>
        </p:blipFill>
        <p:spPr>
          <a:xfrm>
            <a:off x="8001151" y="93775"/>
            <a:ext cx="1043292" cy="2365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1">
  <p:cSld name="CUSTOM">
    <p:spTree>
      <p:nvGrpSpPr>
        <p:cNvPr id="72" name="Shape 72"/>
        <p:cNvGrpSpPr/>
        <p:nvPr/>
      </p:nvGrpSpPr>
      <p:grpSpPr>
        <a:xfrm>
          <a:off x="0" y="0"/>
          <a:ext cx="0" cy="0"/>
          <a:chOff x="0" y="0"/>
          <a:chExt cx="0" cy="0"/>
        </a:xfrm>
      </p:grpSpPr>
      <p:sp>
        <p:nvSpPr>
          <p:cNvPr id="73" name="Google Shape;73;p46"/>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4" name="Google Shape;74;p46"/>
          <p:cNvSpPr txBox="1"/>
          <p:nvPr>
            <p:ph idx="2" type="body"/>
          </p:nvPr>
        </p:nvSpPr>
        <p:spPr>
          <a:xfrm>
            <a:off x="718025" y="915150"/>
            <a:ext cx="3570300" cy="33132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
        <p:nvSpPr>
          <p:cNvPr id="75" name="Google Shape;75;p46"/>
          <p:cNvSpPr txBox="1"/>
          <p:nvPr>
            <p:ph idx="3" type="body"/>
          </p:nvPr>
        </p:nvSpPr>
        <p:spPr>
          <a:xfrm>
            <a:off x="4649725" y="915150"/>
            <a:ext cx="3570300" cy="33132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6" name="Shape 76"/>
        <p:cNvGrpSpPr/>
        <p:nvPr/>
      </p:nvGrpSpPr>
      <p:grpSpPr>
        <a:xfrm>
          <a:off x="0" y="0"/>
          <a:ext cx="0" cy="0"/>
          <a:chOff x="0" y="0"/>
          <a:chExt cx="0" cy="0"/>
        </a:xfrm>
      </p:grpSpPr>
      <p:sp>
        <p:nvSpPr>
          <p:cNvPr id="77" name="Google Shape;77;p47"/>
          <p:cNvSpPr/>
          <p:nvPr/>
        </p:nvSpPr>
        <p:spPr>
          <a:xfrm>
            <a:off x="1562000" y="1147800"/>
            <a:ext cx="6020100" cy="28479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7"/>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9" name="Google Shape;79;p47"/>
          <p:cNvSpPr/>
          <p:nvPr/>
        </p:nvSpPr>
        <p:spPr>
          <a:xfrm>
            <a:off x="3257750" y="865525"/>
            <a:ext cx="5886300" cy="571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 name="Google Shape;80;p47"/>
          <p:cNvCxnSpPr/>
          <p:nvPr/>
        </p:nvCxnSpPr>
        <p:spPr>
          <a:xfrm>
            <a:off x="-9325" y="3999250"/>
            <a:ext cx="3438600" cy="0"/>
          </a:xfrm>
          <a:prstGeom prst="straightConnector1">
            <a:avLst/>
          </a:prstGeom>
          <a:noFill/>
          <a:ln cap="flat" cmpd="sng" w="76200">
            <a:solidFill>
              <a:srgbClr val="4B22F4"/>
            </a:solidFill>
            <a:prstDash val="solid"/>
            <a:round/>
            <a:headEnd len="sm" w="sm" type="none"/>
            <a:tailEnd len="sm" w="sm" type="none"/>
          </a:ln>
        </p:spPr>
      </p:cxnSp>
      <p:sp>
        <p:nvSpPr>
          <p:cNvPr id="81" name="Google Shape;81;p47"/>
          <p:cNvSpPr txBox="1"/>
          <p:nvPr>
            <p:ph idx="2" type="subTitle"/>
          </p:nvPr>
        </p:nvSpPr>
        <p:spPr>
          <a:xfrm>
            <a:off x="3341975" y="939925"/>
            <a:ext cx="44124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9pPr>
          </a:lstStyle>
          <a:p/>
        </p:txBody>
      </p:sp>
      <p:sp>
        <p:nvSpPr>
          <p:cNvPr id="82" name="Google Shape;82;p47"/>
          <p:cNvSpPr txBox="1"/>
          <p:nvPr>
            <p:ph idx="3" type="subTitle"/>
          </p:nvPr>
        </p:nvSpPr>
        <p:spPr>
          <a:xfrm>
            <a:off x="1742775" y="4353700"/>
            <a:ext cx="5639700" cy="78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1" i="0" sz="16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rgbClr val="4B22F4"/>
        </a:solidFill>
      </p:bgPr>
    </p:bg>
    <p:spTree>
      <p:nvGrpSpPr>
        <p:cNvPr id="83" name="Shape 83"/>
        <p:cNvGrpSpPr/>
        <p:nvPr/>
      </p:nvGrpSpPr>
      <p:grpSpPr>
        <a:xfrm>
          <a:off x="0" y="0"/>
          <a:ext cx="0" cy="0"/>
          <a:chOff x="0" y="0"/>
          <a:chExt cx="0" cy="0"/>
        </a:xfrm>
      </p:grpSpPr>
      <p:sp>
        <p:nvSpPr>
          <p:cNvPr id="84" name="Google Shape;84;p48"/>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5" name="Google Shape;85;p48"/>
          <p:cNvPicPr preferRelativeResize="0"/>
          <p:nvPr/>
        </p:nvPicPr>
        <p:blipFill rotWithShape="1">
          <a:blip r:embed="rId2">
            <a:alphaModFix/>
          </a:blip>
          <a:srcRect b="0" l="0" r="0" t="0"/>
          <a:stretch/>
        </p:blipFill>
        <p:spPr>
          <a:xfrm>
            <a:off x="7425301" y="233100"/>
            <a:ext cx="1043292" cy="236525"/>
          </a:xfrm>
          <a:prstGeom prst="rect">
            <a:avLst/>
          </a:prstGeom>
          <a:noFill/>
          <a:ln>
            <a:noFill/>
          </a:ln>
        </p:spPr>
      </p:pic>
      <p:pic>
        <p:nvPicPr>
          <p:cNvPr id="86" name="Google Shape;86;p48"/>
          <p:cNvPicPr preferRelativeResize="0"/>
          <p:nvPr/>
        </p:nvPicPr>
        <p:blipFill rotWithShape="1">
          <a:blip r:embed="rId3">
            <a:alphaModFix/>
          </a:blip>
          <a:srcRect b="0" l="0" r="0" t="0"/>
          <a:stretch/>
        </p:blipFill>
        <p:spPr>
          <a:xfrm>
            <a:off x="994237" y="1677000"/>
            <a:ext cx="1803024" cy="1806000"/>
          </a:xfrm>
          <a:prstGeom prst="rect">
            <a:avLst/>
          </a:prstGeom>
          <a:noFill/>
          <a:ln>
            <a:noFill/>
          </a:ln>
        </p:spPr>
      </p:pic>
      <p:sp>
        <p:nvSpPr>
          <p:cNvPr id="87" name="Google Shape;87;p48"/>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rgbClr val="FFFFFF"/>
                </a:solidFill>
                <a:latin typeface="Consolas"/>
                <a:ea typeface="Consolas"/>
                <a:cs typeface="Consolas"/>
                <a:sym typeface="Consolas"/>
              </a:rPr>
              <a:t>Prework</a:t>
            </a:r>
            <a:endParaRPr b="1" i="0" sz="4800" u="none" cap="none" strike="noStrike">
              <a:solidFill>
                <a:srgbClr val="FFFFFF"/>
              </a:solidFill>
              <a:latin typeface="Consolas"/>
              <a:ea typeface="Consolas"/>
              <a:cs typeface="Consolas"/>
              <a:sym typeface="Consola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1">
  <p:cSld name="BIG_NUMBER_1">
    <p:bg>
      <p:bgPr>
        <a:solidFill>
          <a:srgbClr val="4B22F4"/>
        </a:solidFill>
      </p:bgPr>
    </p:bg>
    <p:spTree>
      <p:nvGrpSpPr>
        <p:cNvPr id="88" name="Shape 88"/>
        <p:cNvGrpSpPr/>
        <p:nvPr/>
      </p:nvGrpSpPr>
      <p:grpSpPr>
        <a:xfrm>
          <a:off x="0" y="0"/>
          <a:ext cx="0" cy="0"/>
          <a:chOff x="0" y="0"/>
          <a:chExt cx="0" cy="0"/>
        </a:xfrm>
      </p:grpSpPr>
      <p:sp>
        <p:nvSpPr>
          <p:cNvPr id="89" name="Google Shape;89;p49"/>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9"/>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4800" u="none" cap="none" strike="noStrike">
                <a:solidFill>
                  <a:schemeClr val="lt1"/>
                </a:solidFill>
                <a:latin typeface="Consolas"/>
                <a:ea typeface="Consolas"/>
                <a:cs typeface="Consolas"/>
                <a:sym typeface="Consolas"/>
              </a:rPr>
              <a:t>Postwork</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91" name="Google Shape;91;p49"/>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92" name="Google Shape;92;p49"/>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3">
  <p:cSld name="BIG_NUMBER_3">
    <p:bg>
      <p:bgPr>
        <a:solidFill>
          <a:srgbClr val="4B22F4"/>
        </a:solidFill>
      </p:bgPr>
    </p:bg>
    <p:spTree>
      <p:nvGrpSpPr>
        <p:cNvPr id="93" name="Shape 93"/>
        <p:cNvGrpSpPr/>
        <p:nvPr/>
      </p:nvGrpSpPr>
      <p:grpSpPr>
        <a:xfrm>
          <a:off x="0" y="0"/>
          <a:ext cx="0" cy="0"/>
          <a:chOff x="0" y="0"/>
          <a:chExt cx="0" cy="0"/>
        </a:xfrm>
      </p:grpSpPr>
      <p:sp>
        <p:nvSpPr>
          <p:cNvPr id="94" name="Google Shape;94;p50"/>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0"/>
          <p:cNvSpPr txBox="1"/>
          <p:nvPr/>
        </p:nvSpPr>
        <p:spPr>
          <a:xfrm>
            <a:off x="4375125" y="2127300"/>
            <a:ext cx="39603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4000" u="none" cap="none" strike="noStrike">
                <a:solidFill>
                  <a:schemeClr val="lt1"/>
                </a:solidFill>
                <a:latin typeface="Consolas"/>
                <a:ea typeface="Consolas"/>
                <a:cs typeface="Consolas"/>
                <a:sym typeface="Consolas"/>
              </a:rPr>
              <a:t>Calentamiento</a:t>
            </a:r>
            <a:endParaRPr b="1" i="0" sz="40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96" name="Google Shape;96;p50"/>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97" name="Google Shape;97;p50"/>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edu tech Theme">
  <p:cSld name="BIG_NUMBER_3_1">
    <p:bg>
      <p:bgPr>
        <a:solidFill>
          <a:srgbClr val="4B22F4"/>
        </a:solidFill>
      </p:bgPr>
    </p:bg>
    <p:spTree>
      <p:nvGrpSpPr>
        <p:cNvPr id="98" name="Shape 98"/>
        <p:cNvGrpSpPr/>
        <p:nvPr/>
      </p:nvGrpSpPr>
      <p:grpSpPr>
        <a:xfrm>
          <a:off x="0" y="0"/>
          <a:ext cx="0" cy="0"/>
          <a:chOff x="0" y="0"/>
          <a:chExt cx="0" cy="0"/>
        </a:xfrm>
      </p:grpSpPr>
      <p:sp>
        <p:nvSpPr>
          <p:cNvPr id="99" name="Google Shape;99;p51"/>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1"/>
          <p:cNvSpPr txBox="1"/>
          <p:nvPr/>
        </p:nvSpPr>
        <p:spPr>
          <a:xfrm>
            <a:off x="4375125" y="2127300"/>
            <a:ext cx="39603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rgbClr val="FFFFFF"/>
                </a:solidFill>
                <a:latin typeface="Consolas"/>
                <a:ea typeface="Consolas"/>
                <a:cs typeface="Consolas"/>
                <a:sym typeface="Consolas"/>
              </a:rPr>
              <a:t>Preguntas</a:t>
            </a:r>
            <a:endParaRPr b="1" i="0" sz="4800" u="none" cap="none" strike="noStrike">
              <a:solidFill>
                <a:srgbClr val="FFFF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chemeClr val="lt1"/>
              </a:solidFill>
              <a:latin typeface="Consolas"/>
              <a:ea typeface="Consolas"/>
              <a:cs typeface="Consolas"/>
              <a:sym typeface="Consolas"/>
            </a:endParaRPr>
          </a:p>
        </p:txBody>
      </p:sp>
      <p:pic>
        <p:nvPicPr>
          <p:cNvPr id="101" name="Google Shape;101;p51"/>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102" name="Google Shape;102;p51"/>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3" name="Shape 103"/>
        <p:cNvGrpSpPr/>
        <p:nvPr/>
      </p:nvGrpSpPr>
      <p:grpSpPr>
        <a:xfrm>
          <a:off x="0" y="0"/>
          <a:ext cx="0" cy="0"/>
          <a:chOff x="0" y="0"/>
          <a:chExt cx="0" cy="0"/>
        </a:xfrm>
      </p:grpSpPr>
      <p:sp>
        <p:nvSpPr>
          <p:cNvPr id="104" name="Google Shape;104;p5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05" name="Google Shape;105;p52"/>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06" name="Google Shape;106;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_AND_BODY_1">
    <p:spTree>
      <p:nvGrpSpPr>
        <p:cNvPr id="110" name="Shape 110"/>
        <p:cNvGrpSpPr/>
        <p:nvPr/>
      </p:nvGrpSpPr>
      <p:grpSpPr>
        <a:xfrm>
          <a:off x="0" y="0"/>
          <a:ext cx="0" cy="0"/>
          <a:chOff x="0" y="0"/>
          <a:chExt cx="0" cy="0"/>
        </a:xfrm>
      </p:grpSpPr>
      <p:sp>
        <p:nvSpPr>
          <p:cNvPr id="111" name="Google Shape;111;p43"/>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2" name="Google Shape;112;p43"/>
          <p:cNvSpPr txBox="1"/>
          <p:nvPr>
            <p:ph idx="1" type="subTitle"/>
          </p:nvPr>
        </p:nvSpPr>
        <p:spPr>
          <a:xfrm>
            <a:off x="457200" y="1203390"/>
            <a:ext cx="8229300" cy="29832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3" name="Shape 113"/>
        <p:cNvGrpSpPr/>
        <p:nvPr/>
      </p:nvGrpSpPr>
      <p:grpSpPr>
        <a:xfrm>
          <a:off x="0" y="0"/>
          <a:ext cx="0" cy="0"/>
          <a:chOff x="0" y="0"/>
          <a:chExt cx="0" cy="0"/>
        </a:xfrm>
      </p:grpSpPr>
      <p:sp>
        <p:nvSpPr>
          <p:cNvPr id="114" name="Google Shape;114;p88"/>
          <p:cNvSpPr/>
          <p:nvPr/>
        </p:nvSpPr>
        <p:spPr>
          <a:xfrm>
            <a:off x="0" y="-7975"/>
            <a:ext cx="9144000" cy="5151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 name="Google Shape;115;p88"/>
          <p:cNvPicPr preferRelativeResize="0"/>
          <p:nvPr/>
        </p:nvPicPr>
        <p:blipFill rotWithShape="1">
          <a:blip r:embed="rId2">
            <a:alphaModFix/>
          </a:blip>
          <a:srcRect b="0" l="0" r="0" t="0"/>
          <a:stretch/>
        </p:blipFill>
        <p:spPr>
          <a:xfrm>
            <a:off x="0" y="0"/>
            <a:ext cx="3126651" cy="5143500"/>
          </a:xfrm>
          <a:prstGeom prst="rect">
            <a:avLst/>
          </a:prstGeom>
          <a:noFill/>
          <a:ln>
            <a:noFill/>
          </a:ln>
        </p:spPr>
      </p:pic>
      <p:pic>
        <p:nvPicPr>
          <p:cNvPr id="116" name="Google Shape;116;p88"/>
          <p:cNvPicPr preferRelativeResize="0"/>
          <p:nvPr/>
        </p:nvPicPr>
        <p:blipFill rotWithShape="1">
          <a:blip r:embed="rId3">
            <a:alphaModFix/>
          </a:blip>
          <a:srcRect b="0" l="0" r="0" t="0"/>
          <a:stretch/>
        </p:blipFill>
        <p:spPr>
          <a:xfrm>
            <a:off x="6781625" y="307075"/>
            <a:ext cx="1962474" cy="426825"/>
          </a:xfrm>
          <a:prstGeom prst="rect">
            <a:avLst/>
          </a:prstGeom>
          <a:noFill/>
          <a:ln>
            <a:noFill/>
          </a:ln>
        </p:spPr>
      </p:pic>
      <p:cxnSp>
        <p:nvCxnSpPr>
          <p:cNvPr id="117" name="Google Shape;117;p88"/>
          <p:cNvCxnSpPr/>
          <p:nvPr/>
        </p:nvCxnSpPr>
        <p:spPr>
          <a:xfrm>
            <a:off x="3419675" y="2865775"/>
            <a:ext cx="1152600" cy="0"/>
          </a:xfrm>
          <a:prstGeom prst="straightConnector1">
            <a:avLst/>
          </a:prstGeom>
          <a:noFill/>
          <a:ln cap="flat" cmpd="sng" w="28575">
            <a:solidFill>
              <a:srgbClr val="4B22F4"/>
            </a:solidFill>
            <a:prstDash val="solid"/>
            <a:round/>
            <a:headEnd len="sm" w="sm" type="none"/>
            <a:tailEnd len="sm" w="sm" type="none"/>
          </a:ln>
        </p:spPr>
      </p:cxnSp>
      <p:sp>
        <p:nvSpPr>
          <p:cNvPr id="118" name="Google Shape;118;p88"/>
          <p:cNvSpPr txBox="1"/>
          <p:nvPr>
            <p:ph idx="1" type="subTitle"/>
          </p:nvPr>
        </p:nvSpPr>
        <p:spPr>
          <a:xfrm>
            <a:off x="3282075" y="1608300"/>
            <a:ext cx="5279400" cy="462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300"/>
              <a:buFont typeface="Arial"/>
              <a:buNone/>
              <a:defRPr b="1" i="0" sz="23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9pPr>
          </a:lstStyle>
          <a:p/>
        </p:txBody>
      </p:sp>
      <p:sp>
        <p:nvSpPr>
          <p:cNvPr id="119" name="Google Shape;119;p88"/>
          <p:cNvSpPr txBox="1"/>
          <p:nvPr>
            <p:ph type="title"/>
          </p:nvPr>
        </p:nvSpPr>
        <p:spPr>
          <a:xfrm>
            <a:off x="3246675" y="2152750"/>
            <a:ext cx="4779600" cy="558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9pPr>
          </a:lstStyle>
          <a:p/>
        </p:txBody>
      </p:sp>
      <p:sp>
        <p:nvSpPr>
          <p:cNvPr id="120" name="Google Shape;120;p88"/>
          <p:cNvSpPr txBox="1"/>
          <p:nvPr>
            <p:ph idx="2" type="subTitle"/>
          </p:nvPr>
        </p:nvSpPr>
        <p:spPr>
          <a:xfrm>
            <a:off x="3282075" y="2979900"/>
            <a:ext cx="5279400" cy="462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
        <p:nvSpPr>
          <p:cNvPr id="18" name="Google Shape;18;p31"/>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 name="Google Shape;19;p31"/>
          <p:cNvSpPr txBox="1"/>
          <p:nvPr>
            <p:ph idx="2" type="body"/>
          </p:nvPr>
        </p:nvSpPr>
        <p:spPr>
          <a:xfrm>
            <a:off x="639675" y="1338100"/>
            <a:ext cx="7062600" cy="28917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1" name="Shape 121"/>
        <p:cNvGrpSpPr/>
        <p:nvPr/>
      </p:nvGrpSpPr>
      <p:grpSpPr>
        <a:xfrm>
          <a:off x="0" y="0"/>
          <a:ext cx="0" cy="0"/>
          <a:chOff x="0" y="0"/>
          <a:chExt cx="0" cy="0"/>
        </a:xfrm>
      </p:grpSpPr>
      <p:sp>
        <p:nvSpPr>
          <p:cNvPr id="122" name="Google Shape;122;p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
        <p:nvSpPr>
          <p:cNvPr id="123" name="Google Shape;123;p89"/>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4" name="Google Shape;124;p89"/>
          <p:cNvSpPr txBox="1"/>
          <p:nvPr>
            <p:ph idx="2" type="body"/>
          </p:nvPr>
        </p:nvSpPr>
        <p:spPr>
          <a:xfrm>
            <a:off x="639675" y="1338100"/>
            <a:ext cx="7062600" cy="28917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25" name="Shape 125"/>
        <p:cNvGrpSpPr/>
        <p:nvPr/>
      </p:nvGrpSpPr>
      <p:grpSpPr>
        <a:xfrm>
          <a:off x="0" y="0"/>
          <a:ext cx="0" cy="0"/>
          <a:chOff x="0" y="0"/>
          <a:chExt cx="0" cy="0"/>
        </a:xfrm>
      </p:grpSpPr>
      <p:sp>
        <p:nvSpPr>
          <p:cNvPr id="126" name="Google Shape;126;p90"/>
          <p:cNvSpPr/>
          <p:nvPr/>
        </p:nvSpPr>
        <p:spPr>
          <a:xfrm>
            <a:off x="0" y="-6525"/>
            <a:ext cx="91440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7" name="Google Shape;127;p90"/>
          <p:cNvCxnSpPr/>
          <p:nvPr/>
        </p:nvCxnSpPr>
        <p:spPr>
          <a:xfrm>
            <a:off x="4432275" y="603400"/>
            <a:ext cx="4702500" cy="0"/>
          </a:xfrm>
          <a:prstGeom prst="straightConnector1">
            <a:avLst/>
          </a:prstGeom>
          <a:noFill/>
          <a:ln cap="flat" cmpd="sng" w="19050">
            <a:solidFill>
              <a:srgbClr val="4B22F4"/>
            </a:solidFill>
            <a:prstDash val="solid"/>
            <a:round/>
            <a:headEnd len="sm" w="sm" type="none"/>
            <a:tailEnd len="sm" w="sm" type="none"/>
          </a:ln>
        </p:spPr>
      </p:cxnSp>
      <p:sp>
        <p:nvSpPr>
          <p:cNvPr id="128" name="Google Shape;128;p90"/>
          <p:cNvSpPr/>
          <p:nvPr/>
        </p:nvSpPr>
        <p:spPr>
          <a:xfrm>
            <a:off x="0" y="-1250"/>
            <a:ext cx="4077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90"/>
          <p:cNvSpPr txBox="1"/>
          <p:nvPr>
            <p:ph idx="1" type="subTitle"/>
          </p:nvPr>
        </p:nvSpPr>
        <p:spPr>
          <a:xfrm>
            <a:off x="4405925" y="75575"/>
            <a:ext cx="2519400" cy="483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9pPr>
          </a:lstStyle>
          <a:p/>
        </p:txBody>
      </p:sp>
      <p:sp>
        <p:nvSpPr>
          <p:cNvPr id="130" name="Google Shape;130;p90"/>
          <p:cNvSpPr/>
          <p:nvPr/>
        </p:nvSpPr>
        <p:spPr>
          <a:xfrm>
            <a:off x="3257750" y="3799225"/>
            <a:ext cx="5886300" cy="571500"/>
          </a:xfrm>
          <a:prstGeom prst="rect">
            <a:avLst/>
          </a:prstGeom>
          <a:solidFill>
            <a:srgbClr val="4B2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90"/>
          <p:cNvSpPr txBox="1"/>
          <p:nvPr>
            <p:ph idx="2" type="subTitle"/>
          </p:nvPr>
        </p:nvSpPr>
        <p:spPr>
          <a:xfrm>
            <a:off x="3394200" y="3811300"/>
            <a:ext cx="4869300" cy="424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9pPr>
          </a:lstStyle>
          <a:p/>
        </p:txBody>
      </p:sp>
      <p:sp>
        <p:nvSpPr>
          <p:cNvPr id="132" name="Google Shape;132;p90"/>
          <p:cNvSpPr txBox="1"/>
          <p:nvPr>
            <p:ph idx="3" type="body"/>
          </p:nvPr>
        </p:nvSpPr>
        <p:spPr>
          <a:xfrm>
            <a:off x="4510350" y="1133000"/>
            <a:ext cx="3537900" cy="24609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3" name="Shape 133"/>
        <p:cNvGrpSpPr/>
        <p:nvPr/>
      </p:nvGrpSpPr>
      <p:grpSpPr>
        <a:xfrm>
          <a:off x="0" y="0"/>
          <a:ext cx="0" cy="0"/>
          <a:chOff x="0" y="0"/>
          <a:chExt cx="0" cy="0"/>
        </a:xfrm>
      </p:grpSpPr>
      <p:sp>
        <p:nvSpPr>
          <p:cNvPr id="134" name="Google Shape;134;p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
        <p:nvSpPr>
          <p:cNvPr id="135" name="Google Shape;135;p91"/>
          <p:cNvSpPr/>
          <p:nvPr/>
        </p:nvSpPr>
        <p:spPr>
          <a:xfrm>
            <a:off x="0" y="-9275"/>
            <a:ext cx="9170700" cy="5152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91"/>
          <p:cNvSpPr/>
          <p:nvPr/>
        </p:nvSpPr>
        <p:spPr>
          <a:xfrm>
            <a:off x="3257750" y="3799225"/>
            <a:ext cx="5886300" cy="571500"/>
          </a:xfrm>
          <a:prstGeom prst="rect">
            <a:avLst/>
          </a:prstGeom>
          <a:solidFill>
            <a:srgbClr val="4B2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91"/>
          <p:cNvSpPr txBox="1"/>
          <p:nvPr>
            <p:ph idx="1" type="subTitle"/>
          </p:nvPr>
        </p:nvSpPr>
        <p:spPr>
          <a:xfrm>
            <a:off x="3348500" y="3880975"/>
            <a:ext cx="5313300" cy="39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9pPr>
          </a:lstStyle>
          <a:p/>
        </p:txBody>
      </p:sp>
      <p:sp>
        <p:nvSpPr>
          <p:cNvPr id="138" name="Google Shape;138;p91"/>
          <p:cNvSpPr txBox="1"/>
          <p:nvPr>
            <p:ph type="title"/>
          </p:nvPr>
        </p:nvSpPr>
        <p:spPr>
          <a:xfrm>
            <a:off x="665775" y="1851000"/>
            <a:ext cx="7806600" cy="96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9pPr>
          </a:lstStyle>
          <a:p/>
        </p:txBody>
      </p:sp>
      <p:pic>
        <p:nvPicPr>
          <p:cNvPr id="139" name="Google Shape;139;p91"/>
          <p:cNvPicPr preferRelativeResize="0"/>
          <p:nvPr/>
        </p:nvPicPr>
        <p:blipFill rotWithShape="1">
          <a:blip r:embed="rId2">
            <a:alphaModFix/>
          </a:blip>
          <a:srcRect b="0" l="0" r="0" t="0"/>
          <a:stretch/>
        </p:blipFill>
        <p:spPr>
          <a:xfrm>
            <a:off x="7696351" y="246175"/>
            <a:ext cx="1043292" cy="23652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40" name="Shape 140"/>
        <p:cNvGrpSpPr/>
        <p:nvPr/>
      </p:nvGrpSpPr>
      <p:grpSpPr>
        <a:xfrm>
          <a:off x="0" y="0"/>
          <a:ext cx="0" cy="0"/>
          <a:chOff x="0" y="0"/>
          <a:chExt cx="0" cy="0"/>
        </a:xfrm>
      </p:grpSpPr>
      <p:sp>
        <p:nvSpPr>
          <p:cNvPr id="141" name="Google Shape;141;p92"/>
          <p:cNvSpPr/>
          <p:nvPr/>
        </p:nvSpPr>
        <p:spPr>
          <a:xfrm>
            <a:off x="200" y="-10775"/>
            <a:ext cx="3635700" cy="5154300"/>
          </a:xfrm>
          <a:prstGeom prst="rect">
            <a:avLst/>
          </a:prstGeom>
          <a:solidFill>
            <a:srgbClr val="4B2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3C87F"/>
              </a:solidFill>
              <a:highlight>
                <a:srgbClr val="FF5D68"/>
              </a:highlight>
              <a:latin typeface="Arial"/>
              <a:ea typeface="Arial"/>
              <a:cs typeface="Arial"/>
              <a:sym typeface="Arial"/>
            </a:endParaRPr>
          </a:p>
        </p:txBody>
      </p:sp>
      <p:sp>
        <p:nvSpPr>
          <p:cNvPr id="142" name="Google Shape;142;p92"/>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9pPr>
          </a:lstStyle>
          <a:p/>
        </p:txBody>
      </p:sp>
      <p:sp>
        <p:nvSpPr>
          <p:cNvPr id="143" name="Google Shape;143;p92"/>
          <p:cNvSpPr txBox="1"/>
          <p:nvPr>
            <p:ph idx="1" type="body"/>
          </p:nvPr>
        </p:nvSpPr>
        <p:spPr>
          <a:xfrm>
            <a:off x="365525" y="1201025"/>
            <a:ext cx="2793600" cy="28068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1pPr>
            <a:lvl2pPr indent="-330200" lvl="1" marL="9144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2pPr>
            <a:lvl3pPr indent="-330200" lvl="2" marL="13716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3pPr>
            <a:lvl4pPr indent="-330200" lvl="3" marL="18288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4pPr>
            <a:lvl5pPr indent="-330200" lvl="4" marL="22860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5pPr>
            <a:lvl6pPr indent="-330200" lvl="5" marL="27432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6pPr>
            <a:lvl7pPr indent="-330200" lvl="6" marL="32004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7pPr>
            <a:lvl8pPr indent="-330200" lvl="7" marL="36576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8pPr>
            <a:lvl9pPr indent="-330200" lvl="8" marL="41148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9pPr>
          </a:lstStyle>
          <a:p/>
        </p:txBody>
      </p:sp>
      <p:sp>
        <p:nvSpPr>
          <p:cNvPr id="144" name="Google Shape;144;p92"/>
          <p:cNvSpPr txBox="1"/>
          <p:nvPr>
            <p:ph idx="2" type="body"/>
          </p:nvPr>
        </p:nvSpPr>
        <p:spPr>
          <a:xfrm>
            <a:off x="4404125" y="1201025"/>
            <a:ext cx="3663600" cy="28068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Una columna de texto 1">
  <p:cSld name="ONE_COLUMN_TEXT_1">
    <p:spTree>
      <p:nvGrpSpPr>
        <p:cNvPr id="145" name="Shape 145"/>
        <p:cNvGrpSpPr/>
        <p:nvPr/>
      </p:nvGrpSpPr>
      <p:grpSpPr>
        <a:xfrm>
          <a:off x="0" y="0"/>
          <a:ext cx="0" cy="0"/>
          <a:chOff x="0" y="0"/>
          <a:chExt cx="0" cy="0"/>
        </a:xfrm>
      </p:grpSpPr>
      <p:sp>
        <p:nvSpPr>
          <p:cNvPr id="146" name="Google Shape;146;p93"/>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9pPr>
          </a:lstStyle>
          <a:p/>
        </p:txBody>
      </p:sp>
      <p:sp>
        <p:nvSpPr>
          <p:cNvPr id="147" name="Google Shape;147;p93"/>
          <p:cNvSpPr txBox="1"/>
          <p:nvPr/>
        </p:nvSpPr>
        <p:spPr>
          <a:xfrm>
            <a:off x="221925" y="1022025"/>
            <a:ext cx="2885100" cy="247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onsolas"/>
              <a:ea typeface="Consolas"/>
              <a:cs typeface="Consolas"/>
              <a:sym typeface="Consolas"/>
            </a:endParaRPr>
          </a:p>
        </p:txBody>
      </p:sp>
      <p:sp>
        <p:nvSpPr>
          <p:cNvPr id="148" name="Google Shape;148;p93"/>
          <p:cNvSpPr txBox="1"/>
          <p:nvPr/>
        </p:nvSpPr>
        <p:spPr>
          <a:xfrm>
            <a:off x="4741075" y="987925"/>
            <a:ext cx="3072000" cy="31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p:txBody>
      </p:sp>
      <p:sp>
        <p:nvSpPr>
          <p:cNvPr id="149" name="Google Shape;149;p93"/>
          <p:cNvSpPr/>
          <p:nvPr/>
        </p:nvSpPr>
        <p:spPr>
          <a:xfrm>
            <a:off x="200" y="-10775"/>
            <a:ext cx="3635700" cy="51543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3C87F"/>
              </a:solidFill>
              <a:highlight>
                <a:srgbClr val="FF5D68"/>
              </a:highlight>
              <a:latin typeface="Arial"/>
              <a:ea typeface="Arial"/>
              <a:cs typeface="Arial"/>
              <a:sym typeface="Arial"/>
            </a:endParaRPr>
          </a:p>
        </p:txBody>
      </p:sp>
      <p:sp>
        <p:nvSpPr>
          <p:cNvPr id="150" name="Google Shape;150;p93"/>
          <p:cNvSpPr txBox="1"/>
          <p:nvPr>
            <p:ph idx="1" type="body"/>
          </p:nvPr>
        </p:nvSpPr>
        <p:spPr>
          <a:xfrm>
            <a:off x="313300" y="1037850"/>
            <a:ext cx="2767500" cy="24216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1pPr>
            <a:lvl2pPr indent="-330200" lvl="1" marL="9144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2pPr>
            <a:lvl3pPr indent="-330200" lvl="2" marL="13716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30200" lvl="3" marL="18288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151" name="Google Shape;151;p93"/>
          <p:cNvSpPr txBox="1"/>
          <p:nvPr>
            <p:ph idx="2" type="body"/>
          </p:nvPr>
        </p:nvSpPr>
        <p:spPr>
          <a:xfrm>
            <a:off x="4288425" y="1276600"/>
            <a:ext cx="4047000" cy="27609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52" name="Shape 152"/>
        <p:cNvGrpSpPr/>
        <p:nvPr/>
      </p:nvGrpSpPr>
      <p:grpSpPr>
        <a:xfrm>
          <a:off x="0" y="0"/>
          <a:ext cx="0" cy="0"/>
          <a:chOff x="0" y="0"/>
          <a:chExt cx="0" cy="0"/>
        </a:xfrm>
      </p:grpSpPr>
      <p:sp>
        <p:nvSpPr>
          <p:cNvPr id="153" name="Google Shape;153;p94"/>
          <p:cNvSpPr/>
          <p:nvPr/>
        </p:nvSpPr>
        <p:spPr>
          <a:xfrm>
            <a:off x="4572000" y="-125"/>
            <a:ext cx="4572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
        <p:nvSpPr>
          <p:cNvPr id="155" name="Google Shape;155;p94"/>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1"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cxnSp>
        <p:nvCxnSpPr>
          <p:cNvPr id="156" name="Google Shape;156;p94"/>
          <p:cNvCxnSpPr/>
          <p:nvPr/>
        </p:nvCxnSpPr>
        <p:spPr>
          <a:xfrm>
            <a:off x="2852700" y="4513600"/>
            <a:ext cx="6300900" cy="0"/>
          </a:xfrm>
          <a:prstGeom prst="straightConnector1">
            <a:avLst/>
          </a:prstGeom>
          <a:noFill/>
          <a:ln cap="flat" cmpd="sng" w="76200">
            <a:solidFill>
              <a:srgbClr val="4B22F4"/>
            </a:solidFill>
            <a:prstDash val="solid"/>
            <a:round/>
            <a:headEnd len="sm" w="sm" type="none"/>
            <a:tailEnd len="sm" w="sm" type="none"/>
          </a:ln>
        </p:spPr>
      </p:cxnSp>
      <p:sp>
        <p:nvSpPr>
          <p:cNvPr id="157" name="Google Shape;157;p94"/>
          <p:cNvSpPr txBox="1"/>
          <p:nvPr>
            <p:ph idx="1" type="body"/>
          </p:nvPr>
        </p:nvSpPr>
        <p:spPr>
          <a:xfrm>
            <a:off x="385100" y="1116175"/>
            <a:ext cx="3648900" cy="28785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1">
  <p:cSld name="CUSTOM">
    <p:spTree>
      <p:nvGrpSpPr>
        <p:cNvPr id="158" name="Shape 158"/>
        <p:cNvGrpSpPr/>
        <p:nvPr/>
      </p:nvGrpSpPr>
      <p:grpSpPr>
        <a:xfrm>
          <a:off x="0" y="0"/>
          <a:ext cx="0" cy="0"/>
          <a:chOff x="0" y="0"/>
          <a:chExt cx="0" cy="0"/>
        </a:xfrm>
      </p:grpSpPr>
      <p:sp>
        <p:nvSpPr>
          <p:cNvPr id="159" name="Google Shape;159;p95"/>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0" name="Google Shape;160;p95"/>
          <p:cNvSpPr txBox="1"/>
          <p:nvPr>
            <p:ph idx="2" type="body"/>
          </p:nvPr>
        </p:nvSpPr>
        <p:spPr>
          <a:xfrm>
            <a:off x="718025" y="915150"/>
            <a:ext cx="3570300" cy="33132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
        <p:nvSpPr>
          <p:cNvPr id="161" name="Google Shape;161;p95"/>
          <p:cNvSpPr txBox="1"/>
          <p:nvPr>
            <p:ph idx="3" type="body"/>
          </p:nvPr>
        </p:nvSpPr>
        <p:spPr>
          <a:xfrm>
            <a:off x="4649725" y="915150"/>
            <a:ext cx="3570300" cy="33132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62" name="Shape 162"/>
        <p:cNvGrpSpPr/>
        <p:nvPr/>
      </p:nvGrpSpPr>
      <p:grpSpPr>
        <a:xfrm>
          <a:off x="0" y="0"/>
          <a:ext cx="0" cy="0"/>
          <a:chOff x="0" y="0"/>
          <a:chExt cx="0" cy="0"/>
        </a:xfrm>
      </p:grpSpPr>
      <p:sp>
        <p:nvSpPr>
          <p:cNvPr id="163" name="Google Shape;163;p96"/>
          <p:cNvSpPr/>
          <p:nvPr/>
        </p:nvSpPr>
        <p:spPr>
          <a:xfrm>
            <a:off x="1562000" y="1147800"/>
            <a:ext cx="6020100" cy="28479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96"/>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5" name="Google Shape;165;p96"/>
          <p:cNvSpPr/>
          <p:nvPr/>
        </p:nvSpPr>
        <p:spPr>
          <a:xfrm>
            <a:off x="3257750" y="865525"/>
            <a:ext cx="5886300" cy="571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6" name="Google Shape;166;p96"/>
          <p:cNvCxnSpPr/>
          <p:nvPr/>
        </p:nvCxnSpPr>
        <p:spPr>
          <a:xfrm>
            <a:off x="-9325" y="3999250"/>
            <a:ext cx="3438600" cy="0"/>
          </a:xfrm>
          <a:prstGeom prst="straightConnector1">
            <a:avLst/>
          </a:prstGeom>
          <a:noFill/>
          <a:ln cap="flat" cmpd="sng" w="76200">
            <a:solidFill>
              <a:srgbClr val="4B22F4"/>
            </a:solidFill>
            <a:prstDash val="solid"/>
            <a:round/>
            <a:headEnd len="sm" w="sm" type="none"/>
            <a:tailEnd len="sm" w="sm" type="none"/>
          </a:ln>
        </p:spPr>
      </p:cxnSp>
      <p:sp>
        <p:nvSpPr>
          <p:cNvPr id="167" name="Google Shape;167;p96"/>
          <p:cNvSpPr txBox="1"/>
          <p:nvPr>
            <p:ph idx="2" type="subTitle"/>
          </p:nvPr>
        </p:nvSpPr>
        <p:spPr>
          <a:xfrm>
            <a:off x="3341975" y="939925"/>
            <a:ext cx="44124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9pPr>
          </a:lstStyle>
          <a:p/>
        </p:txBody>
      </p:sp>
      <p:sp>
        <p:nvSpPr>
          <p:cNvPr id="168" name="Google Shape;168;p96"/>
          <p:cNvSpPr txBox="1"/>
          <p:nvPr>
            <p:ph idx="3" type="subTitle"/>
          </p:nvPr>
        </p:nvSpPr>
        <p:spPr>
          <a:xfrm>
            <a:off x="1742775" y="4353700"/>
            <a:ext cx="5639700" cy="78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1" i="0" sz="16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rgbClr val="4B22F4"/>
        </a:solidFill>
      </p:bgPr>
    </p:bg>
    <p:spTree>
      <p:nvGrpSpPr>
        <p:cNvPr id="169" name="Shape 169"/>
        <p:cNvGrpSpPr/>
        <p:nvPr/>
      </p:nvGrpSpPr>
      <p:grpSpPr>
        <a:xfrm>
          <a:off x="0" y="0"/>
          <a:ext cx="0" cy="0"/>
          <a:chOff x="0" y="0"/>
          <a:chExt cx="0" cy="0"/>
        </a:xfrm>
      </p:grpSpPr>
      <p:sp>
        <p:nvSpPr>
          <p:cNvPr id="170" name="Google Shape;170;p97"/>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1" name="Google Shape;171;p97"/>
          <p:cNvPicPr preferRelativeResize="0"/>
          <p:nvPr/>
        </p:nvPicPr>
        <p:blipFill rotWithShape="1">
          <a:blip r:embed="rId2">
            <a:alphaModFix/>
          </a:blip>
          <a:srcRect b="0" l="0" r="0" t="0"/>
          <a:stretch/>
        </p:blipFill>
        <p:spPr>
          <a:xfrm>
            <a:off x="7425301" y="233100"/>
            <a:ext cx="1043292" cy="236525"/>
          </a:xfrm>
          <a:prstGeom prst="rect">
            <a:avLst/>
          </a:prstGeom>
          <a:noFill/>
          <a:ln>
            <a:noFill/>
          </a:ln>
        </p:spPr>
      </p:pic>
      <p:pic>
        <p:nvPicPr>
          <p:cNvPr id="172" name="Google Shape;172;p97"/>
          <p:cNvPicPr preferRelativeResize="0"/>
          <p:nvPr/>
        </p:nvPicPr>
        <p:blipFill rotWithShape="1">
          <a:blip r:embed="rId3">
            <a:alphaModFix/>
          </a:blip>
          <a:srcRect b="0" l="0" r="0" t="0"/>
          <a:stretch/>
        </p:blipFill>
        <p:spPr>
          <a:xfrm>
            <a:off x="994237" y="1677000"/>
            <a:ext cx="1803024" cy="1806000"/>
          </a:xfrm>
          <a:prstGeom prst="rect">
            <a:avLst/>
          </a:prstGeom>
          <a:noFill/>
          <a:ln>
            <a:noFill/>
          </a:ln>
        </p:spPr>
      </p:pic>
      <p:sp>
        <p:nvSpPr>
          <p:cNvPr id="173" name="Google Shape;173;p97"/>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rgbClr val="FFFFFF"/>
                </a:solidFill>
                <a:latin typeface="Consolas"/>
                <a:ea typeface="Consolas"/>
                <a:cs typeface="Consolas"/>
                <a:sym typeface="Consolas"/>
              </a:rPr>
              <a:t>Prework</a:t>
            </a:r>
            <a:endParaRPr b="1" i="0" sz="4800" u="none" cap="none" strike="noStrike">
              <a:solidFill>
                <a:srgbClr val="FFFFFF"/>
              </a:solidFill>
              <a:latin typeface="Consolas"/>
              <a:ea typeface="Consolas"/>
              <a:cs typeface="Consolas"/>
              <a:sym typeface="Consola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1">
  <p:cSld name="BIG_NUMBER_1">
    <p:bg>
      <p:bgPr>
        <a:solidFill>
          <a:srgbClr val="4B22F4"/>
        </a:solidFill>
      </p:bgPr>
    </p:bg>
    <p:spTree>
      <p:nvGrpSpPr>
        <p:cNvPr id="174" name="Shape 174"/>
        <p:cNvGrpSpPr/>
        <p:nvPr/>
      </p:nvGrpSpPr>
      <p:grpSpPr>
        <a:xfrm>
          <a:off x="0" y="0"/>
          <a:ext cx="0" cy="0"/>
          <a:chOff x="0" y="0"/>
          <a:chExt cx="0" cy="0"/>
        </a:xfrm>
      </p:grpSpPr>
      <p:sp>
        <p:nvSpPr>
          <p:cNvPr id="175" name="Google Shape;175;p98"/>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98"/>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4800" u="none" cap="none" strike="noStrike">
                <a:solidFill>
                  <a:schemeClr val="lt1"/>
                </a:solidFill>
                <a:latin typeface="Consolas"/>
                <a:ea typeface="Consolas"/>
                <a:cs typeface="Consolas"/>
                <a:sym typeface="Consolas"/>
              </a:rPr>
              <a:t>Postwork</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177" name="Google Shape;177;p98"/>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178" name="Google Shape;178;p98"/>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Una columna de texto 1">
  <p:cSld name="ONE_COLUMN_TEXT_1">
    <p:spTree>
      <p:nvGrpSpPr>
        <p:cNvPr id="20" name="Shape 20"/>
        <p:cNvGrpSpPr/>
        <p:nvPr/>
      </p:nvGrpSpPr>
      <p:grpSpPr>
        <a:xfrm>
          <a:off x="0" y="0"/>
          <a:ext cx="0" cy="0"/>
          <a:chOff x="0" y="0"/>
          <a:chExt cx="0" cy="0"/>
        </a:xfrm>
      </p:grpSpPr>
      <p:sp>
        <p:nvSpPr>
          <p:cNvPr id="21" name="Google Shape;21;p34"/>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9pPr>
          </a:lstStyle>
          <a:p/>
        </p:txBody>
      </p:sp>
      <p:sp>
        <p:nvSpPr>
          <p:cNvPr id="22" name="Google Shape;22;p34"/>
          <p:cNvSpPr txBox="1"/>
          <p:nvPr/>
        </p:nvSpPr>
        <p:spPr>
          <a:xfrm>
            <a:off x="221925" y="1022025"/>
            <a:ext cx="2885100" cy="247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onsolas"/>
              <a:ea typeface="Consolas"/>
              <a:cs typeface="Consolas"/>
              <a:sym typeface="Consolas"/>
            </a:endParaRPr>
          </a:p>
        </p:txBody>
      </p:sp>
      <p:sp>
        <p:nvSpPr>
          <p:cNvPr id="23" name="Google Shape;23;p34"/>
          <p:cNvSpPr txBox="1"/>
          <p:nvPr/>
        </p:nvSpPr>
        <p:spPr>
          <a:xfrm>
            <a:off x="4741075" y="987925"/>
            <a:ext cx="3072000" cy="31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p:txBody>
      </p:sp>
      <p:sp>
        <p:nvSpPr>
          <p:cNvPr id="24" name="Google Shape;24;p34"/>
          <p:cNvSpPr/>
          <p:nvPr/>
        </p:nvSpPr>
        <p:spPr>
          <a:xfrm>
            <a:off x="200" y="-10775"/>
            <a:ext cx="3635700" cy="51543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3C87F"/>
              </a:solidFill>
              <a:highlight>
                <a:srgbClr val="FF5D68"/>
              </a:highlight>
              <a:latin typeface="Arial"/>
              <a:ea typeface="Arial"/>
              <a:cs typeface="Arial"/>
              <a:sym typeface="Arial"/>
            </a:endParaRPr>
          </a:p>
        </p:txBody>
      </p:sp>
      <p:sp>
        <p:nvSpPr>
          <p:cNvPr id="25" name="Google Shape;25;p34"/>
          <p:cNvSpPr txBox="1"/>
          <p:nvPr>
            <p:ph idx="1" type="body"/>
          </p:nvPr>
        </p:nvSpPr>
        <p:spPr>
          <a:xfrm>
            <a:off x="313300" y="1037850"/>
            <a:ext cx="2767500" cy="24216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1pPr>
            <a:lvl2pPr indent="-330200" lvl="1" marL="9144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2pPr>
            <a:lvl3pPr indent="-330200" lvl="2" marL="13716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30200" lvl="3" marL="18288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26" name="Google Shape;26;p34"/>
          <p:cNvSpPr txBox="1"/>
          <p:nvPr>
            <p:ph idx="2" type="body"/>
          </p:nvPr>
        </p:nvSpPr>
        <p:spPr>
          <a:xfrm>
            <a:off x="4288425" y="1276600"/>
            <a:ext cx="4047000" cy="27609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
        <p:nvSpPr>
          <p:cNvPr id="27" name="Google Shape;27;p34"/>
          <p:cNvSpPr txBox="1"/>
          <p:nvPr>
            <p:ph idx="3" type="title"/>
          </p:nvPr>
        </p:nvSpPr>
        <p:spPr>
          <a:xfrm>
            <a:off x="215400" y="156650"/>
            <a:ext cx="2173500" cy="443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p:cSld name="BIG_NUMBER_2">
    <p:bg>
      <p:bgPr>
        <a:solidFill>
          <a:srgbClr val="4B22F4"/>
        </a:solidFill>
      </p:bgPr>
    </p:bg>
    <p:spTree>
      <p:nvGrpSpPr>
        <p:cNvPr id="179" name="Shape 179"/>
        <p:cNvGrpSpPr/>
        <p:nvPr/>
      </p:nvGrpSpPr>
      <p:grpSpPr>
        <a:xfrm>
          <a:off x="0" y="0"/>
          <a:ext cx="0" cy="0"/>
          <a:chOff x="0" y="0"/>
          <a:chExt cx="0" cy="0"/>
        </a:xfrm>
      </p:grpSpPr>
      <p:sp>
        <p:nvSpPr>
          <p:cNvPr id="180" name="Google Shape;180;p99"/>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99"/>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4800" u="none" cap="none" strike="noStrike">
                <a:solidFill>
                  <a:schemeClr val="lt1"/>
                </a:solidFill>
                <a:latin typeface="Consolas"/>
                <a:ea typeface="Consolas"/>
                <a:cs typeface="Consolas"/>
                <a:sym typeface="Consolas"/>
              </a:rPr>
              <a:t>Actividad</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182" name="Google Shape;182;p99"/>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183" name="Google Shape;183;p99"/>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pic>
        <p:nvPicPr>
          <p:cNvPr id="184" name="Google Shape;184;p99"/>
          <p:cNvPicPr preferRelativeResize="0"/>
          <p:nvPr/>
        </p:nvPicPr>
        <p:blipFill rotWithShape="1">
          <a:blip r:embed="rId4">
            <a:alphaModFix/>
          </a:blip>
          <a:srcRect b="0" l="0" r="0" t="0"/>
          <a:stretch/>
        </p:blipFill>
        <p:spPr>
          <a:xfrm>
            <a:off x="4095244" y="85635"/>
            <a:ext cx="659717" cy="659721"/>
          </a:xfrm>
          <a:prstGeom prst="rect">
            <a:avLst/>
          </a:prstGeom>
          <a:noFill/>
          <a:ln>
            <a:noFill/>
          </a:ln>
        </p:spPr>
      </p:pic>
      <p:sp>
        <p:nvSpPr>
          <p:cNvPr id="185" name="Google Shape;185;p99"/>
          <p:cNvSpPr txBox="1"/>
          <p:nvPr>
            <p:ph idx="1" type="subTitle"/>
          </p:nvPr>
        </p:nvSpPr>
        <p:spPr>
          <a:xfrm>
            <a:off x="4895475" y="228450"/>
            <a:ext cx="1377300" cy="424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rgbClr val="FFFFFF"/>
                </a:solidFill>
                <a:latin typeface="Montserrat Medium"/>
                <a:ea typeface="Montserrat Medium"/>
                <a:cs typeface="Montserrat Medium"/>
                <a:sym typeface="Montserrat Medium"/>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1">
  <p:cSld name="BIG_NUMBER_2_1">
    <p:bg>
      <p:bgPr>
        <a:solidFill>
          <a:srgbClr val="4B22F4"/>
        </a:solidFill>
      </p:bgPr>
    </p:bg>
    <p:spTree>
      <p:nvGrpSpPr>
        <p:cNvPr id="186" name="Shape 186"/>
        <p:cNvGrpSpPr/>
        <p:nvPr/>
      </p:nvGrpSpPr>
      <p:grpSpPr>
        <a:xfrm>
          <a:off x="0" y="0"/>
          <a:ext cx="0" cy="0"/>
          <a:chOff x="0" y="0"/>
          <a:chExt cx="0" cy="0"/>
        </a:xfrm>
      </p:grpSpPr>
      <p:sp>
        <p:nvSpPr>
          <p:cNvPr id="187" name="Google Shape;187;p100"/>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00"/>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chemeClr val="lt1"/>
                </a:solidFill>
                <a:latin typeface="Consolas"/>
                <a:ea typeface="Consolas"/>
                <a:cs typeface="Consolas"/>
                <a:sym typeface="Consolas"/>
              </a:rPr>
              <a:t>Actividad</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189" name="Google Shape;189;p100"/>
          <p:cNvPicPr preferRelativeResize="0"/>
          <p:nvPr/>
        </p:nvPicPr>
        <p:blipFill rotWithShape="1">
          <a:blip r:embed="rId2">
            <a:alphaModFix/>
          </a:blip>
          <a:srcRect b="0" l="0" r="0" t="0"/>
          <a:stretch/>
        </p:blipFill>
        <p:spPr>
          <a:xfrm>
            <a:off x="157275" y="1668750"/>
            <a:ext cx="1806000" cy="1806000"/>
          </a:xfrm>
          <a:prstGeom prst="rect">
            <a:avLst/>
          </a:prstGeom>
          <a:noFill/>
          <a:ln>
            <a:noFill/>
          </a:ln>
        </p:spPr>
      </p:pic>
      <p:pic>
        <p:nvPicPr>
          <p:cNvPr id="190" name="Google Shape;190;p100"/>
          <p:cNvPicPr preferRelativeResize="0"/>
          <p:nvPr/>
        </p:nvPicPr>
        <p:blipFill rotWithShape="1">
          <a:blip r:embed="rId2">
            <a:alphaModFix/>
          </a:blip>
          <a:srcRect b="0" l="0" r="0" t="0"/>
          <a:stretch/>
        </p:blipFill>
        <p:spPr>
          <a:xfrm>
            <a:off x="1734675" y="1677000"/>
            <a:ext cx="1806000" cy="1806000"/>
          </a:xfrm>
          <a:prstGeom prst="rect">
            <a:avLst/>
          </a:prstGeom>
          <a:noFill/>
          <a:ln>
            <a:noFill/>
          </a:ln>
        </p:spPr>
      </p:pic>
      <p:pic>
        <p:nvPicPr>
          <p:cNvPr id="191" name="Google Shape;191;p100"/>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pic>
        <p:nvPicPr>
          <p:cNvPr id="192" name="Google Shape;192;p100"/>
          <p:cNvPicPr preferRelativeResize="0"/>
          <p:nvPr/>
        </p:nvPicPr>
        <p:blipFill rotWithShape="1">
          <a:blip r:embed="rId4">
            <a:alphaModFix/>
          </a:blip>
          <a:srcRect b="0" l="0" r="0" t="0"/>
          <a:stretch/>
        </p:blipFill>
        <p:spPr>
          <a:xfrm>
            <a:off x="4095244" y="85635"/>
            <a:ext cx="659717" cy="659721"/>
          </a:xfrm>
          <a:prstGeom prst="rect">
            <a:avLst/>
          </a:prstGeom>
          <a:noFill/>
          <a:ln>
            <a:noFill/>
          </a:ln>
        </p:spPr>
      </p:pic>
      <p:sp>
        <p:nvSpPr>
          <p:cNvPr id="193" name="Google Shape;193;p100"/>
          <p:cNvSpPr txBox="1"/>
          <p:nvPr>
            <p:ph idx="1" type="subTitle"/>
          </p:nvPr>
        </p:nvSpPr>
        <p:spPr>
          <a:xfrm>
            <a:off x="4895475" y="228450"/>
            <a:ext cx="1377300" cy="424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rgbClr val="FFFFFF"/>
                </a:solidFill>
                <a:latin typeface="Montserrat Medium"/>
                <a:ea typeface="Montserrat Medium"/>
                <a:cs typeface="Montserrat Medium"/>
                <a:sym typeface="Montserrat Medium"/>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1 1">
  <p:cSld name="BIG_NUMBER_2_1_1">
    <p:bg>
      <p:bgPr>
        <a:solidFill>
          <a:srgbClr val="4B22F4"/>
        </a:solidFill>
      </p:bgPr>
    </p:bg>
    <p:spTree>
      <p:nvGrpSpPr>
        <p:cNvPr id="194" name="Shape 194"/>
        <p:cNvGrpSpPr/>
        <p:nvPr/>
      </p:nvGrpSpPr>
      <p:grpSpPr>
        <a:xfrm>
          <a:off x="0" y="0"/>
          <a:ext cx="0" cy="0"/>
          <a:chOff x="0" y="0"/>
          <a:chExt cx="0" cy="0"/>
        </a:xfrm>
      </p:grpSpPr>
      <p:sp>
        <p:nvSpPr>
          <p:cNvPr id="195" name="Google Shape;195;p101"/>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01"/>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chemeClr val="lt1"/>
                </a:solidFill>
                <a:latin typeface="Consolas"/>
                <a:ea typeface="Consolas"/>
                <a:cs typeface="Consolas"/>
                <a:sym typeface="Consolas"/>
              </a:rPr>
              <a:t>Actividad</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197" name="Google Shape;197;p101"/>
          <p:cNvPicPr preferRelativeResize="0"/>
          <p:nvPr/>
        </p:nvPicPr>
        <p:blipFill rotWithShape="1">
          <a:blip r:embed="rId2">
            <a:alphaModFix/>
          </a:blip>
          <a:srcRect b="0" l="0" r="0" t="0"/>
          <a:stretch/>
        </p:blipFill>
        <p:spPr>
          <a:xfrm>
            <a:off x="204050" y="2398750"/>
            <a:ext cx="1806000" cy="1806000"/>
          </a:xfrm>
          <a:prstGeom prst="rect">
            <a:avLst/>
          </a:prstGeom>
          <a:noFill/>
          <a:ln>
            <a:noFill/>
          </a:ln>
        </p:spPr>
      </p:pic>
      <p:pic>
        <p:nvPicPr>
          <p:cNvPr id="198" name="Google Shape;198;p101"/>
          <p:cNvPicPr preferRelativeResize="0"/>
          <p:nvPr/>
        </p:nvPicPr>
        <p:blipFill rotWithShape="1">
          <a:blip r:embed="rId2">
            <a:alphaModFix/>
          </a:blip>
          <a:srcRect b="0" l="0" r="0" t="0"/>
          <a:stretch/>
        </p:blipFill>
        <p:spPr>
          <a:xfrm>
            <a:off x="1781450" y="2407000"/>
            <a:ext cx="1806000" cy="1806000"/>
          </a:xfrm>
          <a:prstGeom prst="rect">
            <a:avLst/>
          </a:prstGeom>
          <a:noFill/>
          <a:ln>
            <a:noFill/>
          </a:ln>
        </p:spPr>
      </p:pic>
      <p:pic>
        <p:nvPicPr>
          <p:cNvPr id="199" name="Google Shape;199;p101"/>
          <p:cNvPicPr preferRelativeResize="0"/>
          <p:nvPr/>
        </p:nvPicPr>
        <p:blipFill rotWithShape="1">
          <a:blip r:embed="rId2">
            <a:alphaModFix/>
          </a:blip>
          <a:srcRect b="0" l="0" r="0" t="0"/>
          <a:stretch/>
        </p:blipFill>
        <p:spPr>
          <a:xfrm>
            <a:off x="1039525" y="938900"/>
            <a:ext cx="1806000" cy="1806000"/>
          </a:xfrm>
          <a:prstGeom prst="rect">
            <a:avLst/>
          </a:prstGeom>
          <a:noFill/>
          <a:ln>
            <a:noFill/>
          </a:ln>
        </p:spPr>
      </p:pic>
      <p:pic>
        <p:nvPicPr>
          <p:cNvPr id="200" name="Google Shape;200;p101"/>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pic>
        <p:nvPicPr>
          <p:cNvPr id="201" name="Google Shape;201;p101"/>
          <p:cNvPicPr preferRelativeResize="0"/>
          <p:nvPr/>
        </p:nvPicPr>
        <p:blipFill rotWithShape="1">
          <a:blip r:embed="rId4">
            <a:alphaModFix/>
          </a:blip>
          <a:srcRect b="0" l="0" r="0" t="0"/>
          <a:stretch/>
        </p:blipFill>
        <p:spPr>
          <a:xfrm>
            <a:off x="4095244" y="85635"/>
            <a:ext cx="659717" cy="659721"/>
          </a:xfrm>
          <a:prstGeom prst="rect">
            <a:avLst/>
          </a:prstGeom>
          <a:noFill/>
          <a:ln>
            <a:noFill/>
          </a:ln>
        </p:spPr>
      </p:pic>
      <p:sp>
        <p:nvSpPr>
          <p:cNvPr id="202" name="Google Shape;202;p101"/>
          <p:cNvSpPr txBox="1"/>
          <p:nvPr>
            <p:ph idx="1" type="subTitle"/>
          </p:nvPr>
        </p:nvSpPr>
        <p:spPr>
          <a:xfrm>
            <a:off x="4895475" y="228450"/>
            <a:ext cx="1377300" cy="424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rgbClr val="FFFFFF"/>
                </a:solidFill>
                <a:latin typeface="Montserrat Medium"/>
                <a:ea typeface="Montserrat Medium"/>
                <a:cs typeface="Montserrat Medium"/>
                <a:sym typeface="Montserrat Medium"/>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Montserrat Medium"/>
                <a:ea typeface="Montserrat Medium"/>
                <a:cs typeface="Montserrat Medium"/>
                <a:sym typeface="Montserrat Medium"/>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3">
  <p:cSld name="BIG_NUMBER_3">
    <p:bg>
      <p:bgPr>
        <a:solidFill>
          <a:srgbClr val="4B22F4"/>
        </a:solidFill>
      </p:bgPr>
    </p:bg>
    <p:spTree>
      <p:nvGrpSpPr>
        <p:cNvPr id="203" name="Shape 203"/>
        <p:cNvGrpSpPr/>
        <p:nvPr/>
      </p:nvGrpSpPr>
      <p:grpSpPr>
        <a:xfrm>
          <a:off x="0" y="0"/>
          <a:ext cx="0" cy="0"/>
          <a:chOff x="0" y="0"/>
          <a:chExt cx="0" cy="0"/>
        </a:xfrm>
      </p:grpSpPr>
      <p:sp>
        <p:nvSpPr>
          <p:cNvPr id="204" name="Google Shape;204;p102"/>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02"/>
          <p:cNvSpPr txBox="1"/>
          <p:nvPr/>
        </p:nvSpPr>
        <p:spPr>
          <a:xfrm>
            <a:off x="4375125" y="2127300"/>
            <a:ext cx="39603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4000" u="none" cap="none" strike="noStrike">
                <a:solidFill>
                  <a:schemeClr val="lt1"/>
                </a:solidFill>
                <a:latin typeface="Consolas"/>
                <a:ea typeface="Consolas"/>
                <a:cs typeface="Consolas"/>
                <a:sym typeface="Consolas"/>
              </a:rPr>
              <a:t>Calentamiento</a:t>
            </a:r>
            <a:endParaRPr b="1" i="0" sz="40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206" name="Google Shape;206;p102"/>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207" name="Google Shape;207;p102"/>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edu tech Theme">
  <p:cSld name="BIG_NUMBER_3_1">
    <p:bg>
      <p:bgPr>
        <a:solidFill>
          <a:srgbClr val="4B22F4"/>
        </a:solidFill>
      </p:bgPr>
    </p:bg>
    <p:spTree>
      <p:nvGrpSpPr>
        <p:cNvPr id="208" name="Shape 208"/>
        <p:cNvGrpSpPr/>
        <p:nvPr/>
      </p:nvGrpSpPr>
      <p:grpSpPr>
        <a:xfrm>
          <a:off x="0" y="0"/>
          <a:ext cx="0" cy="0"/>
          <a:chOff x="0" y="0"/>
          <a:chExt cx="0" cy="0"/>
        </a:xfrm>
      </p:grpSpPr>
      <p:sp>
        <p:nvSpPr>
          <p:cNvPr id="209" name="Google Shape;209;p103"/>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03"/>
          <p:cNvSpPr txBox="1"/>
          <p:nvPr/>
        </p:nvSpPr>
        <p:spPr>
          <a:xfrm>
            <a:off x="4375125" y="2127300"/>
            <a:ext cx="39603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rgbClr val="FFFFFF"/>
                </a:solidFill>
                <a:latin typeface="Consolas"/>
                <a:ea typeface="Consolas"/>
                <a:cs typeface="Consolas"/>
                <a:sym typeface="Consolas"/>
              </a:rPr>
              <a:t>Preguntas</a:t>
            </a:r>
            <a:endParaRPr b="1" i="0" sz="4800" u="none" cap="none" strike="noStrike">
              <a:solidFill>
                <a:srgbClr val="FFFF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chemeClr val="lt1"/>
              </a:solidFill>
              <a:latin typeface="Consolas"/>
              <a:ea typeface="Consolas"/>
              <a:cs typeface="Consolas"/>
              <a:sym typeface="Consolas"/>
            </a:endParaRPr>
          </a:p>
        </p:txBody>
      </p:sp>
      <p:pic>
        <p:nvPicPr>
          <p:cNvPr id="211" name="Google Shape;211;p103"/>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212" name="Google Shape;212;p103"/>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2">
  <p:cSld name="CUSTOM_1">
    <p:spTree>
      <p:nvGrpSpPr>
        <p:cNvPr id="213" name="Shape 213"/>
        <p:cNvGrpSpPr/>
        <p:nvPr/>
      </p:nvGrpSpPr>
      <p:grpSpPr>
        <a:xfrm>
          <a:off x="0" y="0"/>
          <a:ext cx="0" cy="0"/>
          <a:chOff x="0" y="0"/>
          <a:chExt cx="0" cy="0"/>
        </a:xfrm>
      </p:grpSpPr>
      <p:sp>
        <p:nvSpPr>
          <p:cNvPr id="214" name="Google Shape;214;p104"/>
          <p:cNvSpPr/>
          <p:nvPr/>
        </p:nvSpPr>
        <p:spPr>
          <a:xfrm>
            <a:off x="-31925" y="-15950"/>
            <a:ext cx="9183900" cy="51942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5" name="Google Shape;215;p104"/>
          <p:cNvPicPr preferRelativeResize="0"/>
          <p:nvPr/>
        </p:nvPicPr>
        <p:blipFill rotWithShape="1">
          <a:blip r:embed="rId2">
            <a:alphaModFix/>
          </a:blip>
          <a:srcRect b="0" l="0" r="0" t="0"/>
          <a:stretch/>
        </p:blipFill>
        <p:spPr>
          <a:xfrm>
            <a:off x="3396763" y="2260363"/>
            <a:ext cx="2350474" cy="622775"/>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OBJECT_1">
    <p:spTree>
      <p:nvGrpSpPr>
        <p:cNvPr id="216" name="Shape 216"/>
        <p:cNvGrpSpPr/>
        <p:nvPr/>
      </p:nvGrpSpPr>
      <p:grpSpPr>
        <a:xfrm>
          <a:off x="0" y="0"/>
          <a:ext cx="0" cy="0"/>
          <a:chOff x="0" y="0"/>
          <a:chExt cx="0" cy="0"/>
        </a:xfrm>
      </p:grpSpPr>
      <p:sp>
        <p:nvSpPr>
          <p:cNvPr id="217" name="Google Shape;217;p10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8" name="Google Shape;218;p10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9" name="Google Shape;219;p10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0" name="Google Shape;220;p10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1" name="Google Shape;221;p10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22" name="Shape 222"/>
        <p:cNvGrpSpPr/>
        <p:nvPr/>
      </p:nvGrpSpPr>
      <p:grpSpPr>
        <a:xfrm>
          <a:off x="0" y="0"/>
          <a:ext cx="0" cy="0"/>
          <a:chOff x="0" y="0"/>
          <a:chExt cx="0" cy="0"/>
        </a:xfrm>
      </p:grpSpPr>
      <p:sp>
        <p:nvSpPr>
          <p:cNvPr id="223" name="Google Shape;223;p10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24" name="Google Shape;224;p106"/>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25" name="Google Shape;225;p1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p:cSld name="BIG_NUMBER_2">
    <p:bg>
      <p:bgPr>
        <a:solidFill>
          <a:srgbClr val="4B22F4"/>
        </a:solidFill>
      </p:bgPr>
    </p:bg>
    <p:spTree>
      <p:nvGrpSpPr>
        <p:cNvPr id="28" name="Shape 28"/>
        <p:cNvGrpSpPr/>
        <p:nvPr/>
      </p:nvGrpSpPr>
      <p:grpSpPr>
        <a:xfrm>
          <a:off x="0" y="0"/>
          <a:ext cx="0" cy="0"/>
          <a:chOff x="0" y="0"/>
          <a:chExt cx="0" cy="0"/>
        </a:xfrm>
      </p:grpSpPr>
      <p:sp>
        <p:nvSpPr>
          <p:cNvPr id="29" name="Google Shape;29;p35"/>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5"/>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4800" u="none" cap="none" strike="noStrike">
                <a:solidFill>
                  <a:schemeClr val="lt1"/>
                </a:solidFill>
                <a:latin typeface="Consolas"/>
                <a:ea typeface="Consolas"/>
                <a:cs typeface="Consolas"/>
                <a:sym typeface="Consolas"/>
              </a:rPr>
              <a:t>Actividad</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31" name="Google Shape;31;p35"/>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32" name="Google Shape;32;p35"/>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36"/>
          <p:cNvSpPr/>
          <p:nvPr/>
        </p:nvSpPr>
        <p:spPr>
          <a:xfrm>
            <a:off x="4572000" y="-125"/>
            <a:ext cx="4572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
        <p:nvSpPr>
          <p:cNvPr id="36" name="Google Shape;36;p36"/>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1"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cxnSp>
        <p:nvCxnSpPr>
          <p:cNvPr id="37" name="Google Shape;37;p36"/>
          <p:cNvCxnSpPr/>
          <p:nvPr/>
        </p:nvCxnSpPr>
        <p:spPr>
          <a:xfrm>
            <a:off x="2852700" y="4513600"/>
            <a:ext cx="6300900" cy="0"/>
          </a:xfrm>
          <a:prstGeom prst="straightConnector1">
            <a:avLst/>
          </a:prstGeom>
          <a:noFill/>
          <a:ln cap="flat" cmpd="sng" w="76200">
            <a:solidFill>
              <a:srgbClr val="4B22F4"/>
            </a:solidFill>
            <a:prstDash val="solid"/>
            <a:round/>
            <a:headEnd len="sm" w="sm" type="none"/>
            <a:tailEnd len="sm" w="sm" type="none"/>
          </a:ln>
        </p:spPr>
      </p:cxnSp>
      <p:sp>
        <p:nvSpPr>
          <p:cNvPr id="38" name="Google Shape;38;p36"/>
          <p:cNvSpPr txBox="1"/>
          <p:nvPr>
            <p:ph idx="1" type="body"/>
          </p:nvPr>
        </p:nvSpPr>
        <p:spPr>
          <a:xfrm>
            <a:off x="385100" y="1116175"/>
            <a:ext cx="3648900" cy="28785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sp>
        <p:nvSpPr>
          <p:cNvPr id="40" name="Google Shape;40;p37"/>
          <p:cNvSpPr/>
          <p:nvPr/>
        </p:nvSpPr>
        <p:spPr>
          <a:xfrm>
            <a:off x="200" y="-10775"/>
            <a:ext cx="3635700" cy="5154300"/>
          </a:xfrm>
          <a:prstGeom prst="rect">
            <a:avLst/>
          </a:prstGeom>
          <a:solidFill>
            <a:srgbClr val="4B2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3C87F"/>
              </a:solidFill>
              <a:highlight>
                <a:srgbClr val="FF5D68"/>
              </a:highlight>
              <a:latin typeface="Arial"/>
              <a:ea typeface="Arial"/>
              <a:cs typeface="Arial"/>
              <a:sym typeface="Arial"/>
            </a:endParaRPr>
          </a:p>
        </p:txBody>
      </p:sp>
      <p:sp>
        <p:nvSpPr>
          <p:cNvPr id="41" name="Google Shape;41;p37"/>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9pPr>
          </a:lstStyle>
          <a:p/>
        </p:txBody>
      </p:sp>
      <p:sp>
        <p:nvSpPr>
          <p:cNvPr id="42" name="Google Shape;42;p37"/>
          <p:cNvSpPr txBox="1"/>
          <p:nvPr>
            <p:ph idx="1" type="body"/>
          </p:nvPr>
        </p:nvSpPr>
        <p:spPr>
          <a:xfrm>
            <a:off x="365525" y="1201025"/>
            <a:ext cx="2793600" cy="28068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1pPr>
            <a:lvl2pPr indent="-330200" lvl="1" marL="9144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2pPr>
            <a:lvl3pPr indent="-330200" lvl="2" marL="13716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3pPr>
            <a:lvl4pPr indent="-330200" lvl="3" marL="18288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4pPr>
            <a:lvl5pPr indent="-330200" lvl="4" marL="22860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5pPr>
            <a:lvl6pPr indent="-330200" lvl="5" marL="27432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6pPr>
            <a:lvl7pPr indent="-330200" lvl="6" marL="32004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7pPr>
            <a:lvl8pPr indent="-330200" lvl="7" marL="36576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8pPr>
            <a:lvl9pPr indent="-330200" lvl="8" marL="41148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9pPr>
          </a:lstStyle>
          <a:p/>
        </p:txBody>
      </p:sp>
      <p:sp>
        <p:nvSpPr>
          <p:cNvPr id="43" name="Google Shape;43;p37"/>
          <p:cNvSpPr txBox="1"/>
          <p:nvPr>
            <p:ph idx="2" type="body"/>
          </p:nvPr>
        </p:nvSpPr>
        <p:spPr>
          <a:xfrm>
            <a:off x="4404125" y="1201025"/>
            <a:ext cx="3663600" cy="28068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1">
  <p:cSld name="BIG_NUMBER_2_1">
    <p:bg>
      <p:bgPr>
        <a:solidFill>
          <a:srgbClr val="4B22F4"/>
        </a:solidFill>
      </p:bgPr>
    </p:bg>
    <p:spTree>
      <p:nvGrpSpPr>
        <p:cNvPr id="44" name="Shape 44"/>
        <p:cNvGrpSpPr/>
        <p:nvPr/>
      </p:nvGrpSpPr>
      <p:grpSpPr>
        <a:xfrm>
          <a:off x="0" y="0"/>
          <a:ext cx="0" cy="0"/>
          <a:chOff x="0" y="0"/>
          <a:chExt cx="0" cy="0"/>
        </a:xfrm>
      </p:grpSpPr>
      <p:sp>
        <p:nvSpPr>
          <p:cNvPr id="45" name="Google Shape;45;p38"/>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8"/>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chemeClr val="lt1"/>
                </a:solidFill>
                <a:latin typeface="Consolas"/>
                <a:ea typeface="Consolas"/>
                <a:cs typeface="Consolas"/>
                <a:sym typeface="Consolas"/>
              </a:rPr>
              <a:t>Actividad</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47" name="Google Shape;47;p38"/>
          <p:cNvPicPr preferRelativeResize="0"/>
          <p:nvPr/>
        </p:nvPicPr>
        <p:blipFill rotWithShape="1">
          <a:blip r:embed="rId2">
            <a:alphaModFix/>
          </a:blip>
          <a:srcRect b="0" l="0" r="0" t="0"/>
          <a:stretch/>
        </p:blipFill>
        <p:spPr>
          <a:xfrm>
            <a:off x="157275" y="1668750"/>
            <a:ext cx="1806000" cy="1806000"/>
          </a:xfrm>
          <a:prstGeom prst="rect">
            <a:avLst/>
          </a:prstGeom>
          <a:noFill/>
          <a:ln>
            <a:noFill/>
          </a:ln>
        </p:spPr>
      </p:pic>
      <p:pic>
        <p:nvPicPr>
          <p:cNvPr id="48" name="Google Shape;48;p38"/>
          <p:cNvPicPr preferRelativeResize="0"/>
          <p:nvPr/>
        </p:nvPicPr>
        <p:blipFill rotWithShape="1">
          <a:blip r:embed="rId2">
            <a:alphaModFix/>
          </a:blip>
          <a:srcRect b="0" l="0" r="0" t="0"/>
          <a:stretch/>
        </p:blipFill>
        <p:spPr>
          <a:xfrm>
            <a:off x="1734675" y="1677000"/>
            <a:ext cx="1806000" cy="1806000"/>
          </a:xfrm>
          <a:prstGeom prst="rect">
            <a:avLst/>
          </a:prstGeom>
          <a:noFill/>
          <a:ln>
            <a:noFill/>
          </a:ln>
        </p:spPr>
      </p:pic>
      <p:pic>
        <p:nvPicPr>
          <p:cNvPr id="49" name="Google Shape;49;p38"/>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1 1">
  <p:cSld name="BIG_NUMBER_2_1_1">
    <p:bg>
      <p:bgPr>
        <a:solidFill>
          <a:srgbClr val="4B22F4"/>
        </a:solidFill>
      </p:bgPr>
    </p:bg>
    <p:spTree>
      <p:nvGrpSpPr>
        <p:cNvPr id="50" name="Shape 50"/>
        <p:cNvGrpSpPr/>
        <p:nvPr/>
      </p:nvGrpSpPr>
      <p:grpSpPr>
        <a:xfrm>
          <a:off x="0" y="0"/>
          <a:ext cx="0" cy="0"/>
          <a:chOff x="0" y="0"/>
          <a:chExt cx="0" cy="0"/>
        </a:xfrm>
      </p:grpSpPr>
      <p:sp>
        <p:nvSpPr>
          <p:cNvPr id="51" name="Google Shape;51;p39"/>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9"/>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chemeClr val="lt1"/>
                </a:solidFill>
                <a:latin typeface="Consolas"/>
                <a:ea typeface="Consolas"/>
                <a:cs typeface="Consolas"/>
                <a:sym typeface="Consolas"/>
              </a:rPr>
              <a:t>Actividad</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53" name="Google Shape;53;p39"/>
          <p:cNvPicPr preferRelativeResize="0"/>
          <p:nvPr/>
        </p:nvPicPr>
        <p:blipFill rotWithShape="1">
          <a:blip r:embed="rId2">
            <a:alphaModFix/>
          </a:blip>
          <a:srcRect b="0" l="0" r="0" t="0"/>
          <a:stretch/>
        </p:blipFill>
        <p:spPr>
          <a:xfrm>
            <a:off x="204050" y="2398750"/>
            <a:ext cx="1806000" cy="1806000"/>
          </a:xfrm>
          <a:prstGeom prst="rect">
            <a:avLst/>
          </a:prstGeom>
          <a:noFill/>
          <a:ln>
            <a:noFill/>
          </a:ln>
        </p:spPr>
      </p:pic>
      <p:pic>
        <p:nvPicPr>
          <p:cNvPr id="54" name="Google Shape;54;p39"/>
          <p:cNvPicPr preferRelativeResize="0"/>
          <p:nvPr/>
        </p:nvPicPr>
        <p:blipFill rotWithShape="1">
          <a:blip r:embed="rId2">
            <a:alphaModFix/>
          </a:blip>
          <a:srcRect b="0" l="0" r="0" t="0"/>
          <a:stretch/>
        </p:blipFill>
        <p:spPr>
          <a:xfrm>
            <a:off x="1781450" y="2407000"/>
            <a:ext cx="1806000" cy="1806000"/>
          </a:xfrm>
          <a:prstGeom prst="rect">
            <a:avLst/>
          </a:prstGeom>
          <a:noFill/>
          <a:ln>
            <a:noFill/>
          </a:ln>
        </p:spPr>
      </p:pic>
      <p:pic>
        <p:nvPicPr>
          <p:cNvPr id="55" name="Google Shape;55;p39"/>
          <p:cNvPicPr preferRelativeResize="0"/>
          <p:nvPr/>
        </p:nvPicPr>
        <p:blipFill rotWithShape="1">
          <a:blip r:embed="rId2">
            <a:alphaModFix/>
          </a:blip>
          <a:srcRect b="0" l="0" r="0" t="0"/>
          <a:stretch/>
        </p:blipFill>
        <p:spPr>
          <a:xfrm>
            <a:off x="1039525" y="938900"/>
            <a:ext cx="1806000" cy="1806000"/>
          </a:xfrm>
          <a:prstGeom prst="rect">
            <a:avLst/>
          </a:prstGeom>
          <a:noFill/>
          <a:ln>
            <a:noFill/>
          </a:ln>
        </p:spPr>
      </p:pic>
      <p:pic>
        <p:nvPicPr>
          <p:cNvPr id="56" name="Google Shape;56;p39"/>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7" name="Shape 57"/>
        <p:cNvGrpSpPr/>
        <p:nvPr/>
      </p:nvGrpSpPr>
      <p:grpSpPr>
        <a:xfrm>
          <a:off x="0" y="0"/>
          <a:ext cx="0" cy="0"/>
          <a:chOff x="0" y="0"/>
          <a:chExt cx="0" cy="0"/>
        </a:xfrm>
      </p:grpSpPr>
      <p:sp>
        <p:nvSpPr>
          <p:cNvPr id="58" name="Google Shape;58;p44"/>
          <p:cNvSpPr/>
          <p:nvPr/>
        </p:nvSpPr>
        <p:spPr>
          <a:xfrm>
            <a:off x="0" y="-6525"/>
            <a:ext cx="91440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9" name="Google Shape;59;p44"/>
          <p:cNvCxnSpPr/>
          <p:nvPr/>
        </p:nvCxnSpPr>
        <p:spPr>
          <a:xfrm>
            <a:off x="4432275" y="603400"/>
            <a:ext cx="4702500" cy="0"/>
          </a:xfrm>
          <a:prstGeom prst="straightConnector1">
            <a:avLst/>
          </a:prstGeom>
          <a:noFill/>
          <a:ln cap="flat" cmpd="sng" w="19050">
            <a:solidFill>
              <a:srgbClr val="4B22F4"/>
            </a:solidFill>
            <a:prstDash val="solid"/>
            <a:round/>
            <a:headEnd len="sm" w="sm" type="none"/>
            <a:tailEnd len="sm" w="sm" type="none"/>
          </a:ln>
        </p:spPr>
      </p:cxnSp>
      <p:sp>
        <p:nvSpPr>
          <p:cNvPr id="60" name="Google Shape;60;p44"/>
          <p:cNvSpPr/>
          <p:nvPr/>
        </p:nvSpPr>
        <p:spPr>
          <a:xfrm>
            <a:off x="0" y="-1250"/>
            <a:ext cx="4077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4"/>
          <p:cNvSpPr txBox="1"/>
          <p:nvPr>
            <p:ph idx="1" type="subTitle"/>
          </p:nvPr>
        </p:nvSpPr>
        <p:spPr>
          <a:xfrm>
            <a:off x="4405925" y="75575"/>
            <a:ext cx="2519400" cy="483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9pPr>
          </a:lstStyle>
          <a:p/>
        </p:txBody>
      </p:sp>
      <p:sp>
        <p:nvSpPr>
          <p:cNvPr id="62" name="Google Shape;62;p44"/>
          <p:cNvSpPr/>
          <p:nvPr/>
        </p:nvSpPr>
        <p:spPr>
          <a:xfrm>
            <a:off x="3257750" y="3799225"/>
            <a:ext cx="5886300" cy="571500"/>
          </a:xfrm>
          <a:prstGeom prst="rect">
            <a:avLst/>
          </a:prstGeom>
          <a:solidFill>
            <a:srgbClr val="4B2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4"/>
          <p:cNvSpPr txBox="1"/>
          <p:nvPr>
            <p:ph idx="2" type="subTitle"/>
          </p:nvPr>
        </p:nvSpPr>
        <p:spPr>
          <a:xfrm>
            <a:off x="3394200" y="3811300"/>
            <a:ext cx="4869300" cy="424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9pPr>
          </a:lstStyle>
          <a:p/>
        </p:txBody>
      </p:sp>
      <p:sp>
        <p:nvSpPr>
          <p:cNvPr id="64" name="Google Shape;64;p44"/>
          <p:cNvSpPr txBox="1"/>
          <p:nvPr>
            <p:ph idx="3" type="body"/>
          </p:nvPr>
        </p:nvSpPr>
        <p:spPr>
          <a:xfrm>
            <a:off x="4510350" y="1133000"/>
            <a:ext cx="3537900" cy="24609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6.xml"/><Relationship Id="rId11" Type="http://schemas.openxmlformats.org/officeDocument/2006/relationships/slideLayout" Target="../slideLayouts/slideLayout27.xml"/><Relationship Id="rId22" Type="http://schemas.openxmlformats.org/officeDocument/2006/relationships/theme" Target="../theme/theme3.xml"/><Relationship Id="rId10" Type="http://schemas.openxmlformats.org/officeDocument/2006/relationships/slideLayout" Target="../slideLayouts/slideLayout26.xml"/><Relationship Id="rId21" Type="http://schemas.openxmlformats.org/officeDocument/2006/relationships/slideLayout" Target="../slideLayouts/slideLayout37.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image" Target="../media/image2.pn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7" Type="http://schemas.openxmlformats.org/officeDocument/2006/relationships/slideLayout" Target="../slideLayouts/slideLayout33.xml"/><Relationship Id="rId16" Type="http://schemas.openxmlformats.org/officeDocument/2006/relationships/slideLayout" Target="../slideLayouts/slideLayout32.xml"/><Relationship Id="rId5" Type="http://schemas.openxmlformats.org/officeDocument/2006/relationships/slideLayout" Target="../slideLayouts/slideLayout21.xml"/><Relationship Id="rId19" Type="http://schemas.openxmlformats.org/officeDocument/2006/relationships/slideLayout" Target="../slideLayouts/slideLayout35.xml"/><Relationship Id="rId6" Type="http://schemas.openxmlformats.org/officeDocument/2006/relationships/slideLayout" Target="../slideLayouts/slideLayout22.xml"/><Relationship Id="rId18" Type="http://schemas.openxmlformats.org/officeDocument/2006/relationships/slideLayout" Target="../slideLayouts/slideLayout34.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29"/>
          <p:cNvCxnSpPr/>
          <p:nvPr/>
        </p:nvCxnSpPr>
        <p:spPr>
          <a:xfrm>
            <a:off x="307950" y="603400"/>
            <a:ext cx="8528100" cy="0"/>
          </a:xfrm>
          <a:prstGeom prst="straightConnector1">
            <a:avLst/>
          </a:prstGeom>
          <a:noFill/>
          <a:ln cap="flat" cmpd="sng" w="19050">
            <a:solidFill>
              <a:srgbClr val="4B22F4"/>
            </a:solidFill>
            <a:prstDash val="solid"/>
            <a:round/>
            <a:headEnd len="sm" w="sm" type="none"/>
            <a:tailEnd len="sm" w="sm" type="none"/>
          </a:ln>
        </p:spPr>
      </p:cxnSp>
      <p:pic>
        <p:nvPicPr>
          <p:cNvPr id="7" name="Google Shape;7;p29"/>
          <p:cNvPicPr preferRelativeResize="0"/>
          <p:nvPr/>
        </p:nvPicPr>
        <p:blipFill rotWithShape="1">
          <a:blip r:embed="rId1">
            <a:alphaModFix/>
          </a:blip>
          <a:srcRect b="0" l="0" r="0" t="0"/>
          <a:stretch/>
        </p:blipFill>
        <p:spPr>
          <a:xfrm>
            <a:off x="7422200" y="252700"/>
            <a:ext cx="1043301" cy="2365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07" name="Shape 107"/>
        <p:cNvGrpSpPr/>
        <p:nvPr/>
      </p:nvGrpSpPr>
      <p:grpSpPr>
        <a:xfrm>
          <a:off x="0" y="0"/>
          <a:ext cx="0" cy="0"/>
          <a:chOff x="0" y="0"/>
          <a:chExt cx="0" cy="0"/>
        </a:xfrm>
      </p:grpSpPr>
      <p:cxnSp>
        <p:nvCxnSpPr>
          <p:cNvPr id="108" name="Google Shape;108;p42"/>
          <p:cNvCxnSpPr/>
          <p:nvPr/>
        </p:nvCxnSpPr>
        <p:spPr>
          <a:xfrm>
            <a:off x="307950" y="603400"/>
            <a:ext cx="8528100" cy="0"/>
          </a:xfrm>
          <a:prstGeom prst="straightConnector1">
            <a:avLst/>
          </a:prstGeom>
          <a:noFill/>
          <a:ln cap="flat" cmpd="sng" w="19050">
            <a:solidFill>
              <a:srgbClr val="4B22F4"/>
            </a:solidFill>
            <a:prstDash val="solid"/>
            <a:round/>
            <a:headEnd len="sm" w="sm" type="none"/>
            <a:tailEnd len="sm" w="sm" type="none"/>
          </a:ln>
        </p:spPr>
      </p:cxnSp>
      <p:pic>
        <p:nvPicPr>
          <p:cNvPr id="109" name="Google Shape;109;p42"/>
          <p:cNvPicPr preferRelativeResize="0"/>
          <p:nvPr/>
        </p:nvPicPr>
        <p:blipFill rotWithShape="1">
          <a:blip r:embed="rId1">
            <a:alphaModFix/>
          </a:blip>
          <a:srcRect b="0" l="0" r="0" t="0"/>
          <a:stretch/>
        </p:blipFill>
        <p:spPr>
          <a:xfrm>
            <a:off x="7422200" y="252700"/>
            <a:ext cx="1043301" cy="2365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12.png"/><Relationship Id="rId7" Type="http://schemas.openxmlformats.org/officeDocument/2006/relationships/image" Target="../media/image17.png"/><Relationship Id="rId8"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1"/>
          <p:cNvSpPr txBox="1"/>
          <p:nvPr>
            <p:ph idx="1" type="subTitle"/>
          </p:nvPr>
        </p:nvSpPr>
        <p:spPr>
          <a:xfrm>
            <a:off x="3290525" y="1766050"/>
            <a:ext cx="5279400" cy="46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b="0" lang="es">
                <a:solidFill>
                  <a:schemeClr val="dk1"/>
                </a:solidFill>
              </a:rPr>
              <a:t>R Fundamentals</a:t>
            </a:r>
            <a:endParaRPr/>
          </a:p>
        </p:txBody>
      </p:sp>
      <p:sp>
        <p:nvSpPr>
          <p:cNvPr id="231" name="Google Shape;231;p1"/>
          <p:cNvSpPr txBox="1"/>
          <p:nvPr>
            <p:ph type="title"/>
          </p:nvPr>
        </p:nvSpPr>
        <p:spPr>
          <a:xfrm>
            <a:off x="3290525" y="2090350"/>
            <a:ext cx="5897400" cy="46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s">
                <a:solidFill>
                  <a:schemeClr val="dk1"/>
                </a:solidFill>
              </a:rPr>
              <a:t>Modelaje de Datos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g7aa96c5ff8_0_163"/>
          <p:cNvSpPr txBox="1"/>
          <p:nvPr/>
        </p:nvSpPr>
        <p:spPr>
          <a:xfrm>
            <a:off x="366450" y="50450"/>
            <a:ext cx="7042800" cy="725700"/>
          </a:xfrm>
          <a:prstGeom prst="rect">
            <a:avLst/>
          </a:prstGeom>
          <a:noFill/>
          <a:ln>
            <a:noFill/>
          </a:ln>
        </p:spPr>
        <p:txBody>
          <a:bodyPr anchorCtr="0" anchor="t" bIns="91425" lIns="91425" spcFirstLastPara="1" rIns="91425" wrap="square" tIns="91425">
            <a:noAutofit/>
          </a:bodyPr>
          <a:lstStyle/>
          <a:p>
            <a:pPr indent="0" lvl="0" marL="12700" marR="12700" rtl="0" algn="l">
              <a:lnSpc>
                <a:spcPct val="117818"/>
              </a:lnSpc>
              <a:spcBef>
                <a:spcPts val="100"/>
              </a:spcBef>
              <a:spcAft>
                <a:spcPts val="0"/>
              </a:spcAft>
              <a:buClr>
                <a:schemeClr val="dk1"/>
              </a:buClr>
              <a:buSzPts val="1100"/>
              <a:buFont typeface="Arial"/>
              <a:buNone/>
            </a:pPr>
            <a:r>
              <a:rPr b="1" lang="es" sz="2300">
                <a:solidFill>
                  <a:schemeClr val="dk1"/>
                </a:solidFill>
                <a:latin typeface="Consolas"/>
                <a:ea typeface="Consolas"/>
                <a:cs typeface="Consolas"/>
                <a:sym typeface="Consolas"/>
              </a:rPr>
              <a:t>Data Set para 1973</a:t>
            </a:r>
            <a:endParaRPr b="1" i="0" sz="2500" u="none" cap="none" strike="noStrike">
              <a:solidFill>
                <a:schemeClr val="dk1"/>
              </a:solidFill>
              <a:latin typeface="Consolas"/>
              <a:ea typeface="Consolas"/>
              <a:cs typeface="Consolas"/>
              <a:sym typeface="Consolas"/>
            </a:endParaRPr>
          </a:p>
        </p:txBody>
      </p:sp>
      <p:pic>
        <p:nvPicPr>
          <p:cNvPr id="359" name="Google Shape;359;g7aa96c5ff8_0_163"/>
          <p:cNvPicPr preferRelativeResize="0"/>
          <p:nvPr/>
        </p:nvPicPr>
        <p:blipFill>
          <a:blip r:embed="rId3">
            <a:alphaModFix/>
          </a:blip>
          <a:stretch>
            <a:fillRect/>
          </a:stretch>
        </p:blipFill>
        <p:spPr>
          <a:xfrm>
            <a:off x="2140925" y="1060175"/>
            <a:ext cx="4698600" cy="1958575"/>
          </a:xfrm>
          <a:prstGeom prst="rect">
            <a:avLst/>
          </a:prstGeom>
          <a:noFill/>
          <a:ln>
            <a:noFill/>
          </a:ln>
        </p:spPr>
      </p:pic>
      <p:sp>
        <p:nvSpPr>
          <p:cNvPr id="360" name="Google Shape;360;g7aa96c5ff8_0_163"/>
          <p:cNvSpPr txBox="1"/>
          <p:nvPr/>
        </p:nvSpPr>
        <p:spPr>
          <a:xfrm>
            <a:off x="366450" y="3327050"/>
            <a:ext cx="8484900" cy="1453500"/>
          </a:xfrm>
          <a:prstGeom prst="rect">
            <a:avLst/>
          </a:prstGeom>
          <a:noFill/>
          <a:ln>
            <a:noFill/>
          </a:ln>
        </p:spPr>
        <p:txBody>
          <a:bodyPr anchorCtr="0" anchor="t" bIns="91425" lIns="91425" spcFirstLastPara="1" rIns="91425" wrap="square" tIns="91425">
            <a:noAutofit/>
          </a:bodyPr>
          <a:lstStyle/>
          <a:p>
            <a:pPr indent="0" lvl="0" marL="0" marR="12700" rtl="0" algn="l">
              <a:lnSpc>
                <a:spcPct val="117818"/>
              </a:lnSpc>
              <a:spcBef>
                <a:spcPts val="100"/>
              </a:spcBef>
              <a:spcAft>
                <a:spcPts val="0"/>
              </a:spcAft>
              <a:buClr>
                <a:schemeClr val="dk1"/>
              </a:buClr>
              <a:buSzPts val="1100"/>
              <a:buFont typeface="Arial"/>
              <a:buNone/>
            </a:pPr>
            <a:r>
              <a:rPr lang="es" sz="1800">
                <a:solidFill>
                  <a:schemeClr val="dk1"/>
                </a:solidFill>
                <a:latin typeface="Consolas"/>
                <a:ea typeface="Consolas"/>
                <a:cs typeface="Consolas"/>
                <a:sym typeface="Consolas"/>
              </a:rPr>
              <a:t>Para </a:t>
            </a:r>
            <a:r>
              <a:rPr b="1" lang="es" sz="1800">
                <a:solidFill>
                  <a:schemeClr val="dk1"/>
                </a:solidFill>
                <a:latin typeface="Consolas"/>
                <a:ea typeface="Consolas"/>
                <a:cs typeface="Consolas"/>
                <a:sym typeface="Consolas"/>
              </a:rPr>
              <a:t>2018</a:t>
            </a:r>
            <a:r>
              <a:rPr lang="es" sz="1800">
                <a:solidFill>
                  <a:schemeClr val="dk1"/>
                </a:solidFill>
                <a:latin typeface="Consolas"/>
                <a:ea typeface="Consolas"/>
                <a:cs typeface="Consolas"/>
                <a:sym typeface="Consolas"/>
              </a:rPr>
              <a:t> se recabaron datos de Asalto, Asesinato y Población Urbana pero no para</a:t>
            </a:r>
            <a:r>
              <a:rPr b="1" lang="es" sz="1800">
                <a:solidFill>
                  <a:schemeClr val="dk1"/>
                </a:solidFill>
                <a:latin typeface="Consolas"/>
                <a:ea typeface="Consolas"/>
                <a:cs typeface="Consolas"/>
                <a:sym typeface="Consolas"/>
              </a:rPr>
              <a:t> Violación</a:t>
            </a:r>
            <a:r>
              <a:rPr lang="es" sz="1800">
                <a:solidFill>
                  <a:schemeClr val="dk1"/>
                </a:solidFill>
                <a:latin typeface="Consolas"/>
                <a:ea typeface="Consolas"/>
                <a:cs typeface="Consolas"/>
                <a:sym typeface="Consolas"/>
              </a:rPr>
              <a:t>. Nuestro cliente nos pide crear un modelo para </a:t>
            </a:r>
            <a:r>
              <a:rPr b="1" lang="es" sz="1800">
                <a:solidFill>
                  <a:schemeClr val="dk1"/>
                </a:solidFill>
                <a:latin typeface="Consolas"/>
                <a:ea typeface="Consolas"/>
                <a:cs typeface="Consolas"/>
                <a:sym typeface="Consolas"/>
              </a:rPr>
              <a:t>estimar/predecir </a:t>
            </a:r>
            <a:r>
              <a:rPr lang="es" sz="1800">
                <a:solidFill>
                  <a:schemeClr val="dk1"/>
                </a:solidFill>
                <a:latin typeface="Consolas"/>
                <a:ea typeface="Consolas"/>
                <a:cs typeface="Consolas"/>
                <a:sym typeface="Consolas"/>
              </a:rPr>
              <a:t>este número. </a:t>
            </a:r>
            <a:br>
              <a:rPr lang="es" sz="1800">
                <a:solidFill>
                  <a:schemeClr val="dk1"/>
                </a:solidFill>
                <a:latin typeface="Consolas"/>
                <a:ea typeface="Consolas"/>
                <a:cs typeface="Consolas"/>
                <a:sym typeface="Consolas"/>
              </a:rPr>
            </a:br>
            <a:endParaRPr sz="1800">
              <a:solidFill>
                <a:schemeClr val="dk1"/>
              </a:solidFill>
              <a:latin typeface="Consolas"/>
              <a:ea typeface="Consolas"/>
              <a:cs typeface="Consolas"/>
              <a:sym typeface="Consolas"/>
            </a:endParaRPr>
          </a:p>
          <a:p>
            <a:pPr indent="0" lvl="0" marL="0" marR="12700" rtl="0" algn="l">
              <a:lnSpc>
                <a:spcPct val="117818"/>
              </a:lnSpc>
              <a:spcBef>
                <a:spcPts val="100"/>
              </a:spcBef>
              <a:spcAft>
                <a:spcPts val="0"/>
              </a:spcAft>
              <a:buClr>
                <a:schemeClr val="dk1"/>
              </a:buClr>
              <a:buSzPts val="1100"/>
              <a:buFont typeface="Arial"/>
              <a:buNone/>
            </a:pPr>
            <a:r>
              <a:rPr lang="es" sz="1800">
                <a:solidFill>
                  <a:schemeClr val="dk1"/>
                </a:solidFill>
                <a:latin typeface="Consolas"/>
                <a:ea typeface="Consolas"/>
                <a:cs typeface="Consolas"/>
                <a:sym typeface="Consolas"/>
              </a:rPr>
              <a:t>¿Qué tipo de aprendizaje necesitamos? ¿Qué tipo de modelo?</a:t>
            </a:r>
            <a:endParaRPr sz="1800">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s"/>
              <a:t>Regresión Lineal Simple</a:t>
            </a:r>
            <a:endParaRPr/>
          </a:p>
          <a:p>
            <a:pPr indent="0" lvl="0" marL="0" rtl="0" algn="ctr">
              <a:lnSpc>
                <a:spcPct val="100000"/>
              </a:lnSpc>
              <a:spcBef>
                <a:spcPts val="0"/>
              </a:spcBef>
              <a:spcAft>
                <a:spcPts val="0"/>
              </a:spcAft>
              <a:buClr>
                <a:schemeClr val="dk1"/>
              </a:buClr>
              <a:buSzPts val="1100"/>
              <a:buFont typeface="Arial"/>
              <a:buNone/>
            </a:pPr>
            <a:r>
              <a:t/>
            </a:r>
            <a:endParaRPr/>
          </a:p>
          <a:p>
            <a:pPr indent="0" lvl="0" marL="0" rtl="0" algn="ctr">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500"/>
              <a:buNone/>
            </a:pPr>
            <a:r>
              <a:t/>
            </a:r>
            <a:endParaRPr/>
          </a:p>
        </p:txBody>
      </p:sp>
      <p:sp>
        <p:nvSpPr>
          <p:cNvPr id="366" name="Google Shape;366;p5"/>
          <p:cNvSpPr txBox="1"/>
          <p:nvPr>
            <p:ph idx="1" type="body"/>
          </p:nvPr>
        </p:nvSpPr>
        <p:spPr>
          <a:xfrm>
            <a:off x="313300" y="1037850"/>
            <a:ext cx="2958900" cy="338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
              <a:t>Veremos si podemos estimar el número de violaciones utilizando solamente el número de asaltos.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solidFill>
                <a:srgbClr val="FFFFFF"/>
              </a:solidFill>
            </a:endParaRPr>
          </a:p>
          <a:p>
            <a:pPr indent="0" lvl="0" marL="0" rtl="0" algn="l">
              <a:lnSpc>
                <a:spcPct val="117818"/>
              </a:lnSpc>
              <a:spcBef>
                <a:spcPts val="0"/>
              </a:spcBef>
              <a:spcAft>
                <a:spcPts val="0"/>
              </a:spcAft>
              <a:buClr>
                <a:schemeClr val="dk1"/>
              </a:buClr>
              <a:buSzPts val="1100"/>
              <a:buFont typeface="Arial"/>
              <a:buNone/>
            </a:pPr>
            <a:r>
              <a:rPr lang="es" sz="1800">
                <a:solidFill>
                  <a:srgbClr val="FFFFFF"/>
                </a:solidFill>
              </a:rPr>
              <a:t>¿Cuál línea está más cerca de todos los puntos?</a:t>
            </a:r>
            <a:endParaRPr>
              <a:solidFill>
                <a:srgbClr val="FFFFFF"/>
              </a:solidFill>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rgbClr val="000000"/>
              </a:buClr>
              <a:buSzPts val="1600"/>
              <a:buFont typeface="Arial"/>
              <a:buNone/>
            </a:pPr>
            <a:r>
              <a:t/>
            </a:r>
            <a:endParaRPr/>
          </a:p>
        </p:txBody>
      </p:sp>
      <p:pic>
        <p:nvPicPr>
          <p:cNvPr id="367" name="Google Shape;367;p5"/>
          <p:cNvPicPr preferRelativeResize="0"/>
          <p:nvPr/>
        </p:nvPicPr>
        <p:blipFill>
          <a:blip r:embed="rId3">
            <a:alphaModFix/>
          </a:blip>
          <a:stretch>
            <a:fillRect/>
          </a:stretch>
        </p:blipFill>
        <p:spPr>
          <a:xfrm>
            <a:off x="3873750" y="1125025"/>
            <a:ext cx="4965725" cy="3128750"/>
          </a:xfrm>
          <a:prstGeom prst="rect">
            <a:avLst/>
          </a:prstGeom>
          <a:noFill/>
          <a:ln>
            <a:noFill/>
          </a:ln>
        </p:spPr>
      </p:pic>
      <p:cxnSp>
        <p:nvCxnSpPr>
          <p:cNvPr id="368" name="Google Shape;368;p5"/>
          <p:cNvCxnSpPr/>
          <p:nvPr/>
        </p:nvCxnSpPr>
        <p:spPr>
          <a:xfrm flipH="1" rot="10800000">
            <a:off x="4759228" y="2106030"/>
            <a:ext cx="3972000" cy="1344600"/>
          </a:xfrm>
          <a:prstGeom prst="straightConnector1">
            <a:avLst/>
          </a:prstGeom>
          <a:noFill/>
          <a:ln cap="flat" cmpd="sng" w="9525">
            <a:solidFill>
              <a:srgbClr val="FF0000"/>
            </a:solidFill>
            <a:prstDash val="solid"/>
            <a:round/>
            <a:headEnd len="med" w="med" type="none"/>
            <a:tailEnd len="med" w="med" type="none"/>
          </a:ln>
        </p:spPr>
      </p:cxnSp>
      <p:cxnSp>
        <p:nvCxnSpPr>
          <p:cNvPr id="369" name="Google Shape;369;p5"/>
          <p:cNvCxnSpPr/>
          <p:nvPr/>
        </p:nvCxnSpPr>
        <p:spPr>
          <a:xfrm flipH="1" rot="10800000">
            <a:off x="4735004" y="2545774"/>
            <a:ext cx="3989400" cy="660900"/>
          </a:xfrm>
          <a:prstGeom prst="straightConnector1">
            <a:avLst/>
          </a:prstGeom>
          <a:noFill/>
          <a:ln cap="flat" cmpd="sng" w="9525">
            <a:solidFill>
              <a:srgbClr val="0000FF"/>
            </a:solidFill>
            <a:prstDash val="solid"/>
            <a:round/>
            <a:headEnd len="med" w="med" type="none"/>
            <a:tailEnd len="med" w="med" type="none"/>
          </a:ln>
        </p:spPr>
      </p:cxnSp>
      <p:sp>
        <p:nvSpPr>
          <p:cNvPr id="370" name="Google Shape;370;p5"/>
          <p:cNvSpPr txBox="1"/>
          <p:nvPr/>
        </p:nvSpPr>
        <p:spPr>
          <a:xfrm>
            <a:off x="4346875" y="4085125"/>
            <a:ext cx="4158900" cy="562800"/>
          </a:xfrm>
          <a:prstGeom prst="rect">
            <a:avLst/>
          </a:prstGeom>
          <a:noFill/>
          <a:ln>
            <a:noFill/>
          </a:ln>
        </p:spPr>
        <p:txBody>
          <a:bodyPr anchorCtr="0" anchor="t" bIns="91425" lIns="91425" spcFirstLastPara="1" rIns="91425" wrap="square" tIns="91425">
            <a:noAutofit/>
          </a:bodyPr>
          <a:lstStyle/>
          <a:p>
            <a:pPr indent="0" lvl="0" marL="0" rtl="0" algn="ctr">
              <a:lnSpc>
                <a:spcPct val="117818"/>
              </a:lnSpc>
              <a:spcBef>
                <a:spcPts val="0"/>
              </a:spcBef>
              <a:spcAft>
                <a:spcPts val="0"/>
              </a:spcAft>
              <a:buNone/>
            </a:pPr>
            <a:r>
              <a:t/>
            </a:r>
            <a:endParaRPr sz="1800">
              <a:latin typeface="Consolas"/>
              <a:ea typeface="Consolas"/>
              <a:cs typeface="Consolas"/>
              <a:sym typeface="Consolas"/>
            </a:endParaRPr>
          </a:p>
          <a:p>
            <a:pPr indent="0" lvl="0" marL="0" marR="0" rtl="0" algn="ctr">
              <a:lnSpc>
                <a:spcPct val="117818"/>
              </a:lnSpc>
              <a:spcBef>
                <a:spcPts val="0"/>
              </a:spcBef>
              <a:spcAft>
                <a:spcPts val="0"/>
              </a:spcAft>
              <a:buClr>
                <a:schemeClr val="dk1"/>
              </a:buClr>
              <a:buSzPts val="1100"/>
              <a:buFont typeface="Arial"/>
              <a:buNone/>
            </a:pPr>
            <a:r>
              <a:t/>
            </a:r>
            <a:endParaRPr b="0" i="1" sz="1200" u="none" cap="none" strike="noStrike">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1200"/>
              <a:buFont typeface="Arial"/>
              <a:buNone/>
            </a:pPr>
            <a:r>
              <a:t/>
            </a:r>
            <a:endParaRPr b="0" i="1" sz="1200" u="none" cap="none" strike="noStrike">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g7aae31bcd7_0_0"/>
          <p:cNvSpPr txBox="1"/>
          <p:nvPr>
            <p:ph idx="1" type="subTitle"/>
          </p:nvPr>
        </p:nvSpPr>
        <p:spPr>
          <a:xfrm>
            <a:off x="404700" y="97900"/>
            <a:ext cx="5246100" cy="4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medir el error?</a:t>
            </a:r>
            <a:endParaRPr/>
          </a:p>
        </p:txBody>
      </p:sp>
      <p:pic>
        <p:nvPicPr>
          <p:cNvPr id="376" name="Google Shape;376;g7aae31bcd7_0_0"/>
          <p:cNvPicPr preferRelativeResize="0"/>
          <p:nvPr/>
        </p:nvPicPr>
        <p:blipFill>
          <a:blip r:embed="rId3">
            <a:alphaModFix/>
          </a:blip>
          <a:stretch>
            <a:fillRect/>
          </a:stretch>
        </p:blipFill>
        <p:spPr>
          <a:xfrm>
            <a:off x="1533725" y="1083250"/>
            <a:ext cx="5324550" cy="3589200"/>
          </a:xfrm>
          <a:prstGeom prst="rect">
            <a:avLst/>
          </a:prstGeom>
          <a:noFill/>
          <a:ln>
            <a:noFill/>
          </a:ln>
        </p:spPr>
      </p:pic>
      <p:cxnSp>
        <p:nvCxnSpPr>
          <p:cNvPr id="377" name="Google Shape;377;g7aae31bcd7_0_0"/>
          <p:cNvCxnSpPr/>
          <p:nvPr/>
        </p:nvCxnSpPr>
        <p:spPr>
          <a:xfrm flipH="1" rot="10800000">
            <a:off x="2457214" y="2264201"/>
            <a:ext cx="4182900" cy="1429800"/>
          </a:xfrm>
          <a:prstGeom prst="straightConnector1">
            <a:avLst/>
          </a:prstGeom>
          <a:noFill/>
          <a:ln cap="flat" cmpd="sng" w="9525">
            <a:solidFill>
              <a:srgbClr val="0000FF"/>
            </a:solidFill>
            <a:prstDash val="solid"/>
            <a:round/>
            <a:headEnd len="med" w="med" type="none"/>
            <a:tailEnd len="med" w="med" type="none"/>
          </a:ln>
        </p:spPr>
      </p:cxnSp>
      <p:cxnSp>
        <p:nvCxnSpPr>
          <p:cNvPr id="378" name="Google Shape;378;g7aae31bcd7_0_0"/>
          <p:cNvCxnSpPr/>
          <p:nvPr/>
        </p:nvCxnSpPr>
        <p:spPr>
          <a:xfrm>
            <a:off x="5691442" y="2277480"/>
            <a:ext cx="114000" cy="284400"/>
          </a:xfrm>
          <a:prstGeom prst="straightConnector1">
            <a:avLst/>
          </a:prstGeom>
          <a:noFill/>
          <a:ln cap="flat" cmpd="sng" w="38100">
            <a:solidFill>
              <a:srgbClr val="FF0000"/>
            </a:solidFill>
            <a:prstDash val="solid"/>
            <a:round/>
            <a:headEnd len="med" w="med" type="none"/>
            <a:tailEnd len="med" w="med" type="none"/>
          </a:ln>
        </p:spPr>
      </p:cxnSp>
      <p:cxnSp>
        <p:nvCxnSpPr>
          <p:cNvPr id="379" name="Google Shape;379;g7aae31bcd7_0_0"/>
          <p:cNvCxnSpPr/>
          <p:nvPr/>
        </p:nvCxnSpPr>
        <p:spPr>
          <a:xfrm>
            <a:off x="5514358" y="2101562"/>
            <a:ext cx="164400" cy="514200"/>
          </a:xfrm>
          <a:prstGeom prst="straightConnector1">
            <a:avLst/>
          </a:prstGeom>
          <a:noFill/>
          <a:ln cap="flat" cmpd="sng" w="38100">
            <a:solidFill>
              <a:srgbClr val="FF0000"/>
            </a:solidFill>
            <a:prstDash val="solid"/>
            <a:round/>
            <a:headEnd len="med" w="med" type="none"/>
            <a:tailEnd len="med" w="med" type="none"/>
          </a:ln>
        </p:spPr>
      </p:cxnSp>
      <p:cxnSp>
        <p:nvCxnSpPr>
          <p:cNvPr id="380" name="Google Shape;380;g7aae31bcd7_0_0"/>
          <p:cNvCxnSpPr/>
          <p:nvPr/>
        </p:nvCxnSpPr>
        <p:spPr>
          <a:xfrm>
            <a:off x="5349900" y="2020371"/>
            <a:ext cx="202200" cy="622500"/>
          </a:xfrm>
          <a:prstGeom prst="straightConnector1">
            <a:avLst/>
          </a:prstGeom>
          <a:noFill/>
          <a:ln cap="flat" cmpd="sng" w="38100">
            <a:solidFill>
              <a:srgbClr val="FF0000"/>
            </a:solidFill>
            <a:prstDash val="solid"/>
            <a:round/>
            <a:headEnd len="med" w="med" type="none"/>
            <a:tailEnd len="med" w="med" type="none"/>
          </a:ln>
        </p:spPr>
      </p:cxnSp>
      <p:cxnSp>
        <p:nvCxnSpPr>
          <p:cNvPr id="381" name="Google Shape;381;g7aae31bcd7_0_0"/>
          <p:cNvCxnSpPr/>
          <p:nvPr/>
        </p:nvCxnSpPr>
        <p:spPr>
          <a:xfrm>
            <a:off x="5403150" y="2548975"/>
            <a:ext cx="35400" cy="129900"/>
          </a:xfrm>
          <a:prstGeom prst="straightConnector1">
            <a:avLst/>
          </a:prstGeom>
          <a:noFill/>
          <a:ln cap="flat" cmpd="sng" w="38100">
            <a:solidFill>
              <a:srgbClr val="FF0000"/>
            </a:solidFill>
            <a:prstDash val="solid"/>
            <a:round/>
            <a:headEnd len="med" w="med" type="none"/>
            <a:tailEnd len="med" w="med" type="none"/>
          </a:ln>
        </p:spPr>
      </p:cxnSp>
      <p:cxnSp>
        <p:nvCxnSpPr>
          <p:cNvPr id="382" name="Google Shape;382;g7aae31bcd7_0_0"/>
          <p:cNvCxnSpPr/>
          <p:nvPr/>
        </p:nvCxnSpPr>
        <p:spPr>
          <a:xfrm>
            <a:off x="6352325" y="2388900"/>
            <a:ext cx="171600" cy="325200"/>
          </a:xfrm>
          <a:prstGeom prst="straightConnector1">
            <a:avLst/>
          </a:prstGeom>
          <a:noFill/>
          <a:ln cap="flat" cmpd="sng" w="38100">
            <a:solidFill>
              <a:srgbClr val="FF0000"/>
            </a:solidFill>
            <a:prstDash val="solid"/>
            <a:round/>
            <a:headEnd len="med" w="med" type="none"/>
            <a:tailEnd len="med" w="med" type="none"/>
          </a:ln>
        </p:spPr>
      </p:cxnSp>
      <p:cxnSp>
        <p:nvCxnSpPr>
          <p:cNvPr id="383" name="Google Shape;383;g7aae31bcd7_0_0"/>
          <p:cNvCxnSpPr/>
          <p:nvPr/>
        </p:nvCxnSpPr>
        <p:spPr>
          <a:xfrm rot="10800000">
            <a:off x="6111050" y="2471925"/>
            <a:ext cx="448200" cy="1032600"/>
          </a:xfrm>
          <a:prstGeom prst="straightConnector1">
            <a:avLst/>
          </a:prstGeom>
          <a:noFill/>
          <a:ln cap="flat" cmpd="sng" w="38100">
            <a:solidFill>
              <a:srgbClr val="FF0000"/>
            </a:solidFill>
            <a:prstDash val="solid"/>
            <a:round/>
            <a:headEnd len="med" w="med" type="none"/>
            <a:tailEnd len="med" w="med" type="none"/>
          </a:ln>
        </p:spPr>
      </p:cxnSp>
      <p:sp>
        <p:nvSpPr>
          <p:cNvPr id="384" name="Google Shape;384;g7aae31bcd7_0_0"/>
          <p:cNvSpPr txBox="1"/>
          <p:nvPr/>
        </p:nvSpPr>
        <p:spPr>
          <a:xfrm>
            <a:off x="7632775" y="4458425"/>
            <a:ext cx="1333200" cy="514200"/>
          </a:xfrm>
          <a:prstGeom prst="rect">
            <a:avLst/>
          </a:prstGeom>
          <a:noFill/>
          <a:ln>
            <a:noFill/>
          </a:ln>
        </p:spPr>
        <p:txBody>
          <a:bodyPr anchorCtr="0" anchor="t" bIns="91425" lIns="91425" spcFirstLastPara="1" rIns="91425" wrap="square" tIns="91425">
            <a:noAutofit/>
          </a:bodyPr>
          <a:lstStyle/>
          <a:p>
            <a:pPr indent="0" lvl="0" marL="0" marR="12700" rtl="0" algn="l">
              <a:lnSpc>
                <a:spcPct val="117818"/>
              </a:lnSpc>
              <a:spcBef>
                <a:spcPts val="100"/>
              </a:spcBef>
              <a:spcAft>
                <a:spcPts val="0"/>
              </a:spcAft>
              <a:buNone/>
            </a:pPr>
            <a:r>
              <a:rPr lang="es" sz="2400">
                <a:solidFill>
                  <a:srgbClr val="FF0000"/>
                </a:solidFill>
                <a:latin typeface="Consolas"/>
                <a:ea typeface="Consolas"/>
                <a:cs typeface="Consolas"/>
                <a:sym typeface="Consolas"/>
              </a:rPr>
              <a:t>error</a:t>
            </a:r>
            <a:endParaRPr sz="2400">
              <a:solidFill>
                <a:srgbClr val="FF0000"/>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8"/>
          <p:cNvSpPr txBox="1"/>
          <p:nvPr>
            <p:ph type="title"/>
          </p:nvPr>
        </p:nvSpPr>
        <p:spPr>
          <a:xfrm>
            <a:off x="176225" y="101675"/>
            <a:ext cx="3382500" cy="1114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s"/>
              <a:t>Árboles de decisión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500"/>
              <a:buNone/>
            </a:pPr>
            <a:r>
              <a:t/>
            </a:r>
            <a:endParaRPr/>
          </a:p>
        </p:txBody>
      </p:sp>
      <p:sp>
        <p:nvSpPr>
          <p:cNvPr id="390" name="Google Shape;390;p8"/>
          <p:cNvSpPr txBox="1"/>
          <p:nvPr>
            <p:ph idx="1" type="body"/>
          </p:nvPr>
        </p:nvSpPr>
        <p:spPr>
          <a:xfrm>
            <a:off x="160900" y="1495050"/>
            <a:ext cx="3382500" cy="30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330200" lvl="0" marL="457200" rtl="0" algn="l">
              <a:lnSpc>
                <a:spcPct val="100000"/>
              </a:lnSpc>
              <a:spcBef>
                <a:spcPts val="0"/>
              </a:spcBef>
              <a:spcAft>
                <a:spcPts val="0"/>
              </a:spcAft>
              <a:buSzPts val="1600"/>
              <a:buChar char="●"/>
            </a:pPr>
            <a:r>
              <a:rPr lang="es"/>
              <a:t>Input: </a:t>
            </a:r>
            <a:endParaRPr/>
          </a:p>
          <a:p>
            <a:pPr indent="0" lvl="0" marL="0" rtl="0" algn="l">
              <a:lnSpc>
                <a:spcPct val="100000"/>
              </a:lnSpc>
              <a:spcBef>
                <a:spcPts val="0"/>
              </a:spcBef>
              <a:spcAft>
                <a:spcPts val="0"/>
              </a:spcAft>
              <a:buSzPts val="1600"/>
              <a:buNone/>
            </a:pPr>
            <a:r>
              <a:rPr lang="es"/>
              <a:t>   (</a:t>
            </a:r>
            <a:r>
              <a:rPr lang="es"/>
              <a:t>nodos de </a:t>
            </a:r>
            <a:r>
              <a:rPr lang="es"/>
              <a:t>decisión → x)</a:t>
            </a:r>
            <a:endParaRPr/>
          </a:p>
          <a:p>
            <a:pPr indent="-330200" lvl="0" marL="457200" rtl="0" algn="l">
              <a:lnSpc>
                <a:spcPct val="100000"/>
              </a:lnSpc>
              <a:spcBef>
                <a:spcPts val="0"/>
              </a:spcBef>
              <a:spcAft>
                <a:spcPts val="0"/>
              </a:spcAft>
              <a:buSzPts val="1600"/>
              <a:buChar char="●"/>
            </a:pPr>
            <a:r>
              <a:rPr lang="es"/>
              <a:t>Output: </a:t>
            </a:r>
            <a:endParaRPr/>
          </a:p>
          <a:p>
            <a:pPr indent="0" lvl="0" marL="0" rtl="0" algn="l">
              <a:lnSpc>
                <a:spcPct val="100000"/>
              </a:lnSpc>
              <a:spcBef>
                <a:spcPts val="0"/>
              </a:spcBef>
              <a:spcAft>
                <a:spcPts val="0"/>
              </a:spcAft>
              <a:buSzPts val="1600"/>
              <a:buNone/>
            </a:pPr>
            <a:r>
              <a:rPr lang="es"/>
              <a:t>   (nodos de hoja → y)</a:t>
            </a:r>
            <a:endParaRPr/>
          </a:p>
          <a:p>
            <a:pPr indent="0" lvl="0" marL="0" rtl="0" algn="l">
              <a:lnSpc>
                <a:spcPct val="100000"/>
              </a:lnSpc>
              <a:spcBef>
                <a:spcPts val="0"/>
              </a:spcBef>
              <a:spcAft>
                <a:spcPts val="0"/>
              </a:spcAft>
              <a:buSzPts val="1600"/>
              <a:buNone/>
            </a:pPr>
            <a:r>
              <a:t/>
            </a:r>
            <a:endParaRPr/>
          </a:p>
          <a:p>
            <a:pPr indent="-330200" lvl="0" marL="457200" marR="12700" rtl="0" algn="l">
              <a:lnSpc>
                <a:spcPct val="117818"/>
              </a:lnSpc>
              <a:spcBef>
                <a:spcPts val="100"/>
              </a:spcBef>
              <a:spcAft>
                <a:spcPts val="0"/>
              </a:spcAft>
              <a:buClr>
                <a:srgbClr val="FFFFFF"/>
              </a:buClr>
              <a:buSzPts val="1600"/>
              <a:buChar char="●"/>
            </a:pPr>
            <a:r>
              <a:rPr lang="es">
                <a:solidFill>
                  <a:srgbClr val="FFFFFF"/>
                </a:solidFill>
              </a:rPr>
              <a:t>¿Qué tipo de modelo es?</a:t>
            </a:r>
            <a:endParaRPr>
              <a:solidFill>
                <a:srgbClr val="FFFFFF"/>
              </a:solidFill>
            </a:endParaRPr>
          </a:p>
          <a:p>
            <a:pPr indent="0" lvl="0" marL="0" rtl="0" algn="l">
              <a:lnSpc>
                <a:spcPct val="100000"/>
              </a:lnSpc>
              <a:spcBef>
                <a:spcPts val="0"/>
              </a:spcBef>
              <a:spcAft>
                <a:spcPts val="0"/>
              </a:spcAft>
              <a:buNone/>
            </a:pPr>
            <a:r>
              <a:t/>
            </a:r>
            <a:endParaRPr/>
          </a:p>
        </p:txBody>
      </p:sp>
      <p:pic>
        <p:nvPicPr>
          <p:cNvPr id="391" name="Google Shape;391;p8"/>
          <p:cNvPicPr preferRelativeResize="0"/>
          <p:nvPr/>
        </p:nvPicPr>
        <p:blipFill rotWithShape="1">
          <a:blip r:embed="rId3">
            <a:alphaModFix/>
          </a:blip>
          <a:srcRect b="0" l="0" r="0" t="0"/>
          <a:stretch/>
        </p:blipFill>
        <p:spPr>
          <a:xfrm>
            <a:off x="3967700" y="1266825"/>
            <a:ext cx="4743450" cy="2609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11"/>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Support Vector Machine (SVM)</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500"/>
              <a:buNone/>
            </a:pPr>
            <a:r>
              <a:t/>
            </a:r>
            <a:endParaRPr/>
          </a:p>
        </p:txBody>
      </p:sp>
      <p:sp>
        <p:nvSpPr>
          <p:cNvPr id="397" name="Google Shape;397;p11"/>
          <p:cNvSpPr txBox="1"/>
          <p:nvPr>
            <p:ph idx="1" type="body"/>
          </p:nvPr>
        </p:nvSpPr>
        <p:spPr>
          <a:xfrm>
            <a:off x="313300" y="1037850"/>
            <a:ext cx="2767500" cy="24216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s"/>
              <a:t>Línea que divide planos</a:t>
            </a:r>
            <a:endParaRPr/>
          </a:p>
          <a:p>
            <a:pPr indent="0" lvl="0" marL="0" rtl="0" algn="l">
              <a:lnSpc>
                <a:spcPct val="100000"/>
              </a:lnSpc>
              <a:spcBef>
                <a:spcPts val="0"/>
              </a:spcBef>
              <a:spcAft>
                <a:spcPts val="0"/>
              </a:spcAft>
              <a:buClr>
                <a:schemeClr val="dk1"/>
              </a:buClr>
              <a:buSzPts val="1100"/>
              <a:buFont typeface="Arial"/>
              <a:buNone/>
            </a:pPr>
            <a:r>
              <a:t/>
            </a:r>
            <a:endParaRPr/>
          </a:p>
          <a:p>
            <a:pPr indent="-330200" lvl="0" marL="457200" rtl="0" algn="l">
              <a:lnSpc>
                <a:spcPct val="100000"/>
              </a:lnSpc>
              <a:spcBef>
                <a:spcPts val="0"/>
              </a:spcBef>
              <a:spcAft>
                <a:spcPts val="0"/>
              </a:spcAft>
              <a:buSzPts val="1600"/>
              <a:buChar char="●"/>
            </a:pPr>
            <a:r>
              <a:rPr lang="es"/>
              <a:t>Divide los puntos en clase 0 o 1 </a:t>
            </a:r>
            <a:endParaRPr/>
          </a:p>
          <a:p>
            <a:pPr indent="0" lvl="0" marL="0" rtl="0" algn="l">
              <a:lnSpc>
                <a:spcPct val="100000"/>
              </a:lnSpc>
              <a:spcBef>
                <a:spcPts val="0"/>
              </a:spcBef>
              <a:spcAft>
                <a:spcPts val="0"/>
              </a:spcAft>
              <a:buClr>
                <a:schemeClr val="dk1"/>
              </a:buClr>
              <a:buSzPts val="1100"/>
              <a:buFont typeface="Arial"/>
              <a:buNone/>
            </a:pPr>
            <a:r>
              <a:t/>
            </a:r>
            <a:endParaRPr/>
          </a:p>
          <a:p>
            <a:pPr indent="-330200" lvl="0" marL="457200" rtl="0" algn="l">
              <a:lnSpc>
                <a:spcPct val="100000"/>
              </a:lnSpc>
              <a:spcBef>
                <a:spcPts val="0"/>
              </a:spcBef>
              <a:spcAft>
                <a:spcPts val="0"/>
              </a:spcAft>
              <a:buSzPts val="1600"/>
              <a:buChar char="●"/>
            </a:pPr>
            <a:r>
              <a:rPr lang="es"/>
              <a:t>Puede tener muchas dimensiones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600"/>
              <a:buNone/>
            </a:pPr>
            <a:r>
              <a:t/>
            </a:r>
            <a:endParaRPr/>
          </a:p>
        </p:txBody>
      </p:sp>
      <p:pic>
        <p:nvPicPr>
          <p:cNvPr id="398" name="Google Shape;398;p11"/>
          <p:cNvPicPr preferRelativeResize="0"/>
          <p:nvPr/>
        </p:nvPicPr>
        <p:blipFill rotWithShape="1">
          <a:blip r:embed="rId3">
            <a:alphaModFix/>
          </a:blip>
          <a:srcRect b="0" l="0" r="0" t="0"/>
          <a:stretch/>
        </p:blipFill>
        <p:spPr>
          <a:xfrm>
            <a:off x="4159575" y="1341799"/>
            <a:ext cx="4209325" cy="2459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12"/>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s"/>
              <a:t>Bagging y Random Forest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500"/>
              <a:buNone/>
            </a:pPr>
            <a:r>
              <a:t/>
            </a:r>
            <a:endParaRPr/>
          </a:p>
        </p:txBody>
      </p:sp>
      <p:sp>
        <p:nvSpPr>
          <p:cNvPr id="404" name="Google Shape;404;p12"/>
          <p:cNvSpPr txBox="1"/>
          <p:nvPr>
            <p:ph idx="1" type="body"/>
          </p:nvPr>
        </p:nvSpPr>
        <p:spPr>
          <a:xfrm>
            <a:off x="313300" y="1037850"/>
            <a:ext cx="2767500" cy="24216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s"/>
              <a:t>Algoritmo bootstrap o bagging</a:t>
            </a:r>
            <a:endParaRPr/>
          </a:p>
          <a:p>
            <a:pPr indent="0" lvl="0" marL="0" rtl="0" algn="l">
              <a:lnSpc>
                <a:spcPct val="100000"/>
              </a:lnSpc>
              <a:spcBef>
                <a:spcPts val="0"/>
              </a:spcBef>
              <a:spcAft>
                <a:spcPts val="0"/>
              </a:spcAft>
              <a:buClr>
                <a:schemeClr val="dk1"/>
              </a:buClr>
              <a:buSzPts val="1100"/>
              <a:buFont typeface="Arial"/>
              <a:buNone/>
            </a:pPr>
            <a:r>
              <a:t/>
            </a:r>
            <a:endParaRPr/>
          </a:p>
          <a:p>
            <a:pPr indent="-330200" lvl="0" marL="457200" rtl="0" algn="l">
              <a:lnSpc>
                <a:spcPct val="100000"/>
              </a:lnSpc>
              <a:spcBef>
                <a:spcPts val="0"/>
              </a:spcBef>
              <a:spcAft>
                <a:spcPts val="0"/>
              </a:spcAft>
              <a:buSzPts val="1600"/>
              <a:buChar char="●"/>
            </a:pPr>
            <a:r>
              <a:rPr lang="es"/>
              <a:t>Particiones subóptimas a diferencia de Decision Tree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600"/>
              <a:buNone/>
            </a:pPr>
            <a:r>
              <a:t/>
            </a:r>
            <a:endParaRPr/>
          </a:p>
        </p:txBody>
      </p:sp>
      <p:pic>
        <p:nvPicPr>
          <p:cNvPr id="405" name="Google Shape;405;p12"/>
          <p:cNvPicPr preferRelativeResize="0"/>
          <p:nvPr/>
        </p:nvPicPr>
        <p:blipFill rotWithShape="1">
          <a:blip r:embed="rId3">
            <a:alphaModFix/>
          </a:blip>
          <a:srcRect b="0" l="0" r="0" t="0"/>
          <a:stretch/>
        </p:blipFill>
        <p:spPr>
          <a:xfrm>
            <a:off x="3947900" y="1090400"/>
            <a:ext cx="4852100" cy="2962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16"/>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Ejemplo 01</a:t>
            </a:r>
            <a:endParaRPr/>
          </a:p>
        </p:txBody>
      </p:sp>
      <p:sp>
        <p:nvSpPr>
          <p:cNvPr id="415" name="Google Shape;415;p16"/>
          <p:cNvSpPr txBox="1"/>
          <p:nvPr>
            <p:ph idx="1" type="body"/>
          </p:nvPr>
        </p:nvSpPr>
        <p:spPr>
          <a:xfrm>
            <a:off x="385100" y="1116175"/>
            <a:ext cx="3648900" cy="287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Crear nuestra primera regresión lineal</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rPr lang="es"/>
              <a:t>Revisa repositorio...</a:t>
            </a:r>
            <a:endParaRPr/>
          </a:p>
        </p:txBody>
      </p:sp>
      <p:pic>
        <p:nvPicPr>
          <p:cNvPr id="416" name="Google Shape;416;p16"/>
          <p:cNvPicPr preferRelativeResize="0"/>
          <p:nvPr/>
        </p:nvPicPr>
        <p:blipFill rotWithShape="1">
          <a:blip r:embed="rId3">
            <a:alphaModFix/>
          </a:blip>
          <a:srcRect b="0" l="0" r="0" t="0"/>
          <a:stretch/>
        </p:blipFill>
        <p:spPr>
          <a:xfrm>
            <a:off x="4966104" y="1132500"/>
            <a:ext cx="3854643" cy="2878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18"/>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Reto 01</a:t>
            </a:r>
            <a:endParaRPr/>
          </a:p>
        </p:txBody>
      </p:sp>
      <p:sp>
        <p:nvSpPr>
          <p:cNvPr id="426" name="Google Shape;426;p18"/>
          <p:cNvSpPr txBox="1"/>
          <p:nvPr>
            <p:ph idx="1" type="body"/>
          </p:nvPr>
        </p:nvSpPr>
        <p:spPr>
          <a:xfrm>
            <a:off x="365525" y="1201025"/>
            <a:ext cx="2793600" cy="310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t>Usaremos la base de mtcars y crearemos un scatter.smooth para ver la relación entre peso (variable wt) y millas por galón (variable mpg). </a:t>
            </a:r>
            <a:endParaRPr sz="1400"/>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Clr>
                <a:schemeClr val="dk1"/>
              </a:buClr>
              <a:buSzPts val="1100"/>
              <a:buFont typeface="Arial"/>
              <a:buNone/>
            </a:pPr>
            <a:r>
              <a:rPr lang="es" sz="1400"/>
              <a:t>Después colocaremos la correlación entre ambas variables y finalmente crearemos un modelo lineal, lo visualizaremos y sacaremos su resumen.</a:t>
            </a:r>
            <a:endParaRPr sz="1400"/>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SzPts val="1600"/>
              <a:buNone/>
            </a:pPr>
            <a:r>
              <a:t/>
            </a:r>
            <a:endParaRPr sz="1400"/>
          </a:p>
        </p:txBody>
      </p:sp>
      <p:pic>
        <p:nvPicPr>
          <p:cNvPr id="427" name="Google Shape;427;p18"/>
          <p:cNvPicPr preferRelativeResize="0"/>
          <p:nvPr/>
        </p:nvPicPr>
        <p:blipFill rotWithShape="1">
          <a:blip r:embed="rId3">
            <a:alphaModFix/>
          </a:blip>
          <a:srcRect b="0" l="0" r="0" t="0"/>
          <a:stretch/>
        </p:blipFill>
        <p:spPr>
          <a:xfrm>
            <a:off x="3713600" y="1255050"/>
            <a:ext cx="5266825" cy="2633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
          <p:cNvSpPr txBox="1"/>
          <p:nvPr/>
        </p:nvSpPr>
        <p:spPr>
          <a:xfrm>
            <a:off x="507825" y="918050"/>
            <a:ext cx="7326300" cy="85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Agenda</a:t>
            </a:r>
            <a:endParaRPr b="1">
              <a:solidFill>
                <a:schemeClr val="dk1"/>
              </a:solidFill>
            </a:endParaRPr>
          </a:p>
          <a:p>
            <a:pPr indent="0" lvl="0" marL="0" rtl="0" algn="l">
              <a:lnSpc>
                <a:spcPct val="100000"/>
              </a:lnSpc>
              <a:spcBef>
                <a:spcPts val="0"/>
              </a:spcBef>
              <a:spcAft>
                <a:spcPts val="0"/>
              </a:spcAft>
              <a:buSzPts val="2500"/>
              <a:buNone/>
            </a:pPr>
            <a:r>
              <a:t/>
            </a:r>
            <a:endParaRPr/>
          </a:p>
        </p:txBody>
      </p:sp>
      <p:sp>
        <p:nvSpPr>
          <p:cNvPr id="238" name="Google Shape;238;p2"/>
          <p:cNvSpPr txBox="1"/>
          <p:nvPr/>
        </p:nvSpPr>
        <p:spPr>
          <a:xfrm>
            <a:off x="2878025" y="1169350"/>
            <a:ext cx="5130000" cy="2323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lang="es" sz="1800">
                <a:latin typeface="Consolas"/>
                <a:ea typeface="Consolas"/>
                <a:cs typeface="Consolas"/>
                <a:sym typeface="Consolas"/>
              </a:rPr>
              <a:t>Calentamiento</a:t>
            </a:r>
            <a:endParaRPr sz="1800">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Consolas"/>
                <a:ea typeface="Consolas"/>
                <a:cs typeface="Consolas"/>
                <a:sym typeface="Consolas"/>
              </a:rPr>
              <a:t>Introducción a </a:t>
            </a:r>
            <a:r>
              <a:rPr lang="es" sz="1800">
                <a:latin typeface="Consolas"/>
                <a:ea typeface="Consolas"/>
                <a:cs typeface="Consolas"/>
                <a:sym typeface="Consolas"/>
              </a:rPr>
              <a:t>Modelaje de Datos</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s" sz="1800">
                <a:latin typeface="Consolas"/>
                <a:ea typeface="Consolas"/>
                <a:cs typeface="Consolas"/>
                <a:sym typeface="Consolas"/>
              </a:rPr>
              <a:t>Clasificar algoritmos</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lang="es" sz="1800">
                <a:latin typeface="Consolas"/>
                <a:ea typeface="Consolas"/>
                <a:cs typeface="Consolas"/>
                <a:sym typeface="Consolas"/>
              </a:rPr>
              <a:t>Nuestro Primer Modelo</a:t>
            </a:r>
            <a:endParaRPr sz="1800">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lang="es" sz="1800">
                <a:latin typeface="Consolas"/>
                <a:ea typeface="Consolas"/>
                <a:cs typeface="Consolas"/>
                <a:sym typeface="Consolas"/>
              </a:rPr>
              <a:t>Reto 01. Regresión Lineal </a:t>
            </a:r>
            <a:endParaRPr sz="1800">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lang="es" sz="1800">
                <a:latin typeface="Consolas"/>
                <a:ea typeface="Consolas"/>
                <a:cs typeface="Consolas"/>
                <a:sym typeface="Consolas"/>
              </a:rPr>
              <a:t>Reto 02. K-means</a:t>
            </a:r>
            <a:endParaRPr sz="1800">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lang="es" sz="1800">
                <a:latin typeface="Consolas"/>
                <a:ea typeface="Consolas"/>
                <a:cs typeface="Consolas"/>
                <a:sym typeface="Consolas"/>
              </a:rPr>
              <a:t>Reto 03. Random Forest</a:t>
            </a:r>
            <a:endParaRPr sz="1800">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t/>
            </a:r>
            <a:endParaRPr sz="1800">
              <a:latin typeface="Consolas"/>
              <a:ea typeface="Consolas"/>
              <a:cs typeface="Consolas"/>
              <a:sym typeface="Consolas"/>
            </a:endParaRPr>
          </a:p>
        </p:txBody>
      </p:sp>
      <p:sp>
        <p:nvSpPr>
          <p:cNvPr id="239" name="Google Shape;239;p2"/>
          <p:cNvSpPr txBox="1"/>
          <p:nvPr/>
        </p:nvSpPr>
        <p:spPr>
          <a:xfrm>
            <a:off x="710575" y="1169350"/>
            <a:ext cx="2167500" cy="21267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Clr>
                <a:srgbClr val="000000"/>
              </a:buClr>
              <a:buSzPts val="1800"/>
              <a:buFont typeface="Arial"/>
              <a:buNone/>
            </a:pPr>
            <a:r>
              <a:rPr b="1" lang="es" sz="1800">
                <a:solidFill>
                  <a:srgbClr val="4B22F4"/>
                </a:solidFill>
                <a:latin typeface="Consolas"/>
                <a:ea typeface="Consolas"/>
                <a:cs typeface="Consolas"/>
                <a:sym typeface="Consolas"/>
              </a:rPr>
              <a:t>10 min.</a:t>
            </a:r>
            <a:endParaRPr b="1" sz="1800">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i="0" lang="es" sz="1800" u="none" cap="none" strike="noStrike">
                <a:solidFill>
                  <a:srgbClr val="4B22F4"/>
                </a:solidFill>
                <a:latin typeface="Consolas"/>
                <a:ea typeface="Consolas"/>
                <a:cs typeface="Consolas"/>
                <a:sym typeface="Consolas"/>
              </a:rPr>
              <a:t>15 min.</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lang="es" sz="1800">
                <a:solidFill>
                  <a:srgbClr val="4B22F4"/>
                </a:solidFill>
                <a:latin typeface="Consolas"/>
                <a:ea typeface="Consolas"/>
                <a:cs typeface="Consolas"/>
                <a:sym typeface="Consolas"/>
              </a:rPr>
              <a:t>1</a:t>
            </a:r>
            <a:r>
              <a:rPr b="1" i="0" lang="es" sz="1800" u="none" cap="none" strike="noStrike">
                <a:solidFill>
                  <a:srgbClr val="4B22F4"/>
                </a:solidFill>
                <a:latin typeface="Consolas"/>
                <a:ea typeface="Consolas"/>
                <a:cs typeface="Consolas"/>
                <a:sym typeface="Consolas"/>
              </a:rPr>
              <a:t>0 min.</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lang="es" sz="1800">
                <a:solidFill>
                  <a:srgbClr val="4B22F4"/>
                </a:solidFill>
                <a:latin typeface="Consolas"/>
                <a:ea typeface="Consolas"/>
                <a:cs typeface="Consolas"/>
                <a:sym typeface="Consolas"/>
              </a:rPr>
              <a:t>15</a:t>
            </a:r>
            <a:r>
              <a:rPr b="1" i="0" lang="es" sz="1800" u="none" cap="none" strike="noStrike">
                <a:solidFill>
                  <a:srgbClr val="4B22F4"/>
                </a:solidFill>
                <a:latin typeface="Consolas"/>
                <a:ea typeface="Consolas"/>
                <a:cs typeface="Consolas"/>
                <a:sym typeface="Consolas"/>
              </a:rPr>
              <a:t> min.</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lang="es" sz="1800">
                <a:solidFill>
                  <a:srgbClr val="4B22F4"/>
                </a:solidFill>
                <a:latin typeface="Consolas"/>
                <a:ea typeface="Consolas"/>
                <a:cs typeface="Consolas"/>
                <a:sym typeface="Consolas"/>
              </a:rPr>
              <a:t>4</a:t>
            </a:r>
            <a:r>
              <a:rPr b="1" i="0" lang="es" sz="1800" u="none" cap="none" strike="noStrike">
                <a:solidFill>
                  <a:srgbClr val="4B22F4"/>
                </a:solidFill>
                <a:latin typeface="Consolas"/>
                <a:ea typeface="Consolas"/>
                <a:cs typeface="Consolas"/>
                <a:sym typeface="Consolas"/>
              </a:rPr>
              <a:t>0 min.</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lang="es" sz="1800">
                <a:solidFill>
                  <a:srgbClr val="4B22F4"/>
                </a:solidFill>
                <a:latin typeface="Consolas"/>
                <a:ea typeface="Consolas"/>
                <a:cs typeface="Consolas"/>
                <a:sym typeface="Consolas"/>
              </a:rPr>
              <a:t>40</a:t>
            </a:r>
            <a:r>
              <a:rPr b="1" i="0" lang="es" sz="1800" u="none" cap="none" strike="noStrike">
                <a:solidFill>
                  <a:srgbClr val="4B22F4"/>
                </a:solidFill>
                <a:latin typeface="Consolas"/>
                <a:ea typeface="Consolas"/>
                <a:cs typeface="Consolas"/>
                <a:sym typeface="Consolas"/>
              </a:rPr>
              <a:t> min.</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lang="es" sz="1800">
                <a:solidFill>
                  <a:srgbClr val="4B22F4"/>
                </a:solidFill>
                <a:latin typeface="Consolas"/>
                <a:ea typeface="Consolas"/>
                <a:cs typeface="Consolas"/>
                <a:sym typeface="Consolas"/>
              </a:rPr>
              <a:t>40 min.</a:t>
            </a:r>
            <a:endParaRPr b="1" sz="1800">
              <a:solidFill>
                <a:srgbClr val="4B22F4"/>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1" i="0" lang="es" sz="1800" u="none" cap="none" strike="noStrike">
                <a:solidFill>
                  <a:srgbClr val="4B22F4"/>
                </a:solidFill>
                <a:latin typeface="Consolas"/>
                <a:ea typeface="Consolas"/>
                <a:cs typeface="Consolas"/>
                <a:sym typeface="Consolas"/>
              </a:rPr>
              <a:t>	</a:t>
            </a:r>
            <a:endParaRPr b="1" i="0" sz="1800" u="none" cap="none" strike="noStrike">
              <a:solidFill>
                <a:srgbClr val="4B22F4"/>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434343"/>
              </a:solidFill>
              <a:latin typeface="Montserrat Medium"/>
              <a:ea typeface="Montserrat Medium"/>
              <a:cs typeface="Montserrat Medium"/>
              <a:sym typeface="Montserrat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20"/>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Ejemplo 02</a:t>
            </a:r>
            <a:endParaRPr/>
          </a:p>
        </p:txBody>
      </p:sp>
      <p:sp>
        <p:nvSpPr>
          <p:cNvPr id="437" name="Google Shape;437;p20"/>
          <p:cNvSpPr txBox="1"/>
          <p:nvPr>
            <p:ph idx="1" type="body"/>
          </p:nvPr>
        </p:nvSpPr>
        <p:spPr>
          <a:xfrm>
            <a:off x="385100" y="1116175"/>
            <a:ext cx="3648900" cy="287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Ocupar el Algoritmo KNN (K Nearest Neighbors)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
              <a:t>Revisa repositorio...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600"/>
              <a:buNone/>
            </a:pPr>
            <a:r>
              <a:t/>
            </a:r>
            <a:endParaRPr/>
          </a:p>
        </p:txBody>
      </p:sp>
      <p:pic>
        <p:nvPicPr>
          <p:cNvPr id="438" name="Google Shape;438;p20"/>
          <p:cNvPicPr preferRelativeResize="0"/>
          <p:nvPr/>
        </p:nvPicPr>
        <p:blipFill rotWithShape="1">
          <a:blip r:embed="rId3">
            <a:alphaModFix/>
          </a:blip>
          <a:srcRect b="0" l="0" r="65974" t="0"/>
          <a:stretch/>
        </p:blipFill>
        <p:spPr>
          <a:xfrm>
            <a:off x="4705461" y="356550"/>
            <a:ext cx="2103426" cy="1846625"/>
          </a:xfrm>
          <a:prstGeom prst="rect">
            <a:avLst/>
          </a:prstGeom>
          <a:noFill/>
          <a:ln>
            <a:noFill/>
          </a:ln>
        </p:spPr>
      </p:pic>
      <p:pic>
        <p:nvPicPr>
          <p:cNvPr id="439" name="Google Shape;439;p20"/>
          <p:cNvPicPr preferRelativeResize="0"/>
          <p:nvPr/>
        </p:nvPicPr>
        <p:blipFill rotWithShape="1">
          <a:blip r:embed="rId3">
            <a:alphaModFix/>
          </a:blip>
          <a:srcRect b="0" l="63565" r="2884" t="0"/>
          <a:stretch/>
        </p:blipFill>
        <p:spPr>
          <a:xfrm>
            <a:off x="5907450" y="2325014"/>
            <a:ext cx="2103450" cy="1872898"/>
          </a:xfrm>
          <a:prstGeom prst="rect">
            <a:avLst/>
          </a:prstGeom>
          <a:noFill/>
          <a:ln>
            <a:noFill/>
          </a:ln>
        </p:spPr>
      </p:pic>
      <p:pic>
        <p:nvPicPr>
          <p:cNvPr id="440" name="Google Shape;440;p20"/>
          <p:cNvPicPr preferRelativeResize="0"/>
          <p:nvPr/>
        </p:nvPicPr>
        <p:blipFill rotWithShape="1">
          <a:blip r:embed="rId3">
            <a:alphaModFix/>
          </a:blip>
          <a:srcRect b="0" l="31875" r="37111" t="0"/>
          <a:stretch/>
        </p:blipFill>
        <p:spPr>
          <a:xfrm>
            <a:off x="7084000" y="356550"/>
            <a:ext cx="1917126" cy="1846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22"/>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Reto 02</a:t>
            </a:r>
            <a:endParaRPr/>
          </a:p>
        </p:txBody>
      </p:sp>
      <p:sp>
        <p:nvSpPr>
          <p:cNvPr id="450" name="Google Shape;450;p22"/>
          <p:cNvSpPr txBox="1"/>
          <p:nvPr>
            <p:ph idx="1" type="body"/>
          </p:nvPr>
        </p:nvSpPr>
        <p:spPr>
          <a:xfrm>
            <a:off x="246900" y="1201025"/>
            <a:ext cx="3147600" cy="280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t>Para nuestro modelo de clasificación knn seguiremos los siguientes pasos:</a:t>
            </a:r>
            <a:endParaRPr sz="1400"/>
          </a:p>
          <a:p>
            <a:pPr indent="0" lvl="0" marL="0" rtl="0" algn="l">
              <a:lnSpc>
                <a:spcPct val="100000"/>
              </a:lnSpc>
              <a:spcBef>
                <a:spcPts val="0"/>
              </a:spcBef>
              <a:spcAft>
                <a:spcPts val="0"/>
              </a:spcAft>
              <a:buClr>
                <a:schemeClr val="dk1"/>
              </a:buClr>
              <a:buSzPts val="1100"/>
              <a:buFont typeface="Arial"/>
              <a:buNone/>
            </a:pPr>
            <a:r>
              <a:t/>
            </a:r>
            <a:endParaRPr sz="1400"/>
          </a:p>
          <a:p>
            <a:pPr indent="-317500" lvl="0" marL="457200" rtl="0" algn="l">
              <a:lnSpc>
                <a:spcPct val="100000"/>
              </a:lnSpc>
              <a:spcBef>
                <a:spcPts val="0"/>
              </a:spcBef>
              <a:spcAft>
                <a:spcPts val="0"/>
              </a:spcAft>
              <a:buSzPts val="1400"/>
              <a:buChar char="●"/>
            </a:pPr>
            <a:r>
              <a:rPr lang="es" sz="1400"/>
              <a:t>Usaremos el dataset llamado "diamonds" ya disponible en R con el package ggplot2.</a:t>
            </a:r>
            <a:endParaRPr sz="1400"/>
          </a:p>
          <a:p>
            <a:pPr indent="-317500" lvl="0" marL="457200" rtl="0" algn="l">
              <a:lnSpc>
                <a:spcPct val="100000"/>
              </a:lnSpc>
              <a:spcBef>
                <a:spcPts val="0"/>
              </a:spcBef>
              <a:spcAft>
                <a:spcPts val="0"/>
              </a:spcAft>
              <a:buSzPts val="1400"/>
              <a:buChar char="●"/>
            </a:pPr>
            <a:r>
              <a:rPr lang="es" sz="1400"/>
              <a:t>Lo guardaremos como data frame como "diamantes".</a:t>
            </a:r>
            <a:endParaRPr sz="1400"/>
          </a:p>
          <a:p>
            <a:pPr indent="0" lvl="0" marL="0" rtl="0" algn="l">
              <a:lnSpc>
                <a:spcPct val="100000"/>
              </a:lnSpc>
              <a:spcBef>
                <a:spcPts val="0"/>
              </a:spcBef>
              <a:spcAft>
                <a:spcPts val="0"/>
              </a:spcAft>
              <a:buSzPts val="1600"/>
              <a:buNone/>
            </a:pPr>
            <a:r>
              <a:t/>
            </a:r>
            <a:endParaRPr sz="1400"/>
          </a:p>
          <a:p>
            <a:pPr indent="0" lvl="0" marL="0" rtl="0" algn="l">
              <a:lnSpc>
                <a:spcPct val="100000"/>
              </a:lnSpc>
              <a:spcBef>
                <a:spcPts val="0"/>
              </a:spcBef>
              <a:spcAft>
                <a:spcPts val="0"/>
              </a:spcAft>
              <a:buSzPts val="1600"/>
              <a:buNone/>
            </a:pPr>
            <a:r>
              <a:t/>
            </a:r>
            <a:endParaRPr sz="1400"/>
          </a:p>
          <a:p>
            <a:pPr indent="0" lvl="0" marL="0" rtl="0" algn="l">
              <a:lnSpc>
                <a:spcPct val="100000"/>
              </a:lnSpc>
              <a:spcBef>
                <a:spcPts val="0"/>
              </a:spcBef>
              <a:spcAft>
                <a:spcPts val="0"/>
              </a:spcAft>
              <a:buSzPts val="1600"/>
              <a:buNone/>
            </a:pPr>
            <a:r>
              <a:t/>
            </a:r>
            <a:endParaRPr sz="1400"/>
          </a:p>
          <a:p>
            <a:pPr indent="0" lvl="0" marL="0" rtl="0" algn="l">
              <a:lnSpc>
                <a:spcPct val="100000"/>
              </a:lnSpc>
              <a:spcBef>
                <a:spcPts val="0"/>
              </a:spcBef>
              <a:spcAft>
                <a:spcPts val="0"/>
              </a:spcAft>
              <a:buSzPts val="1600"/>
              <a:buNone/>
            </a:pPr>
            <a:r>
              <a:t/>
            </a:r>
            <a:endParaRPr sz="1400"/>
          </a:p>
          <a:p>
            <a:pPr indent="0" lvl="0" marL="0" rtl="0" algn="l">
              <a:lnSpc>
                <a:spcPct val="100000"/>
              </a:lnSpc>
              <a:spcBef>
                <a:spcPts val="0"/>
              </a:spcBef>
              <a:spcAft>
                <a:spcPts val="0"/>
              </a:spcAft>
              <a:buSzPts val="1600"/>
              <a:buNone/>
            </a:pPr>
            <a:r>
              <a:t/>
            </a:r>
            <a:endParaRPr sz="1400"/>
          </a:p>
          <a:p>
            <a:pPr indent="0" lvl="0" marL="0" rtl="0" algn="l">
              <a:lnSpc>
                <a:spcPct val="100000"/>
              </a:lnSpc>
              <a:spcBef>
                <a:spcPts val="0"/>
              </a:spcBef>
              <a:spcAft>
                <a:spcPts val="0"/>
              </a:spcAft>
              <a:buSzPts val="1600"/>
              <a:buNone/>
            </a:pPr>
            <a:r>
              <a:t/>
            </a:r>
            <a:endParaRPr sz="1400"/>
          </a:p>
          <a:p>
            <a:pPr indent="0" lvl="0" marL="0" rtl="0" algn="l">
              <a:lnSpc>
                <a:spcPct val="100000"/>
              </a:lnSpc>
              <a:spcBef>
                <a:spcPts val="0"/>
              </a:spcBef>
              <a:spcAft>
                <a:spcPts val="0"/>
              </a:spcAft>
              <a:buSzPts val="1600"/>
              <a:buNone/>
            </a:pPr>
            <a:r>
              <a:rPr lang="es"/>
              <a:t>Revisa repositorio...</a:t>
            </a:r>
            <a:endParaRPr/>
          </a:p>
        </p:txBody>
      </p:sp>
      <p:pic>
        <p:nvPicPr>
          <p:cNvPr id="451" name="Google Shape;451;p22"/>
          <p:cNvPicPr preferRelativeResize="0"/>
          <p:nvPr/>
        </p:nvPicPr>
        <p:blipFill rotWithShape="1">
          <a:blip r:embed="rId3">
            <a:alphaModFix/>
          </a:blip>
          <a:srcRect b="0" l="0" r="0" t="0"/>
          <a:stretch/>
        </p:blipFill>
        <p:spPr>
          <a:xfrm>
            <a:off x="4081825" y="1062038"/>
            <a:ext cx="4572000" cy="3019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24"/>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Ejemplo 03</a:t>
            </a:r>
            <a:endParaRPr/>
          </a:p>
        </p:txBody>
      </p:sp>
      <p:sp>
        <p:nvSpPr>
          <p:cNvPr id="461" name="Google Shape;461;p24"/>
          <p:cNvSpPr txBox="1"/>
          <p:nvPr>
            <p:ph idx="1" type="body"/>
          </p:nvPr>
        </p:nvSpPr>
        <p:spPr>
          <a:xfrm>
            <a:off x="385100" y="1116175"/>
            <a:ext cx="3648900" cy="287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a:t>Ocupar el Algoritmo Random Forest</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rPr lang="es"/>
              <a:t>Revisa repositorio...</a:t>
            </a:r>
            <a:endParaRPr/>
          </a:p>
        </p:txBody>
      </p:sp>
      <p:pic>
        <p:nvPicPr>
          <p:cNvPr id="462" name="Google Shape;462;p24"/>
          <p:cNvPicPr preferRelativeResize="0"/>
          <p:nvPr/>
        </p:nvPicPr>
        <p:blipFill rotWithShape="1">
          <a:blip r:embed="rId3">
            <a:alphaModFix/>
          </a:blip>
          <a:srcRect b="0" l="0" r="0" t="0"/>
          <a:stretch/>
        </p:blipFill>
        <p:spPr>
          <a:xfrm>
            <a:off x="4788350" y="1515787"/>
            <a:ext cx="4197899" cy="2079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26"/>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Reto 03</a:t>
            </a:r>
            <a:endParaRPr/>
          </a:p>
        </p:txBody>
      </p:sp>
      <p:sp>
        <p:nvSpPr>
          <p:cNvPr id="472" name="Google Shape;472;p26"/>
          <p:cNvSpPr txBox="1"/>
          <p:nvPr>
            <p:ph idx="1" type="body"/>
          </p:nvPr>
        </p:nvSpPr>
        <p:spPr>
          <a:xfrm>
            <a:off x="365525" y="1201025"/>
            <a:ext cx="2793600" cy="280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Ahora mediremos la precisión sobre la predicción del cáncer según su clase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600"/>
              <a:buNone/>
            </a:pPr>
            <a:r>
              <a:rPr lang="es"/>
              <a:t>Leemos el fichero (lo llamamos cáncer) de la siguiente url…</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rPr lang="es"/>
              <a:t>Revisa repositorio</a:t>
            </a:r>
            <a:endParaRPr/>
          </a:p>
        </p:txBody>
      </p:sp>
      <p:pic>
        <p:nvPicPr>
          <p:cNvPr id="473" name="Google Shape;473;p26"/>
          <p:cNvPicPr preferRelativeResize="0"/>
          <p:nvPr/>
        </p:nvPicPr>
        <p:blipFill rotWithShape="1">
          <a:blip r:embed="rId3">
            <a:alphaModFix/>
          </a:blip>
          <a:srcRect b="0" l="0" r="0" t="0"/>
          <a:stretch/>
        </p:blipFill>
        <p:spPr>
          <a:xfrm>
            <a:off x="4166225" y="1352775"/>
            <a:ext cx="4443874" cy="2437950"/>
          </a:xfrm>
          <a:prstGeom prst="rect">
            <a:avLst/>
          </a:prstGeom>
          <a:noFill/>
          <a:ln>
            <a:noFill/>
          </a:ln>
          <a:effectLst>
            <a:outerShdw blurRad="57150" rotWithShape="0" algn="bl" dir="5400000" dist="19050">
              <a:srgbClr val="000000">
                <a:alpha val="49411"/>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81" name="Shape 481"/>
        <p:cNvGrpSpPr/>
        <p:nvPr/>
      </p:nvGrpSpPr>
      <p:grpSpPr>
        <a:xfrm>
          <a:off x="0" y="0"/>
          <a:ext cx="0" cy="0"/>
          <a:chOff x="0" y="0"/>
          <a:chExt cx="0" cy="0"/>
        </a:xfrm>
      </p:grpSpPr>
      <p:pic>
        <p:nvPicPr>
          <p:cNvPr id="482" name="Google Shape;482;p28"/>
          <p:cNvPicPr preferRelativeResize="0"/>
          <p:nvPr/>
        </p:nvPicPr>
        <p:blipFill rotWithShape="1">
          <a:blip r:embed="rId3">
            <a:alphaModFix/>
          </a:blip>
          <a:srcRect b="0" l="0" r="0" t="0"/>
          <a:stretch/>
        </p:blipFill>
        <p:spPr>
          <a:xfrm>
            <a:off x="3140388" y="2126388"/>
            <a:ext cx="2863224" cy="890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g7aa96c5ff8_0_78"/>
          <p:cNvSpPr txBox="1"/>
          <p:nvPr/>
        </p:nvSpPr>
        <p:spPr>
          <a:xfrm>
            <a:off x="366450" y="50450"/>
            <a:ext cx="7042800" cy="314100"/>
          </a:xfrm>
          <a:prstGeom prst="rect">
            <a:avLst/>
          </a:prstGeom>
          <a:noFill/>
          <a:ln>
            <a:noFill/>
          </a:ln>
        </p:spPr>
        <p:txBody>
          <a:bodyPr anchorCtr="0" anchor="t" bIns="91425" lIns="91425" spcFirstLastPara="1" rIns="91425" wrap="square" tIns="91425">
            <a:noAutofit/>
          </a:bodyPr>
          <a:lstStyle/>
          <a:p>
            <a:pPr indent="0" lvl="0" marL="12700" marR="12700" rtl="0" algn="l">
              <a:lnSpc>
                <a:spcPct val="117818"/>
              </a:lnSpc>
              <a:spcBef>
                <a:spcPts val="100"/>
              </a:spcBef>
              <a:spcAft>
                <a:spcPts val="0"/>
              </a:spcAft>
              <a:buClr>
                <a:schemeClr val="dk1"/>
              </a:buClr>
              <a:buSzPts val="1100"/>
              <a:buFont typeface="Arial"/>
              <a:buNone/>
            </a:pPr>
            <a:r>
              <a:rPr b="1" lang="es" sz="2300">
                <a:solidFill>
                  <a:schemeClr val="dk1"/>
                </a:solidFill>
                <a:latin typeface="Consolas"/>
                <a:ea typeface="Consolas"/>
                <a:cs typeface="Consolas"/>
                <a:sym typeface="Consolas"/>
              </a:rPr>
              <a:t>¿Cómo aprendemos los humanos?</a:t>
            </a:r>
            <a:endParaRPr b="1" i="0" sz="2500" u="none" cap="none" strike="noStrike">
              <a:solidFill>
                <a:schemeClr val="dk1"/>
              </a:solidFill>
              <a:latin typeface="Consolas"/>
              <a:ea typeface="Consolas"/>
              <a:cs typeface="Consolas"/>
              <a:sym typeface="Consolas"/>
            </a:endParaRPr>
          </a:p>
        </p:txBody>
      </p:sp>
      <p:pic>
        <p:nvPicPr>
          <p:cNvPr id="249" name="Google Shape;249;g7aa96c5ff8_0_78"/>
          <p:cNvPicPr preferRelativeResize="0"/>
          <p:nvPr/>
        </p:nvPicPr>
        <p:blipFill>
          <a:blip r:embed="rId3">
            <a:alphaModFix/>
          </a:blip>
          <a:stretch>
            <a:fillRect/>
          </a:stretch>
        </p:blipFill>
        <p:spPr>
          <a:xfrm>
            <a:off x="6106100" y="1988747"/>
            <a:ext cx="1012734" cy="722019"/>
          </a:xfrm>
          <a:prstGeom prst="rect">
            <a:avLst/>
          </a:prstGeom>
          <a:noFill/>
          <a:ln>
            <a:noFill/>
          </a:ln>
        </p:spPr>
      </p:pic>
      <p:pic>
        <p:nvPicPr>
          <p:cNvPr id="250" name="Google Shape;250;g7aa96c5ff8_0_78"/>
          <p:cNvPicPr preferRelativeResize="0"/>
          <p:nvPr/>
        </p:nvPicPr>
        <p:blipFill>
          <a:blip r:embed="rId4">
            <a:alphaModFix/>
          </a:blip>
          <a:stretch>
            <a:fillRect/>
          </a:stretch>
        </p:blipFill>
        <p:spPr>
          <a:xfrm>
            <a:off x="8061197" y="2689037"/>
            <a:ext cx="974906" cy="1051064"/>
          </a:xfrm>
          <a:prstGeom prst="rect">
            <a:avLst/>
          </a:prstGeom>
          <a:noFill/>
          <a:ln>
            <a:noFill/>
          </a:ln>
        </p:spPr>
      </p:pic>
      <p:pic>
        <p:nvPicPr>
          <p:cNvPr id="251" name="Google Shape;251;g7aa96c5ff8_0_78"/>
          <p:cNvPicPr preferRelativeResize="0"/>
          <p:nvPr/>
        </p:nvPicPr>
        <p:blipFill>
          <a:blip r:embed="rId5">
            <a:alphaModFix/>
          </a:blip>
          <a:stretch>
            <a:fillRect/>
          </a:stretch>
        </p:blipFill>
        <p:spPr>
          <a:xfrm>
            <a:off x="5918333" y="2857519"/>
            <a:ext cx="874434" cy="628518"/>
          </a:xfrm>
          <a:prstGeom prst="rect">
            <a:avLst/>
          </a:prstGeom>
          <a:noFill/>
          <a:ln>
            <a:noFill/>
          </a:ln>
        </p:spPr>
      </p:pic>
      <p:pic>
        <p:nvPicPr>
          <p:cNvPr id="252" name="Google Shape;252;g7aa96c5ff8_0_78"/>
          <p:cNvPicPr preferRelativeResize="0"/>
          <p:nvPr/>
        </p:nvPicPr>
        <p:blipFill>
          <a:blip r:embed="rId6">
            <a:alphaModFix/>
          </a:blip>
          <a:stretch>
            <a:fillRect/>
          </a:stretch>
        </p:blipFill>
        <p:spPr>
          <a:xfrm>
            <a:off x="4039275" y="761725"/>
            <a:ext cx="1566401" cy="1044250"/>
          </a:xfrm>
          <a:prstGeom prst="rect">
            <a:avLst/>
          </a:prstGeom>
          <a:noFill/>
          <a:ln>
            <a:noFill/>
          </a:ln>
        </p:spPr>
      </p:pic>
      <p:pic>
        <p:nvPicPr>
          <p:cNvPr id="253" name="Google Shape;253;g7aa96c5ff8_0_78"/>
          <p:cNvPicPr preferRelativeResize="0"/>
          <p:nvPr/>
        </p:nvPicPr>
        <p:blipFill>
          <a:blip r:embed="rId3">
            <a:alphaModFix/>
          </a:blip>
          <a:stretch>
            <a:fillRect/>
          </a:stretch>
        </p:blipFill>
        <p:spPr>
          <a:xfrm>
            <a:off x="2983050" y="2343250"/>
            <a:ext cx="1248900" cy="825875"/>
          </a:xfrm>
          <a:prstGeom prst="rect">
            <a:avLst/>
          </a:prstGeom>
          <a:noFill/>
          <a:ln>
            <a:noFill/>
          </a:ln>
        </p:spPr>
      </p:pic>
      <p:sp>
        <p:nvSpPr>
          <p:cNvPr id="254" name="Google Shape;254;g7aa96c5ff8_0_78"/>
          <p:cNvSpPr txBox="1"/>
          <p:nvPr/>
        </p:nvSpPr>
        <p:spPr>
          <a:xfrm>
            <a:off x="327525" y="2151700"/>
            <a:ext cx="2401500" cy="603900"/>
          </a:xfrm>
          <a:prstGeom prst="rect">
            <a:avLst/>
          </a:prstGeom>
          <a:noFill/>
          <a:ln>
            <a:noFill/>
          </a:ln>
        </p:spPr>
        <p:txBody>
          <a:bodyPr anchorCtr="0" anchor="t" bIns="91425" lIns="91425" spcFirstLastPara="1" rIns="91425" wrap="square" tIns="91425">
            <a:noAutofit/>
          </a:bodyPr>
          <a:lstStyle/>
          <a:p>
            <a:pPr indent="0" lvl="0" marL="0" rtl="0" algn="just">
              <a:lnSpc>
                <a:spcPct val="117818"/>
              </a:lnSpc>
              <a:spcBef>
                <a:spcPts val="0"/>
              </a:spcBef>
              <a:spcAft>
                <a:spcPts val="0"/>
              </a:spcAft>
              <a:buNone/>
            </a:pPr>
            <a:r>
              <a:rPr b="1" lang="es" sz="1100">
                <a:solidFill>
                  <a:schemeClr val="dk1"/>
                </a:solidFill>
                <a:latin typeface="Consolas"/>
                <a:ea typeface="Consolas"/>
                <a:cs typeface="Consolas"/>
                <a:sym typeface="Consolas"/>
              </a:rPr>
              <a:t>Bicicleta: </a:t>
            </a:r>
            <a:r>
              <a:rPr lang="es" sz="1100">
                <a:solidFill>
                  <a:schemeClr val="dk1"/>
                </a:solidFill>
                <a:latin typeface="Consolas"/>
                <a:ea typeface="Consolas"/>
                <a:cs typeface="Consolas"/>
                <a:sym typeface="Consolas"/>
              </a:rPr>
              <a:t>Vehículo</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de</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dos</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ruedas</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cuyos</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pedales</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transmiten</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el</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movimiento a</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la</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rueda</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trasera</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por</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medio</a:t>
            </a:r>
            <a:r>
              <a:rPr lang="es" sz="1100">
                <a:solidFill>
                  <a:schemeClr val="dk1"/>
                </a:solidFill>
                <a:highlight>
                  <a:srgbClr val="FFFFFF"/>
                </a:highlight>
                <a:latin typeface="Consolas"/>
                <a:ea typeface="Consolas"/>
                <a:cs typeface="Consolas"/>
                <a:sym typeface="Consolas"/>
              </a:rPr>
              <a:t> de una </a:t>
            </a:r>
            <a:r>
              <a:rPr lang="es" sz="1100">
                <a:solidFill>
                  <a:schemeClr val="dk1"/>
                </a:solidFill>
                <a:latin typeface="Consolas"/>
                <a:ea typeface="Consolas"/>
                <a:cs typeface="Consolas"/>
                <a:sym typeface="Consolas"/>
              </a:rPr>
              <a:t>cadena</a:t>
            </a:r>
            <a:r>
              <a:rPr lang="es" sz="1100">
                <a:solidFill>
                  <a:schemeClr val="dk1"/>
                </a:solidFill>
                <a:highlight>
                  <a:srgbClr val="FFFFFF"/>
                </a:highlight>
                <a:latin typeface="Consolas"/>
                <a:ea typeface="Consolas"/>
                <a:cs typeface="Consolas"/>
                <a:sym typeface="Consolas"/>
              </a:rPr>
              <a:t>.</a:t>
            </a:r>
            <a:endParaRPr b="1" sz="1100">
              <a:solidFill>
                <a:schemeClr val="dk1"/>
              </a:solidFill>
              <a:latin typeface="Consolas"/>
              <a:ea typeface="Consolas"/>
              <a:cs typeface="Consolas"/>
              <a:sym typeface="Consolas"/>
            </a:endParaRPr>
          </a:p>
          <a:p>
            <a:pPr indent="0" lvl="0" marL="0" marR="0" rtl="0" algn="just">
              <a:lnSpc>
                <a:spcPct val="117818"/>
              </a:lnSpc>
              <a:spcBef>
                <a:spcPts val="0"/>
              </a:spcBef>
              <a:spcAft>
                <a:spcPts val="0"/>
              </a:spcAft>
              <a:buClr>
                <a:schemeClr val="dk1"/>
              </a:buClr>
              <a:buSzPts val="1100"/>
              <a:buFont typeface="Arial"/>
              <a:buNone/>
            </a:pPr>
            <a:r>
              <a:t/>
            </a:r>
            <a:endParaRPr b="0" i="0" sz="1800" u="none" cap="none" strike="noStrike">
              <a:solidFill>
                <a:schemeClr val="dk1"/>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200"/>
              <a:buFont typeface="Arial"/>
              <a:buNone/>
            </a:pPr>
            <a:r>
              <a:t/>
            </a:r>
            <a:endParaRPr b="0" i="0" sz="1800" u="none" cap="none" strike="noStrike">
              <a:solidFill>
                <a:schemeClr val="dk1"/>
              </a:solidFill>
              <a:latin typeface="Consolas"/>
              <a:ea typeface="Consolas"/>
              <a:cs typeface="Consolas"/>
              <a:sym typeface="Consolas"/>
            </a:endParaRPr>
          </a:p>
        </p:txBody>
      </p:sp>
      <p:sp>
        <p:nvSpPr>
          <p:cNvPr id="255" name="Google Shape;255;g7aa96c5ff8_0_78"/>
          <p:cNvSpPr txBox="1"/>
          <p:nvPr/>
        </p:nvSpPr>
        <p:spPr>
          <a:xfrm>
            <a:off x="327525" y="3370900"/>
            <a:ext cx="2327700" cy="1202100"/>
          </a:xfrm>
          <a:prstGeom prst="rect">
            <a:avLst/>
          </a:prstGeom>
          <a:noFill/>
          <a:ln>
            <a:noFill/>
          </a:ln>
        </p:spPr>
        <p:txBody>
          <a:bodyPr anchorCtr="0" anchor="t" bIns="91425" lIns="91425" spcFirstLastPara="1" rIns="91425" wrap="square" tIns="91425">
            <a:noAutofit/>
          </a:bodyPr>
          <a:lstStyle/>
          <a:p>
            <a:pPr indent="0" lvl="0" marL="0" rtl="0" algn="just">
              <a:lnSpc>
                <a:spcPct val="117818"/>
              </a:lnSpc>
              <a:spcBef>
                <a:spcPts val="0"/>
              </a:spcBef>
              <a:spcAft>
                <a:spcPts val="0"/>
              </a:spcAft>
              <a:buNone/>
            </a:pPr>
            <a:r>
              <a:rPr b="1" lang="es" sz="1100">
                <a:solidFill>
                  <a:schemeClr val="dk1"/>
                </a:solidFill>
                <a:latin typeface="Consolas"/>
                <a:ea typeface="Consolas"/>
                <a:cs typeface="Consolas"/>
                <a:sym typeface="Consolas"/>
              </a:rPr>
              <a:t>Avión</a:t>
            </a:r>
            <a:r>
              <a:rPr b="1" lang="es" sz="1100">
                <a:solidFill>
                  <a:schemeClr val="dk1"/>
                </a:solidFill>
                <a:latin typeface="Consolas"/>
                <a:ea typeface="Consolas"/>
                <a:cs typeface="Consolas"/>
                <a:sym typeface="Consolas"/>
              </a:rPr>
              <a:t>:</a:t>
            </a:r>
            <a:r>
              <a:rPr b="1" lang="es" sz="1800">
                <a:solidFill>
                  <a:schemeClr val="dk1"/>
                </a:solidFill>
                <a:latin typeface="Consolas"/>
                <a:ea typeface="Consolas"/>
                <a:cs typeface="Consolas"/>
                <a:sym typeface="Consolas"/>
              </a:rPr>
              <a:t> </a:t>
            </a:r>
            <a:r>
              <a:rPr lang="es" sz="1100">
                <a:solidFill>
                  <a:schemeClr val="dk1"/>
                </a:solidFill>
                <a:latin typeface="Consolas"/>
                <a:ea typeface="Consolas"/>
                <a:cs typeface="Consolas"/>
                <a:sym typeface="Consolas"/>
              </a:rPr>
              <a:t>Aeronave</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más</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pesada</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que</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el</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aire</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provista</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de</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alas</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cuyo avance</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son</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consecuencia de</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la</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acción</a:t>
            </a:r>
            <a:r>
              <a:rPr lang="es" sz="1100">
                <a:solidFill>
                  <a:schemeClr val="dk1"/>
                </a:solidFill>
                <a:highlight>
                  <a:srgbClr val="FFFFFF"/>
                </a:highlight>
                <a:latin typeface="Consolas"/>
                <a:ea typeface="Consolas"/>
                <a:cs typeface="Consolas"/>
                <a:sym typeface="Consolas"/>
              </a:rPr>
              <a:t> </a:t>
            </a:r>
            <a:r>
              <a:rPr lang="es" sz="1100">
                <a:solidFill>
                  <a:schemeClr val="dk1"/>
                </a:solidFill>
                <a:latin typeface="Consolas"/>
                <a:ea typeface="Consolas"/>
                <a:cs typeface="Consolas"/>
                <a:sym typeface="Consolas"/>
              </a:rPr>
              <a:t>motores</a:t>
            </a:r>
            <a:r>
              <a:rPr lang="es" sz="1100">
                <a:solidFill>
                  <a:schemeClr val="dk1"/>
                </a:solidFill>
                <a:highlight>
                  <a:srgbClr val="FFFFFF"/>
                </a:highlight>
                <a:latin typeface="Consolas"/>
                <a:ea typeface="Consolas"/>
                <a:cs typeface="Consolas"/>
                <a:sym typeface="Consolas"/>
              </a:rPr>
              <a:t>.</a:t>
            </a:r>
            <a:endParaRPr b="1" sz="1100">
              <a:solidFill>
                <a:schemeClr val="dk1"/>
              </a:solidFill>
              <a:latin typeface="Consolas"/>
              <a:ea typeface="Consolas"/>
              <a:cs typeface="Consolas"/>
              <a:sym typeface="Consolas"/>
            </a:endParaRPr>
          </a:p>
          <a:p>
            <a:pPr indent="0" lvl="0" marL="0" marR="0" rtl="0" algn="l">
              <a:lnSpc>
                <a:spcPct val="117818"/>
              </a:lnSpc>
              <a:spcBef>
                <a:spcPts val="0"/>
              </a:spcBef>
              <a:spcAft>
                <a:spcPts val="0"/>
              </a:spcAft>
              <a:buClr>
                <a:schemeClr val="dk1"/>
              </a:buClr>
              <a:buSzPts val="1100"/>
              <a:buFont typeface="Arial"/>
              <a:buNone/>
            </a:pPr>
            <a:r>
              <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800" u="none" cap="none" strike="noStrike">
              <a:solidFill>
                <a:schemeClr val="dk1"/>
              </a:solidFill>
              <a:latin typeface="Consolas"/>
              <a:ea typeface="Consolas"/>
              <a:cs typeface="Consolas"/>
              <a:sym typeface="Consolas"/>
            </a:endParaRPr>
          </a:p>
        </p:txBody>
      </p:sp>
      <p:pic>
        <p:nvPicPr>
          <p:cNvPr id="256" name="Google Shape;256;g7aa96c5ff8_0_78"/>
          <p:cNvPicPr preferRelativeResize="0"/>
          <p:nvPr/>
        </p:nvPicPr>
        <p:blipFill rotWithShape="1">
          <a:blip r:embed="rId7">
            <a:alphaModFix/>
          </a:blip>
          <a:srcRect b="39968" l="0" r="0" t="0"/>
          <a:stretch/>
        </p:blipFill>
        <p:spPr>
          <a:xfrm>
            <a:off x="2930525" y="3537400"/>
            <a:ext cx="1442226" cy="757625"/>
          </a:xfrm>
          <a:prstGeom prst="rect">
            <a:avLst/>
          </a:prstGeom>
          <a:noFill/>
          <a:ln>
            <a:noFill/>
          </a:ln>
        </p:spPr>
      </p:pic>
      <p:pic>
        <p:nvPicPr>
          <p:cNvPr id="257" name="Google Shape;257;g7aa96c5ff8_0_78"/>
          <p:cNvPicPr preferRelativeResize="0"/>
          <p:nvPr/>
        </p:nvPicPr>
        <p:blipFill rotWithShape="1">
          <a:blip r:embed="rId7">
            <a:alphaModFix/>
          </a:blip>
          <a:srcRect b="39968" l="0" r="0" t="0"/>
          <a:stretch/>
        </p:blipFill>
        <p:spPr>
          <a:xfrm>
            <a:off x="6891698" y="2883399"/>
            <a:ext cx="1169502" cy="662352"/>
          </a:xfrm>
          <a:prstGeom prst="rect">
            <a:avLst/>
          </a:prstGeom>
          <a:noFill/>
          <a:ln>
            <a:noFill/>
          </a:ln>
        </p:spPr>
      </p:pic>
      <p:pic>
        <p:nvPicPr>
          <p:cNvPr id="258" name="Google Shape;258;g7aa96c5ff8_0_78"/>
          <p:cNvPicPr preferRelativeResize="0"/>
          <p:nvPr/>
        </p:nvPicPr>
        <p:blipFill>
          <a:blip r:embed="rId8">
            <a:alphaModFix/>
          </a:blip>
          <a:stretch>
            <a:fillRect/>
          </a:stretch>
        </p:blipFill>
        <p:spPr>
          <a:xfrm>
            <a:off x="7301925" y="1912556"/>
            <a:ext cx="1248900" cy="780567"/>
          </a:xfrm>
          <a:prstGeom prst="rect">
            <a:avLst/>
          </a:prstGeom>
          <a:noFill/>
          <a:ln>
            <a:noFill/>
          </a:ln>
        </p:spPr>
      </p:pic>
      <p:cxnSp>
        <p:nvCxnSpPr>
          <p:cNvPr id="259" name="Google Shape;259;g7aa96c5ff8_0_78"/>
          <p:cNvCxnSpPr/>
          <p:nvPr/>
        </p:nvCxnSpPr>
        <p:spPr>
          <a:xfrm flipH="1">
            <a:off x="6960900" y="3657250"/>
            <a:ext cx="301800" cy="289500"/>
          </a:xfrm>
          <a:prstGeom prst="straightConnector1">
            <a:avLst/>
          </a:prstGeom>
          <a:noFill/>
          <a:ln cap="flat" cmpd="sng" w="9525">
            <a:solidFill>
              <a:srgbClr val="000000"/>
            </a:solidFill>
            <a:prstDash val="solid"/>
            <a:round/>
            <a:headEnd len="med" w="med" type="none"/>
            <a:tailEnd len="med" w="med" type="triangle"/>
          </a:ln>
        </p:spPr>
      </p:cxnSp>
      <p:cxnSp>
        <p:nvCxnSpPr>
          <p:cNvPr id="260" name="Google Shape;260;g7aa96c5ff8_0_78"/>
          <p:cNvCxnSpPr/>
          <p:nvPr/>
        </p:nvCxnSpPr>
        <p:spPr>
          <a:xfrm>
            <a:off x="7262700" y="3653350"/>
            <a:ext cx="250200" cy="297300"/>
          </a:xfrm>
          <a:prstGeom prst="straightConnector1">
            <a:avLst/>
          </a:prstGeom>
          <a:noFill/>
          <a:ln cap="flat" cmpd="sng" w="9525">
            <a:solidFill>
              <a:srgbClr val="000000"/>
            </a:solidFill>
            <a:prstDash val="solid"/>
            <a:round/>
            <a:headEnd len="med" w="med" type="none"/>
            <a:tailEnd len="med" w="med" type="triangle"/>
          </a:ln>
        </p:spPr>
      </p:cxnSp>
      <p:pic>
        <p:nvPicPr>
          <p:cNvPr id="261" name="Google Shape;261;g7aa96c5ff8_0_78"/>
          <p:cNvPicPr preferRelativeResize="0"/>
          <p:nvPr/>
        </p:nvPicPr>
        <p:blipFill>
          <a:blip r:embed="rId5">
            <a:alphaModFix/>
          </a:blip>
          <a:stretch>
            <a:fillRect/>
          </a:stretch>
        </p:blipFill>
        <p:spPr>
          <a:xfrm>
            <a:off x="5765929" y="4010131"/>
            <a:ext cx="437016" cy="314100"/>
          </a:xfrm>
          <a:prstGeom prst="rect">
            <a:avLst/>
          </a:prstGeom>
          <a:noFill/>
          <a:ln>
            <a:noFill/>
          </a:ln>
        </p:spPr>
      </p:pic>
      <p:pic>
        <p:nvPicPr>
          <p:cNvPr id="262" name="Google Shape;262;g7aa96c5ff8_0_78"/>
          <p:cNvPicPr preferRelativeResize="0"/>
          <p:nvPr/>
        </p:nvPicPr>
        <p:blipFill>
          <a:blip r:embed="rId3">
            <a:alphaModFix/>
          </a:blip>
          <a:stretch>
            <a:fillRect/>
          </a:stretch>
        </p:blipFill>
        <p:spPr>
          <a:xfrm>
            <a:off x="6202950" y="4002158"/>
            <a:ext cx="534275" cy="380913"/>
          </a:xfrm>
          <a:prstGeom prst="rect">
            <a:avLst/>
          </a:prstGeom>
          <a:noFill/>
          <a:ln>
            <a:noFill/>
          </a:ln>
        </p:spPr>
      </p:pic>
      <p:pic>
        <p:nvPicPr>
          <p:cNvPr id="263" name="Google Shape;263;g7aa96c5ff8_0_78"/>
          <p:cNvPicPr preferRelativeResize="0"/>
          <p:nvPr/>
        </p:nvPicPr>
        <p:blipFill>
          <a:blip r:embed="rId4">
            <a:alphaModFix/>
          </a:blip>
          <a:stretch>
            <a:fillRect/>
          </a:stretch>
        </p:blipFill>
        <p:spPr>
          <a:xfrm>
            <a:off x="6737225" y="3957038"/>
            <a:ext cx="437026" cy="471154"/>
          </a:xfrm>
          <a:prstGeom prst="rect">
            <a:avLst/>
          </a:prstGeom>
          <a:noFill/>
          <a:ln>
            <a:noFill/>
          </a:ln>
        </p:spPr>
      </p:pic>
      <p:pic>
        <p:nvPicPr>
          <p:cNvPr id="264" name="Google Shape;264;g7aa96c5ff8_0_78"/>
          <p:cNvPicPr preferRelativeResize="0"/>
          <p:nvPr/>
        </p:nvPicPr>
        <p:blipFill rotWithShape="1">
          <a:blip r:embed="rId7">
            <a:alphaModFix/>
          </a:blip>
          <a:srcRect b="39968" l="0" r="0" t="0"/>
          <a:stretch/>
        </p:blipFill>
        <p:spPr>
          <a:xfrm>
            <a:off x="7512899" y="4003550"/>
            <a:ext cx="577820" cy="327250"/>
          </a:xfrm>
          <a:prstGeom prst="rect">
            <a:avLst/>
          </a:prstGeom>
          <a:noFill/>
          <a:ln>
            <a:noFill/>
          </a:ln>
        </p:spPr>
      </p:pic>
      <p:pic>
        <p:nvPicPr>
          <p:cNvPr id="265" name="Google Shape;265;g7aa96c5ff8_0_78"/>
          <p:cNvPicPr preferRelativeResize="0"/>
          <p:nvPr/>
        </p:nvPicPr>
        <p:blipFill>
          <a:blip r:embed="rId8">
            <a:alphaModFix/>
          </a:blip>
          <a:stretch>
            <a:fillRect/>
          </a:stretch>
        </p:blipFill>
        <p:spPr>
          <a:xfrm>
            <a:off x="8162725" y="3976712"/>
            <a:ext cx="609470" cy="380925"/>
          </a:xfrm>
          <a:prstGeom prst="rect">
            <a:avLst/>
          </a:prstGeom>
          <a:noFill/>
          <a:ln>
            <a:noFill/>
          </a:ln>
        </p:spPr>
      </p:pic>
      <p:sp>
        <p:nvSpPr>
          <p:cNvPr id="266" name="Google Shape;266;g7aa96c5ff8_0_78"/>
          <p:cNvSpPr txBox="1"/>
          <p:nvPr/>
        </p:nvSpPr>
        <p:spPr>
          <a:xfrm>
            <a:off x="6027772" y="4428200"/>
            <a:ext cx="912300" cy="471300"/>
          </a:xfrm>
          <a:prstGeom prst="rect">
            <a:avLst/>
          </a:prstGeom>
          <a:noFill/>
          <a:ln>
            <a:noFill/>
          </a:ln>
        </p:spPr>
        <p:txBody>
          <a:bodyPr anchorCtr="0" anchor="t" bIns="91425" lIns="91425" spcFirstLastPara="1" rIns="91425" wrap="square" tIns="91425">
            <a:noAutofit/>
          </a:bodyPr>
          <a:lstStyle/>
          <a:p>
            <a:pPr indent="0" lvl="0" marL="0" rtl="0" algn="just">
              <a:lnSpc>
                <a:spcPct val="117818"/>
              </a:lnSpc>
              <a:spcBef>
                <a:spcPts val="0"/>
              </a:spcBef>
              <a:spcAft>
                <a:spcPts val="0"/>
              </a:spcAft>
              <a:buNone/>
            </a:pPr>
            <a:r>
              <a:rPr b="1" lang="es" sz="1100">
                <a:solidFill>
                  <a:schemeClr val="dk1"/>
                </a:solidFill>
                <a:latin typeface="Consolas"/>
                <a:ea typeface="Consolas"/>
                <a:cs typeface="Consolas"/>
                <a:sym typeface="Consolas"/>
              </a:rPr>
              <a:t>Cosa 1</a:t>
            </a:r>
            <a:endParaRPr/>
          </a:p>
        </p:txBody>
      </p:sp>
      <p:sp>
        <p:nvSpPr>
          <p:cNvPr id="267" name="Google Shape;267;g7aa96c5ff8_0_78"/>
          <p:cNvSpPr txBox="1"/>
          <p:nvPr/>
        </p:nvSpPr>
        <p:spPr>
          <a:xfrm>
            <a:off x="7638522" y="4393525"/>
            <a:ext cx="912300" cy="471300"/>
          </a:xfrm>
          <a:prstGeom prst="rect">
            <a:avLst/>
          </a:prstGeom>
          <a:noFill/>
          <a:ln>
            <a:noFill/>
          </a:ln>
        </p:spPr>
        <p:txBody>
          <a:bodyPr anchorCtr="0" anchor="t" bIns="91425" lIns="91425" spcFirstLastPara="1" rIns="91425" wrap="square" tIns="91425">
            <a:noAutofit/>
          </a:bodyPr>
          <a:lstStyle/>
          <a:p>
            <a:pPr indent="0" lvl="0" marL="0" rtl="0" algn="just">
              <a:lnSpc>
                <a:spcPct val="117818"/>
              </a:lnSpc>
              <a:spcBef>
                <a:spcPts val="0"/>
              </a:spcBef>
              <a:spcAft>
                <a:spcPts val="0"/>
              </a:spcAft>
              <a:buNone/>
            </a:pPr>
            <a:r>
              <a:rPr b="1" lang="es" sz="1100">
                <a:solidFill>
                  <a:schemeClr val="dk1"/>
                </a:solidFill>
                <a:latin typeface="Consolas"/>
                <a:ea typeface="Consolas"/>
                <a:cs typeface="Consolas"/>
                <a:sym typeface="Consolas"/>
              </a:rPr>
              <a:t>Cosa 2</a:t>
            </a:r>
            <a:endParaRPr/>
          </a:p>
        </p:txBody>
      </p:sp>
      <p:cxnSp>
        <p:nvCxnSpPr>
          <p:cNvPr id="268" name="Google Shape;268;g7aa96c5ff8_0_78"/>
          <p:cNvCxnSpPr/>
          <p:nvPr/>
        </p:nvCxnSpPr>
        <p:spPr>
          <a:xfrm>
            <a:off x="4971225" y="2049500"/>
            <a:ext cx="12300" cy="2556300"/>
          </a:xfrm>
          <a:prstGeom prst="straightConnector1">
            <a:avLst/>
          </a:prstGeom>
          <a:noFill/>
          <a:ln cap="flat" cmpd="sng" w="19050">
            <a:solidFill>
              <a:srgbClr val="000000"/>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g7a9e3e312f_0_0"/>
          <p:cNvSpPr txBox="1"/>
          <p:nvPr/>
        </p:nvSpPr>
        <p:spPr>
          <a:xfrm>
            <a:off x="366450" y="50450"/>
            <a:ext cx="7042800" cy="314100"/>
          </a:xfrm>
          <a:prstGeom prst="rect">
            <a:avLst/>
          </a:prstGeom>
          <a:noFill/>
          <a:ln>
            <a:noFill/>
          </a:ln>
        </p:spPr>
        <p:txBody>
          <a:bodyPr anchorCtr="0" anchor="t" bIns="91425" lIns="91425" spcFirstLastPara="1" rIns="91425" wrap="square" tIns="91425">
            <a:noAutofit/>
          </a:bodyPr>
          <a:lstStyle/>
          <a:p>
            <a:pPr indent="0" lvl="0" marL="12700" marR="12700" rtl="0" algn="l">
              <a:lnSpc>
                <a:spcPct val="117818"/>
              </a:lnSpc>
              <a:spcBef>
                <a:spcPts val="100"/>
              </a:spcBef>
              <a:spcAft>
                <a:spcPts val="0"/>
              </a:spcAft>
              <a:buClr>
                <a:schemeClr val="dk1"/>
              </a:buClr>
              <a:buSzPts val="1100"/>
              <a:buFont typeface="Arial"/>
              <a:buNone/>
            </a:pPr>
            <a:r>
              <a:rPr b="1" lang="es" sz="2300">
                <a:solidFill>
                  <a:schemeClr val="dk1"/>
                </a:solidFill>
                <a:latin typeface="Consolas"/>
                <a:ea typeface="Consolas"/>
                <a:cs typeface="Consolas"/>
                <a:sym typeface="Consolas"/>
              </a:rPr>
              <a:t>¿Qué podemos hacer con nuestros datos?</a:t>
            </a:r>
            <a:endParaRPr b="1" i="0" sz="2500" u="none" cap="none" strike="noStrike">
              <a:solidFill>
                <a:schemeClr val="dk1"/>
              </a:solidFill>
              <a:latin typeface="Consolas"/>
              <a:ea typeface="Consolas"/>
              <a:cs typeface="Consolas"/>
              <a:sym typeface="Consolas"/>
            </a:endParaRPr>
          </a:p>
        </p:txBody>
      </p:sp>
      <p:sp>
        <p:nvSpPr>
          <p:cNvPr id="274" name="Google Shape;274;g7a9e3e312f_0_0"/>
          <p:cNvSpPr txBox="1"/>
          <p:nvPr/>
        </p:nvSpPr>
        <p:spPr>
          <a:xfrm>
            <a:off x="850250" y="3738800"/>
            <a:ext cx="6930000" cy="1065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7818"/>
              </a:lnSpc>
              <a:spcBef>
                <a:spcPts val="0"/>
              </a:spcBef>
              <a:spcAft>
                <a:spcPts val="0"/>
              </a:spcAft>
              <a:buClr>
                <a:schemeClr val="dk1"/>
              </a:buClr>
              <a:buSzPts val="1400"/>
              <a:buFont typeface="Consolas"/>
              <a:buChar char="➔"/>
            </a:pPr>
            <a:r>
              <a:rPr lang="es">
                <a:solidFill>
                  <a:schemeClr val="dk1"/>
                </a:solidFill>
                <a:latin typeface="Consolas"/>
                <a:ea typeface="Consolas"/>
                <a:cs typeface="Consolas"/>
                <a:sym typeface="Consolas"/>
              </a:rPr>
              <a:t>El </a:t>
            </a:r>
            <a:r>
              <a:rPr b="1" lang="es">
                <a:solidFill>
                  <a:schemeClr val="dk1"/>
                </a:solidFill>
                <a:latin typeface="Consolas"/>
                <a:ea typeface="Consolas"/>
                <a:cs typeface="Consolas"/>
                <a:sym typeface="Consolas"/>
              </a:rPr>
              <a:t>aprendizaje automático</a:t>
            </a:r>
            <a:r>
              <a:rPr lang="es">
                <a:solidFill>
                  <a:schemeClr val="dk1"/>
                </a:solidFill>
                <a:latin typeface="Consolas"/>
                <a:ea typeface="Consolas"/>
                <a:cs typeface="Consolas"/>
                <a:sym typeface="Consolas"/>
              </a:rPr>
              <a:t> consiste en desarrollar técnicas que permitan que las </a:t>
            </a:r>
            <a:r>
              <a:rPr b="1" lang="es">
                <a:solidFill>
                  <a:schemeClr val="dk1"/>
                </a:solidFill>
                <a:latin typeface="Consolas"/>
                <a:ea typeface="Consolas"/>
                <a:cs typeface="Consolas"/>
                <a:sym typeface="Consolas"/>
              </a:rPr>
              <a:t>computadoras aprendan</a:t>
            </a:r>
            <a:r>
              <a:rPr lang="es">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457200" marR="0" rtl="0" algn="l">
              <a:lnSpc>
                <a:spcPct val="117818"/>
              </a:lnSpc>
              <a:spcBef>
                <a:spcPts val="0"/>
              </a:spcBef>
              <a:spcAft>
                <a:spcPts val="0"/>
              </a:spcAft>
              <a:buNone/>
            </a:pPr>
            <a:r>
              <a:t/>
            </a:r>
            <a:endParaRPr>
              <a:solidFill>
                <a:schemeClr val="dk1"/>
              </a:solidFill>
              <a:latin typeface="Consolas"/>
              <a:ea typeface="Consolas"/>
              <a:cs typeface="Consolas"/>
              <a:sym typeface="Consolas"/>
            </a:endParaRPr>
          </a:p>
          <a:p>
            <a:pPr indent="-317500" lvl="0" marL="457200" marR="0" rtl="0" algn="l">
              <a:lnSpc>
                <a:spcPct val="117818"/>
              </a:lnSpc>
              <a:spcBef>
                <a:spcPts val="0"/>
              </a:spcBef>
              <a:spcAft>
                <a:spcPts val="0"/>
              </a:spcAft>
              <a:buSzPts val="1400"/>
              <a:buChar char="➔"/>
            </a:pPr>
            <a:r>
              <a:rPr lang="es">
                <a:solidFill>
                  <a:schemeClr val="dk1"/>
                </a:solidFill>
                <a:latin typeface="Consolas"/>
                <a:ea typeface="Consolas"/>
                <a:cs typeface="Consolas"/>
                <a:sym typeface="Consolas"/>
              </a:rPr>
              <a:t>Tiene como resultado un </a:t>
            </a:r>
            <a:r>
              <a:rPr b="1" lang="es">
                <a:solidFill>
                  <a:schemeClr val="dk1"/>
                </a:solidFill>
                <a:latin typeface="Consolas"/>
                <a:ea typeface="Consolas"/>
                <a:cs typeface="Consolas"/>
                <a:sym typeface="Consolas"/>
              </a:rPr>
              <a:t>modelo para resolver una tarea.</a:t>
            </a:r>
            <a:r>
              <a:rPr b="1" lang="es">
                <a:solidFill>
                  <a:srgbClr val="222222"/>
                </a:solidFill>
                <a:highlight>
                  <a:srgbClr val="FFFFFF"/>
                </a:highlight>
              </a:rPr>
              <a:t> </a:t>
            </a:r>
            <a:endParaRPr b="1" i="1">
              <a:solidFill>
                <a:srgbClr val="222222"/>
              </a:solidFill>
              <a:highlight>
                <a:srgbClr val="FFFFFF"/>
              </a:highlight>
            </a:endParaRPr>
          </a:p>
          <a:p>
            <a:pPr indent="0" lvl="0" marL="0" marR="0" rtl="0" algn="ctr">
              <a:lnSpc>
                <a:spcPct val="117818"/>
              </a:lnSpc>
              <a:spcBef>
                <a:spcPts val="0"/>
              </a:spcBef>
              <a:spcAft>
                <a:spcPts val="0"/>
              </a:spcAft>
              <a:buNone/>
            </a:pPr>
            <a:r>
              <a:t/>
            </a:r>
            <a:endParaRPr i="1" sz="1200">
              <a:solidFill>
                <a:srgbClr val="222222"/>
              </a:solidFill>
              <a:highlight>
                <a:srgbClr val="FFFFFF"/>
              </a:highlight>
            </a:endParaRPr>
          </a:p>
          <a:p>
            <a:pPr indent="0" lvl="0" marL="0" marR="0" rtl="0" algn="l">
              <a:lnSpc>
                <a:spcPct val="117818"/>
              </a:lnSpc>
              <a:spcBef>
                <a:spcPts val="0"/>
              </a:spcBef>
              <a:spcAft>
                <a:spcPts val="0"/>
              </a:spcAft>
              <a:buClr>
                <a:schemeClr val="dk1"/>
              </a:buClr>
              <a:buSzPts val="11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onsolas"/>
              <a:ea typeface="Consolas"/>
              <a:cs typeface="Consolas"/>
              <a:sym typeface="Consolas"/>
            </a:endParaRPr>
          </a:p>
        </p:txBody>
      </p:sp>
      <p:grpSp>
        <p:nvGrpSpPr>
          <p:cNvPr id="275" name="Google Shape;275;g7a9e3e312f_0_0"/>
          <p:cNvGrpSpPr/>
          <p:nvPr/>
        </p:nvGrpSpPr>
        <p:grpSpPr>
          <a:xfrm>
            <a:off x="1930481" y="1092450"/>
            <a:ext cx="4844429" cy="460810"/>
            <a:chOff x="1593000" y="2322568"/>
            <a:chExt cx="5957975" cy="643500"/>
          </a:xfrm>
        </p:grpSpPr>
        <p:sp>
          <p:nvSpPr>
            <p:cNvPr id="276" name="Google Shape;276;g7a9e3e312f_0_0"/>
            <p:cNvSpPr/>
            <p:nvPr/>
          </p:nvSpPr>
          <p:spPr>
            <a:xfrm>
              <a:off x="3728375" y="2322568"/>
              <a:ext cx="3822600" cy="643500"/>
            </a:xfrm>
            <a:prstGeom prst="rect">
              <a:avLst/>
            </a:prstGeom>
            <a:solidFill>
              <a:srgbClr val="4918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77" name="Google Shape;277;g7a9e3e312f_0_0"/>
            <p:cNvSpPr/>
            <p:nvPr/>
          </p:nvSpPr>
          <p:spPr>
            <a:xfrm flipH="1">
              <a:off x="2283025" y="2322575"/>
              <a:ext cx="1844400" cy="642600"/>
            </a:xfrm>
            <a:prstGeom prst="rect">
              <a:avLst/>
            </a:prstGeom>
            <a:solidFill>
              <a:srgbClr val="4918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78" name="Google Shape;278;g7a9e3e312f_0_0"/>
            <p:cNvSpPr/>
            <p:nvPr/>
          </p:nvSpPr>
          <p:spPr>
            <a:xfrm rot="-5400000">
              <a:off x="3501574" y="1934671"/>
              <a:ext cx="643356" cy="1419149"/>
            </a:xfrm>
            <a:prstGeom prst="flowChartOffpageConnector">
              <a:avLst/>
            </a:prstGeom>
            <a:solidFill>
              <a:srgbClr val="4918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79" name="Google Shape;279;g7a9e3e312f_0_0"/>
            <p:cNvSpPr/>
            <p:nvPr/>
          </p:nvSpPr>
          <p:spPr>
            <a:xfrm>
              <a:off x="2342617" y="2399940"/>
              <a:ext cx="2606700" cy="495900"/>
            </a:xfrm>
            <a:prstGeom prst="rect">
              <a:avLst/>
            </a:prstGeom>
            <a:solidFill>
              <a:srgbClr val="4918D9"/>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a:solidFill>
                    <a:srgbClr val="FFFFFF"/>
                  </a:solidFill>
                  <a:latin typeface="Roboto"/>
                  <a:ea typeface="Roboto"/>
                  <a:cs typeface="Roboto"/>
                  <a:sym typeface="Roboto"/>
                </a:rPr>
                <a:t>Recolección</a:t>
              </a:r>
              <a:endParaRPr b="1">
                <a:solidFill>
                  <a:srgbClr val="FFFFFF"/>
                </a:solidFill>
                <a:latin typeface="Roboto"/>
                <a:ea typeface="Roboto"/>
                <a:cs typeface="Roboto"/>
                <a:sym typeface="Roboto"/>
              </a:endParaRPr>
            </a:p>
          </p:txBody>
        </p:sp>
        <p:sp>
          <p:nvSpPr>
            <p:cNvPr id="280" name="Google Shape;280;g7a9e3e312f_0_0"/>
            <p:cNvSpPr/>
            <p:nvPr/>
          </p:nvSpPr>
          <p:spPr>
            <a:xfrm>
              <a:off x="1593000" y="2322568"/>
              <a:ext cx="690000" cy="642300"/>
            </a:xfrm>
            <a:prstGeom prst="rect">
              <a:avLst/>
            </a:prstGeom>
            <a:solidFill>
              <a:srgbClr val="4918D9"/>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81" name="Google Shape;281;g7a9e3e312f_0_0"/>
            <p:cNvSpPr/>
            <p:nvPr/>
          </p:nvSpPr>
          <p:spPr>
            <a:xfrm>
              <a:off x="1593000" y="2322575"/>
              <a:ext cx="690000" cy="642600"/>
            </a:xfrm>
            <a:prstGeom prst="rect">
              <a:avLst/>
            </a:prstGeom>
            <a:solidFill>
              <a:srgbClr val="4918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latin typeface="Roboto"/>
                  <a:ea typeface="Roboto"/>
                  <a:cs typeface="Roboto"/>
                  <a:sym typeface="Roboto"/>
                </a:rPr>
                <a:t>01</a:t>
              </a:r>
              <a:endParaRPr b="1">
                <a:solidFill>
                  <a:srgbClr val="FFFFFF"/>
                </a:solidFill>
                <a:latin typeface="Roboto"/>
                <a:ea typeface="Roboto"/>
                <a:cs typeface="Roboto"/>
                <a:sym typeface="Roboto"/>
              </a:endParaRPr>
            </a:p>
          </p:txBody>
        </p:sp>
      </p:grpSp>
      <p:grpSp>
        <p:nvGrpSpPr>
          <p:cNvPr id="282" name="Google Shape;282;g7a9e3e312f_0_0"/>
          <p:cNvGrpSpPr/>
          <p:nvPr/>
        </p:nvGrpSpPr>
        <p:grpSpPr>
          <a:xfrm>
            <a:off x="1930481" y="1561330"/>
            <a:ext cx="4844429" cy="460810"/>
            <a:chOff x="1593000" y="2322568"/>
            <a:chExt cx="5957975" cy="643500"/>
          </a:xfrm>
        </p:grpSpPr>
        <p:sp>
          <p:nvSpPr>
            <p:cNvPr id="283" name="Google Shape;283;g7a9e3e312f_0_0"/>
            <p:cNvSpPr/>
            <p:nvPr/>
          </p:nvSpPr>
          <p:spPr>
            <a:xfrm>
              <a:off x="3728375" y="2322568"/>
              <a:ext cx="3822600" cy="643500"/>
            </a:xfrm>
            <a:prstGeom prst="rect">
              <a:avLst/>
            </a:prstGeom>
            <a:solidFill>
              <a:srgbClr val="4918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84" name="Google Shape;284;g7a9e3e312f_0_0"/>
            <p:cNvSpPr/>
            <p:nvPr/>
          </p:nvSpPr>
          <p:spPr>
            <a:xfrm flipH="1">
              <a:off x="2283025" y="2322575"/>
              <a:ext cx="1844400" cy="642600"/>
            </a:xfrm>
            <a:prstGeom prst="rect">
              <a:avLst/>
            </a:prstGeom>
            <a:solidFill>
              <a:srgbClr val="4918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85" name="Google Shape;285;g7a9e3e312f_0_0"/>
            <p:cNvSpPr/>
            <p:nvPr/>
          </p:nvSpPr>
          <p:spPr>
            <a:xfrm rot="-5400000">
              <a:off x="3501574" y="1934671"/>
              <a:ext cx="643356" cy="1419149"/>
            </a:xfrm>
            <a:prstGeom prst="flowChartOffpageConnector">
              <a:avLst/>
            </a:prstGeom>
            <a:solidFill>
              <a:srgbClr val="4918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86" name="Google Shape;286;g7a9e3e312f_0_0"/>
            <p:cNvSpPr/>
            <p:nvPr/>
          </p:nvSpPr>
          <p:spPr>
            <a:xfrm>
              <a:off x="2342618" y="2399959"/>
              <a:ext cx="2971200" cy="495900"/>
            </a:xfrm>
            <a:prstGeom prst="rect">
              <a:avLst/>
            </a:prstGeom>
            <a:solidFill>
              <a:srgbClr val="4918D9"/>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a:solidFill>
                    <a:srgbClr val="FFFFFF"/>
                  </a:solidFill>
                  <a:latin typeface="Roboto"/>
                  <a:ea typeface="Roboto"/>
                  <a:cs typeface="Roboto"/>
                  <a:sym typeface="Roboto"/>
                </a:rPr>
                <a:t>Exploración y Análisis</a:t>
              </a:r>
              <a:endParaRPr b="1">
                <a:solidFill>
                  <a:srgbClr val="FFFFFF"/>
                </a:solidFill>
                <a:latin typeface="Roboto"/>
                <a:ea typeface="Roboto"/>
                <a:cs typeface="Roboto"/>
                <a:sym typeface="Roboto"/>
              </a:endParaRPr>
            </a:p>
          </p:txBody>
        </p:sp>
        <p:sp>
          <p:nvSpPr>
            <p:cNvPr id="287" name="Google Shape;287;g7a9e3e312f_0_0"/>
            <p:cNvSpPr/>
            <p:nvPr/>
          </p:nvSpPr>
          <p:spPr>
            <a:xfrm>
              <a:off x="1593000" y="2322568"/>
              <a:ext cx="690000" cy="642300"/>
            </a:xfrm>
            <a:prstGeom prst="rect">
              <a:avLst/>
            </a:prstGeom>
            <a:solidFill>
              <a:srgbClr val="4918D9"/>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88" name="Google Shape;288;g7a9e3e312f_0_0"/>
            <p:cNvSpPr/>
            <p:nvPr/>
          </p:nvSpPr>
          <p:spPr>
            <a:xfrm>
              <a:off x="1593000" y="2322575"/>
              <a:ext cx="690000" cy="642600"/>
            </a:xfrm>
            <a:prstGeom prst="rect">
              <a:avLst/>
            </a:prstGeom>
            <a:solidFill>
              <a:srgbClr val="4918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latin typeface="Roboto"/>
                  <a:ea typeface="Roboto"/>
                  <a:cs typeface="Roboto"/>
                  <a:sym typeface="Roboto"/>
                </a:rPr>
                <a:t>02</a:t>
              </a:r>
              <a:endParaRPr b="1">
                <a:solidFill>
                  <a:srgbClr val="FFFFFF"/>
                </a:solidFill>
                <a:latin typeface="Roboto"/>
                <a:ea typeface="Roboto"/>
                <a:cs typeface="Roboto"/>
                <a:sym typeface="Roboto"/>
              </a:endParaRPr>
            </a:p>
          </p:txBody>
        </p:sp>
      </p:grpSp>
      <p:grpSp>
        <p:nvGrpSpPr>
          <p:cNvPr id="289" name="Google Shape;289;g7a9e3e312f_0_0"/>
          <p:cNvGrpSpPr/>
          <p:nvPr/>
        </p:nvGrpSpPr>
        <p:grpSpPr>
          <a:xfrm>
            <a:off x="1930481" y="2030198"/>
            <a:ext cx="4844511" cy="460810"/>
            <a:chOff x="1593000" y="2322567"/>
            <a:chExt cx="5958075" cy="643500"/>
          </a:xfrm>
        </p:grpSpPr>
        <p:sp>
          <p:nvSpPr>
            <p:cNvPr id="290" name="Google Shape;290;g7a9e3e312f_0_0"/>
            <p:cNvSpPr/>
            <p:nvPr/>
          </p:nvSpPr>
          <p:spPr>
            <a:xfrm flipH="1">
              <a:off x="2283025" y="2322575"/>
              <a:ext cx="1844400" cy="642600"/>
            </a:xfrm>
            <a:prstGeom prst="rect">
              <a:avLst/>
            </a:prstGeom>
            <a:solidFill>
              <a:srgbClr val="4918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91" name="Google Shape;291;g7a9e3e312f_0_0"/>
            <p:cNvSpPr/>
            <p:nvPr/>
          </p:nvSpPr>
          <p:spPr>
            <a:xfrm>
              <a:off x="1593000" y="2322568"/>
              <a:ext cx="690000" cy="642300"/>
            </a:xfrm>
            <a:prstGeom prst="rect">
              <a:avLst/>
            </a:prstGeom>
            <a:solidFill>
              <a:srgbClr val="4918D9"/>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92" name="Google Shape;292;g7a9e3e312f_0_0"/>
            <p:cNvSpPr/>
            <p:nvPr/>
          </p:nvSpPr>
          <p:spPr>
            <a:xfrm>
              <a:off x="1593000" y="2322575"/>
              <a:ext cx="690000" cy="642600"/>
            </a:xfrm>
            <a:prstGeom prst="rect">
              <a:avLst/>
            </a:prstGeom>
            <a:solidFill>
              <a:srgbClr val="4918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solidFill>
                    <a:srgbClr val="FFFFFF"/>
                  </a:solidFill>
                  <a:latin typeface="Roboto"/>
                  <a:ea typeface="Roboto"/>
                  <a:cs typeface="Roboto"/>
                  <a:sym typeface="Roboto"/>
                </a:rPr>
                <a:t>03</a:t>
              </a:r>
              <a:endParaRPr b="1" sz="1200">
                <a:solidFill>
                  <a:srgbClr val="FFFFFF"/>
                </a:solidFill>
                <a:latin typeface="Roboto"/>
                <a:ea typeface="Roboto"/>
                <a:cs typeface="Roboto"/>
                <a:sym typeface="Roboto"/>
              </a:endParaRPr>
            </a:p>
          </p:txBody>
        </p:sp>
        <p:sp>
          <p:nvSpPr>
            <p:cNvPr id="293" name="Google Shape;293;g7a9e3e312f_0_0"/>
            <p:cNvSpPr/>
            <p:nvPr/>
          </p:nvSpPr>
          <p:spPr>
            <a:xfrm>
              <a:off x="4565004" y="2323750"/>
              <a:ext cx="2971200" cy="642300"/>
            </a:xfrm>
            <a:prstGeom prst="rect">
              <a:avLst/>
            </a:prstGeom>
            <a:solidFill>
              <a:srgbClr val="4918D9"/>
            </a:solid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b="1" lang="es" sz="800">
                  <a:solidFill>
                    <a:srgbClr val="A72A1E"/>
                  </a:solidFill>
                  <a:latin typeface="Roboto"/>
                  <a:ea typeface="Roboto"/>
                  <a:cs typeface="Roboto"/>
                  <a:sym typeface="Roboto"/>
                </a:rPr>
                <a:t>Donec risus dolor porta venenatis </a:t>
              </a:r>
              <a:endParaRPr b="1"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b="1" lang="es" sz="800">
                  <a:solidFill>
                    <a:srgbClr val="A72A1E"/>
                  </a:solidFill>
                  <a:latin typeface="Roboto"/>
                  <a:ea typeface="Roboto"/>
                  <a:cs typeface="Roboto"/>
                  <a:sym typeface="Roboto"/>
                </a:rPr>
                <a:t>Pharetra luctus felis</a:t>
              </a:r>
              <a:endParaRPr b="1"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b="1" lang="es" sz="800">
                  <a:solidFill>
                    <a:srgbClr val="A72A1E"/>
                  </a:solidFill>
                  <a:latin typeface="Roboto"/>
                  <a:ea typeface="Roboto"/>
                  <a:cs typeface="Roboto"/>
                  <a:sym typeface="Roboto"/>
                </a:rPr>
                <a:t>Proin in tellus felis volutpat </a:t>
              </a:r>
              <a:endParaRPr b="1" sz="800">
                <a:solidFill>
                  <a:srgbClr val="A72A1E"/>
                </a:solidFill>
                <a:latin typeface="Roboto"/>
                <a:ea typeface="Roboto"/>
                <a:cs typeface="Roboto"/>
                <a:sym typeface="Roboto"/>
              </a:endParaRPr>
            </a:p>
          </p:txBody>
        </p:sp>
        <p:sp>
          <p:nvSpPr>
            <p:cNvPr id="294" name="Google Shape;294;g7a9e3e312f_0_0"/>
            <p:cNvSpPr/>
            <p:nvPr/>
          </p:nvSpPr>
          <p:spPr>
            <a:xfrm>
              <a:off x="3953475" y="2322567"/>
              <a:ext cx="3597600" cy="643500"/>
            </a:xfrm>
            <a:prstGeom prst="rect">
              <a:avLst/>
            </a:prstGeom>
            <a:solidFill>
              <a:srgbClr val="4918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nvGrpSpPr>
          <p:cNvPr id="295" name="Google Shape;295;g7a9e3e312f_0_0"/>
          <p:cNvGrpSpPr/>
          <p:nvPr/>
        </p:nvGrpSpPr>
        <p:grpSpPr>
          <a:xfrm>
            <a:off x="1930481" y="2499092"/>
            <a:ext cx="4844429" cy="460810"/>
            <a:chOff x="1593000" y="2322568"/>
            <a:chExt cx="5957975" cy="643500"/>
          </a:xfrm>
        </p:grpSpPr>
        <p:sp>
          <p:nvSpPr>
            <p:cNvPr id="296" name="Google Shape;296;g7a9e3e312f_0_0"/>
            <p:cNvSpPr/>
            <p:nvPr/>
          </p:nvSpPr>
          <p:spPr>
            <a:xfrm>
              <a:off x="3728375" y="2322568"/>
              <a:ext cx="3822600" cy="643500"/>
            </a:xfrm>
            <a:prstGeom prst="rect">
              <a:avLst/>
            </a:prstGeom>
            <a:solidFill>
              <a:srgbClr val="4918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97" name="Google Shape;297;g7a9e3e312f_0_0"/>
            <p:cNvSpPr/>
            <p:nvPr/>
          </p:nvSpPr>
          <p:spPr>
            <a:xfrm flipH="1">
              <a:off x="2283025" y="2322575"/>
              <a:ext cx="1844400" cy="642600"/>
            </a:xfrm>
            <a:prstGeom prst="rect">
              <a:avLst/>
            </a:prstGeom>
            <a:solidFill>
              <a:srgbClr val="4918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98" name="Google Shape;298;g7a9e3e312f_0_0"/>
            <p:cNvSpPr/>
            <p:nvPr/>
          </p:nvSpPr>
          <p:spPr>
            <a:xfrm>
              <a:off x="2342624" y="2431886"/>
              <a:ext cx="2974800" cy="533100"/>
            </a:xfrm>
            <a:prstGeom prst="rect">
              <a:avLst/>
            </a:prstGeom>
            <a:solidFill>
              <a:srgbClr val="4918D9"/>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a:solidFill>
                    <a:srgbClr val="FFFFFF"/>
                  </a:solidFill>
                  <a:latin typeface="Roboto"/>
                  <a:ea typeface="Roboto"/>
                  <a:cs typeface="Roboto"/>
                  <a:sym typeface="Roboto"/>
                </a:rPr>
                <a:t>Storytelling</a:t>
              </a:r>
              <a:endParaRPr b="1">
                <a:solidFill>
                  <a:srgbClr val="FFFFFF"/>
                </a:solidFill>
                <a:latin typeface="Roboto"/>
                <a:ea typeface="Roboto"/>
                <a:cs typeface="Roboto"/>
                <a:sym typeface="Roboto"/>
              </a:endParaRPr>
            </a:p>
          </p:txBody>
        </p:sp>
        <p:sp>
          <p:nvSpPr>
            <p:cNvPr id="299" name="Google Shape;299;g7a9e3e312f_0_0"/>
            <p:cNvSpPr/>
            <p:nvPr/>
          </p:nvSpPr>
          <p:spPr>
            <a:xfrm>
              <a:off x="1593000" y="2322568"/>
              <a:ext cx="690000" cy="642300"/>
            </a:xfrm>
            <a:prstGeom prst="rect">
              <a:avLst/>
            </a:prstGeom>
            <a:solidFill>
              <a:srgbClr val="4918D9"/>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00" name="Google Shape;300;g7a9e3e312f_0_0"/>
            <p:cNvSpPr/>
            <p:nvPr/>
          </p:nvSpPr>
          <p:spPr>
            <a:xfrm>
              <a:off x="1593000" y="2322575"/>
              <a:ext cx="690000" cy="642600"/>
            </a:xfrm>
            <a:prstGeom prst="rect">
              <a:avLst/>
            </a:prstGeom>
            <a:solidFill>
              <a:srgbClr val="4918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latin typeface="Roboto"/>
                  <a:ea typeface="Roboto"/>
                  <a:cs typeface="Roboto"/>
                  <a:sym typeface="Roboto"/>
                </a:rPr>
                <a:t>04</a:t>
              </a:r>
              <a:endParaRPr b="1">
                <a:solidFill>
                  <a:srgbClr val="FFFFFF"/>
                </a:solidFill>
                <a:latin typeface="Roboto"/>
                <a:ea typeface="Roboto"/>
                <a:cs typeface="Roboto"/>
                <a:sym typeface="Roboto"/>
              </a:endParaRPr>
            </a:p>
          </p:txBody>
        </p:sp>
      </p:grpSp>
      <p:sp>
        <p:nvSpPr>
          <p:cNvPr id="301" name="Google Shape;301;g7a9e3e312f_0_0"/>
          <p:cNvSpPr/>
          <p:nvPr/>
        </p:nvSpPr>
        <p:spPr>
          <a:xfrm>
            <a:off x="2540065" y="2095172"/>
            <a:ext cx="2816400" cy="302400"/>
          </a:xfrm>
          <a:prstGeom prst="rect">
            <a:avLst/>
          </a:prstGeom>
          <a:solidFill>
            <a:srgbClr val="4918D9"/>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a:solidFill>
                  <a:schemeClr val="lt1"/>
                </a:solidFill>
                <a:latin typeface="Roboto"/>
                <a:ea typeface="Roboto"/>
                <a:cs typeface="Roboto"/>
                <a:sym typeface="Roboto"/>
              </a:rPr>
              <a:t>Visualización </a:t>
            </a:r>
            <a:endParaRPr b="1">
              <a:solidFill>
                <a:srgbClr val="FFFFFF"/>
              </a:solidFill>
              <a:latin typeface="Roboto"/>
              <a:ea typeface="Roboto"/>
              <a:cs typeface="Roboto"/>
              <a:sym typeface="Roboto"/>
            </a:endParaRPr>
          </a:p>
        </p:txBody>
      </p:sp>
      <p:grpSp>
        <p:nvGrpSpPr>
          <p:cNvPr id="302" name="Google Shape;302;g7a9e3e312f_0_0"/>
          <p:cNvGrpSpPr/>
          <p:nvPr/>
        </p:nvGrpSpPr>
        <p:grpSpPr>
          <a:xfrm>
            <a:off x="1930481" y="2967992"/>
            <a:ext cx="4844429" cy="460810"/>
            <a:chOff x="1593000" y="2322568"/>
            <a:chExt cx="5957975" cy="643500"/>
          </a:xfrm>
        </p:grpSpPr>
        <p:sp>
          <p:nvSpPr>
            <p:cNvPr id="303" name="Google Shape;303;g7a9e3e312f_0_0"/>
            <p:cNvSpPr/>
            <p:nvPr/>
          </p:nvSpPr>
          <p:spPr>
            <a:xfrm>
              <a:off x="3728375" y="2322568"/>
              <a:ext cx="3822600" cy="643500"/>
            </a:xfrm>
            <a:prstGeom prst="rect">
              <a:avLst/>
            </a:prstGeom>
            <a:solidFill>
              <a:srgbClr val="4918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04" name="Google Shape;304;g7a9e3e312f_0_0"/>
            <p:cNvSpPr/>
            <p:nvPr/>
          </p:nvSpPr>
          <p:spPr>
            <a:xfrm flipH="1">
              <a:off x="2283025" y="2322575"/>
              <a:ext cx="1844400" cy="642600"/>
            </a:xfrm>
            <a:prstGeom prst="rect">
              <a:avLst/>
            </a:prstGeom>
            <a:solidFill>
              <a:srgbClr val="4918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05" name="Google Shape;305;g7a9e3e312f_0_0"/>
            <p:cNvSpPr/>
            <p:nvPr/>
          </p:nvSpPr>
          <p:spPr>
            <a:xfrm>
              <a:off x="2342624" y="2431886"/>
              <a:ext cx="2974800" cy="533100"/>
            </a:xfrm>
            <a:prstGeom prst="rect">
              <a:avLst/>
            </a:prstGeom>
            <a:solidFill>
              <a:srgbClr val="4918D9"/>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a:solidFill>
                    <a:srgbClr val="FFFFFF"/>
                  </a:solidFill>
                  <a:latin typeface="Roboto"/>
                  <a:ea typeface="Roboto"/>
                  <a:cs typeface="Roboto"/>
                  <a:sym typeface="Roboto"/>
                </a:rPr>
                <a:t>Modelaje de Datos</a:t>
              </a:r>
              <a:endParaRPr b="1">
                <a:solidFill>
                  <a:srgbClr val="FFFFFF"/>
                </a:solidFill>
                <a:latin typeface="Roboto"/>
                <a:ea typeface="Roboto"/>
                <a:cs typeface="Roboto"/>
                <a:sym typeface="Roboto"/>
              </a:endParaRPr>
            </a:p>
          </p:txBody>
        </p:sp>
        <p:sp>
          <p:nvSpPr>
            <p:cNvPr id="306" name="Google Shape;306;g7a9e3e312f_0_0"/>
            <p:cNvSpPr/>
            <p:nvPr/>
          </p:nvSpPr>
          <p:spPr>
            <a:xfrm>
              <a:off x="1593000" y="2322568"/>
              <a:ext cx="690000" cy="642300"/>
            </a:xfrm>
            <a:prstGeom prst="rect">
              <a:avLst/>
            </a:prstGeom>
            <a:solidFill>
              <a:srgbClr val="4918D9"/>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07" name="Google Shape;307;g7a9e3e312f_0_0"/>
            <p:cNvSpPr/>
            <p:nvPr/>
          </p:nvSpPr>
          <p:spPr>
            <a:xfrm>
              <a:off x="1593000" y="2322575"/>
              <a:ext cx="690000" cy="642600"/>
            </a:xfrm>
            <a:prstGeom prst="rect">
              <a:avLst/>
            </a:prstGeom>
            <a:solidFill>
              <a:srgbClr val="4918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latin typeface="Roboto"/>
                  <a:ea typeface="Roboto"/>
                  <a:cs typeface="Roboto"/>
                  <a:sym typeface="Roboto"/>
                </a:rPr>
                <a:t>05</a:t>
              </a:r>
              <a:endParaRPr b="1">
                <a:solidFill>
                  <a:srgbClr val="FFFFFF"/>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g7a9e3e312f_0_581"/>
          <p:cNvSpPr txBox="1"/>
          <p:nvPr/>
        </p:nvSpPr>
        <p:spPr>
          <a:xfrm>
            <a:off x="366450" y="50450"/>
            <a:ext cx="7042800" cy="562800"/>
          </a:xfrm>
          <a:prstGeom prst="rect">
            <a:avLst/>
          </a:prstGeom>
          <a:noFill/>
          <a:ln>
            <a:noFill/>
          </a:ln>
        </p:spPr>
        <p:txBody>
          <a:bodyPr anchorCtr="0" anchor="t" bIns="91425" lIns="91425" spcFirstLastPara="1" rIns="91425" wrap="square" tIns="91425">
            <a:noAutofit/>
          </a:bodyPr>
          <a:lstStyle/>
          <a:p>
            <a:pPr indent="0" lvl="0" marL="0" marR="12700" rtl="0" algn="l">
              <a:lnSpc>
                <a:spcPct val="117818"/>
              </a:lnSpc>
              <a:spcBef>
                <a:spcPts val="100"/>
              </a:spcBef>
              <a:spcAft>
                <a:spcPts val="0"/>
              </a:spcAft>
              <a:buClr>
                <a:schemeClr val="dk1"/>
              </a:buClr>
              <a:buSzPts val="1100"/>
              <a:buFont typeface="Arial"/>
              <a:buNone/>
            </a:pPr>
            <a:r>
              <a:rPr b="1" lang="es" sz="2300">
                <a:solidFill>
                  <a:schemeClr val="dk1"/>
                </a:solidFill>
                <a:latin typeface="Consolas"/>
                <a:ea typeface="Consolas"/>
                <a:cs typeface="Consolas"/>
                <a:sym typeface="Consolas"/>
              </a:rPr>
              <a:t>Tipos de Aprendizaje</a:t>
            </a:r>
            <a:endParaRPr b="1" i="0" sz="2500" u="none" cap="none" strike="noStrike">
              <a:solidFill>
                <a:schemeClr val="dk1"/>
              </a:solidFill>
              <a:latin typeface="Consolas"/>
              <a:ea typeface="Consolas"/>
              <a:cs typeface="Consolas"/>
              <a:sym typeface="Consolas"/>
            </a:endParaRPr>
          </a:p>
        </p:txBody>
      </p:sp>
      <p:sp>
        <p:nvSpPr>
          <p:cNvPr id="313" name="Google Shape;313;g7a9e3e312f_0_581"/>
          <p:cNvSpPr txBox="1"/>
          <p:nvPr/>
        </p:nvSpPr>
        <p:spPr>
          <a:xfrm>
            <a:off x="315200" y="1194150"/>
            <a:ext cx="3960000" cy="1683000"/>
          </a:xfrm>
          <a:prstGeom prst="rect">
            <a:avLst/>
          </a:prstGeom>
          <a:noFill/>
          <a:ln>
            <a:noFill/>
          </a:ln>
        </p:spPr>
        <p:txBody>
          <a:bodyPr anchorCtr="0" anchor="t" bIns="91425" lIns="91425" spcFirstLastPara="1" rIns="91425" wrap="square" tIns="91425">
            <a:noAutofit/>
          </a:bodyPr>
          <a:lstStyle/>
          <a:p>
            <a:pPr indent="0" lvl="0" marL="0" rtl="0" algn="ctr">
              <a:lnSpc>
                <a:spcPct val="117818"/>
              </a:lnSpc>
              <a:spcBef>
                <a:spcPts val="0"/>
              </a:spcBef>
              <a:spcAft>
                <a:spcPts val="0"/>
              </a:spcAft>
              <a:buNone/>
            </a:pPr>
            <a:r>
              <a:rPr b="1" lang="es" sz="1800" u="sng">
                <a:solidFill>
                  <a:schemeClr val="dk1"/>
                </a:solidFill>
                <a:latin typeface="Consolas"/>
                <a:ea typeface="Consolas"/>
                <a:cs typeface="Consolas"/>
                <a:sym typeface="Consolas"/>
              </a:rPr>
              <a:t>Aprendizaje</a:t>
            </a:r>
            <a:r>
              <a:rPr b="1" lang="es" sz="1800" u="sng">
                <a:solidFill>
                  <a:schemeClr val="dk1"/>
                </a:solidFill>
                <a:latin typeface="Consolas"/>
                <a:ea typeface="Consolas"/>
                <a:cs typeface="Consolas"/>
                <a:sym typeface="Consolas"/>
              </a:rPr>
              <a:t> Supervisado</a:t>
            </a:r>
            <a:endParaRPr b="1" sz="1800" u="sng">
              <a:solidFill>
                <a:schemeClr val="dk1"/>
              </a:solidFill>
              <a:latin typeface="Consolas"/>
              <a:ea typeface="Consolas"/>
              <a:cs typeface="Consolas"/>
              <a:sym typeface="Consolas"/>
            </a:endParaRPr>
          </a:p>
          <a:p>
            <a:pPr indent="0" lvl="0" marL="0" rtl="0" algn="l">
              <a:lnSpc>
                <a:spcPct val="117818"/>
              </a:lnSpc>
              <a:spcBef>
                <a:spcPts val="0"/>
              </a:spcBef>
              <a:spcAft>
                <a:spcPts val="0"/>
              </a:spcAft>
              <a:buNone/>
            </a:pPr>
            <a:r>
              <a:t/>
            </a:r>
            <a:endParaRPr b="1" sz="1800">
              <a:solidFill>
                <a:schemeClr val="dk1"/>
              </a:solidFill>
              <a:latin typeface="Consolas"/>
              <a:ea typeface="Consolas"/>
              <a:cs typeface="Consolas"/>
              <a:sym typeface="Consolas"/>
            </a:endParaRPr>
          </a:p>
          <a:p>
            <a:pPr indent="0" lvl="0" marL="0" rtl="0" algn="l">
              <a:lnSpc>
                <a:spcPct val="117818"/>
              </a:lnSpc>
              <a:spcBef>
                <a:spcPts val="0"/>
              </a:spcBef>
              <a:spcAft>
                <a:spcPts val="0"/>
              </a:spcAft>
              <a:buNone/>
            </a:pPr>
            <a:r>
              <a:rPr b="1" lang="es" sz="1800">
                <a:solidFill>
                  <a:schemeClr val="dk1"/>
                </a:solidFill>
                <a:latin typeface="Consolas"/>
                <a:ea typeface="Consolas"/>
                <a:cs typeface="Consolas"/>
                <a:sym typeface="Consolas"/>
              </a:rPr>
              <a:t>Tenemos</a:t>
            </a:r>
            <a:r>
              <a:rPr lang="es" sz="1800">
                <a:solidFill>
                  <a:schemeClr val="dk1"/>
                </a:solidFill>
                <a:latin typeface="Consolas"/>
                <a:ea typeface="Consolas"/>
                <a:cs typeface="Consolas"/>
                <a:sym typeface="Consolas"/>
              </a:rPr>
              <a:t> información sobre la </a:t>
            </a:r>
            <a:r>
              <a:rPr b="1" lang="es" sz="1800">
                <a:solidFill>
                  <a:schemeClr val="dk1"/>
                </a:solidFill>
                <a:latin typeface="Consolas"/>
                <a:ea typeface="Consolas"/>
                <a:cs typeface="Consolas"/>
                <a:sym typeface="Consolas"/>
              </a:rPr>
              <a:t>variable respuesta.</a:t>
            </a:r>
            <a:endParaRPr b="1" sz="1800">
              <a:solidFill>
                <a:schemeClr val="dk1"/>
              </a:solidFill>
              <a:latin typeface="Consolas"/>
              <a:ea typeface="Consolas"/>
              <a:cs typeface="Consolas"/>
              <a:sym typeface="Consolas"/>
            </a:endParaRPr>
          </a:p>
          <a:p>
            <a:pPr indent="0" lvl="0" marL="0" marR="0" rtl="0" algn="l">
              <a:lnSpc>
                <a:spcPct val="117818"/>
              </a:lnSpc>
              <a:spcBef>
                <a:spcPts val="0"/>
              </a:spcBef>
              <a:spcAft>
                <a:spcPts val="0"/>
              </a:spcAft>
              <a:buClr>
                <a:schemeClr val="dk1"/>
              </a:buClr>
              <a:buSzPts val="1100"/>
              <a:buFont typeface="Arial"/>
              <a:buNone/>
            </a:pPr>
            <a:r>
              <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800" u="none" cap="none" strike="noStrike">
              <a:solidFill>
                <a:schemeClr val="dk1"/>
              </a:solidFill>
              <a:latin typeface="Consolas"/>
              <a:ea typeface="Consolas"/>
              <a:cs typeface="Consolas"/>
              <a:sym typeface="Consolas"/>
            </a:endParaRPr>
          </a:p>
        </p:txBody>
      </p:sp>
      <p:sp>
        <p:nvSpPr>
          <p:cNvPr id="314" name="Google Shape;314;g7a9e3e312f_0_581"/>
          <p:cNvSpPr txBox="1"/>
          <p:nvPr/>
        </p:nvSpPr>
        <p:spPr>
          <a:xfrm>
            <a:off x="4661625" y="1194150"/>
            <a:ext cx="4696500" cy="2983200"/>
          </a:xfrm>
          <a:prstGeom prst="rect">
            <a:avLst/>
          </a:prstGeom>
          <a:noFill/>
          <a:ln>
            <a:noFill/>
          </a:ln>
        </p:spPr>
        <p:txBody>
          <a:bodyPr anchorCtr="0" anchor="t" bIns="91425" lIns="91425" spcFirstLastPara="1" rIns="91425" wrap="square" tIns="91425">
            <a:noAutofit/>
          </a:bodyPr>
          <a:lstStyle/>
          <a:p>
            <a:pPr indent="0" lvl="0" marL="0" rtl="0" algn="ctr">
              <a:lnSpc>
                <a:spcPct val="117818"/>
              </a:lnSpc>
              <a:spcBef>
                <a:spcPts val="0"/>
              </a:spcBef>
              <a:spcAft>
                <a:spcPts val="0"/>
              </a:spcAft>
              <a:buNone/>
            </a:pPr>
            <a:r>
              <a:rPr b="1" lang="es" sz="1800" u="sng">
                <a:solidFill>
                  <a:schemeClr val="dk1"/>
                </a:solidFill>
                <a:latin typeface="Consolas"/>
                <a:ea typeface="Consolas"/>
                <a:cs typeface="Consolas"/>
                <a:sym typeface="Consolas"/>
              </a:rPr>
              <a:t>Aprendizaje</a:t>
            </a:r>
            <a:r>
              <a:rPr b="1" lang="es" sz="1800" u="sng">
                <a:solidFill>
                  <a:schemeClr val="dk1"/>
                </a:solidFill>
                <a:latin typeface="Consolas"/>
                <a:ea typeface="Consolas"/>
                <a:cs typeface="Consolas"/>
                <a:sym typeface="Consolas"/>
              </a:rPr>
              <a:t> No Supervisado</a:t>
            </a:r>
            <a:endParaRPr b="1" sz="1800" u="sng">
              <a:solidFill>
                <a:schemeClr val="dk1"/>
              </a:solidFill>
              <a:latin typeface="Consolas"/>
              <a:ea typeface="Consolas"/>
              <a:cs typeface="Consolas"/>
              <a:sym typeface="Consolas"/>
            </a:endParaRPr>
          </a:p>
          <a:p>
            <a:pPr indent="0" lvl="0" marL="0" rtl="0" algn="l">
              <a:lnSpc>
                <a:spcPct val="117818"/>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marR="0" rtl="0" algn="l">
              <a:lnSpc>
                <a:spcPct val="117818"/>
              </a:lnSpc>
              <a:spcBef>
                <a:spcPts val="0"/>
              </a:spcBef>
              <a:spcAft>
                <a:spcPts val="0"/>
              </a:spcAft>
              <a:buNone/>
            </a:pPr>
            <a:r>
              <a:rPr b="1" lang="es" sz="1800">
                <a:solidFill>
                  <a:schemeClr val="dk1"/>
                </a:solidFill>
                <a:latin typeface="Consolas"/>
                <a:ea typeface="Consolas"/>
                <a:cs typeface="Consolas"/>
                <a:sym typeface="Consolas"/>
              </a:rPr>
              <a:t>No</a:t>
            </a:r>
            <a:r>
              <a:rPr lang="es" sz="1800">
                <a:solidFill>
                  <a:schemeClr val="dk1"/>
                </a:solidFill>
                <a:latin typeface="Consolas"/>
                <a:ea typeface="Consolas"/>
                <a:cs typeface="Consolas"/>
                <a:sym typeface="Consolas"/>
              </a:rPr>
              <a:t> tenemos una </a:t>
            </a:r>
            <a:r>
              <a:rPr b="1" lang="es" sz="1800">
                <a:solidFill>
                  <a:schemeClr val="dk1"/>
                </a:solidFill>
                <a:latin typeface="Consolas"/>
                <a:ea typeface="Consolas"/>
                <a:cs typeface="Consolas"/>
                <a:sym typeface="Consolas"/>
              </a:rPr>
              <a:t>variable respuesta.</a:t>
            </a:r>
            <a:endParaRPr b="1" i="0" sz="1800" u="none" cap="none" strike="noStrike">
              <a:solidFill>
                <a:schemeClr val="dk1"/>
              </a:solidFill>
              <a:latin typeface="Consolas"/>
              <a:ea typeface="Consolas"/>
              <a:cs typeface="Consolas"/>
              <a:sym typeface="Consolas"/>
            </a:endParaRPr>
          </a:p>
          <a:p>
            <a:pPr indent="0" lvl="0" marL="0" marR="0" rtl="0" algn="l">
              <a:lnSpc>
                <a:spcPct val="117818"/>
              </a:lnSpc>
              <a:spcBef>
                <a:spcPts val="0"/>
              </a:spcBef>
              <a:spcAft>
                <a:spcPts val="0"/>
              </a:spcAft>
              <a:buClr>
                <a:schemeClr val="dk1"/>
              </a:buClr>
              <a:buSzPts val="1100"/>
              <a:buFont typeface="Arial"/>
              <a:buNone/>
            </a:pPr>
            <a:r>
              <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800" u="none" cap="none" strike="noStrike">
              <a:solidFill>
                <a:schemeClr val="dk1"/>
              </a:solidFill>
              <a:latin typeface="Consolas"/>
              <a:ea typeface="Consolas"/>
              <a:cs typeface="Consolas"/>
              <a:sym typeface="Consolas"/>
            </a:endParaRPr>
          </a:p>
        </p:txBody>
      </p:sp>
      <p:pic>
        <p:nvPicPr>
          <p:cNvPr id="315" name="Google Shape;315;g7a9e3e312f_0_581"/>
          <p:cNvPicPr preferRelativeResize="0"/>
          <p:nvPr/>
        </p:nvPicPr>
        <p:blipFill rotWithShape="1">
          <a:blip r:embed="rId3">
            <a:alphaModFix/>
          </a:blip>
          <a:srcRect b="0" l="0" r="0" t="0"/>
          <a:stretch/>
        </p:blipFill>
        <p:spPr>
          <a:xfrm>
            <a:off x="186349" y="2941850"/>
            <a:ext cx="2967700" cy="695100"/>
          </a:xfrm>
          <a:prstGeom prst="rect">
            <a:avLst/>
          </a:prstGeom>
          <a:noFill/>
          <a:ln>
            <a:noFill/>
          </a:ln>
        </p:spPr>
      </p:pic>
      <p:pic>
        <p:nvPicPr>
          <p:cNvPr id="316" name="Google Shape;316;g7a9e3e312f_0_581"/>
          <p:cNvPicPr preferRelativeResize="0"/>
          <p:nvPr/>
        </p:nvPicPr>
        <p:blipFill>
          <a:blip r:embed="rId4">
            <a:alphaModFix/>
          </a:blip>
          <a:stretch>
            <a:fillRect/>
          </a:stretch>
        </p:blipFill>
        <p:spPr>
          <a:xfrm>
            <a:off x="3441600" y="2970950"/>
            <a:ext cx="606595" cy="562875"/>
          </a:xfrm>
          <a:prstGeom prst="rect">
            <a:avLst/>
          </a:prstGeom>
          <a:noFill/>
          <a:ln>
            <a:noFill/>
          </a:ln>
        </p:spPr>
      </p:pic>
      <p:pic>
        <p:nvPicPr>
          <p:cNvPr id="317" name="Google Shape;317;g7a9e3e312f_0_581"/>
          <p:cNvPicPr preferRelativeResize="0"/>
          <p:nvPr/>
        </p:nvPicPr>
        <p:blipFill rotWithShape="1">
          <a:blip r:embed="rId3">
            <a:alphaModFix/>
          </a:blip>
          <a:srcRect b="0" l="0" r="0" t="0"/>
          <a:stretch/>
        </p:blipFill>
        <p:spPr>
          <a:xfrm>
            <a:off x="5291749" y="2941850"/>
            <a:ext cx="2967700" cy="695100"/>
          </a:xfrm>
          <a:prstGeom prst="rect">
            <a:avLst/>
          </a:prstGeom>
          <a:noFill/>
          <a:ln>
            <a:noFill/>
          </a:ln>
        </p:spPr>
      </p:pic>
      <p:cxnSp>
        <p:nvCxnSpPr>
          <p:cNvPr id="318" name="Google Shape;318;g7a9e3e312f_0_581"/>
          <p:cNvCxnSpPr/>
          <p:nvPr/>
        </p:nvCxnSpPr>
        <p:spPr>
          <a:xfrm>
            <a:off x="3192150" y="3302450"/>
            <a:ext cx="320400" cy="0"/>
          </a:xfrm>
          <a:prstGeom prst="straightConnector1">
            <a:avLst/>
          </a:prstGeom>
          <a:noFill/>
          <a:ln cap="flat" cmpd="sng" w="9525">
            <a:solidFill>
              <a:srgbClr val="000000"/>
            </a:solidFill>
            <a:prstDash val="solid"/>
            <a:round/>
            <a:headEnd len="med" w="med" type="none"/>
            <a:tailEnd len="med" w="med" type="triangle"/>
          </a:ln>
        </p:spPr>
      </p:cxnSp>
      <p:pic>
        <p:nvPicPr>
          <p:cNvPr id="319" name="Google Shape;319;g7a9e3e312f_0_581"/>
          <p:cNvPicPr preferRelativeResize="0"/>
          <p:nvPr/>
        </p:nvPicPr>
        <p:blipFill>
          <a:blip r:embed="rId5">
            <a:alphaModFix/>
          </a:blip>
          <a:stretch>
            <a:fillRect/>
          </a:stretch>
        </p:blipFill>
        <p:spPr>
          <a:xfrm>
            <a:off x="3788800" y="3817025"/>
            <a:ext cx="1566401" cy="1044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g7a9e3e312f_0_594"/>
          <p:cNvSpPr txBox="1"/>
          <p:nvPr/>
        </p:nvSpPr>
        <p:spPr>
          <a:xfrm>
            <a:off x="366450" y="50450"/>
            <a:ext cx="7042800" cy="314100"/>
          </a:xfrm>
          <a:prstGeom prst="rect">
            <a:avLst/>
          </a:prstGeom>
          <a:noFill/>
          <a:ln>
            <a:noFill/>
          </a:ln>
        </p:spPr>
        <p:txBody>
          <a:bodyPr anchorCtr="0" anchor="t" bIns="91425" lIns="91425" spcFirstLastPara="1" rIns="91425" wrap="square" tIns="91425">
            <a:noAutofit/>
          </a:bodyPr>
          <a:lstStyle/>
          <a:p>
            <a:pPr indent="0" lvl="0" marL="0" marR="12700" rtl="0" algn="l">
              <a:lnSpc>
                <a:spcPct val="117818"/>
              </a:lnSpc>
              <a:spcBef>
                <a:spcPts val="100"/>
              </a:spcBef>
              <a:spcAft>
                <a:spcPts val="0"/>
              </a:spcAft>
              <a:buClr>
                <a:schemeClr val="dk1"/>
              </a:buClr>
              <a:buSzPts val="1100"/>
              <a:buFont typeface="Arial"/>
              <a:buNone/>
            </a:pPr>
            <a:r>
              <a:rPr b="1" lang="es" sz="2300">
                <a:solidFill>
                  <a:schemeClr val="dk1"/>
                </a:solidFill>
                <a:latin typeface="Consolas"/>
                <a:ea typeface="Consolas"/>
                <a:cs typeface="Consolas"/>
                <a:sym typeface="Consolas"/>
              </a:rPr>
              <a:t>Aprendizaje Supervisado</a:t>
            </a:r>
            <a:endParaRPr b="1" i="0" sz="2500" u="none" cap="none" strike="noStrike">
              <a:solidFill>
                <a:schemeClr val="dk1"/>
              </a:solidFill>
              <a:latin typeface="Consolas"/>
              <a:ea typeface="Consolas"/>
              <a:cs typeface="Consolas"/>
              <a:sym typeface="Consolas"/>
            </a:endParaRPr>
          </a:p>
        </p:txBody>
      </p:sp>
      <p:pic>
        <p:nvPicPr>
          <p:cNvPr id="325" name="Google Shape;325;g7a9e3e312f_0_594"/>
          <p:cNvPicPr preferRelativeResize="0"/>
          <p:nvPr/>
        </p:nvPicPr>
        <p:blipFill>
          <a:blip r:embed="rId3">
            <a:alphaModFix/>
          </a:blip>
          <a:stretch>
            <a:fillRect/>
          </a:stretch>
        </p:blipFill>
        <p:spPr>
          <a:xfrm>
            <a:off x="733950" y="2366513"/>
            <a:ext cx="606595" cy="562875"/>
          </a:xfrm>
          <a:prstGeom prst="rect">
            <a:avLst/>
          </a:prstGeom>
          <a:noFill/>
          <a:ln>
            <a:noFill/>
          </a:ln>
        </p:spPr>
      </p:pic>
      <p:sp>
        <p:nvSpPr>
          <p:cNvPr id="326" name="Google Shape;326;g7a9e3e312f_0_594"/>
          <p:cNvSpPr txBox="1"/>
          <p:nvPr/>
        </p:nvSpPr>
        <p:spPr>
          <a:xfrm>
            <a:off x="510400" y="2819750"/>
            <a:ext cx="1092900" cy="562800"/>
          </a:xfrm>
          <a:prstGeom prst="rect">
            <a:avLst/>
          </a:prstGeom>
          <a:noFill/>
          <a:ln>
            <a:noFill/>
          </a:ln>
        </p:spPr>
        <p:txBody>
          <a:bodyPr anchorCtr="0" anchor="t" bIns="91425" lIns="91425" spcFirstLastPara="1" rIns="91425" wrap="square" tIns="91425">
            <a:noAutofit/>
          </a:bodyPr>
          <a:lstStyle/>
          <a:p>
            <a:pPr indent="0" lvl="0" marL="0" rtl="0" algn="ctr">
              <a:lnSpc>
                <a:spcPct val="117818"/>
              </a:lnSpc>
              <a:spcBef>
                <a:spcPts val="0"/>
              </a:spcBef>
              <a:spcAft>
                <a:spcPts val="0"/>
              </a:spcAft>
              <a:buNone/>
            </a:pPr>
            <a:r>
              <a:rPr b="1" i="1" lang="es" sz="1200">
                <a:latin typeface="Consolas"/>
                <a:ea typeface="Consolas"/>
                <a:cs typeface="Consolas"/>
                <a:sym typeface="Consolas"/>
              </a:rPr>
              <a:t>variable </a:t>
            </a:r>
            <a:endParaRPr b="1" i="1" sz="1200">
              <a:latin typeface="Consolas"/>
              <a:ea typeface="Consolas"/>
              <a:cs typeface="Consolas"/>
              <a:sym typeface="Consolas"/>
            </a:endParaRPr>
          </a:p>
          <a:p>
            <a:pPr indent="0" lvl="0" marL="0" rtl="0" algn="ctr">
              <a:lnSpc>
                <a:spcPct val="117818"/>
              </a:lnSpc>
              <a:spcBef>
                <a:spcPts val="0"/>
              </a:spcBef>
              <a:spcAft>
                <a:spcPts val="0"/>
              </a:spcAft>
              <a:buNone/>
            </a:pPr>
            <a:r>
              <a:rPr b="1" i="1" lang="es" sz="1200">
                <a:latin typeface="Consolas"/>
                <a:ea typeface="Consolas"/>
                <a:cs typeface="Consolas"/>
                <a:sym typeface="Consolas"/>
              </a:rPr>
              <a:t>respuesta</a:t>
            </a:r>
            <a:endParaRPr b="1" i="1" sz="1200">
              <a:latin typeface="Consolas"/>
              <a:ea typeface="Consolas"/>
              <a:cs typeface="Consolas"/>
              <a:sym typeface="Consolas"/>
            </a:endParaRPr>
          </a:p>
          <a:p>
            <a:pPr indent="0" lvl="0" marL="0" marR="0" rtl="0" algn="ctr">
              <a:lnSpc>
                <a:spcPct val="117818"/>
              </a:lnSpc>
              <a:spcBef>
                <a:spcPts val="0"/>
              </a:spcBef>
              <a:spcAft>
                <a:spcPts val="0"/>
              </a:spcAft>
              <a:buClr>
                <a:schemeClr val="dk1"/>
              </a:buClr>
              <a:buSzPts val="1100"/>
              <a:buFont typeface="Arial"/>
              <a:buNone/>
            </a:pPr>
            <a:r>
              <a:t/>
            </a:r>
            <a:endParaRPr b="0" i="1" sz="1200" u="none" cap="none" strike="noStrike">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1200"/>
              <a:buFont typeface="Arial"/>
              <a:buNone/>
            </a:pPr>
            <a:r>
              <a:t/>
            </a:r>
            <a:endParaRPr b="0" i="1" sz="1200" u="none" cap="none" strike="noStrike">
              <a:latin typeface="Consolas"/>
              <a:ea typeface="Consolas"/>
              <a:cs typeface="Consolas"/>
              <a:sym typeface="Consolas"/>
            </a:endParaRPr>
          </a:p>
        </p:txBody>
      </p:sp>
      <p:cxnSp>
        <p:nvCxnSpPr>
          <p:cNvPr id="327" name="Google Shape;327;g7a9e3e312f_0_594"/>
          <p:cNvCxnSpPr/>
          <p:nvPr/>
        </p:nvCxnSpPr>
        <p:spPr>
          <a:xfrm flipH="1" rot="10800000">
            <a:off x="1504000" y="1899650"/>
            <a:ext cx="1151400" cy="767700"/>
          </a:xfrm>
          <a:prstGeom prst="straightConnector1">
            <a:avLst/>
          </a:prstGeom>
          <a:noFill/>
          <a:ln cap="flat" cmpd="sng" w="28575">
            <a:solidFill>
              <a:srgbClr val="000000"/>
            </a:solidFill>
            <a:prstDash val="solid"/>
            <a:round/>
            <a:headEnd len="med" w="med" type="none"/>
            <a:tailEnd len="med" w="med" type="triangle"/>
          </a:ln>
        </p:spPr>
      </p:cxnSp>
      <p:cxnSp>
        <p:nvCxnSpPr>
          <p:cNvPr id="328" name="Google Shape;328;g7a9e3e312f_0_594"/>
          <p:cNvCxnSpPr/>
          <p:nvPr/>
        </p:nvCxnSpPr>
        <p:spPr>
          <a:xfrm>
            <a:off x="1504000" y="2819750"/>
            <a:ext cx="1092900" cy="651300"/>
          </a:xfrm>
          <a:prstGeom prst="straightConnector1">
            <a:avLst/>
          </a:prstGeom>
          <a:noFill/>
          <a:ln cap="flat" cmpd="sng" w="28575">
            <a:solidFill>
              <a:srgbClr val="000000"/>
            </a:solidFill>
            <a:prstDash val="solid"/>
            <a:round/>
            <a:headEnd len="med" w="med" type="none"/>
            <a:tailEnd len="med" w="med" type="triangle"/>
          </a:ln>
        </p:spPr>
      </p:cxnSp>
      <p:sp>
        <p:nvSpPr>
          <p:cNvPr id="329" name="Google Shape;329;g7a9e3e312f_0_594"/>
          <p:cNvSpPr txBox="1"/>
          <p:nvPr/>
        </p:nvSpPr>
        <p:spPr>
          <a:xfrm>
            <a:off x="2670600" y="1449788"/>
            <a:ext cx="1821600" cy="814500"/>
          </a:xfrm>
          <a:prstGeom prst="rect">
            <a:avLst/>
          </a:prstGeom>
          <a:noFill/>
          <a:ln>
            <a:noFill/>
          </a:ln>
        </p:spPr>
        <p:txBody>
          <a:bodyPr anchorCtr="0" anchor="t" bIns="91425" lIns="91425" spcFirstLastPara="1" rIns="91425" wrap="square" tIns="91425">
            <a:noAutofit/>
          </a:bodyPr>
          <a:lstStyle/>
          <a:p>
            <a:pPr indent="0" lvl="0" marL="0" marR="0" rtl="0" algn="l">
              <a:lnSpc>
                <a:spcPct val="117818"/>
              </a:lnSpc>
              <a:spcBef>
                <a:spcPts val="0"/>
              </a:spcBef>
              <a:spcAft>
                <a:spcPts val="0"/>
              </a:spcAft>
              <a:buNone/>
            </a:pPr>
            <a:r>
              <a:rPr b="1" lang="es" sz="2400">
                <a:solidFill>
                  <a:schemeClr val="dk1"/>
                </a:solidFill>
                <a:latin typeface="Consolas"/>
                <a:ea typeface="Consolas"/>
                <a:cs typeface="Consolas"/>
                <a:sym typeface="Consolas"/>
              </a:rPr>
              <a:t>Numérica</a:t>
            </a:r>
            <a:endParaRPr b="1" sz="2400">
              <a:solidFill>
                <a:schemeClr val="dk1"/>
              </a:solidFill>
              <a:latin typeface="Consolas"/>
              <a:ea typeface="Consolas"/>
              <a:cs typeface="Consolas"/>
              <a:sym typeface="Consolas"/>
            </a:endParaRPr>
          </a:p>
          <a:p>
            <a:pPr indent="0" lvl="0" marL="0" marR="0" rtl="0" algn="l">
              <a:lnSpc>
                <a:spcPct val="117818"/>
              </a:lnSpc>
              <a:spcBef>
                <a:spcPts val="0"/>
              </a:spcBef>
              <a:spcAft>
                <a:spcPts val="0"/>
              </a:spcAft>
              <a:buClr>
                <a:schemeClr val="dk1"/>
              </a:buClr>
              <a:buSzPts val="1100"/>
              <a:buFont typeface="Arial"/>
              <a:buNone/>
            </a:pPr>
            <a:r>
              <a:t/>
            </a:r>
            <a:endParaRPr b="1"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Consolas"/>
              <a:ea typeface="Consolas"/>
              <a:cs typeface="Consolas"/>
              <a:sym typeface="Consolas"/>
            </a:endParaRPr>
          </a:p>
        </p:txBody>
      </p:sp>
      <p:sp>
        <p:nvSpPr>
          <p:cNvPr id="330" name="Google Shape;330;g7a9e3e312f_0_594"/>
          <p:cNvSpPr txBox="1"/>
          <p:nvPr/>
        </p:nvSpPr>
        <p:spPr>
          <a:xfrm>
            <a:off x="2689225" y="3273350"/>
            <a:ext cx="1913400" cy="814500"/>
          </a:xfrm>
          <a:prstGeom prst="rect">
            <a:avLst/>
          </a:prstGeom>
          <a:noFill/>
          <a:ln>
            <a:noFill/>
          </a:ln>
        </p:spPr>
        <p:txBody>
          <a:bodyPr anchorCtr="0" anchor="t" bIns="91425" lIns="91425" spcFirstLastPara="1" rIns="91425" wrap="square" tIns="91425">
            <a:noAutofit/>
          </a:bodyPr>
          <a:lstStyle/>
          <a:p>
            <a:pPr indent="0" lvl="0" marL="0" marR="0" rtl="0" algn="l">
              <a:lnSpc>
                <a:spcPct val="117818"/>
              </a:lnSpc>
              <a:spcBef>
                <a:spcPts val="0"/>
              </a:spcBef>
              <a:spcAft>
                <a:spcPts val="0"/>
              </a:spcAft>
              <a:buNone/>
            </a:pPr>
            <a:r>
              <a:rPr b="1" lang="es" sz="2400">
                <a:solidFill>
                  <a:schemeClr val="dk1"/>
                </a:solidFill>
                <a:latin typeface="Consolas"/>
                <a:ea typeface="Consolas"/>
                <a:cs typeface="Consolas"/>
                <a:sym typeface="Consolas"/>
              </a:rPr>
              <a:t>Categórica</a:t>
            </a:r>
            <a:endParaRPr b="1" sz="2400">
              <a:solidFill>
                <a:schemeClr val="dk1"/>
              </a:solidFill>
              <a:latin typeface="Consolas"/>
              <a:ea typeface="Consolas"/>
              <a:cs typeface="Consolas"/>
              <a:sym typeface="Consolas"/>
            </a:endParaRPr>
          </a:p>
          <a:p>
            <a:pPr indent="0" lvl="0" marL="0" marR="0" rtl="0" algn="l">
              <a:lnSpc>
                <a:spcPct val="117818"/>
              </a:lnSpc>
              <a:spcBef>
                <a:spcPts val="0"/>
              </a:spcBef>
              <a:spcAft>
                <a:spcPts val="0"/>
              </a:spcAft>
              <a:buClr>
                <a:schemeClr val="dk1"/>
              </a:buClr>
              <a:buSzPts val="1100"/>
              <a:buFont typeface="Arial"/>
              <a:buNone/>
            </a:pPr>
            <a:r>
              <a:t/>
            </a:r>
            <a:endParaRPr b="1"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Consolas"/>
              <a:ea typeface="Consolas"/>
              <a:cs typeface="Consolas"/>
              <a:sym typeface="Consolas"/>
            </a:endParaRPr>
          </a:p>
        </p:txBody>
      </p:sp>
      <p:sp>
        <p:nvSpPr>
          <p:cNvPr id="331" name="Google Shape;331;g7a9e3e312f_0_594"/>
          <p:cNvSpPr txBox="1"/>
          <p:nvPr/>
        </p:nvSpPr>
        <p:spPr>
          <a:xfrm>
            <a:off x="5490000" y="1297400"/>
            <a:ext cx="2413200" cy="814500"/>
          </a:xfrm>
          <a:prstGeom prst="rect">
            <a:avLst/>
          </a:prstGeom>
          <a:noFill/>
          <a:ln>
            <a:noFill/>
          </a:ln>
        </p:spPr>
        <p:txBody>
          <a:bodyPr anchorCtr="0" anchor="t" bIns="91425" lIns="91425" spcFirstLastPara="1" rIns="91425" wrap="square" tIns="91425">
            <a:noAutofit/>
          </a:bodyPr>
          <a:lstStyle/>
          <a:p>
            <a:pPr indent="0" lvl="0" marL="0" marR="0" rtl="0" algn="ctr">
              <a:lnSpc>
                <a:spcPct val="117818"/>
              </a:lnSpc>
              <a:spcBef>
                <a:spcPts val="0"/>
              </a:spcBef>
              <a:spcAft>
                <a:spcPts val="0"/>
              </a:spcAft>
              <a:buNone/>
            </a:pPr>
            <a:r>
              <a:rPr b="1" lang="es" sz="2400" u="sng">
                <a:solidFill>
                  <a:schemeClr val="dk1"/>
                </a:solidFill>
                <a:latin typeface="Consolas"/>
                <a:ea typeface="Consolas"/>
                <a:cs typeface="Consolas"/>
                <a:sym typeface="Consolas"/>
              </a:rPr>
              <a:t>Modelo de Regresión</a:t>
            </a:r>
            <a:endParaRPr b="1" sz="2400" u="sng">
              <a:solidFill>
                <a:schemeClr val="dk1"/>
              </a:solidFill>
              <a:latin typeface="Consolas"/>
              <a:ea typeface="Consolas"/>
              <a:cs typeface="Consolas"/>
              <a:sym typeface="Consolas"/>
            </a:endParaRPr>
          </a:p>
          <a:p>
            <a:pPr indent="0" lvl="0" marL="0" marR="0" rtl="0" algn="ctr">
              <a:lnSpc>
                <a:spcPct val="117818"/>
              </a:lnSpc>
              <a:spcBef>
                <a:spcPts val="0"/>
              </a:spcBef>
              <a:spcAft>
                <a:spcPts val="0"/>
              </a:spcAft>
              <a:buClr>
                <a:schemeClr val="dk1"/>
              </a:buClr>
              <a:buSzPts val="1100"/>
              <a:buFont typeface="Arial"/>
              <a:buNone/>
            </a:pPr>
            <a:r>
              <a:t/>
            </a:r>
            <a:endParaRPr b="1" sz="1200" u="sng" cap="none" strike="noStrike">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1200"/>
              <a:buFont typeface="Arial"/>
              <a:buNone/>
            </a:pPr>
            <a:r>
              <a:t/>
            </a:r>
            <a:endParaRPr b="1" sz="1200" u="sng" cap="none" strike="noStrike">
              <a:solidFill>
                <a:schemeClr val="dk1"/>
              </a:solidFill>
              <a:latin typeface="Consolas"/>
              <a:ea typeface="Consolas"/>
              <a:cs typeface="Consolas"/>
              <a:sym typeface="Consolas"/>
            </a:endParaRPr>
          </a:p>
        </p:txBody>
      </p:sp>
      <p:sp>
        <p:nvSpPr>
          <p:cNvPr id="332" name="Google Shape;332;g7a9e3e312f_0_594"/>
          <p:cNvSpPr txBox="1"/>
          <p:nvPr/>
        </p:nvSpPr>
        <p:spPr>
          <a:xfrm>
            <a:off x="5508625" y="3120950"/>
            <a:ext cx="2538300" cy="814500"/>
          </a:xfrm>
          <a:prstGeom prst="rect">
            <a:avLst/>
          </a:prstGeom>
          <a:noFill/>
          <a:ln>
            <a:noFill/>
          </a:ln>
        </p:spPr>
        <p:txBody>
          <a:bodyPr anchorCtr="0" anchor="t" bIns="91425" lIns="91425" spcFirstLastPara="1" rIns="91425" wrap="square" tIns="91425">
            <a:noAutofit/>
          </a:bodyPr>
          <a:lstStyle/>
          <a:p>
            <a:pPr indent="0" lvl="0" marL="0" marR="0" rtl="0" algn="ctr">
              <a:lnSpc>
                <a:spcPct val="117818"/>
              </a:lnSpc>
              <a:spcBef>
                <a:spcPts val="0"/>
              </a:spcBef>
              <a:spcAft>
                <a:spcPts val="0"/>
              </a:spcAft>
              <a:buNone/>
            </a:pPr>
            <a:r>
              <a:rPr b="1" lang="es" sz="2400" u="sng">
                <a:solidFill>
                  <a:schemeClr val="dk1"/>
                </a:solidFill>
                <a:latin typeface="Consolas"/>
                <a:ea typeface="Consolas"/>
                <a:cs typeface="Consolas"/>
                <a:sym typeface="Consolas"/>
              </a:rPr>
              <a:t>Modelo de Clasificación</a:t>
            </a:r>
            <a:endParaRPr b="1" sz="2400" u="sng">
              <a:solidFill>
                <a:schemeClr val="dk1"/>
              </a:solidFill>
              <a:latin typeface="Consolas"/>
              <a:ea typeface="Consolas"/>
              <a:cs typeface="Consolas"/>
              <a:sym typeface="Consolas"/>
            </a:endParaRPr>
          </a:p>
          <a:p>
            <a:pPr indent="0" lvl="0" marL="0" marR="0" rtl="0" algn="ctr">
              <a:lnSpc>
                <a:spcPct val="117818"/>
              </a:lnSpc>
              <a:spcBef>
                <a:spcPts val="0"/>
              </a:spcBef>
              <a:spcAft>
                <a:spcPts val="0"/>
              </a:spcAft>
              <a:buClr>
                <a:schemeClr val="dk1"/>
              </a:buClr>
              <a:buSzPts val="1100"/>
              <a:buFont typeface="Arial"/>
              <a:buNone/>
            </a:pPr>
            <a:r>
              <a:t/>
            </a:r>
            <a:endParaRPr b="1" i="0" sz="1200" u="none" cap="none" strike="noStrike">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g7a9e3e312f_0_632"/>
          <p:cNvSpPr txBox="1"/>
          <p:nvPr/>
        </p:nvSpPr>
        <p:spPr>
          <a:xfrm>
            <a:off x="366450" y="50450"/>
            <a:ext cx="7042800" cy="470400"/>
          </a:xfrm>
          <a:prstGeom prst="rect">
            <a:avLst/>
          </a:prstGeom>
          <a:noFill/>
          <a:ln>
            <a:noFill/>
          </a:ln>
        </p:spPr>
        <p:txBody>
          <a:bodyPr anchorCtr="0" anchor="t" bIns="91425" lIns="91425" spcFirstLastPara="1" rIns="91425" wrap="square" tIns="91425">
            <a:noAutofit/>
          </a:bodyPr>
          <a:lstStyle/>
          <a:p>
            <a:pPr indent="0" lvl="0" marL="0" marR="12700" rtl="0" algn="l">
              <a:lnSpc>
                <a:spcPct val="117818"/>
              </a:lnSpc>
              <a:spcBef>
                <a:spcPts val="100"/>
              </a:spcBef>
              <a:spcAft>
                <a:spcPts val="0"/>
              </a:spcAft>
              <a:buClr>
                <a:schemeClr val="dk1"/>
              </a:buClr>
              <a:buSzPts val="1100"/>
              <a:buFont typeface="Arial"/>
              <a:buNone/>
            </a:pPr>
            <a:r>
              <a:rPr b="1" lang="es" sz="2300">
                <a:solidFill>
                  <a:schemeClr val="dk1"/>
                </a:solidFill>
                <a:latin typeface="Consolas"/>
                <a:ea typeface="Consolas"/>
                <a:cs typeface="Consolas"/>
                <a:sym typeface="Consolas"/>
              </a:rPr>
              <a:t>Train-Test</a:t>
            </a:r>
            <a:endParaRPr b="1" i="0" sz="2500" u="none" cap="none" strike="noStrike">
              <a:solidFill>
                <a:schemeClr val="dk1"/>
              </a:solidFill>
              <a:latin typeface="Consolas"/>
              <a:ea typeface="Consolas"/>
              <a:cs typeface="Consolas"/>
              <a:sym typeface="Consolas"/>
            </a:endParaRPr>
          </a:p>
        </p:txBody>
      </p:sp>
      <p:graphicFrame>
        <p:nvGraphicFramePr>
          <p:cNvPr id="338" name="Google Shape;338;g7a9e3e312f_0_632"/>
          <p:cNvGraphicFramePr/>
          <p:nvPr/>
        </p:nvGraphicFramePr>
        <p:xfrm>
          <a:off x="661625" y="1356500"/>
          <a:ext cx="3000000" cy="3000000"/>
        </p:xfrm>
        <a:graphic>
          <a:graphicData uri="http://schemas.openxmlformats.org/drawingml/2006/table">
            <a:tbl>
              <a:tblPr>
                <a:noFill/>
                <a:tableStyleId>{EBC78A5E-53BF-47D4-9207-4D5EF0AC267D}</a:tableStyleId>
              </a:tblPr>
              <a:tblGrid>
                <a:gridCol w="382850"/>
                <a:gridCol w="382850"/>
                <a:gridCol w="382850"/>
                <a:gridCol w="382850"/>
                <a:gridCol w="382850"/>
                <a:gridCol w="382850"/>
                <a:gridCol w="382850"/>
                <a:gridCol w="382850"/>
                <a:gridCol w="382850"/>
              </a:tblGrid>
              <a:tr h="188235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bl>
          </a:graphicData>
        </a:graphic>
      </p:graphicFrame>
      <p:graphicFrame>
        <p:nvGraphicFramePr>
          <p:cNvPr id="339" name="Google Shape;339;g7a9e3e312f_0_632"/>
          <p:cNvGraphicFramePr/>
          <p:nvPr/>
        </p:nvGraphicFramePr>
        <p:xfrm>
          <a:off x="5242600" y="1377550"/>
          <a:ext cx="3000000" cy="3000000"/>
        </p:xfrm>
        <a:graphic>
          <a:graphicData uri="http://schemas.openxmlformats.org/drawingml/2006/table">
            <a:tbl>
              <a:tblPr>
                <a:noFill/>
                <a:tableStyleId>{EBC78A5E-53BF-47D4-9207-4D5EF0AC267D}</a:tableStyleId>
              </a:tblPr>
              <a:tblGrid>
                <a:gridCol w="382850"/>
                <a:gridCol w="382850"/>
                <a:gridCol w="382850"/>
                <a:gridCol w="382850"/>
                <a:gridCol w="382850"/>
                <a:gridCol w="382850"/>
                <a:gridCol w="382850"/>
                <a:gridCol w="382850"/>
                <a:gridCol w="382850"/>
              </a:tblGrid>
              <a:tr h="11942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bl>
          </a:graphicData>
        </a:graphic>
      </p:graphicFrame>
      <p:graphicFrame>
        <p:nvGraphicFramePr>
          <p:cNvPr id="340" name="Google Shape;340;g7a9e3e312f_0_632"/>
          <p:cNvGraphicFramePr/>
          <p:nvPr/>
        </p:nvGraphicFramePr>
        <p:xfrm>
          <a:off x="5244450" y="2723050"/>
          <a:ext cx="3000000" cy="3000000"/>
        </p:xfrm>
        <a:graphic>
          <a:graphicData uri="http://schemas.openxmlformats.org/drawingml/2006/table">
            <a:tbl>
              <a:tblPr>
                <a:noFill/>
                <a:tableStyleId>{EBC78A5E-53BF-47D4-9207-4D5EF0AC267D}</a:tableStyleId>
              </a:tblPr>
              <a:tblGrid>
                <a:gridCol w="382850"/>
                <a:gridCol w="382850"/>
                <a:gridCol w="382850"/>
                <a:gridCol w="382850"/>
                <a:gridCol w="382850"/>
                <a:gridCol w="382850"/>
                <a:gridCol w="382850"/>
                <a:gridCol w="382850"/>
                <a:gridCol w="382850"/>
              </a:tblGrid>
              <a:tr h="5088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bl>
          </a:graphicData>
        </a:graphic>
      </p:graphicFrame>
      <p:sp>
        <p:nvSpPr>
          <p:cNvPr id="341" name="Google Shape;341;g7a9e3e312f_0_632"/>
          <p:cNvSpPr txBox="1"/>
          <p:nvPr/>
        </p:nvSpPr>
        <p:spPr>
          <a:xfrm>
            <a:off x="520125" y="1002825"/>
            <a:ext cx="3445500" cy="470400"/>
          </a:xfrm>
          <a:prstGeom prst="rect">
            <a:avLst/>
          </a:prstGeom>
          <a:noFill/>
          <a:ln>
            <a:noFill/>
          </a:ln>
        </p:spPr>
        <p:txBody>
          <a:bodyPr anchorCtr="0" anchor="t" bIns="91425" lIns="91425" spcFirstLastPara="1" rIns="91425" wrap="square" tIns="91425">
            <a:noAutofit/>
          </a:bodyPr>
          <a:lstStyle/>
          <a:p>
            <a:pPr indent="0" lvl="0" marL="0" rtl="0" algn="ctr">
              <a:lnSpc>
                <a:spcPct val="117818"/>
              </a:lnSpc>
              <a:spcBef>
                <a:spcPts val="0"/>
              </a:spcBef>
              <a:spcAft>
                <a:spcPts val="0"/>
              </a:spcAft>
              <a:buNone/>
            </a:pPr>
            <a:r>
              <a:rPr b="1" lang="es">
                <a:solidFill>
                  <a:schemeClr val="dk1"/>
                </a:solidFill>
                <a:latin typeface="Consolas"/>
                <a:ea typeface="Consolas"/>
                <a:cs typeface="Consolas"/>
                <a:sym typeface="Consolas"/>
              </a:rPr>
              <a:t>Data Set Original</a:t>
            </a:r>
            <a:endParaRPr/>
          </a:p>
        </p:txBody>
      </p:sp>
      <p:sp>
        <p:nvSpPr>
          <p:cNvPr id="342" name="Google Shape;342;g7a9e3e312f_0_632"/>
          <p:cNvSpPr txBox="1"/>
          <p:nvPr/>
        </p:nvSpPr>
        <p:spPr>
          <a:xfrm>
            <a:off x="4504313" y="1434213"/>
            <a:ext cx="873900" cy="470400"/>
          </a:xfrm>
          <a:prstGeom prst="rect">
            <a:avLst/>
          </a:prstGeom>
          <a:noFill/>
          <a:ln>
            <a:noFill/>
          </a:ln>
        </p:spPr>
        <p:txBody>
          <a:bodyPr anchorCtr="0" anchor="t" bIns="91425" lIns="91425" spcFirstLastPara="1" rIns="91425" wrap="square" tIns="91425">
            <a:noAutofit/>
          </a:bodyPr>
          <a:lstStyle/>
          <a:p>
            <a:pPr indent="0" lvl="0" marL="0" rtl="0" algn="ctr">
              <a:lnSpc>
                <a:spcPct val="117818"/>
              </a:lnSpc>
              <a:spcBef>
                <a:spcPts val="0"/>
              </a:spcBef>
              <a:spcAft>
                <a:spcPts val="0"/>
              </a:spcAft>
              <a:buNone/>
            </a:pPr>
            <a:r>
              <a:rPr b="1" lang="es">
                <a:solidFill>
                  <a:schemeClr val="dk1"/>
                </a:solidFill>
                <a:latin typeface="Consolas"/>
                <a:ea typeface="Consolas"/>
                <a:cs typeface="Consolas"/>
                <a:sym typeface="Consolas"/>
              </a:rPr>
              <a:t>Train</a:t>
            </a:r>
            <a:endParaRPr b="1">
              <a:solidFill>
                <a:schemeClr val="dk1"/>
              </a:solidFill>
              <a:latin typeface="Consolas"/>
              <a:ea typeface="Consolas"/>
              <a:cs typeface="Consolas"/>
              <a:sym typeface="Consolas"/>
            </a:endParaRPr>
          </a:p>
          <a:p>
            <a:pPr indent="0" lvl="0" marL="0" rtl="0" algn="ctr">
              <a:lnSpc>
                <a:spcPct val="117818"/>
              </a:lnSpc>
              <a:spcBef>
                <a:spcPts val="0"/>
              </a:spcBef>
              <a:spcAft>
                <a:spcPts val="0"/>
              </a:spcAft>
              <a:buNone/>
            </a:pPr>
            <a:r>
              <a:rPr b="1" lang="es">
                <a:solidFill>
                  <a:schemeClr val="dk1"/>
                </a:solidFill>
                <a:latin typeface="Consolas"/>
                <a:ea typeface="Consolas"/>
                <a:cs typeface="Consolas"/>
                <a:sym typeface="Consolas"/>
              </a:rPr>
              <a:t>80%</a:t>
            </a:r>
            <a:endParaRPr b="1">
              <a:solidFill>
                <a:schemeClr val="dk1"/>
              </a:solidFill>
              <a:latin typeface="Consolas"/>
              <a:ea typeface="Consolas"/>
              <a:cs typeface="Consolas"/>
              <a:sym typeface="Consolas"/>
            </a:endParaRPr>
          </a:p>
        </p:txBody>
      </p:sp>
      <p:sp>
        <p:nvSpPr>
          <p:cNvPr id="343" name="Google Shape;343;g7a9e3e312f_0_632"/>
          <p:cNvSpPr txBox="1"/>
          <p:nvPr/>
        </p:nvSpPr>
        <p:spPr>
          <a:xfrm>
            <a:off x="4471713" y="2646838"/>
            <a:ext cx="873900" cy="470400"/>
          </a:xfrm>
          <a:prstGeom prst="rect">
            <a:avLst/>
          </a:prstGeom>
          <a:noFill/>
          <a:ln>
            <a:noFill/>
          </a:ln>
        </p:spPr>
        <p:txBody>
          <a:bodyPr anchorCtr="0" anchor="t" bIns="91425" lIns="91425" spcFirstLastPara="1" rIns="91425" wrap="square" tIns="91425">
            <a:noAutofit/>
          </a:bodyPr>
          <a:lstStyle/>
          <a:p>
            <a:pPr indent="0" lvl="0" marL="0" rtl="0" algn="ctr">
              <a:lnSpc>
                <a:spcPct val="117818"/>
              </a:lnSpc>
              <a:spcBef>
                <a:spcPts val="0"/>
              </a:spcBef>
              <a:spcAft>
                <a:spcPts val="0"/>
              </a:spcAft>
              <a:buNone/>
            </a:pPr>
            <a:r>
              <a:rPr b="1" lang="es">
                <a:solidFill>
                  <a:schemeClr val="dk1"/>
                </a:solidFill>
                <a:latin typeface="Consolas"/>
                <a:ea typeface="Consolas"/>
                <a:cs typeface="Consolas"/>
                <a:sym typeface="Consolas"/>
              </a:rPr>
              <a:t>Test</a:t>
            </a:r>
            <a:endParaRPr b="1">
              <a:solidFill>
                <a:schemeClr val="dk1"/>
              </a:solidFill>
              <a:latin typeface="Consolas"/>
              <a:ea typeface="Consolas"/>
              <a:cs typeface="Consolas"/>
              <a:sym typeface="Consolas"/>
            </a:endParaRPr>
          </a:p>
          <a:p>
            <a:pPr indent="0" lvl="0" marL="0" rtl="0" algn="ctr">
              <a:lnSpc>
                <a:spcPct val="117818"/>
              </a:lnSpc>
              <a:spcBef>
                <a:spcPts val="0"/>
              </a:spcBef>
              <a:spcAft>
                <a:spcPts val="0"/>
              </a:spcAft>
              <a:buNone/>
            </a:pPr>
            <a:r>
              <a:rPr b="1" lang="es">
                <a:solidFill>
                  <a:schemeClr val="dk1"/>
                </a:solidFill>
                <a:latin typeface="Consolas"/>
                <a:ea typeface="Consolas"/>
                <a:cs typeface="Consolas"/>
                <a:sym typeface="Consolas"/>
              </a:rPr>
              <a:t>20%</a:t>
            </a:r>
            <a:endParaRPr b="1">
              <a:solidFill>
                <a:schemeClr val="dk1"/>
              </a:solidFill>
              <a:latin typeface="Consolas"/>
              <a:ea typeface="Consolas"/>
              <a:cs typeface="Consolas"/>
              <a:sym typeface="Consolas"/>
            </a:endParaRPr>
          </a:p>
        </p:txBody>
      </p:sp>
      <p:cxnSp>
        <p:nvCxnSpPr>
          <p:cNvPr id="344" name="Google Shape;344;g7a9e3e312f_0_632"/>
          <p:cNvCxnSpPr/>
          <p:nvPr/>
        </p:nvCxnSpPr>
        <p:spPr>
          <a:xfrm flipH="1" rot="10800000">
            <a:off x="4095738" y="1881438"/>
            <a:ext cx="498600" cy="447300"/>
          </a:xfrm>
          <a:prstGeom prst="straightConnector1">
            <a:avLst/>
          </a:prstGeom>
          <a:noFill/>
          <a:ln cap="flat" cmpd="sng" w="28575">
            <a:solidFill>
              <a:srgbClr val="000000"/>
            </a:solidFill>
            <a:prstDash val="solid"/>
            <a:round/>
            <a:headEnd len="med" w="med" type="none"/>
            <a:tailEnd len="med" w="med" type="triangle"/>
          </a:ln>
        </p:spPr>
      </p:cxnSp>
      <p:cxnSp>
        <p:nvCxnSpPr>
          <p:cNvPr id="345" name="Google Shape;345;g7a9e3e312f_0_632"/>
          <p:cNvCxnSpPr/>
          <p:nvPr/>
        </p:nvCxnSpPr>
        <p:spPr>
          <a:xfrm>
            <a:off x="4129938" y="2317350"/>
            <a:ext cx="430200" cy="508800"/>
          </a:xfrm>
          <a:prstGeom prst="straightConnector1">
            <a:avLst/>
          </a:prstGeom>
          <a:noFill/>
          <a:ln cap="flat" cmpd="sng" w="28575">
            <a:solidFill>
              <a:srgbClr val="000000"/>
            </a:solidFill>
            <a:prstDash val="solid"/>
            <a:round/>
            <a:headEnd len="med" w="med" type="none"/>
            <a:tailEnd len="med" w="med" type="triangle"/>
          </a:ln>
        </p:spPr>
      </p:cxnSp>
      <p:sp>
        <p:nvSpPr>
          <p:cNvPr id="346" name="Google Shape;346;g7a9e3e312f_0_632"/>
          <p:cNvSpPr txBox="1"/>
          <p:nvPr/>
        </p:nvSpPr>
        <p:spPr>
          <a:xfrm>
            <a:off x="307125" y="3491875"/>
            <a:ext cx="9203100" cy="1352400"/>
          </a:xfrm>
          <a:prstGeom prst="rect">
            <a:avLst/>
          </a:prstGeom>
          <a:noFill/>
          <a:ln>
            <a:noFill/>
          </a:ln>
        </p:spPr>
        <p:txBody>
          <a:bodyPr anchorCtr="0" anchor="t" bIns="91425" lIns="91425" spcFirstLastPara="1" rIns="91425" wrap="square" tIns="91425">
            <a:noAutofit/>
          </a:bodyPr>
          <a:lstStyle/>
          <a:p>
            <a:pPr indent="0" lvl="0" marL="0" rtl="0" algn="l">
              <a:lnSpc>
                <a:spcPct val="117818"/>
              </a:lnSpc>
              <a:spcBef>
                <a:spcPts val="0"/>
              </a:spcBef>
              <a:spcAft>
                <a:spcPts val="0"/>
              </a:spcAft>
              <a:buNone/>
            </a:pPr>
            <a:r>
              <a:rPr b="1" lang="es" sz="2400">
                <a:solidFill>
                  <a:schemeClr val="dk1"/>
                </a:solidFill>
                <a:latin typeface="Consolas"/>
                <a:ea typeface="Consolas"/>
                <a:cs typeface="Consolas"/>
                <a:sym typeface="Consolas"/>
              </a:rPr>
              <a:t>Train: </a:t>
            </a:r>
            <a:r>
              <a:rPr lang="es" sz="1800">
                <a:solidFill>
                  <a:schemeClr val="dk1"/>
                </a:solidFill>
                <a:latin typeface="Consolas"/>
                <a:ea typeface="Consolas"/>
                <a:cs typeface="Consolas"/>
                <a:sym typeface="Consolas"/>
              </a:rPr>
              <a:t>Sirve para crear el modelo con la teoría que tenemos.</a:t>
            </a:r>
            <a:endParaRPr sz="1800">
              <a:solidFill>
                <a:schemeClr val="dk1"/>
              </a:solidFill>
              <a:latin typeface="Consolas"/>
              <a:ea typeface="Consolas"/>
              <a:cs typeface="Consolas"/>
              <a:sym typeface="Consolas"/>
            </a:endParaRPr>
          </a:p>
          <a:p>
            <a:pPr indent="0" lvl="0" marL="0" rtl="0" algn="l">
              <a:lnSpc>
                <a:spcPct val="117818"/>
              </a:lnSpc>
              <a:spcBef>
                <a:spcPts val="0"/>
              </a:spcBef>
              <a:spcAft>
                <a:spcPts val="0"/>
              </a:spcAft>
              <a:buNone/>
            </a:pPr>
            <a:r>
              <a:rPr b="1" lang="es" sz="2400">
                <a:solidFill>
                  <a:schemeClr val="dk1"/>
                </a:solidFill>
                <a:latin typeface="Consolas"/>
                <a:ea typeface="Consolas"/>
                <a:cs typeface="Consolas"/>
                <a:sym typeface="Consolas"/>
              </a:rPr>
              <a:t>Test:</a:t>
            </a:r>
            <a:r>
              <a:rPr lang="es" sz="1800">
                <a:solidFill>
                  <a:schemeClr val="dk1"/>
                </a:solidFill>
                <a:latin typeface="Consolas"/>
                <a:ea typeface="Consolas"/>
                <a:cs typeface="Consolas"/>
                <a:sym typeface="Consolas"/>
              </a:rPr>
              <a:t> Ver el desempeño del modelo en el </a:t>
            </a:r>
            <a:r>
              <a:rPr i="1" lang="es" sz="1800">
                <a:solidFill>
                  <a:schemeClr val="dk1"/>
                </a:solidFill>
                <a:latin typeface="Consolas"/>
                <a:ea typeface="Consolas"/>
                <a:cs typeface="Consolas"/>
                <a:sym typeface="Consolas"/>
              </a:rPr>
              <a:t>“mundo real”.</a:t>
            </a:r>
            <a:endParaRPr i="1" sz="1800">
              <a:solidFill>
                <a:schemeClr val="dk1"/>
              </a:solidFill>
              <a:latin typeface="Consolas"/>
              <a:ea typeface="Consolas"/>
              <a:cs typeface="Consolas"/>
              <a:sym typeface="Consolas"/>
            </a:endParaRPr>
          </a:p>
        </p:txBody>
      </p:sp>
      <p:sp>
        <p:nvSpPr>
          <p:cNvPr id="347" name="Google Shape;347;g7a9e3e312f_0_632"/>
          <p:cNvSpPr txBox="1"/>
          <p:nvPr/>
        </p:nvSpPr>
        <p:spPr>
          <a:xfrm>
            <a:off x="-194775" y="4814875"/>
            <a:ext cx="4158900" cy="562800"/>
          </a:xfrm>
          <a:prstGeom prst="rect">
            <a:avLst/>
          </a:prstGeom>
          <a:noFill/>
          <a:ln>
            <a:noFill/>
          </a:ln>
        </p:spPr>
        <p:txBody>
          <a:bodyPr anchorCtr="0" anchor="t" bIns="91425" lIns="91425" spcFirstLastPara="1" rIns="91425" wrap="square" tIns="91425">
            <a:noAutofit/>
          </a:bodyPr>
          <a:lstStyle/>
          <a:p>
            <a:pPr indent="0" lvl="0" marL="0" rtl="0" algn="ctr">
              <a:lnSpc>
                <a:spcPct val="117818"/>
              </a:lnSpc>
              <a:spcBef>
                <a:spcPts val="0"/>
              </a:spcBef>
              <a:spcAft>
                <a:spcPts val="0"/>
              </a:spcAft>
              <a:buNone/>
            </a:pPr>
            <a:r>
              <a:rPr b="1" i="1" lang="es" sz="1200">
                <a:latin typeface="Consolas"/>
                <a:ea typeface="Consolas"/>
                <a:cs typeface="Consolas"/>
                <a:sym typeface="Consolas"/>
              </a:rPr>
              <a:t>Tiene sentido para aprendizaje supervisado.</a:t>
            </a:r>
            <a:endParaRPr b="1" i="1" sz="1200">
              <a:latin typeface="Consolas"/>
              <a:ea typeface="Consolas"/>
              <a:cs typeface="Consolas"/>
              <a:sym typeface="Consolas"/>
            </a:endParaRPr>
          </a:p>
          <a:p>
            <a:pPr indent="0" lvl="0" marL="0" marR="0" rtl="0" algn="ctr">
              <a:lnSpc>
                <a:spcPct val="117818"/>
              </a:lnSpc>
              <a:spcBef>
                <a:spcPts val="0"/>
              </a:spcBef>
              <a:spcAft>
                <a:spcPts val="0"/>
              </a:spcAft>
              <a:buClr>
                <a:schemeClr val="dk1"/>
              </a:buClr>
              <a:buSzPts val="1100"/>
              <a:buFont typeface="Arial"/>
              <a:buNone/>
            </a:pPr>
            <a:r>
              <a:t/>
            </a:r>
            <a:endParaRPr b="0" i="1" sz="1200" u="none" cap="none" strike="noStrike">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1200"/>
              <a:buFont typeface="Arial"/>
              <a:buNone/>
            </a:pPr>
            <a:r>
              <a:t/>
            </a:r>
            <a:endParaRPr b="0" i="1" sz="1200" u="none" cap="none" strike="noStrike">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
          <p:cNvSpPr txBox="1"/>
          <p:nvPr/>
        </p:nvSpPr>
        <p:spPr>
          <a:xfrm>
            <a:off x="366450" y="50450"/>
            <a:ext cx="7042800" cy="314100"/>
          </a:xfrm>
          <a:prstGeom prst="rect">
            <a:avLst/>
          </a:prstGeom>
          <a:noFill/>
          <a:ln>
            <a:noFill/>
          </a:ln>
        </p:spPr>
        <p:txBody>
          <a:bodyPr anchorCtr="0" anchor="t" bIns="91425" lIns="91425" spcFirstLastPara="1" rIns="91425" wrap="square" tIns="91425">
            <a:noAutofit/>
          </a:bodyPr>
          <a:lstStyle/>
          <a:p>
            <a:pPr indent="0" lvl="0" marL="12700" marR="12700" rtl="0" algn="l">
              <a:lnSpc>
                <a:spcPct val="117818"/>
              </a:lnSpc>
              <a:spcBef>
                <a:spcPts val="100"/>
              </a:spcBef>
              <a:spcAft>
                <a:spcPts val="0"/>
              </a:spcAft>
              <a:buClr>
                <a:schemeClr val="dk1"/>
              </a:buClr>
              <a:buSzPts val="1100"/>
              <a:buFont typeface="Arial"/>
              <a:buNone/>
            </a:pPr>
            <a:r>
              <a:rPr b="1" i="0" lang="es" sz="2300" u="none" cap="none" strike="noStrike">
                <a:solidFill>
                  <a:schemeClr val="dk1"/>
                </a:solidFill>
                <a:latin typeface="Consolas"/>
                <a:ea typeface="Consolas"/>
                <a:cs typeface="Consolas"/>
                <a:sym typeface="Consolas"/>
              </a:rPr>
              <a:t>Principales Algoritmos de Machine Learning</a:t>
            </a:r>
            <a:endParaRPr b="1" i="0" sz="2500" u="none" cap="none" strike="noStrike">
              <a:solidFill>
                <a:schemeClr val="dk1"/>
              </a:solidFill>
              <a:latin typeface="Consolas"/>
              <a:ea typeface="Consolas"/>
              <a:cs typeface="Consolas"/>
              <a:sym typeface="Consolas"/>
            </a:endParaRPr>
          </a:p>
        </p:txBody>
      </p:sp>
      <p:graphicFrame>
        <p:nvGraphicFramePr>
          <p:cNvPr id="353" name="Google Shape;353;p4"/>
          <p:cNvGraphicFramePr/>
          <p:nvPr/>
        </p:nvGraphicFramePr>
        <p:xfrm>
          <a:off x="960775" y="1180625"/>
          <a:ext cx="3000000" cy="3000000"/>
        </p:xfrm>
        <a:graphic>
          <a:graphicData uri="http://schemas.openxmlformats.org/drawingml/2006/table">
            <a:tbl>
              <a:tblPr>
                <a:noFill/>
                <a:tableStyleId>{EBC78A5E-53BF-47D4-9207-4D5EF0AC267D}</a:tableStyleId>
              </a:tblPr>
              <a:tblGrid>
                <a:gridCol w="2812475"/>
                <a:gridCol w="2134925"/>
                <a:gridCol w="2275025"/>
              </a:tblGrid>
              <a:tr h="381000">
                <a:tc>
                  <a:txBody>
                    <a:bodyPr/>
                    <a:lstStyle/>
                    <a:p>
                      <a:pPr indent="0" lvl="0" marL="0" rtl="0" algn="ctr">
                        <a:spcBef>
                          <a:spcPts val="0"/>
                        </a:spcBef>
                        <a:spcAft>
                          <a:spcPts val="0"/>
                        </a:spcAft>
                        <a:buNone/>
                      </a:pPr>
                      <a:r>
                        <a:rPr b="1" lang="es">
                          <a:solidFill>
                            <a:srgbClr val="9900FF"/>
                          </a:solidFill>
                          <a:latin typeface="Consolas"/>
                          <a:ea typeface="Consolas"/>
                          <a:cs typeface="Consolas"/>
                          <a:sym typeface="Consolas"/>
                        </a:rPr>
                        <a:t>Algoritmo </a:t>
                      </a:r>
                      <a:endParaRPr b="1">
                        <a:solidFill>
                          <a:srgbClr val="9900FF"/>
                        </a:solidFill>
                        <a:latin typeface="Consolas"/>
                        <a:ea typeface="Consolas"/>
                        <a:cs typeface="Consolas"/>
                        <a:sym typeface="Consolas"/>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s">
                          <a:solidFill>
                            <a:srgbClr val="9900FF"/>
                          </a:solidFill>
                          <a:latin typeface="Consolas"/>
                          <a:ea typeface="Consolas"/>
                          <a:cs typeface="Consolas"/>
                          <a:sym typeface="Consolas"/>
                        </a:rPr>
                        <a:t>¿Supervisado o </a:t>
                      </a:r>
                      <a:endParaRPr b="1">
                        <a:solidFill>
                          <a:srgbClr val="9900FF"/>
                        </a:solidFill>
                        <a:latin typeface="Consolas"/>
                        <a:ea typeface="Consolas"/>
                        <a:cs typeface="Consolas"/>
                        <a:sym typeface="Consolas"/>
                      </a:endParaRPr>
                    </a:p>
                    <a:p>
                      <a:pPr indent="0" lvl="0" marL="0" rtl="0" algn="ctr">
                        <a:spcBef>
                          <a:spcPts val="0"/>
                        </a:spcBef>
                        <a:spcAft>
                          <a:spcPts val="0"/>
                        </a:spcAft>
                        <a:buNone/>
                      </a:pPr>
                      <a:r>
                        <a:rPr b="1" lang="es">
                          <a:solidFill>
                            <a:srgbClr val="9900FF"/>
                          </a:solidFill>
                          <a:latin typeface="Consolas"/>
                          <a:ea typeface="Consolas"/>
                          <a:cs typeface="Consolas"/>
                          <a:sym typeface="Consolas"/>
                        </a:rPr>
                        <a:t>no supervisado?</a:t>
                      </a:r>
                      <a:endParaRPr b="1">
                        <a:solidFill>
                          <a:srgbClr val="9900FF"/>
                        </a:solidFill>
                        <a:latin typeface="Consolas"/>
                        <a:ea typeface="Consolas"/>
                        <a:cs typeface="Consolas"/>
                        <a:sym typeface="Consolas"/>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s">
                          <a:solidFill>
                            <a:srgbClr val="9900FF"/>
                          </a:solidFill>
                          <a:latin typeface="Consolas"/>
                          <a:ea typeface="Consolas"/>
                          <a:cs typeface="Consolas"/>
                          <a:sym typeface="Consolas"/>
                        </a:rPr>
                        <a:t>¿Clasificación o Regresión?</a:t>
                      </a:r>
                      <a:endParaRPr b="1">
                        <a:solidFill>
                          <a:srgbClr val="9900FF"/>
                        </a:solidFill>
                        <a:latin typeface="Consolas"/>
                        <a:ea typeface="Consolas"/>
                        <a:cs typeface="Consolas"/>
                        <a:sym typeface="Consolas"/>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a:latin typeface="Consolas"/>
                          <a:ea typeface="Consolas"/>
                          <a:cs typeface="Consolas"/>
                          <a:sym typeface="Consolas"/>
                        </a:rPr>
                        <a:t>Regresión Lineal</a:t>
                      </a:r>
                      <a:endParaRPr>
                        <a:latin typeface="Consolas"/>
                        <a:ea typeface="Consolas"/>
                        <a:cs typeface="Consolas"/>
                        <a:sym typeface="Consola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Consolas"/>
                        <a:ea typeface="Consolas"/>
                        <a:cs typeface="Consolas"/>
                        <a:sym typeface="Consola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Consolas"/>
                        <a:ea typeface="Consolas"/>
                        <a:cs typeface="Consolas"/>
                        <a:sym typeface="Consola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a:latin typeface="Consolas"/>
                          <a:ea typeface="Consolas"/>
                          <a:cs typeface="Consolas"/>
                          <a:sym typeface="Consolas"/>
                        </a:rPr>
                        <a:t>Regresión Logística</a:t>
                      </a:r>
                      <a:endParaRPr>
                        <a:latin typeface="Consolas"/>
                        <a:ea typeface="Consolas"/>
                        <a:cs typeface="Consolas"/>
                        <a:sym typeface="Consola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Consolas"/>
                        <a:ea typeface="Consolas"/>
                        <a:cs typeface="Consolas"/>
                        <a:sym typeface="Consola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Consolas"/>
                        <a:ea typeface="Consolas"/>
                        <a:cs typeface="Consolas"/>
                        <a:sym typeface="Consola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a:latin typeface="Consolas"/>
                          <a:ea typeface="Consolas"/>
                          <a:cs typeface="Consolas"/>
                          <a:sym typeface="Consolas"/>
                        </a:rPr>
                        <a:t>Árboles de Decisión</a:t>
                      </a:r>
                      <a:endParaRPr>
                        <a:latin typeface="Consolas"/>
                        <a:ea typeface="Consolas"/>
                        <a:cs typeface="Consolas"/>
                        <a:sym typeface="Consola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Consolas"/>
                        <a:ea typeface="Consolas"/>
                        <a:cs typeface="Consolas"/>
                        <a:sym typeface="Consola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Consolas"/>
                        <a:ea typeface="Consolas"/>
                        <a:cs typeface="Consolas"/>
                        <a:sym typeface="Consola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a:latin typeface="Consolas"/>
                          <a:ea typeface="Consolas"/>
                          <a:cs typeface="Consolas"/>
                          <a:sym typeface="Consolas"/>
                        </a:rPr>
                        <a:t>K-Nearest Neighbors</a:t>
                      </a:r>
                      <a:endParaRPr>
                        <a:latin typeface="Consolas"/>
                        <a:ea typeface="Consolas"/>
                        <a:cs typeface="Consolas"/>
                        <a:sym typeface="Consola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Consolas"/>
                        <a:ea typeface="Consolas"/>
                        <a:cs typeface="Consolas"/>
                        <a:sym typeface="Consola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Consolas"/>
                        <a:ea typeface="Consolas"/>
                        <a:cs typeface="Consolas"/>
                        <a:sym typeface="Consola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a:latin typeface="Consolas"/>
                          <a:ea typeface="Consolas"/>
                          <a:cs typeface="Consolas"/>
                          <a:sym typeface="Consolas"/>
                        </a:rPr>
                        <a:t>Support Vector Machine</a:t>
                      </a:r>
                      <a:endParaRPr>
                        <a:latin typeface="Consolas"/>
                        <a:ea typeface="Consolas"/>
                        <a:cs typeface="Consolas"/>
                        <a:sym typeface="Consola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Consolas"/>
                        <a:ea typeface="Consolas"/>
                        <a:cs typeface="Consolas"/>
                        <a:sym typeface="Consola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Consolas"/>
                        <a:ea typeface="Consolas"/>
                        <a:cs typeface="Consolas"/>
                        <a:sym typeface="Consola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a:latin typeface="Consolas"/>
                          <a:ea typeface="Consolas"/>
                          <a:cs typeface="Consolas"/>
                          <a:sym typeface="Consolas"/>
                        </a:rPr>
                        <a:t>Random Forest</a:t>
                      </a:r>
                      <a:endParaRPr>
                        <a:latin typeface="Consolas"/>
                        <a:ea typeface="Consolas"/>
                        <a:cs typeface="Consolas"/>
                        <a:sym typeface="Consola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Consolas"/>
                        <a:ea typeface="Consolas"/>
                        <a:cs typeface="Consolas"/>
                        <a:sym typeface="Consola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Consolas"/>
                        <a:ea typeface="Consolas"/>
                        <a:cs typeface="Consolas"/>
                        <a:sym typeface="Consola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a:latin typeface="Consolas"/>
                          <a:ea typeface="Consolas"/>
                          <a:cs typeface="Consolas"/>
                          <a:sym typeface="Consolas"/>
                        </a:rPr>
                        <a:t>Gradient Boosting</a:t>
                      </a:r>
                      <a:endParaRPr>
                        <a:latin typeface="Consolas"/>
                        <a:ea typeface="Consolas"/>
                        <a:cs typeface="Consolas"/>
                        <a:sym typeface="Consola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Consolas"/>
                        <a:ea typeface="Consolas"/>
                        <a:cs typeface="Consolas"/>
                        <a:sym typeface="Consola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Consolas"/>
                        <a:ea typeface="Consolas"/>
                        <a:cs typeface="Consolas"/>
                        <a:sym typeface="Consola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Bedu Tech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edu Tech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