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18288000" cy="10287000"/>
  <p:notesSz cx="6858000" cy="9144000"/>
  <p:embeddedFontLst>
    <p:embeddedFont>
      <p:font typeface="Calibri" panose="020F0502020204030204"/>
      <p:regular r:id="rId13"/>
      <p:bold r:id="rId14"/>
      <p:italic r:id="rId15"/>
      <p:boldItalic r:id="rId16"/>
    </p:embeddedFont>
    <p:embeddedFont>
      <p:font typeface="Barlow" panose="00000800000000000000"/>
      <p:bold r:id="rId17"/>
      <p:boldItalic r:id="rId18"/>
    </p:embeddedFont>
    <p:embeddedFont>
      <p:font typeface="Open Sans" panose="020B0606030504020204"/>
      <p:regular r:id="rId19"/>
    </p:embeddedFont>
    <p:embeddedFont>
      <p:font typeface="Roboto" panose="02000000000000000000"/>
      <p:regular r:id="rId20"/>
      <p:bold r:id="rId21"/>
      <p:italic r:id="rId22"/>
      <p:boldItalic r:id="rId23"/>
    </p:embeddedFont>
    <p:embeddedFont>
      <p:font typeface="Impact" panose="020B0806030902050204"/>
      <p:regular r:id="rId24"/>
    </p:embeddedFont>
    <p:embeddedFont>
      <p:font typeface="Calibri Light" panose="020F0302020204030204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211"/>
    <a:srgbClr val="32342F"/>
    <a:srgbClr val="FF8E00"/>
    <a:srgbClr val="C6C6C6"/>
    <a:srgbClr val="F0DC3F"/>
    <a:srgbClr val="6394C5"/>
    <a:srgbClr val="77DEFF"/>
    <a:srgbClr val="7B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49"/>
        <p:guide pos="287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14.fntdata"/><Relationship Id="rId25" Type="http://schemas.openxmlformats.org/officeDocument/2006/relationships/font" Target="fonts/font13.fntdata"/><Relationship Id="rId24" Type="http://schemas.openxmlformats.org/officeDocument/2006/relationships/font" Target="fonts/font12.fntdata"/><Relationship Id="rId23" Type="http://schemas.openxmlformats.org/officeDocument/2006/relationships/font" Target="fonts/font11.fntdata"/><Relationship Id="rId22" Type="http://schemas.openxmlformats.org/officeDocument/2006/relationships/font" Target="fonts/font10.fntdata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6ade599ea_4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gd6ade599ea_4_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7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7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50F"/>
        </a:solidFill>
        <a:effectLst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-7838984">
            <a:off x="-3769805" y="3668101"/>
            <a:ext cx="13321226" cy="688957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909695" y="1482725"/>
            <a:ext cx="13349605" cy="1618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0000" b="1">
                <a:solidFill>
                  <a:srgbClr val="141414"/>
                </a:solidFill>
                <a:latin typeface="+mj-lt"/>
                <a:ea typeface="Barlow" panose="00000800000000000000"/>
                <a:cs typeface="+mj-lt"/>
                <a:sym typeface="Barlow" panose="00000800000000000000"/>
              </a:rPr>
              <a:t>D</a:t>
            </a:r>
            <a:r>
              <a:rPr lang="en-US" sz="10000" b="1">
                <a:solidFill>
                  <a:srgbClr val="141414"/>
                </a:solidFill>
                <a:latin typeface="+mj-lt"/>
                <a:ea typeface="Barlow" panose="00000800000000000000"/>
                <a:cs typeface="+mj-lt"/>
                <a:sym typeface="Barlow" panose="00000800000000000000"/>
              </a:rPr>
              <a:t>actylology </a:t>
            </a:r>
            <a:r>
              <a:rPr lang="en-IN" altLang="en-US" sz="10000" b="1">
                <a:solidFill>
                  <a:srgbClr val="141414"/>
                </a:solidFill>
                <a:latin typeface="+mj-lt"/>
                <a:ea typeface="Barlow" panose="00000800000000000000"/>
                <a:cs typeface="+mj-lt"/>
                <a:sym typeface="Barlow" panose="00000800000000000000"/>
              </a:rPr>
              <a:t>R</a:t>
            </a:r>
            <a:r>
              <a:rPr lang="en-US" sz="10000" b="1">
                <a:solidFill>
                  <a:srgbClr val="141414"/>
                </a:solidFill>
                <a:latin typeface="+mj-lt"/>
                <a:ea typeface="Barlow" panose="00000800000000000000"/>
                <a:cs typeface="+mj-lt"/>
                <a:sym typeface="Barlow" panose="00000800000000000000"/>
              </a:rPr>
              <a:t>eader</a:t>
            </a:r>
            <a:endParaRPr lang="en-US" sz="10000" b="1">
              <a:solidFill>
                <a:srgbClr val="141414"/>
              </a:solidFill>
              <a:latin typeface="+mj-lt"/>
              <a:ea typeface="Barlow" panose="00000800000000000000"/>
              <a:cs typeface="+mj-lt"/>
              <a:sym typeface="Barlow" panose="00000800000000000000"/>
            </a:endParaRPr>
          </a:p>
        </p:txBody>
      </p:sp>
      <p:grpSp>
        <p:nvGrpSpPr>
          <p:cNvPr id="86" name="Google Shape;86;p13"/>
          <p:cNvGrpSpPr/>
          <p:nvPr/>
        </p:nvGrpSpPr>
        <p:grpSpPr>
          <a:xfrm>
            <a:off x="10235149" y="8753588"/>
            <a:ext cx="7024152" cy="504712"/>
            <a:chOff x="-859569" y="-160999"/>
            <a:chExt cx="9365535" cy="672950"/>
          </a:xfrm>
        </p:grpSpPr>
        <p:sp>
          <p:nvSpPr>
            <p:cNvPr id="87" name="Google Shape;87;p13"/>
            <p:cNvSpPr txBox="1"/>
            <p:nvPr/>
          </p:nvSpPr>
          <p:spPr>
            <a:xfrm>
              <a:off x="-859569" y="-47616"/>
              <a:ext cx="7808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7307557" y="-160999"/>
              <a:ext cx="1198409" cy="67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 i="0" u="none" strike="noStrike" cap="none">
                  <a:solidFill>
                    <a:srgbClr val="141414"/>
                  </a:solidFill>
                  <a:latin typeface="Barlow" panose="00000800000000000000"/>
                  <a:ea typeface="Barlow" panose="00000800000000000000"/>
                  <a:cs typeface="Barlow" panose="00000800000000000000"/>
                  <a:sym typeface="Barlow" panose="00000800000000000000"/>
                </a:rPr>
                <a:t>01</a:t>
              </a:r>
              <a:endParaRPr lang="en-US" sz="3000" b="1" i="0" u="none" strike="noStrike" cap="none">
                <a:solidFill>
                  <a:srgbClr val="141414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endParaRPr>
            </a:p>
          </p:txBody>
        </p:sp>
      </p:grpSp>
      <p:sp>
        <p:nvSpPr>
          <p:cNvPr id="89" name="Google Shape;89;p13"/>
          <p:cNvSpPr txBox="1"/>
          <p:nvPr/>
        </p:nvSpPr>
        <p:spPr>
          <a:xfrm>
            <a:off x="10448925" y="3352800"/>
            <a:ext cx="7050405" cy="55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3000"/>
              <a:t>A Web App dedicated to the wordless </a:t>
            </a:r>
            <a:endParaRPr lang="en-IN" altLang="en-US" sz="3000"/>
          </a:p>
        </p:txBody>
      </p:sp>
      <p:sp>
        <p:nvSpPr>
          <p:cNvPr id="90" name="Google Shape;90;p13"/>
          <p:cNvSpPr txBox="1"/>
          <p:nvPr/>
        </p:nvSpPr>
        <p:spPr>
          <a:xfrm>
            <a:off x="6643200" y="5234500"/>
            <a:ext cx="10856100" cy="13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141414"/>
                </a:solidFill>
                <a:latin typeface="+mj-lt"/>
                <a:ea typeface="Barlow" panose="00000800000000000000"/>
                <a:cs typeface="+mj-lt"/>
                <a:sym typeface="Barlow" panose="00000800000000000000"/>
              </a:rPr>
              <a:t>Cryptominers</a:t>
            </a:r>
            <a:endParaRPr lang="en-US" sz="8000" b="1">
              <a:solidFill>
                <a:srgbClr val="141414"/>
              </a:solidFill>
              <a:latin typeface="+mj-lt"/>
              <a:ea typeface="Barlow" panose="00000800000000000000"/>
              <a:cs typeface="+mj-lt"/>
              <a:sym typeface="Barlow" panose="00000800000000000000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2435205" y="6617970"/>
            <a:ext cx="4824095" cy="3124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43434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 panose="020B0606030504020204"/>
              <a:buChar char="●"/>
            </a:pPr>
            <a:r>
              <a:rPr lang="en-IN" altLang="en-US" sz="3600" b="1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Ka</a:t>
            </a:r>
            <a:r>
              <a:rPr lang="en-US" altLang="en-IN" sz="3600" b="1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r</a:t>
            </a:r>
            <a:r>
              <a:rPr lang="en-IN" altLang="en-US" sz="3600" b="1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thikraj G</a:t>
            </a:r>
            <a:r>
              <a:rPr lang="en-US" sz="3600" b="1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</a:t>
            </a:r>
            <a:r>
              <a:rPr lang="en-IN" altLang="en-US" sz="3600" b="1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CSE</a:t>
            </a:r>
            <a:endParaRPr sz="3600" b="1">
              <a:solidFill>
                <a:srgbClr val="43434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 panose="020B0606030504020204"/>
              <a:buChar char="●"/>
            </a:pPr>
            <a:r>
              <a:rPr lang="en-IN" altLang="en-US" sz="3000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Ela Tejeshwar</a:t>
            </a:r>
            <a:r>
              <a:rPr lang="en-US" sz="3000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</a:t>
            </a:r>
            <a:r>
              <a:rPr lang="en-IN" altLang="en-US" sz="3000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CSE</a:t>
            </a:r>
            <a:endParaRPr sz="3000">
              <a:solidFill>
                <a:srgbClr val="43434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 panose="020B0606030504020204"/>
              <a:buChar char="●"/>
            </a:pPr>
            <a:r>
              <a:rPr lang="en-IN" altLang="en-US" sz="3000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Arjun Rampal</a:t>
            </a:r>
            <a:r>
              <a:rPr lang="en-US" sz="3000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</a:t>
            </a:r>
            <a:r>
              <a:rPr lang="en-IN" altLang="en-US" sz="3000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CSE</a:t>
            </a:r>
            <a:endParaRPr lang="en-IN" altLang="en-US" sz="3000">
              <a:solidFill>
                <a:srgbClr val="43434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 panose="020B0606030504020204"/>
              <a:buChar char="●"/>
            </a:pPr>
            <a:r>
              <a:rPr lang="en-IN" altLang="en-US" sz="3000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Gautham Gopi,CSE</a:t>
            </a:r>
            <a:endParaRPr lang="en-IN" altLang="en-US" sz="3000">
              <a:solidFill>
                <a:srgbClr val="43434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 panose="020B0606030504020204"/>
              <a:buChar char="●"/>
            </a:pPr>
            <a:r>
              <a:rPr lang="en-IN" altLang="en-US" sz="3000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Balaji N,CSE</a:t>
            </a:r>
            <a:endParaRPr lang="en-IN" altLang="en-US" sz="3000">
              <a:solidFill>
                <a:srgbClr val="43434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 panose="020B0606030504020204"/>
              <a:buChar char="●"/>
            </a:pPr>
            <a:endParaRPr lang="en-IN" altLang="en-US" sz="3000">
              <a:solidFill>
                <a:srgbClr val="43434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9525" y="415675"/>
            <a:ext cx="3371702" cy="2278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624205" y="1505585"/>
            <a:ext cx="10912475" cy="119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9600" b="1">
                <a:solidFill>
                  <a:srgbClr val="14141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ELUCIDATION</a:t>
            </a:r>
            <a:endParaRPr lang="en-IN" altLang="en-US" sz="9600" b="1">
              <a:solidFill>
                <a:srgbClr val="14141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4236183">
            <a:off x="7192383" y="2912189"/>
            <a:ext cx="15371928" cy="590550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417075" y="4513750"/>
            <a:ext cx="26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91490" y="3719830"/>
            <a:ext cx="1091374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sz="4400">
                <a:solidFill>
                  <a:srgbClr val="434343"/>
                </a:solidFill>
                <a:latin typeface="+mj-lt"/>
                <a:ea typeface="Impact" panose="020B0806030902050204"/>
                <a:cs typeface="+mj-lt"/>
                <a:sym typeface="Impact" panose="020B0806030902050204"/>
              </a:rPr>
              <a:t>Web app that uses Tensorflow.JS to detect real time human hand gestures.  </a:t>
            </a:r>
            <a:endParaRPr lang="en-IN" sz="4400">
              <a:solidFill>
                <a:srgbClr val="434343"/>
              </a:solidFill>
              <a:latin typeface="+mj-lt"/>
              <a:ea typeface="Impact" panose="020B0806030902050204"/>
              <a:cs typeface="+mj-lt"/>
              <a:sym typeface="Impact" panose="020B0806030902050204"/>
            </a:endParaRPr>
          </a:p>
          <a:p>
            <a:endParaRPr lang="en-IN" sz="4400">
              <a:solidFill>
                <a:srgbClr val="434343"/>
              </a:solidFill>
              <a:latin typeface="+mj-lt"/>
              <a:ea typeface="Impact" panose="020B0806030902050204"/>
              <a:cs typeface="+mj-lt"/>
              <a:sym typeface="Impact" panose="020B0806030902050204"/>
            </a:endParaRPr>
          </a:p>
          <a:p>
            <a:r>
              <a:rPr lang="en-IN" sz="4400">
                <a:solidFill>
                  <a:srgbClr val="434343"/>
                </a:solidFill>
                <a:latin typeface="+mj-lt"/>
                <a:ea typeface="Impact" panose="020B0806030902050204"/>
                <a:cs typeface="+mj-lt"/>
                <a:sym typeface="Impact" panose="020B0806030902050204"/>
              </a:rPr>
              <a:t>The detected gesture is then converted into text format and display its exact meaning to the user.</a:t>
            </a:r>
            <a:endParaRPr lang="en-IN" sz="4400">
              <a:solidFill>
                <a:srgbClr val="434343"/>
              </a:solidFill>
              <a:latin typeface="+mj-lt"/>
              <a:ea typeface="Impact" panose="020B0806030902050204"/>
              <a:cs typeface="+mj-lt"/>
              <a:sym typeface="Impact" panose="020B0806030902050204"/>
            </a:endParaRPr>
          </a:p>
        </p:txBody>
      </p:sp>
      <p:sp>
        <p:nvSpPr>
          <p:cNvPr id="3" name="Google Shape;97;p14"/>
          <p:cNvSpPr txBox="1"/>
          <p:nvPr/>
        </p:nvSpPr>
        <p:spPr>
          <a:xfrm>
            <a:off x="619125" y="328295"/>
            <a:ext cx="10912475" cy="119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14141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</a:t>
            </a:r>
            <a:r>
              <a:rPr lang="en-IN" altLang="en-US" sz="9600" b="1">
                <a:solidFill>
                  <a:srgbClr val="14141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ROJECT</a:t>
            </a:r>
            <a:r>
              <a:rPr lang="en-US" sz="9600" b="1">
                <a:solidFill>
                  <a:srgbClr val="14141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lang="en-IN" altLang="en-US" sz="9600" b="1">
              <a:solidFill>
                <a:srgbClr val="14141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1061085" y="911860"/>
            <a:ext cx="12922250" cy="285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FEATURES &amp; </a:t>
            </a:r>
            <a:r>
              <a:rPr lang="en-US" sz="8800" b="1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UNIQUE SELLING POINTS</a:t>
            </a:r>
            <a:endParaRPr lang="en-US" sz="8800" b="1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-8447388">
            <a:off x="13731121" y="-613501"/>
            <a:ext cx="7056358" cy="27504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061085" y="4554220"/>
            <a:ext cx="1511490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>
                <a:solidFill>
                  <a:schemeClr val="bg1"/>
                </a:solidFill>
              </a:rPr>
              <a:t>This web app helps the people with difficulty in speaking and hearing to </a:t>
            </a:r>
            <a:r>
              <a:rPr lang="en-IN" altLang="en-US" sz="4000">
                <a:solidFill>
                  <a:schemeClr val="bg1"/>
                </a:solidFill>
                <a:sym typeface="+mn-ea"/>
              </a:rPr>
              <a:t>inte</a:t>
            </a:r>
            <a:r>
              <a:rPr lang="en-US" altLang="en-IN" sz="4000">
                <a:solidFill>
                  <a:schemeClr val="bg1"/>
                </a:solidFill>
                <a:sym typeface="+mn-ea"/>
              </a:rPr>
              <a:t>r</a:t>
            </a:r>
            <a:r>
              <a:rPr lang="en-IN" altLang="en-US" sz="4000">
                <a:solidFill>
                  <a:schemeClr val="bg1"/>
                </a:solidFill>
                <a:sym typeface="+mn-ea"/>
              </a:rPr>
              <a:t>pret and </a:t>
            </a:r>
            <a:r>
              <a:rPr lang="en-IN" altLang="en-US" sz="4000">
                <a:solidFill>
                  <a:schemeClr val="bg1"/>
                </a:solidFill>
              </a:rPr>
              <a:t>convey their message in the most convenient manner. </a:t>
            </a:r>
            <a:endParaRPr lang="en-IN" altLang="en-US" sz="4000">
              <a:solidFill>
                <a:schemeClr val="bg1"/>
              </a:solidFill>
            </a:endParaRPr>
          </a:p>
          <a:p>
            <a:endParaRPr lang="en-IN" altLang="en-US" sz="4000">
              <a:solidFill>
                <a:schemeClr val="bg1"/>
              </a:solidFill>
            </a:endParaRPr>
          </a:p>
          <a:p>
            <a:r>
              <a:rPr lang="en-IN" altLang="en-US" sz="4000">
                <a:solidFill>
                  <a:schemeClr val="bg1"/>
                </a:solidFill>
              </a:rPr>
              <a:t>It serves as a guide to those who yearn to learn sign language.</a:t>
            </a:r>
            <a:endParaRPr lang="en-I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20400000">
            <a:off x="10306685" y="-2348865"/>
            <a:ext cx="9877425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new-object-storage-her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545" y="6608445"/>
            <a:ext cx="1694180" cy="1786255"/>
          </a:xfrm>
          <a:prstGeom prst="rect">
            <a:avLst/>
          </a:prstGeom>
        </p:spPr>
      </p:pic>
      <p:sp>
        <p:nvSpPr>
          <p:cNvPr id="111" name="Google Shape;111;p16"/>
          <p:cNvSpPr txBox="1"/>
          <p:nvPr/>
        </p:nvSpPr>
        <p:spPr>
          <a:xfrm>
            <a:off x="532765" y="607695"/>
            <a:ext cx="12722860" cy="1684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3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FLOW</a:t>
            </a:r>
            <a:r>
              <a:rPr lang="en-IN" altLang="en-US" sz="103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03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DIAGRAM</a:t>
            </a:r>
            <a:endParaRPr sz="103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3" name="Picture 2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" y="3043555"/>
            <a:ext cx="1731645" cy="1799590"/>
          </a:xfrm>
          <a:prstGeom prst="rect">
            <a:avLst/>
          </a:prstGeom>
        </p:spPr>
      </p:pic>
      <p:pic>
        <p:nvPicPr>
          <p:cNvPr id="8" name="Picture 7" descr="1280px-React-icon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230" y="2883535"/>
            <a:ext cx="2936240" cy="2076450"/>
          </a:xfrm>
          <a:prstGeom prst="rect">
            <a:avLst/>
          </a:prstGeom>
        </p:spPr>
      </p:pic>
      <p:pic>
        <p:nvPicPr>
          <p:cNvPr id="13" name="Picture 12" descr="dsgsdgsdgsdhgs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7680" y="6624955"/>
            <a:ext cx="1769745" cy="1769745"/>
          </a:xfrm>
          <a:prstGeom prst="rect">
            <a:avLst/>
          </a:prstGeom>
        </p:spPr>
      </p:pic>
      <p:pic>
        <p:nvPicPr>
          <p:cNvPr id="15" name="Picture 14" descr="sdfhdfshsdfhdfhj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3995" y="2585720"/>
            <a:ext cx="2310130" cy="231013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377190" y="6532880"/>
            <a:ext cx="20491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>
                <a:latin typeface="Calibri Light" panose="020F0302020204030204" charset="0"/>
                <a:cs typeface="Calibri Light" panose="020F0302020204030204" charset="0"/>
              </a:rPr>
              <a:t>Convert the trained Tensorflow model into Tensorflow.JS </a:t>
            </a:r>
            <a:endParaRPr lang="en-IN" altLang="en-US" sz="240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153535" y="3322320"/>
            <a:ext cx="2222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>
                <a:latin typeface="Calibri Light" panose="020F0302020204030204" charset="0"/>
                <a:cs typeface="Calibri Light" panose="020F0302020204030204" charset="0"/>
              </a:rPr>
              <a:t>Host the model on Cloud Object Stor</a:t>
            </a:r>
            <a:r>
              <a:rPr lang="en-US" altLang="en-IN" sz="2400">
                <a:latin typeface="Calibri Light" panose="020F0302020204030204" charset="0"/>
                <a:cs typeface="Calibri Light" panose="020F0302020204030204" charset="0"/>
              </a:rPr>
              <a:t>age</a:t>
            </a:r>
            <a:endParaRPr lang="en-US" altLang="en-IN" sz="240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7844155" y="6518275"/>
            <a:ext cx="22225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>
                <a:latin typeface="Calibri Light" panose="020F0302020204030204" charset="0"/>
                <a:cs typeface="Calibri Light" panose="020F0302020204030204" charset="0"/>
              </a:rPr>
              <a:t>Making a standalone front end application using React.JS</a:t>
            </a:r>
            <a:endParaRPr lang="en-IN" altLang="en-US" sz="240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1522710" y="3178175"/>
            <a:ext cx="2394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>
                <a:latin typeface="Calibri Light" panose="020F0302020204030204" charset="0"/>
                <a:cs typeface="Calibri Light" panose="020F0302020204030204" charset="0"/>
              </a:rPr>
              <a:t>Capture gestures from a webcam for object detection</a:t>
            </a:r>
            <a:endParaRPr lang="en-IN" altLang="en-US" sz="240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5498445" y="6921500"/>
            <a:ext cx="2222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>
                <a:latin typeface="Calibri Light" panose="020F0302020204030204" charset="0"/>
                <a:cs typeface="Calibri Light" panose="020F0302020204030204" charset="0"/>
              </a:rPr>
              <a:t>Make detections using </a:t>
            </a:r>
            <a:endParaRPr lang="en-IN" altLang="en-US" sz="2400">
              <a:latin typeface="Calibri Light" panose="020F0302020204030204" charset="0"/>
              <a:cs typeface="Calibri Light" panose="020F0302020204030204" charset="0"/>
            </a:endParaRPr>
          </a:p>
          <a:p>
            <a:pPr algn="ctr"/>
            <a:r>
              <a:rPr lang="en-IN" altLang="en-US" sz="2400">
                <a:latin typeface="Calibri Light" panose="020F0302020204030204" charset="0"/>
                <a:cs typeface="Calibri Light" panose="020F0302020204030204" charset="0"/>
              </a:rPr>
              <a:t>Tensorflow.JS</a:t>
            </a:r>
            <a:endParaRPr lang="en-US" altLang="en-IN" sz="240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4812030" y="5074285"/>
            <a:ext cx="906145" cy="108585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solidFill>
            <a:srgbClr val="8CD21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27" name="Google Shape;169;p15"/>
          <p:cNvSpPr/>
          <p:nvPr/>
        </p:nvSpPr>
        <p:spPr>
          <a:xfrm>
            <a:off x="12349480" y="5111750"/>
            <a:ext cx="906145" cy="108585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28" name="Google Shape;169;p15"/>
          <p:cNvSpPr/>
          <p:nvPr/>
        </p:nvSpPr>
        <p:spPr>
          <a:xfrm rot="10800000">
            <a:off x="8589010" y="5054600"/>
            <a:ext cx="906145" cy="108585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solidFill>
            <a:srgbClr val="77DE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29" name="Google Shape;169;p15"/>
          <p:cNvSpPr/>
          <p:nvPr/>
        </p:nvSpPr>
        <p:spPr>
          <a:xfrm rot="10800000">
            <a:off x="948690" y="5055235"/>
            <a:ext cx="906145" cy="108585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solidFill>
            <a:srgbClr val="32342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30" name="Google Shape;169;p15"/>
          <p:cNvSpPr/>
          <p:nvPr/>
        </p:nvSpPr>
        <p:spPr>
          <a:xfrm rot="10800000">
            <a:off x="16156305" y="5129530"/>
            <a:ext cx="906145" cy="108585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1174115" y="5347970"/>
            <a:ext cx="546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>
                <a:solidFill>
                  <a:schemeClr val="bg1"/>
                </a:solidFill>
                <a:latin typeface="+mj-lt"/>
                <a:cs typeface="+mj-lt"/>
              </a:rPr>
              <a:t>1</a:t>
            </a:r>
            <a:endParaRPr lang="en-IN" altLang="en-US" sz="3200">
              <a:solidFill>
                <a:schemeClr val="bg1"/>
              </a:solidFill>
              <a:latin typeface="+mj-lt"/>
              <a:cs typeface="+mj-lt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5061585" y="5325110"/>
            <a:ext cx="546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>
                <a:solidFill>
                  <a:schemeClr val="bg1"/>
                </a:solidFill>
                <a:latin typeface="+mj-lt"/>
                <a:cs typeface="+mj-lt"/>
              </a:rPr>
              <a:t>2</a:t>
            </a:r>
            <a:endParaRPr lang="en-IN" altLang="en-US" sz="3200">
              <a:solidFill>
                <a:schemeClr val="bg1"/>
              </a:solidFill>
              <a:latin typeface="+mj-lt"/>
              <a:cs typeface="+mj-lt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8769350" y="5361305"/>
            <a:ext cx="546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200">
                <a:solidFill>
                  <a:schemeClr val="bg1"/>
                </a:solidFill>
                <a:latin typeface="+mj-lt"/>
                <a:cs typeface="+mj-lt"/>
              </a:rPr>
              <a:t>3</a:t>
            </a:r>
            <a:endParaRPr lang="en-IN" altLang="en-US" sz="3200">
              <a:solidFill>
                <a:schemeClr val="bg1"/>
              </a:solidFill>
              <a:latin typeface="+mj-lt"/>
              <a:cs typeface="+mj-lt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12529185" y="5362575"/>
            <a:ext cx="546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200">
                <a:solidFill>
                  <a:schemeClr val="bg1"/>
                </a:solidFill>
                <a:latin typeface="+mj-lt"/>
                <a:cs typeface="+mj-lt"/>
              </a:rPr>
              <a:t>4</a:t>
            </a:r>
            <a:endParaRPr lang="en-IN" altLang="en-US" sz="3200">
              <a:solidFill>
                <a:schemeClr val="bg1"/>
              </a:solidFill>
              <a:latin typeface="+mj-lt"/>
              <a:cs typeface="+mj-lt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16336645" y="5432425"/>
            <a:ext cx="546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200">
                <a:solidFill>
                  <a:schemeClr val="bg1"/>
                </a:solidFill>
                <a:latin typeface="+mj-lt"/>
                <a:cs typeface="+mj-lt"/>
              </a:rPr>
              <a:t>5</a:t>
            </a:r>
            <a:endParaRPr lang="en-IN" altLang="en-US" sz="3200">
              <a:solidFill>
                <a:schemeClr val="bg1"/>
              </a:solidFill>
              <a:latin typeface="+mj-lt"/>
              <a:cs typeface="+mj-lt"/>
            </a:endParaRPr>
          </a:p>
        </p:txBody>
      </p:sp>
      <p:pic>
        <p:nvPicPr>
          <p:cNvPr id="4" name="Picture 3" descr="asfasgfasgsa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6475" y="5117465"/>
            <a:ext cx="2230755" cy="958850"/>
          </a:xfrm>
          <a:prstGeom prst="rect">
            <a:avLst/>
          </a:prstGeom>
        </p:spPr>
      </p:pic>
      <p:pic>
        <p:nvPicPr>
          <p:cNvPr id="5" name="Picture 4" descr="asfasgfasgsa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1870" y="5137150"/>
            <a:ext cx="2230755" cy="958850"/>
          </a:xfrm>
          <a:prstGeom prst="rect">
            <a:avLst/>
          </a:prstGeom>
        </p:spPr>
      </p:pic>
      <p:pic>
        <p:nvPicPr>
          <p:cNvPr id="6" name="Picture 5" descr="asfasgfasgsa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7415" y="5160010"/>
            <a:ext cx="2230755" cy="958850"/>
          </a:xfrm>
          <a:prstGeom prst="rect">
            <a:avLst/>
          </a:prstGeom>
        </p:spPr>
      </p:pic>
      <p:pic>
        <p:nvPicPr>
          <p:cNvPr id="9" name="Picture 8" descr="asfasgfasgsa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79475" y="5175250"/>
            <a:ext cx="2230755" cy="958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-8447388">
            <a:off x="13712071" y="-598261"/>
            <a:ext cx="7056358" cy="275047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518795" y="537210"/>
            <a:ext cx="14164945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TECH STACK</a:t>
            </a:r>
            <a:endParaRPr lang="en-US" sz="8800" b="1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18795" y="2750820"/>
            <a:ext cx="1690560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TensorFlow</a:t>
            </a:r>
            <a:r>
              <a:rPr lang="en-US" sz="2400">
                <a:solidFill>
                  <a:schemeClr val="bg1"/>
                </a:solidFill>
              </a:rPr>
              <a:t> is an end-to-end open source platform for machine learning. It has a comprehensive, flexible ecosystem of tools, libraries and community resources that lets researchers push the state-of-the-art in ML and developers easily build and deploy ML powered applications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18795" y="4565015"/>
            <a:ext cx="1690560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ReactJS </a:t>
            </a:r>
            <a:r>
              <a:rPr lang="en-US" sz="2400">
                <a:solidFill>
                  <a:schemeClr val="bg1"/>
                </a:solidFill>
              </a:rPr>
              <a:t>is JavaScript library used for building reusable UI components.React is a library for building composable user interfaces. It encourages the creation of reusable UI components, which present data that changes over time.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18795" y="6033135"/>
            <a:ext cx="1690560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OpenCV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400">
                <a:solidFill>
                  <a:schemeClr val="bg1"/>
                </a:solidFill>
              </a:rPr>
              <a:t>is a cross-platform library using which we can develop real-time computer vision applications. It mainly focuses on image processing, video capture and analysis including features like face detection and object detection.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18795" y="7620000"/>
            <a:ext cx="1690560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IBM Cloud Object Storage</a:t>
            </a:r>
            <a:r>
              <a:rPr lang="en-US" sz="2400">
                <a:solidFill>
                  <a:schemeClr val="bg1"/>
                </a:solidFill>
              </a:rPr>
              <a:t> is a highly scalable cloud storage service, designed for high durability, resiliency and security. Store, manage and access your data via our self-service portal and RESTful APIs. Connect applications directly to Cloud Object Storage use other IBM Cloud Services with your data.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-8447388">
            <a:off x="6003271" y="-257263"/>
            <a:ext cx="14210931" cy="55392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18"/>
          <p:cNvGrpSpPr/>
          <p:nvPr/>
        </p:nvGrpSpPr>
        <p:grpSpPr>
          <a:xfrm>
            <a:off x="1000308" y="4583200"/>
            <a:ext cx="8564400" cy="2316913"/>
            <a:chOff x="0" y="209550"/>
            <a:chExt cx="11419200" cy="3089218"/>
          </a:xfrm>
        </p:grpSpPr>
        <p:sp>
          <p:nvSpPr>
            <p:cNvPr id="124" name="Google Shape;124;p18"/>
            <p:cNvSpPr txBox="1"/>
            <p:nvPr/>
          </p:nvSpPr>
          <p:spPr>
            <a:xfrm>
              <a:off x="0" y="209550"/>
              <a:ext cx="11419200" cy="222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0" b="1" i="0" u="none" strike="noStrike" cap="none">
                  <a:solidFill>
                    <a:srgbClr val="141414"/>
                  </a:solidFill>
                  <a:latin typeface="Barlow" panose="00000800000000000000"/>
                  <a:ea typeface="Barlow" panose="00000800000000000000"/>
                  <a:cs typeface="Barlow" panose="00000800000000000000"/>
                  <a:sym typeface="Barlow" panose="00000800000000000000"/>
                </a:rPr>
                <a:t>THANK YOU</a:t>
              </a:r>
              <a:endParaRPr lang="en-US" sz="12000" b="1" i="0" u="none" strike="noStrike" cap="none">
                <a:solidFill>
                  <a:srgbClr val="141414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endParaRPr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0" y="2725468"/>
              <a:ext cx="9354900" cy="57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20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26" name="Google Shape;126;p18"/>
          <p:cNvSpPr txBox="1"/>
          <p:nvPr/>
        </p:nvSpPr>
        <p:spPr>
          <a:xfrm>
            <a:off x="1198885" y="5867677"/>
            <a:ext cx="672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1876</Words>
  <Application>WPS Presentation</Application>
  <PresentationFormat/>
  <Paragraphs>66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Barlow</vt:lpstr>
      <vt:lpstr>Open Sans</vt:lpstr>
      <vt:lpstr>Roboto</vt:lpstr>
      <vt:lpstr>Impact</vt:lpstr>
      <vt:lpstr>Calibri Light</vt:lpstr>
      <vt:lpstr>Fira Sans Extra Condensed</vt:lpstr>
      <vt:lpstr>Montserrat</vt:lpstr>
      <vt:lpstr>Microsoft YaHei</vt:lpstr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Parzval</cp:lastModifiedBy>
  <cp:revision>18</cp:revision>
  <dcterms:created xsi:type="dcterms:W3CDTF">2021-05-04T05:06:00Z</dcterms:created>
  <dcterms:modified xsi:type="dcterms:W3CDTF">2021-05-13T16:46:54Z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