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  <p:sldMasterId id="2147483767" r:id="rId2"/>
  </p:sldMasterIdLst>
  <p:notesMasterIdLst>
    <p:notesMasterId r:id="rId17"/>
  </p:notesMasterIdLst>
  <p:sldIdLst>
    <p:sldId id="256" r:id="rId3"/>
    <p:sldId id="332" r:id="rId4"/>
    <p:sldId id="338" r:id="rId5"/>
    <p:sldId id="339" r:id="rId6"/>
    <p:sldId id="346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28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hyperlink" Target="https://dmitrypasko.shinyapps.io/RMbyMRMestimating/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dmitrypasko.shinyapps.io/RMbyMRMestimating/" TargetMode="External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646D2-50DF-42A3-8FB8-1C74140D18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2217D8-E95E-49FD-A19A-87141FD9ABDD}">
      <dgm:prSet/>
      <dgm:spPr/>
      <dgm:t>
        <a:bodyPr/>
        <a:lstStyle/>
        <a:p>
          <a:r>
            <a:rPr lang="ru-RU" b="1"/>
            <a:t>генетика</a:t>
          </a:r>
          <a:r>
            <a:rPr lang="ru-RU"/>
            <a:t> (соотношение мышечных волокон, рычагов и т. п.)</a:t>
          </a:r>
          <a:endParaRPr lang="en-US"/>
        </a:p>
      </dgm:t>
    </dgm:pt>
    <dgm:pt modelId="{CE44AC4E-05CE-4E7E-BA7A-698AEE494B81}" type="parTrans" cxnId="{43440E3D-F6F7-42B9-AB1E-86C4A5751320}">
      <dgm:prSet/>
      <dgm:spPr/>
      <dgm:t>
        <a:bodyPr/>
        <a:lstStyle/>
        <a:p>
          <a:endParaRPr lang="en-US"/>
        </a:p>
      </dgm:t>
    </dgm:pt>
    <dgm:pt modelId="{9619C83F-5B2E-4E7A-A569-1CF9F373C3D2}" type="sibTrans" cxnId="{43440E3D-F6F7-42B9-AB1E-86C4A5751320}">
      <dgm:prSet/>
      <dgm:spPr/>
      <dgm:t>
        <a:bodyPr/>
        <a:lstStyle/>
        <a:p>
          <a:endParaRPr lang="en-US"/>
        </a:p>
      </dgm:t>
    </dgm:pt>
    <dgm:pt modelId="{1E34A72E-8BDA-4B9B-886B-3295723A65A2}">
      <dgm:prSet/>
      <dgm:spPr/>
      <dgm:t>
        <a:bodyPr/>
        <a:lstStyle/>
        <a:p>
          <a:r>
            <a:rPr lang="ru-RU" b="1"/>
            <a:t>опыт тренировок </a:t>
          </a:r>
          <a:r>
            <a:rPr lang="ru-RU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/>
        </a:p>
      </dgm:t>
    </dgm:pt>
    <dgm:pt modelId="{2DEF89C0-A720-4A88-BFBD-38D36E67A10F}" type="parTrans" cxnId="{6F2BD0E2-58A9-4B94-B9B1-80D04717537B}">
      <dgm:prSet/>
      <dgm:spPr/>
      <dgm:t>
        <a:bodyPr/>
        <a:lstStyle/>
        <a:p>
          <a:endParaRPr lang="en-US"/>
        </a:p>
      </dgm:t>
    </dgm:pt>
    <dgm:pt modelId="{1EA98DB3-43EB-45F4-9A1F-ED11EC324EFE}" type="sibTrans" cxnId="{6F2BD0E2-58A9-4B94-B9B1-80D04717537B}">
      <dgm:prSet/>
      <dgm:spPr/>
      <dgm:t>
        <a:bodyPr/>
        <a:lstStyle/>
        <a:p>
          <a:endParaRPr lang="en-US"/>
        </a:p>
      </dgm:t>
    </dgm:pt>
    <dgm:pt modelId="{30A25D13-7017-48F2-9417-EE1A7F866461}">
      <dgm:prSet/>
      <dgm:spPr/>
      <dgm:t>
        <a:bodyPr/>
        <a:lstStyle/>
        <a:p>
          <a:r>
            <a:rPr lang="ru-RU" b="1"/>
            <a:t>общая конституция </a:t>
          </a:r>
          <a:r>
            <a:rPr lang="ru-RU"/>
            <a:t>(тип телосложения, рост, соотношение роста и функционального веса)</a:t>
          </a:r>
          <a:endParaRPr lang="en-US"/>
        </a:p>
      </dgm:t>
    </dgm:pt>
    <dgm:pt modelId="{5C869CCD-752D-4BC6-A5D7-082A64AFE403}" type="parTrans" cxnId="{1EBCE5CC-69DD-4A61-9255-54180A7EE9E0}">
      <dgm:prSet/>
      <dgm:spPr/>
      <dgm:t>
        <a:bodyPr/>
        <a:lstStyle/>
        <a:p>
          <a:endParaRPr lang="en-US"/>
        </a:p>
      </dgm:t>
    </dgm:pt>
    <dgm:pt modelId="{4E7452C5-0DB7-44D2-A237-2CAB3099E505}" type="sibTrans" cxnId="{1EBCE5CC-69DD-4A61-9255-54180A7EE9E0}">
      <dgm:prSet/>
      <dgm:spPr/>
      <dgm:t>
        <a:bodyPr/>
        <a:lstStyle/>
        <a:p>
          <a:endParaRPr lang="en-US"/>
        </a:p>
      </dgm:t>
    </dgm:pt>
    <dgm:pt modelId="{D211335C-3A2B-4265-9A5B-0DAE2A4B819D}">
      <dgm:prSet/>
      <dgm:spPr/>
      <dgm:t>
        <a:bodyPr/>
        <a:lstStyle/>
        <a:p>
          <a:r>
            <a:rPr lang="ru-RU" b="1"/>
            <a:t>техника</a:t>
          </a:r>
          <a:r>
            <a:rPr lang="ru-RU"/>
            <a:t> выполнения упражнения</a:t>
          </a:r>
          <a:endParaRPr lang="en-US"/>
        </a:p>
      </dgm:t>
    </dgm:pt>
    <dgm:pt modelId="{E9CA3D9E-EF61-4E54-B6B2-304987A54C3D}" type="parTrans" cxnId="{7953E4D5-0540-457E-BAB3-9BDD0CE9C449}">
      <dgm:prSet/>
      <dgm:spPr/>
      <dgm:t>
        <a:bodyPr/>
        <a:lstStyle/>
        <a:p>
          <a:endParaRPr lang="en-US"/>
        </a:p>
      </dgm:t>
    </dgm:pt>
    <dgm:pt modelId="{F78CD5DE-ECDC-4597-AAB0-D6650E92D485}" type="sibTrans" cxnId="{7953E4D5-0540-457E-BAB3-9BDD0CE9C449}">
      <dgm:prSet/>
      <dgm:spPr/>
      <dgm:t>
        <a:bodyPr/>
        <a:lstStyle/>
        <a:p>
          <a:endParaRPr lang="en-US"/>
        </a:p>
      </dgm:t>
    </dgm:pt>
    <dgm:pt modelId="{39515027-D81A-4A6E-ADC5-0D00692E2A69}" type="pres">
      <dgm:prSet presAssocID="{3C0646D2-50DF-42A3-8FB8-1C74140D184B}" presName="linear" presStyleCnt="0">
        <dgm:presLayoutVars>
          <dgm:animLvl val="lvl"/>
          <dgm:resizeHandles val="exact"/>
        </dgm:presLayoutVars>
      </dgm:prSet>
      <dgm:spPr/>
    </dgm:pt>
    <dgm:pt modelId="{E6D253A4-5863-4C62-BEC3-D22F9692FEFD}" type="pres">
      <dgm:prSet presAssocID="{DD2217D8-E95E-49FD-A19A-87141FD9AB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A5DB71-CAA9-4402-B5A3-A3B3A4AF130D}" type="pres">
      <dgm:prSet presAssocID="{9619C83F-5B2E-4E7A-A569-1CF9F373C3D2}" presName="spacer" presStyleCnt="0"/>
      <dgm:spPr/>
    </dgm:pt>
    <dgm:pt modelId="{8247A9A4-06A5-4904-A1BB-CCFB9454C1A9}" type="pres">
      <dgm:prSet presAssocID="{1E34A72E-8BDA-4B9B-886B-3295723A65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B6F08F-CFA1-4DF5-A1F2-C33A7189D85A}" type="pres">
      <dgm:prSet presAssocID="{1EA98DB3-43EB-45F4-9A1F-ED11EC324EFE}" presName="spacer" presStyleCnt="0"/>
      <dgm:spPr/>
    </dgm:pt>
    <dgm:pt modelId="{0D470848-E162-44B4-BF4E-85E140313180}" type="pres">
      <dgm:prSet presAssocID="{30A25D13-7017-48F2-9417-EE1A7F866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E860D2-93F3-463D-AEB8-D7A96E3CDF94}" type="pres">
      <dgm:prSet presAssocID="{4E7452C5-0DB7-44D2-A237-2CAB3099E505}" presName="spacer" presStyleCnt="0"/>
      <dgm:spPr/>
    </dgm:pt>
    <dgm:pt modelId="{33C68A7D-F828-4F12-9D6A-4BAB8FE43AA6}" type="pres">
      <dgm:prSet presAssocID="{D211335C-3A2B-4265-9A5B-0DAE2A4B81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5CC815-9C34-410F-8716-93BD9BDB83FD}" type="presOf" srcId="{30A25D13-7017-48F2-9417-EE1A7F866461}" destId="{0D470848-E162-44B4-BF4E-85E140313180}" srcOrd="0" destOrd="0" presId="urn:microsoft.com/office/officeart/2005/8/layout/vList2"/>
    <dgm:cxn modelId="{43440E3D-F6F7-42B9-AB1E-86C4A5751320}" srcId="{3C0646D2-50DF-42A3-8FB8-1C74140D184B}" destId="{DD2217D8-E95E-49FD-A19A-87141FD9ABDD}" srcOrd="0" destOrd="0" parTransId="{CE44AC4E-05CE-4E7E-BA7A-698AEE494B81}" sibTransId="{9619C83F-5B2E-4E7A-A569-1CF9F373C3D2}"/>
    <dgm:cxn modelId="{9C7D758B-D647-4A9B-BCF5-942ABB0E298D}" type="presOf" srcId="{1E34A72E-8BDA-4B9B-886B-3295723A65A2}" destId="{8247A9A4-06A5-4904-A1BB-CCFB9454C1A9}" srcOrd="0" destOrd="0" presId="urn:microsoft.com/office/officeart/2005/8/layout/vList2"/>
    <dgm:cxn modelId="{2D67C595-3054-42D2-87B9-F1A280F648FB}" type="presOf" srcId="{DD2217D8-E95E-49FD-A19A-87141FD9ABDD}" destId="{E6D253A4-5863-4C62-BEC3-D22F9692FEFD}" srcOrd="0" destOrd="0" presId="urn:microsoft.com/office/officeart/2005/8/layout/vList2"/>
    <dgm:cxn modelId="{40EA139C-3E9B-4699-A293-7B69CFF05390}" type="presOf" srcId="{D211335C-3A2B-4265-9A5B-0DAE2A4B819D}" destId="{33C68A7D-F828-4F12-9D6A-4BAB8FE43AA6}" srcOrd="0" destOrd="0" presId="urn:microsoft.com/office/officeart/2005/8/layout/vList2"/>
    <dgm:cxn modelId="{F6C70BAA-38DA-47D0-93A5-A1E03B51BA7D}" type="presOf" srcId="{3C0646D2-50DF-42A3-8FB8-1C74140D184B}" destId="{39515027-D81A-4A6E-ADC5-0D00692E2A69}" srcOrd="0" destOrd="0" presId="urn:microsoft.com/office/officeart/2005/8/layout/vList2"/>
    <dgm:cxn modelId="{1EBCE5CC-69DD-4A61-9255-54180A7EE9E0}" srcId="{3C0646D2-50DF-42A3-8FB8-1C74140D184B}" destId="{30A25D13-7017-48F2-9417-EE1A7F866461}" srcOrd="2" destOrd="0" parTransId="{5C869CCD-752D-4BC6-A5D7-082A64AFE403}" sibTransId="{4E7452C5-0DB7-44D2-A237-2CAB3099E505}"/>
    <dgm:cxn modelId="{7953E4D5-0540-457E-BAB3-9BDD0CE9C449}" srcId="{3C0646D2-50DF-42A3-8FB8-1C74140D184B}" destId="{D211335C-3A2B-4265-9A5B-0DAE2A4B819D}" srcOrd="3" destOrd="0" parTransId="{E9CA3D9E-EF61-4E54-B6B2-304987A54C3D}" sibTransId="{F78CD5DE-ECDC-4597-AAB0-D6650E92D485}"/>
    <dgm:cxn modelId="{6F2BD0E2-58A9-4B94-B9B1-80D04717537B}" srcId="{3C0646D2-50DF-42A3-8FB8-1C74140D184B}" destId="{1E34A72E-8BDA-4B9B-886B-3295723A65A2}" srcOrd="1" destOrd="0" parTransId="{2DEF89C0-A720-4A88-BFBD-38D36E67A10F}" sibTransId="{1EA98DB3-43EB-45F4-9A1F-ED11EC324EFE}"/>
    <dgm:cxn modelId="{42B663A3-3ECC-49F5-9658-CCEFBE4AF22A}" type="presParOf" srcId="{39515027-D81A-4A6E-ADC5-0D00692E2A69}" destId="{E6D253A4-5863-4C62-BEC3-D22F9692FEFD}" srcOrd="0" destOrd="0" presId="urn:microsoft.com/office/officeart/2005/8/layout/vList2"/>
    <dgm:cxn modelId="{2243816F-A2D0-4669-A169-4C86BD9058B6}" type="presParOf" srcId="{39515027-D81A-4A6E-ADC5-0D00692E2A69}" destId="{D6A5DB71-CAA9-4402-B5A3-A3B3A4AF130D}" srcOrd="1" destOrd="0" presId="urn:microsoft.com/office/officeart/2005/8/layout/vList2"/>
    <dgm:cxn modelId="{B1D72BBB-73E2-4AFB-8F08-BFAEE7004626}" type="presParOf" srcId="{39515027-D81A-4A6E-ADC5-0D00692E2A69}" destId="{8247A9A4-06A5-4904-A1BB-CCFB9454C1A9}" srcOrd="2" destOrd="0" presId="urn:microsoft.com/office/officeart/2005/8/layout/vList2"/>
    <dgm:cxn modelId="{6E17709D-D806-49F5-8A04-ED1EB27F30FE}" type="presParOf" srcId="{39515027-D81A-4A6E-ADC5-0D00692E2A69}" destId="{3CB6F08F-CFA1-4DF5-A1F2-C33A7189D85A}" srcOrd="3" destOrd="0" presId="urn:microsoft.com/office/officeart/2005/8/layout/vList2"/>
    <dgm:cxn modelId="{63A7DB74-70D7-4D01-AA3B-46A81391C936}" type="presParOf" srcId="{39515027-D81A-4A6E-ADC5-0D00692E2A69}" destId="{0D470848-E162-44B4-BF4E-85E140313180}" srcOrd="4" destOrd="0" presId="urn:microsoft.com/office/officeart/2005/8/layout/vList2"/>
    <dgm:cxn modelId="{5724C38B-9927-4E0F-8D63-D7B1B8C6893D}" type="presParOf" srcId="{39515027-D81A-4A6E-ADC5-0D00692E2A69}" destId="{5DE860D2-93F3-463D-AEB8-D7A96E3CDF94}" srcOrd="5" destOrd="0" presId="urn:microsoft.com/office/officeart/2005/8/layout/vList2"/>
    <dgm:cxn modelId="{33A59939-B0DE-4377-9476-D158D804252C}" type="presParOf" srcId="{39515027-D81A-4A6E-ADC5-0D00692E2A69}" destId="{33C68A7D-F828-4F12-9D6A-4BAB8FE43A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04B4C-60F5-465C-9709-995698D5FE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C4595-8AD5-48C7-B2A8-93E97055B03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/>
        </a:p>
      </dgm:t>
    </dgm:pt>
    <dgm:pt modelId="{7BBD8823-23DB-4D2C-B892-CD8D764BA283}" type="parTrans" cxnId="{39458200-2184-4F5D-A0CA-810D95D898F4}">
      <dgm:prSet/>
      <dgm:spPr/>
      <dgm:t>
        <a:bodyPr/>
        <a:lstStyle/>
        <a:p>
          <a:endParaRPr lang="en-US"/>
        </a:p>
      </dgm:t>
    </dgm:pt>
    <dgm:pt modelId="{392D7130-CB58-4D8F-B2F0-0F609A7EE7AE}" type="sibTrans" cxnId="{39458200-2184-4F5D-A0CA-810D95D898F4}">
      <dgm:prSet/>
      <dgm:spPr/>
      <dgm:t>
        <a:bodyPr/>
        <a:lstStyle/>
        <a:p>
          <a:endParaRPr lang="en-US"/>
        </a:p>
      </dgm:t>
    </dgm:pt>
    <dgm:pt modelId="{D11CE598-5AD9-49AC-A71A-1305A7F99D2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/>
        </a:p>
      </dgm:t>
    </dgm:pt>
    <dgm:pt modelId="{DA755164-9019-4F51-BE7A-A6736A006F8F}" type="parTrans" cxnId="{30E845ED-FD61-45BB-BE55-86CAECBC30B4}">
      <dgm:prSet/>
      <dgm:spPr/>
      <dgm:t>
        <a:bodyPr/>
        <a:lstStyle/>
        <a:p>
          <a:endParaRPr lang="en-US"/>
        </a:p>
      </dgm:t>
    </dgm:pt>
    <dgm:pt modelId="{49100B9F-D029-46A4-A424-10D6AF63293E}" type="sibTrans" cxnId="{30E845ED-FD61-45BB-BE55-86CAECBC30B4}">
      <dgm:prSet/>
      <dgm:spPr/>
      <dgm:t>
        <a:bodyPr/>
        <a:lstStyle/>
        <a:p>
          <a:endParaRPr lang="en-US"/>
        </a:p>
      </dgm:t>
    </dgm:pt>
    <dgm:pt modelId="{AF4B761E-2712-4D7D-83F3-2A925391FD6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Посчитать собственные результаты при помощи найденной модели можно по ссылке </a:t>
          </a:r>
          <a:r>
            <a:rPr lang="en-US">
              <a:hlinkClick xmlns:r="http://schemas.openxmlformats.org/officeDocument/2006/relationships" r:id="rId1"/>
            </a:rPr>
            <a:t>https://dmitrypasko.shinyapps.io/RMbyMRMestimating/</a:t>
          </a:r>
          <a:r>
            <a:rPr lang="en-US"/>
            <a:t> </a:t>
          </a:r>
        </a:p>
      </dgm:t>
    </dgm:pt>
    <dgm:pt modelId="{3C4364D4-8A95-4C43-9E8A-EA56F1EB33E5}" type="parTrans" cxnId="{B06514B3-4B31-4CE8-90B5-8EEBBFE6FA37}">
      <dgm:prSet/>
      <dgm:spPr/>
      <dgm:t>
        <a:bodyPr/>
        <a:lstStyle/>
        <a:p>
          <a:endParaRPr lang="en-US"/>
        </a:p>
      </dgm:t>
    </dgm:pt>
    <dgm:pt modelId="{28388637-ABAC-45AC-B07E-11E01B773F57}" type="sibTrans" cxnId="{B06514B3-4B31-4CE8-90B5-8EEBBFE6FA37}">
      <dgm:prSet/>
      <dgm:spPr/>
      <dgm:t>
        <a:bodyPr/>
        <a:lstStyle/>
        <a:p>
          <a:endParaRPr lang="en-US"/>
        </a:p>
      </dgm:t>
    </dgm:pt>
    <dgm:pt modelId="{91EDC876-38E6-456D-8A1C-ABE66CF6FA2E}" type="pres">
      <dgm:prSet presAssocID="{6AD04B4C-60F5-465C-9709-995698D5FE24}" presName="root" presStyleCnt="0">
        <dgm:presLayoutVars>
          <dgm:dir/>
          <dgm:resizeHandles val="exact"/>
        </dgm:presLayoutVars>
      </dgm:prSet>
      <dgm:spPr/>
    </dgm:pt>
    <dgm:pt modelId="{93BE92C5-4541-41AE-93EB-2CD460DFF006}" type="pres">
      <dgm:prSet presAssocID="{04AC4595-8AD5-48C7-B2A8-93E97055B03A}" presName="compNode" presStyleCnt="0"/>
      <dgm:spPr/>
    </dgm:pt>
    <dgm:pt modelId="{E48408FF-3901-4F62-89E9-4A17D164A433}" type="pres">
      <dgm:prSet presAssocID="{04AC4595-8AD5-48C7-B2A8-93E97055B03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Ученый"/>
        </a:ext>
      </dgm:extLst>
    </dgm:pt>
    <dgm:pt modelId="{92B547CC-81EC-4F4F-91EE-8606EEB7F04E}" type="pres">
      <dgm:prSet presAssocID="{04AC4595-8AD5-48C7-B2A8-93E97055B03A}" presName="spaceRect" presStyleCnt="0"/>
      <dgm:spPr/>
    </dgm:pt>
    <dgm:pt modelId="{30E72E0C-5711-4FBF-9F63-C79D6C11A30B}" type="pres">
      <dgm:prSet presAssocID="{04AC4595-8AD5-48C7-B2A8-93E97055B03A}" presName="textRect" presStyleLbl="revTx" presStyleIdx="0" presStyleCnt="3">
        <dgm:presLayoutVars>
          <dgm:chMax val="1"/>
          <dgm:chPref val="1"/>
        </dgm:presLayoutVars>
      </dgm:prSet>
      <dgm:spPr/>
    </dgm:pt>
    <dgm:pt modelId="{96E82F3F-6DE9-486D-B94B-960FC5D629DA}" type="pres">
      <dgm:prSet presAssocID="{392D7130-CB58-4D8F-B2F0-0F609A7EE7AE}" presName="sibTrans" presStyleCnt="0"/>
      <dgm:spPr/>
    </dgm:pt>
    <dgm:pt modelId="{A423A231-CB4C-4194-AC09-8862CF62B7A4}" type="pres">
      <dgm:prSet presAssocID="{D11CE598-5AD9-49AC-A71A-1305A7F99D20}" presName="compNode" presStyleCnt="0"/>
      <dgm:spPr/>
    </dgm:pt>
    <dgm:pt modelId="{2EFD7285-6DCF-4BE2-BB92-20A7009DC627}" type="pres">
      <dgm:prSet presAssocID="{D11CE598-5AD9-49AC-A71A-1305A7F99D2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Хлопушка"/>
        </a:ext>
      </dgm:extLst>
    </dgm:pt>
    <dgm:pt modelId="{8CE2318B-3933-4E6F-BF53-30D271BD192B}" type="pres">
      <dgm:prSet presAssocID="{D11CE598-5AD9-49AC-A71A-1305A7F99D20}" presName="spaceRect" presStyleCnt="0"/>
      <dgm:spPr/>
    </dgm:pt>
    <dgm:pt modelId="{A43BC2E6-D9A0-4A87-9F23-671FDF1F5C72}" type="pres">
      <dgm:prSet presAssocID="{D11CE598-5AD9-49AC-A71A-1305A7F99D20}" presName="textRect" presStyleLbl="revTx" presStyleIdx="1" presStyleCnt="3">
        <dgm:presLayoutVars>
          <dgm:chMax val="1"/>
          <dgm:chPref val="1"/>
        </dgm:presLayoutVars>
      </dgm:prSet>
      <dgm:spPr/>
    </dgm:pt>
    <dgm:pt modelId="{2331BB6F-6510-4EF0-9D3F-5309E7D0B88C}" type="pres">
      <dgm:prSet presAssocID="{49100B9F-D029-46A4-A424-10D6AF63293E}" presName="sibTrans" presStyleCnt="0"/>
      <dgm:spPr/>
    </dgm:pt>
    <dgm:pt modelId="{D3EE28F2-C696-42A8-A0F2-C2D732DC5AB8}" type="pres">
      <dgm:prSet presAssocID="{AF4B761E-2712-4D7D-83F3-2A925391FD6D}" presName="compNode" presStyleCnt="0"/>
      <dgm:spPr/>
    </dgm:pt>
    <dgm:pt modelId="{0FFEA184-8FA6-49BD-8B62-8AC2EA62044F}" type="pres">
      <dgm:prSet presAssocID="{AF4B761E-2712-4D7D-83F3-2A925391FD6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3C04D183-207F-459E-A395-9DDA3F8F91C6}" type="pres">
      <dgm:prSet presAssocID="{AF4B761E-2712-4D7D-83F3-2A925391FD6D}" presName="spaceRect" presStyleCnt="0"/>
      <dgm:spPr/>
    </dgm:pt>
    <dgm:pt modelId="{F5425606-FE9C-4B59-835C-4E2E30161C30}" type="pres">
      <dgm:prSet presAssocID="{AF4B761E-2712-4D7D-83F3-2A925391FD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342200-7CAC-434B-B704-8782DF07DBBE}" type="presOf" srcId="{D11CE598-5AD9-49AC-A71A-1305A7F99D20}" destId="{A43BC2E6-D9A0-4A87-9F23-671FDF1F5C72}" srcOrd="0" destOrd="0" presId="urn:microsoft.com/office/officeart/2018/2/layout/IconLabelList"/>
    <dgm:cxn modelId="{39458200-2184-4F5D-A0CA-810D95D898F4}" srcId="{6AD04B4C-60F5-465C-9709-995698D5FE24}" destId="{04AC4595-8AD5-48C7-B2A8-93E97055B03A}" srcOrd="0" destOrd="0" parTransId="{7BBD8823-23DB-4D2C-B892-CD8D764BA283}" sibTransId="{392D7130-CB58-4D8F-B2F0-0F609A7EE7AE}"/>
    <dgm:cxn modelId="{0593A253-F50C-4870-A728-EFCF380C2B42}" type="presOf" srcId="{04AC4595-8AD5-48C7-B2A8-93E97055B03A}" destId="{30E72E0C-5711-4FBF-9F63-C79D6C11A30B}" srcOrd="0" destOrd="0" presId="urn:microsoft.com/office/officeart/2018/2/layout/IconLabelList"/>
    <dgm:cxn modelId="{B06514B3-4B31-4CE8-90B5-8EEBBFE6FA37}" srcId="{6AD04B4C-60F5-465C-9709-995698D5FE24}" destId="{AF4B761E-2712-4D7D-83F3-2A925391FD6D}" srcOrd="2" destOrd="0" parTransId="{3C4364D4-8A95-4C43-9E8A-EA56F1EB33E5}" sibTransId="{28388637-ABAC-45AC-B07E-11E01B773F57}"/>
    <dgm:cxn modelId="{3E6C93B4-F31C-4D18-8C63-558B4B0C7FAC}" type="presOf" srcId="{AF4B761E-2712-4D7D-83F3-2A925391FD6D}" destId="{F5425606-FE9C-4B59-835C-4E2E30161C30}" srcOrd="0" destOrd="0" presId="urn:microsoft.com/office/officeart/2018/2/layout/IconLabelList"/>
    <dgm:cxn modelId="{30E845ED-FD61-45BB-BE55-86CAECBC30B4}" srcId="{6AD04B4C-60F5-465C-9709-995698D5FE24}" destId="{D11CE598-5AD9-49AC-A71A-1305A7F99D20}" srcOrd="1" destOrd="0" parTransId="{DA755164-9019-4F51-BE7A-A6736A006F8F}" sibTransId="{49100B9F-D029-46A4-A424-10D6AF63293E}"/>
    <dgm:cxn modelId="{72FF12F4-F006-4B25-8487-6A31AE150782}" type="presOf" srcId="{6AD04B4C-60F5-465C-9709-995698D5FE24}" destId="{91EDC876-38E6-456D-8A1C-ABE66CF6FA2E}" srcOrd="0" destOrd="0" presId="urn:microsoft.com/office/officeart/2018/2/layout/IconLabelList"/>
    <dgm:cxn modelId="{FFE5C073-CEBA-4DEF-ACEC-581F1E34EA16}" type="presParOf" srcId="{91EDC876-38E6-456D-8A1C-ABE66CF6FA2E}" destId="{93BE92C5-4541-41AE-93EB-2CD460DFF006}" srcOrd="0" destOrd="0" presId="urn:microsoft.com/office/officeart/2018/2/layout/IconLabelList"/>
    <dgm:cxn modelId="{9FABC015-0233-4868-83D8-04C7C904AE34}" type="presParOf" srcId="{93BE92C5-4541-41AE-93EB-2CD460DFF006}" destId="{E48408FF-3901-4F62-89E9-4A17D164A433}" srcOrd="0" destOrd="0" presId="urn:microsoft.com/office/officeart/2018/2/layout/IconLabelList"/>
    <dgm:cxn modelId="{92215F8D-96BA-4C14-B5CF-F821E27080CC}" type="presParOf" srcId="{93BE92C5-4541-41AE-93EB-2CD460DFF006}" destId="{92B547CC-81EC-4F4F-91EE-8606EEB7F04E}" srcOrd="1" destOrd="0" presId="urn:microsoft.com/office/officeart/2018/2/layout/IconLabelList"/>
    <dgm:cxn modelId="{8D869ECF-AA5E-4DB2-A5B6-AB334A4AEDD1}" type="presParOf" srcId="{93BE92C5-4541-41AE-93EB-2CD460DFF006}" destId="{30E72E0C-5711-4FBF-9F63-C79D6C11A30B}" srcOrd="2" destOrd="0" presId="urn:microsoft.com/office/officeart/2018/2/layout/IconLabelList"/>
    <dgm:cxn modelId="{5259EDF1-C15B-40A9-AD03-8FED246F7C65}" type="presParOf" srcId="{91EDC876-38E6-456D-8A1C-ABE66CF6FA2E}" destId="{96E82F3F-6DE9-486D-B94B-960FC5D629DA}" srcOrd="1" destOrd="0" presId="urn:microsoft.com/office/officeart/2018/2/layout/IconLabelList"/>
    <dgm:cxn modelId="{CF46FC77-64DF-4622-806B-B8A76CAC97C9}" type="presParOf" srcId="{91EDC876-38E6-456D-8A1C-ABE66CF6FA2E}" destId="{A423A231-CB4C-4194-AC09-8862CF62B7A4}" srcOrd="2" destOrd="0" presId="urn:microsoft.com/office/officeart/2018/2/layout/IconLabelList"/>
    <dgm:cxn modelId="{66A80D77-BB3F-4141-8E1B-1E049BB37C55}" type="presParOf" srcId="{A423A231-CB4C-4194-AC09-8862CF62B7A4}" destId="{2EFD7285-6DCF-4BE2-BB92-20A7009DC627}" srcOrd="0" destOrd="0" presId="urn:microsoft.com/office/officeart/2018/2/layout/IconLabelList"/>
    <dgm:cxn modelId="{0C6BCE0B-F01E-4B63-9115-43EBEEB4D061}" type="presParOf" srcId="{A423A231-CB4C-4194-AC09-8862CF62B7A4}" destId="{8CE2318B-3933-4E6F-BF53-30D271BD192B}" srcOrd="1" destOrd="0" presId="urn:microsoft.com/office/officeart/2018/2/layout/IconLabelList"/>
    <dgm:cxn modelId="{7956B483-AECD-4DFA-83A0-5339AA6C7C43}" type="presParOf" srcId="{A423A231-CB4C-4194-AC09-8862CF62B7A4}" destId="{A43BC2E6-D9A0-4A87-9F23-671FDF1F5C72}" srcOrd="2" destOrd="0" presId="urn:microsoft.com/office/officeart/2018/2/layout/IconLabelList"/>
    <dgm:cxn modelId="{78CAF2CF-2C21-4204-A2F5-1599E42B562D}" type="presParOf" srcId="{91EDC876-38E6-456D-8A1C-ABE66CF6FA2E}" destId="{2331BB6F-6510-4EF0-9D3F-5309E7D0B88C}" srcOrd="3" destOrd="0" presId="urn:microsoft.com/office/officeart/2018/2/layout/IconLabelList"/>
    <dgm:cxn modelId="{6125E7DB-85D9-4012-AD0F-2F2A9FD60887}" type="presParOf" srcId="{91EDC876-38E6-456D-8A1C-ABE66CF6FA2E}" destId="{D3EE28F2-C696-42A8-A0F2-C2D732DC5AB8}" srcOrd="4" destOrd="0" presId="urn:microsoft.com/office/officeart/2018/2/layout/IconLabelList"/>
    <dgm:cxn modelId="{F0ED0FE6-4443-4393-8C5B-60FD51F75DF5}" type="presParOf" srcId="{D3EE28F2-C696-42A8-A0F2-C2D732DC5AB8}" destId="{0FFEA184-8FA6-49BD-8B62-8AC2EA62044F}" srcOrd="0" destOrd="0" presId="urn:microsoft.com/office/officeart/2018/2/layout/IconLabelList"/>
    <dgm:cxn modelId="{010F4C52-B971-4161-AAEB-2F54BBFD4846}" type="presParOf" srcId="{D3EE28F2-C696-42A8-A0F2-C2D732DC5AB8}" destId="{3C04D183-207F-459E-A395-9DDA3F8F91C6}" srcOrd="1" destOrd="0" presId="urn:microsoft.com/office/officeart/2018/2/layout/IconLabelList"/>
    <dgm:cxn modelId="{0760B00D-E3D7-4763-9D06-34B67075469B}" type="presParOf" srcId="{D3EE28F2-C696-42A8-A0F2-C2D732DC5AB8}" destId="{F5425606-FE9C-4B59-835C-4E2E30161C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53A4-5863-4C62-BEC3-D22F9692FEFD}">
      <dsp:nvSpPr>
        <dsp:cNvPr id="0" name=""/>
        <dsp:cNvSpPr/>
      </dsp:nvSpPr>
      <dsp:spPr>
        <a:xfrm>
          <a:off x="0" y="660721"/>
          <a:ext cx="525780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генетика</a:t>
          </a:r>
          <a:r>
            <a:rPr lang="ru-RU" sz="1800" kern="1200"/>
            <a:t> (соотношение мышечных волокон, рычагов и т. п.)</a:t>
          </a:r>
          <a:endParaRPr lang="en-US" sz="1800" kern="1200"/>
        </a:p>
      </dsp:txBody>
      <dsp:txXfrm>
        <a:off x="49154" y="709875"/>
        <a:ext cx="5159492" cy="908623"/>
      </dsp:txXfrm>
    </dsp:sp>
    <dsp:sp modelId="{8247A9A4-06A5-4904-A1BB-CCFB9454C1A9}">
      <dsp:nvSpPr>
        <dsp:cNvPr id="0" name=""/>
        <dsp:cNvSpPr/>
      </dsp:nvSpPr>
      <dsp:spPr>
        <a:xfrm>
          <a:off x="0" y="1719492"/>
          <a:ext cx="5257800" cy="100693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опыт тренировок </a:t>
          </a:r>
          <a:r>
            <a:rPr lang="ru-RU" sz="1800" kern="1200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 sz="1800" kern="1200"/>
        </a:p>
      </dsp:txBody>
      <dsp:txXfrm>
        <a:off x="49154" y="1768646"/>
        <a:ext cx="5159492" cy="908623"/>
      </dsp:txXfrm>
    </dsp:sp>
    <dsp:sp modelId="{0D470848-E162-44B4-BF4E-85E140313180}">
      <dsp:nvSpPr>
        <dsp:cNvPr id="0" name=""/>
        <dsp:cNvSpPr/>
      </dsp:nvSpPr>
      <dsp:spPr>
        <a:xfrm>
          <a:off x="0" y="2778263"/>
          <a:ext cx="5257800" cy="100693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общая конституция </a:t>
          </a:r>
          <a:r>
            <a:rPr lang="ru-RU" sz="1800" kern="1200"/>
            <a:t>(тип телосложения, рост, соотношение роста и функционального веса)</a:t>
          </a:r>
          <a:endParaRPr lang="en-US" sz="1800" kern="1200"/>
        </a:p>
      </dsp:txBody>
      <dsp:txXfrm>
        <a:off x="49154" y="2827417"/>
        <a:ext cx="5159492" cy="908623"/>
      </dsp:txXfrm>
    </dsp:sp>
    <dsp:sp modelId="{33C68A7D-F828-4F12-9D6A-4BAB8FE43AA6}">
      <dsp:nvSpPr>
        <dsp:cNvPr id="0" name=""/>
        <dsp:cNvSpPr/>
      </dsp:nvSpPr>
      <dsp:spPr>
        <a:xfrm>
          <a:off x="0" y="3837035"/>
          <a:ext cx="5257800" cy="10069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техника</a:t>
          </a:r>
          <a:r>
            <a:rPr lang="ru-RU" sz="1800" kern="1200"/>
            <a:t> выполнения упражнения</a:t>
          </a:r>
          <a:endParaRPr lang="en-US" sz="1800" kern="1200"/>
        </a:p>
      </dsp:txBody>
      <dsp:txXfrm>
        <a:off x="49154" y="3886189"/>
        <a:ext cx="5159492" cy="9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408FF-3901-4F62-89E9-4A17D164A433}">
      <dsp:nvSpPr>
        <dsp:cNvPr id="0" name=""/>
        <dsp:cNvSpPr/>
      </dsp:nvSpPr>
      <dsp:spPr>
        <a:xfrm>
          <a:off x="124454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2E0C-5711-4FBF-9F63-C79D6C11A30B}">
      <dsp:nvSpPr>
        <dsp:cNvPr id="0" name=""/>
        <dsp:cNvSpPr/>
      </dsp:nvSpPr>
      <dsp:spPr>
        <a:xfrm>
          <a:off x="44656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 sz="1100" kern="1200"/>
        </a:p>
      </dsp:txBody>
      <dsp:txXfrm>
        <a:off x="446567" y="2306972"/>
        <a:ext cx="2901749" cy="1372675"/>
      </dsp:txXfrm>
    </dsp:sp>
    <dsp:sp modelId="{2EFD7285-6DCF-4BE2-BB92-20A7009DC627}">
      <dsp:nvSpPr>
        <dsp:cNvPr id="0" name=""/>
        <dsp:cNvSpPr/>
      </dsp:nvSpPr>
      <dsp:spPr>
        <a:xfrm>
          <a:off x="4654103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BC2E6-D9A0-4A87-9F23-671FDF1F5C72}">
      <dsp:nvSpPr>
        <dsp:cNvPr id="0" name=""/>
        <dsp:cNvSpPr/>
      </dsp:nvSpPr>
      <dsp:spPr>
        <a:xfrm>
          <a:off x="3856122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 sz="1100" kern="1200"/>
        </a:p>
      </dsp:txBody>
      <dsp:txXfrm>
        <a:off x="3856122" y="2306972"/>
        <a:ext cx="2901749" cy="1372675"/>
      </dsp:txXfrm>
    </dsp:sp>
    <dsp:sp modelId="{0FFEA184-8FA6-49BD-8B62-8AC2EA62044F}">
      <dsp:nvSpPr>
        <dsp:cNvPr id="0" name=""/>
        <dsp:cNvSpPr/>
      </dsp:nvSpPr>
      <dsp:spPr>
        <a:xfrm>
          <a:off x="806365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5606-FE9C-4B59-835C-4E2E30161C30}">
      <dsp:nvSpPr>
        <dsp:cNvPr id="0" name=""/>
        <dsp:cNvSpPr/>
      </dsp:nvSpPr>
      <dsp:spPr>
        <a:xfrm>
          <a:off x="726567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Посчитать собственные результаты при помощи найденной модели можно по ссылке </a:t>
          </a:r>
          <a:r>
            <a:rPr lang="en-US" sz="1100" kern="1200">
              <a:hlinkClick xmlns:r="http://schemas.openxmlformats.org/officeDocument/2006/relationships" r:id="rId7"/>
            </a:rPr>
            <a:t>https://dmitrypasko.shinyapps.io/RMbyMRMestimating/</a:t>
          </a:r>
          <a:r>
            <a:rPr lang="en-US" sz="1100" kern="1200"/>
            <a:t> </a:t>
          </a:r>
        </a:p>
      </dsp:txBody>
      <dsp:txXfrm>
        <a:off x="7265677" y="2306972"/>
        <a:ext cx="2901749" cy="137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1D97-A0CC-47C7-8220-FDAA14247745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D3677-AFFB-4821-A142-162A32BB7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D989-E665-43C3-89C9-DEC949288517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CC50-CF13-45B5-BCC5-6A04D9B7A65C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D7E-7A07-4F15-8A81-993247D34E1A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192E-60C1-4C97-85CC-463FCBA4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0E820-1992-4618-82B3-A2028181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1211D-8DB6-40A7-A2EE-0CABB440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8343-CDD9-468C-8A2B-DCC57FD4E6E0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3B766-E696-46E8-989C-C6B9D38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2B66E-FBB4-472D-96B0-E36E1CC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3A3B5-56D3-49B5-9F5C-4CFF5656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7784D-AC20-4F8B-8B95-4497B325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58CC8-E0E4-4809-89FC-BAAB79B3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471-6FEE-476D-AD38-381799AEA88C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6F6AD-DDCD-4DFD-AC8F-F4EE6E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296C1-7DE8-4FE6-BFBB-F8C6485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2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83496-7B56-4209-9532-08C15910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9C9F8-C109-41BF-A33D-3286D5E6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18F4-A951-4BE0-9A2C-56A307E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CD3-416F-4811-BC93-CB85E69A745F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3A74-14C3-41B5-9141-05D0941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BDEFC-67FE-4B7A-9337-E6126FC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1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DFBF-E933-441B-8782-DBEBA988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A20E-E175-4E16-BF6F-13ABA881E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9B557-8C54-4071-944C-74FA3F2C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39F7-ACA3-42CE-B14F-D7B527B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219-95C6-4486-AE29-0FC2EA92C268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F1E7D3-0638-42E2-8225-0E8D8C5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525F9-9CD2-48AC-81F8-A714235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8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A636-495F-4A81-8433-5B1596D0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34986-69FE-4935-B561-1333679D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4FA37-8B32-41B4-BE15-C0B971F5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5006F-DFF9-43FD-BB2A-F1C10F51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CF144-A3E3-48B4-BD8A-50B121B9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5F6E89-6D67-403B-A6E0-4019824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707-EB71-4FF1-9BA8-A27281275CA4}" type="datetime1">
              <a:rPr lang="ru-RU" smtClean="0"/>
              <a:t>20.06.2021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0E752-0DE4-4D56-9B94-F0E8732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68391-6892-4E87-B6D5-97EA4F1D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2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A3E8-53CA-46E5-BBB5-695EA3E8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E55FDD-B1C5-4237-A1B0-1265E3A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0C-8A1F-456E-9830-C3A0FFDDD3A9}" type="datetime1">
              <a:rPr lang="ru-RU" smtClean="0"/>
              <a:t>20.06.2021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ACBAD-4AA6-47DE-B0C1-2F044F4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387F6-5488-414B-91F4-78F64E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2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B03AA5-528F-48FE-BD16-3B3F9C5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A479-21F2-4EED-8183-93CB01C2B56B}" type="datetime1">
              <a:rPr lang="ru-RU" smtClean="0"/>
              <a:t>20.06.2021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63AD66-9605-4FB6-B875-F9B5A6D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93E12-0D1B-420B-820A-DF44285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56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3216-4738-40CB-A994-E5692DB0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B108-40D2-4FF6-86A7-F69315F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CE1241-81CB-4EA3-84D5-8E6CFF64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9B30D-C719-440F-A902-BFAD5A7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892-6134-43FF-B27F-E5B4F235CE43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C453A-ECAD-4A6A-9D6A-4A0B9762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0E495-3CBE-4FA5-A151-8F5D59A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911C-BE6A-4383-A291-0A67CD7DF996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1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851E7-2DB4-4C2D-8504-4983332A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BBAFA-0E6C-4E55-88C5-8293D8E4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40F9F-4947-403D-BC5F-0D5B2DD6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BEFC8-2AE8-4904-9C74-71EF2FB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4330-20CD-487A-A22D-7779250F49A4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1B91A-900E-43FB-AE19-C16D853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E63AB-0D9C-45D5-B787-D54FC36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8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DA61-120F-431B-881F-B48B1C9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096E2-62BE-438C-8B69-878DD416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24287-5C3F-40F5-8482-19DE52A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4C9-F3B8-469F-A091-08C4DF5EA58F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A4420-F241-4529-B8E8-91E4902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88A3A-292F-447B-AB9A-DCC6033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5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ED353-6AF8-4C4C-A815-529A26DC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F1C4E-C358-4995-861C-F0A7B193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DEC8-2723-4A54-ADE5-DB8FFFD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E06A-F8CA-478B-B874-9AA5881EB994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22C9-8D30-458A-9187-242096D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3936-692D-4E75-9B6D-7DE59769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FFA-56F6-447B-B373-8D8A156E9547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8988-30FB-49B3-9290-DD059FCDC33D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DFCB-E0BC-4C65-8674-D258336BB0CF}" type="datetime1">
              <a:rPr lang="ru-RU" smtClean="0"/>
              <a:t>20.06.2021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287-0C91-41D5-9673-AF6FE7CF66D1}" type="datetime1">
              <a:rPr lang="ru-RU" smtClean="0"/>
              <a:t>20.06.2021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7917-717A-4EA6-8F16-F0087DEDB268}" type="datetime1">
              <a:rPr lang="ru-RU" smtClean="0"/>
              <a:t>20.06.2021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B76-1921-4960-A962-C149BA4DC157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8A4-AADE-4755-A50F-D0B8F82A1044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F6EC8-CB16-4D43-9F68-650F5B6006F3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52B4-6B54-46D0-ABA7-C1C2448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772EE-F834-4BDA-ADF3-1A79FD4A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FB3ED-B438-40F8-8BAC-BE5BAD2B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F794-56D8-478D-80B3-42917B3E20A9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FF298-4D6F-429B-AF25-8BA0C8D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8B4DC-109C-4238-A6D9-1F0EF588E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bthrvE5Y95beqUL9" TargetMode="External"/><Relationship Id="rId2" Type="http://schemas.openxmlformats.org/officeDocument/2006/relationships/hyperlink" Target="https://forms.gle/R4zZqQJ3ggNdEuQ67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DD511-A7C8-4FA2-B53A-F193BE5E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964"/>
            <a:ext cx="9144000" cy="2387600"/>
          </a:xfrm>
        </p:spPr>
        <p:txBody>
          <a:bodyPr>
            <a:normAutofit/>
          </a:bodyPr>
          <a:lstStyle/>
          <a:p>
            <a:r>
              <a:rPr lang="ru-RU" sz="5200" b="1" dirty="0"/>
              <a:t>Регрессионные модели для определения повторного максимума в пауэрлифтинге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3EA00-E4F4-4113-ACBB-2AE638C6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5363603"/>
            <a:ext cx="9144000" cy="113485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Работу выполнил: студент гр. 202, Пасько Д. А.</a:t>
            </a:r>
          </a:p>
          <a:p>
            <a:pPr algn="l"/>
            <a:r>
              <a:rPr lang="ru-RU" dirty="0"/>
              <a:t>Научный руководитель: докт. физ.-мат. наук, доц. Голуб М. 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C03FF-C3BA-4B31-96B1-1869AF1A4572}"/>
              </a:ext>
            </a:extLst>
          </p:cNvPr>
          <p:cNvSpPr txBox="1"/>
          <p:nvPr/>
        </p:nvSpPr>
        <p:spPr>
          <a:xfrm>
            <a:off x="3622089" y="271151"/>
            <a:ext cx="447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ВЫПУСКНАЯ КВАЛИФИКАЦИОННАЯ РАБОТА</a:t>
            </a:r>
          </a:p>
          <a:p>
            <a:pPr algn="ctr"/>
            <a:r>
              <a:rPr lang="ru-RU" dirty="0"/>
              <a:t>(МАГИСТЕРСКАЯ ДИССЕРТАЦИЯ)</a:t>
            </a:r>
          </a:p>
        </p:txBody>
      </p:sp>
    </p:spTree>
    <p:extLst>
      <p:ext uri="{BB962C8B-B14F-4D97-AF65-F5344CB8AC3E}">
        <p14:creationId xmlns:p14="http://schemas.microsoft.com/office/powerpoint/2010/main" val="3491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D2940-3411-43A5-9646-32317033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019" y="2498263"/>
                <a:ext cx="11138235" cy="8260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IO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019" y="2498263"/>
                <a:ext cx="11138235" cy="826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9160E-8C45-41FC-B5FA-589D421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/>
              <a:pPr>
                <a:spcAft>
                  <a:spcPts val="600"/>
                </a:spcAft>
              </a:pPr>
              <a:t>10</a:t>
            </a:fld>
            <a:endParaRPr lang="ru-RU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D2098-14D8-420B-99B7-EDC8FD13AC2E}"/>
              </a:ext>
            </a:extLst>
          </p:cNvPr>
          <p:cNvSpPr txBox="1"/>
          <p:nvPr/>
        </p:nvSpPr>
        <p:spPr>
          <a:xfrm>
            <a:off x="644055" y="3702452"/>
            <a:ext cx="56071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12%;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менее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85% случаев ошибка не превышала 5%;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целом, на каждом диапазоне имеется почти одинаковый разброс;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Модель статистически значима и удовлетворяет всем нужным требованиям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E6FDF1-15C8-4C20-AF23-07BA8973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86" y="3324309"/>
            <a:ext cx="3708470" cy="32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22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7A50-5BF8-4193-B6DB-F142002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нелинейная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6357" y="2288310"/>
                <a:ext cx="9708995" cy="11808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𝑀𝑅𝑀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∙ 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𝐶𝑜𝑢𝑛𝑡𝐺𝑟𝑜𝑢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∙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357" y="2288310"/>
                <a:ext cx="9708995" cy="11808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989D5-DCBC-4964-9A48-2F137DA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/>
              <a:pPr>
                <a:spcAft>
                  <a:spcPts val="600"/>
                </a:spcAft>
              </a:pPr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056F26-031E-4DC6-91A7-0D3683DF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2" y="3580257"/>
            <a:ext cx="4943475" cy="2962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93F3FC-8D4D-42C9-BB34-2AC9BDC49F1E}"/>
              </a:ext>
            </a:extLst>
          </p:cNvPr>
          <p:cNvSpPr txBox="1"/>
          <p:nvPr/>
        </p:nvSpPr>
        <p:spPr>
          <a:xfrm>
            <a:off x="5944686" y="4065276"/>
            <a:ext cx="56071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11%;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80% случаев ошибка не превышала 5%;</a:t>
            </a:r>
          </a:p>
        </p:txBody>
      </p:sp>
    </p:spTree>
    <p:extLst>
      <p:ext uri="{BB962C8B-B14F-4D97-AF65-F5344CB8AC3E}">
        <p14:creationId xmlns:p14="http://schemas.microsoft.com/office/powerpoint/2010/main" val="1088866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30FB-6B09-47F2-B44F-A8BC250E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037AD76-B587-4D2B-9B31-39203F95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3" y="136525"/>
            <a:ext cx="10743333" cy="62198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1987C-ADA0-4392-9825-D2BCFEFC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117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D729-8862-4947-907A-2AE9798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114697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B5F5FA2C-237E-42B1-AB72-3A3063656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97982"/>
          <a:ext cx="10613994" cy="420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F008A-F3E2-4177-B09D-D4B225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639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80006" y="2232360"/>
            <a:ext cx="5604770" cy="3545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11" descr="Программист">
            <a:extLst>
              <a:ext uri="{FF2B5EF4-FFF2-40B4-BE49-F238E27FC236}">
                <a16:creationId xmlns:a16="http://schemas.microsoft.com/office/drawing/2014/main" id="{789D4001-6A9E-4D9E-8446-BE793880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ECAA90-E13A-44F6-9E2F-3A41D33F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A5D28A39-DC4B-4521-9FF8-80ED88A01777}" type="slidenum">
              <a:rPr lang="en-US" sz="1500">
                <a:solidFill>
                  <a:srgbClr val="FFFFFF"/>
                </a:solidFill>
              </a:rPr>
              <a:pPr algn="ctr" defTabSz="914400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DCD5-0AC1-40F7-89A8-29440E16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ru-RU" b="1"/>
              <a:t>Содержание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51EC-50E8-4C93-8DEC-7C1D000C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90688"/>
            <a:ext cx="11247268" cy="4550314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пауэрлифтинг</a:t>
            </a:r>
          </a:p>
          <a:p>
            <a:r>
              <a:rPr lang="ru-RU" sz="3200" dirty="0"/>
              <a:t>Зачем предсказывать повторные максимумы?</a:t>
            </a:r>
          </a:p>
          <a:p>
            <a:r>
              <a:rPr lang="ru-RU" sz="3200" dirty="0"/>
              <a:t>От чего зависят повторные максимумы?</a:t>
            </a:r>
          </a:p>
          <a:p>
            <a:r>
              <a:rPr lang="ru-RU" sz="3200" dirty="0"/>
              <a:t>Гипотеза исследования</a:t>
            </a:r>
          </a:p>
          <a:p>
            <a:r>
              <a:rPr lang="ru-RU" sz="3200" dirty="0"/>
              <a:t>Описание выборки</a:t>
            </a:r>
          </a:p>
          <a:p>
            <a:r>
              <a:rPr lang="ru-RU" sz="3200" dirty="0"/>
              <a:t>Результаты исследования</a:t>
            </a:r>
          </a:p>
          <a:p>
            <a:r>
              <a:rPr lang="ru-RU" sz="3200" dirty="0"/>
              <a:t>Выводы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CAB70-BABC-4509-AD28-EEE43EE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222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D1281-42E0-41B7-A348-9B05E81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58586"/>
          </a:xfrm>
        </p:spPr>
        <p:txBody>
          <a:bodyPr anchor="t">
            <a:normAutofit/>
          </a:bodyPr>
          <a:lstStyle/>
          <a:p>
            <a:r>
              <a:rPr lang="ru-RU" sz="3400" dirty="0"/>
              <a:t>Пауэрлифтинг (</a:t>
            </a:r>
            <a:r>
              <a:rPr lang="en-US" sz="3400" dirty="0"/>
              <a:t>Powerlifting</a:t>
            </a:r>
            <a:r>
              <a:rPr lang="ru-RU" sz="3400" dirty="0"/>
              <a:t>)</a:t>
            </a:r>
          </a:p>
        </p:txBody>
      </p:sp>
      <p:pic>
        <p:nvPicPr>
          <p:cNvPr id="8" name="Рисунок 7" descr="Изображение выглядит как внутренний, человек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5F697AF5-AA01-462D-B82C-2895F05D1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r="21487" b="1"/>
          <a:stretch/>
        </p:blipFill>
        <p:spPr>
          <a:xfrm>
            <a:off x="73892" y="154358"/>
            <a:ext cx="4003040" cy="4226709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ловек, спорт, красный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5D7167AB-C342-48A2-A872-3ACDD6799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7" b="2"/>
          <a:stretch/>
        </p:blipFill>
        <p:spPr>
          <a:xfrm>
            <a:off x="4109998" y="152664"/>
            <a:ext cx="4005072" cy="422451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73B5-3DB9-45E7-924B-E7096874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498848" cy="158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b="1" dirty="0"/>
              <a:t>Пауэрлифтинг</a:t>
            </a:r>
            <a:r>
              <a:rPr lang="ru-RU" sz="1100" dirty="0"/>
              <a:t> (силовое троеборье) – силовой вид спорта, суть которого заключается в преодолении сопротивления максимально тяжёлого для спортсмена веса.</a:t>
            </a:r>
          </a:p>
          <a:p>
            <a:r>
              <a:rPr lang="ru-RU" sz="1100" dirty="0"/>
              <a:t>3 упражнения</a:t>
            </a:r>
          </a:p>
          <a:p>
            <a:r>
              <a:rPr lang="ru-RU" sz="1100" dirty="0"/>
              <a:t>3 попытки на упражнение</a:t>
            </a:r>
          </a:p>
          <a:p>
            <a:r>
              <a:rPr lang="ru-RU" sz="1100" dirty="0"/>
              <a:t>Побеждает спортсмен с наибольшей суммой удачных результатов по каждому упражнению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C0A70-A9E9-4BB0-9E9A-43C37E9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2" name="Рисунок 11" descr="Изображение выглядит как спорт, человек, земля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C2A358CE-1175-424C-8CB7-49EC2C452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"/>
          <a:stretch/>
        </p:blipFill>
        <p:spPr>
          <a:xfrm>
            <a:off x="8163562" y="152664"/>
            <a:ext cx="4003040" cy="4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8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9C168-6EF3-4733-9EE3-4A10B55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Зачем вычислять повторные максимумы?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AF0F3-8445-443C-B125-2A97D947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Чтобы заказать оптимальный вес на соревнованиях</a:t>
            </a:r>
          </a:p>
          <a:p>
            <a:r>
              <a:rPr lang="ru-RU" sz="2200" dirty="0"/>
              <a:t>Чтобы правильно планировать программу тренировок под себя</a:t>
            </a:r>
          </a:p>
          <a:p>
            <a:r>
              <a:rPr lang="ru-RU" sz="2200" dirty="0"/>
              <a:t>Чтобы оценивать свой прогресс</a:t>
            </a:r>
          </a:p>
          <a:p>
            <a:r>
              <a:rPr lang="ru-RU" sz="2200" dirty="0"/>
              <a:t>Чтобы лишний раз не рисковать травмироваться</a:t>
            </a:r>
          </a:p>
        </p:txBody>
      </p:sp>
      <p:pic>
        <p:nvPicPr>
          <p:cNvPr id="14" name="Picture 5" descr="Гантели на полу тренажерного зала">
            <a:extLst>
              <a:ext uri="{FF2B5EF4-FFF2-40B4-BE49-F238E27FC236}">
                <a16:creationId xmlns:a16="http://schemas.microsoft.com/office/drawing/2014/main" id="{EA05FB38-A63E-41D1-93DE-54CCB6EE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B7601-05E8-49EB-9EC7-4FDAAC3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92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2644-8291-40D0-8244-036760CB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ru-RU" sz="4800"/>
              <a:t>Что влияет на силу человека в одном повторении?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B7A34-A183-459E-B9AE-BECFB5D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2B7F1007-75E2-4B14-9343-972B1FD54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2541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1447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D3056-1B15-4398-AFCF-45DA79EF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Гипотеза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ru-RU" sz="2400"/>
                  <a:t>Одноповторный максимум (</a:t>
                </a:r>
                <a:r>
                  <a:rPr lang="en-US" sz="2400"/>
                  <a:t>RM</a:t>
                </a:r>
                <a:r>
                  <a:rPr lang="ru-RU" sz="2400"/>
                  <a:t>) можно с небольшими ошибками предсказать через многоповторный</a:t>
                </a:r>
                <a:r>
                  <a:rPr lang="en-US" sz="2400"/>
                  <a:t> (MRM)</a:t>
                </a:r>
                <a:r>
                  <a:rPr lang="ru-RU" sz="2400"/>
                  <a:t> при помощи модели вида</a:t>
                </a:r>
              </a:p>
              <a:p>
                <a:pPr marL="0" indent="0">
                  <a:buNone/>
                </a:pPr>
                <a:endParaRPr lang="ru-RU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𝑅𝐸𝑃𝑆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𝐻𝐸𝐼𝐺𝐻𝑇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𝑊𝐸𝐼𝐺𝐻𝑇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ru-RU" sz="2400"/>
                  <a:t>с поправками на телосложение, опыт тренировок, диапазон повторений или некоторые другие факторы.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r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39CBC-3A43-4C6C-B605-57019BA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6</a:t>
            </a:fld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39471600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47E4-EFE1-4D0C-B51D-8175780E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Выборка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B615E-FF74-4427-A7C9-7A8231D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Собрана с помощью опросов </a:t>
            </a:r>
            <a:r>
              <a:rPr lang="en-US" sz="1800">
                <a:hlinkClick r:id="rId2"/>
              </a:rPr>
              <a:t>https://forms.gle/R4zZqQJ3ggNdEuQ67</a:t>
            </a:r>
            <a:r>
              <a:rPr lang="ru-RU" sz="1800"/>
              <a:t>, </a:t>
            </a:r>
            <a:r>
              <a:rPr lang="en-US" sz="1800">
                <a:hlinkClick r:id="rId3"/>
              </a:rPr>
              <a:t>https://forms.gle/dbthrvE5Y95beqUL9</a:t>
            </a:r>
            <a:r>
              <a:rPr lang="ru-RU" sz="1800"/>
              <a:t> </a:t>
            </a:r>
          </a:p>
          <a:p>
            <a:r>
              <a:rPr lang="ru-RU" sz="1800"/>
              <a:t>Содержит 174 достоверных наблюдения от 157 человек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165C8-F25A-4BE6-AF09-5C040047F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966" b="18266"/>
          <a:stretch/>
        </p:blipFill>
        <p:spPr>
          <a:xfrm>
            <a:off x="557784" y="3203614"/>
            <a:ext cx="3584448" cy="2445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7B777-155A-4979-810E-4B5C8022A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4904" r="3030" b="23302"/>
          <a:stretch/>
        </p:blipFill>
        <p:spPr>
          <a:xfrm>
            <a:off x="4347599" y="3178717"/>
            <a:ext cx="3584448" cy="24948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C28F2-32B3-4932-98BC-057D382AA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88" b="22233"/>
          <a:stretch/>
        </p:blipFill>
        <p:spPr>
          <a:xfrm>
            <a:off x="8137415" y="3258460"/>
            <a:ext cx="3584448" cy="23353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37A7E-1DD7-4E99-8FBA-612A56B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9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5946E4-A002-450F-8583-B9F748D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" y="296718"/>
            <a:ext cx="3499572" cy="2782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3D09AF9-2D94-4C8C-981F-98226D2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296718"/>
            <a:ext cx="4624388" cy="316547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2BDF1B-2D12-46CF-99B6-15EA2661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8028" b="14206"/>
          <a:stretch/>
        </p:blipFill>
        <p:spPr>
          <a:xfrm>
            <a:off x="5578764" y="3597564"/>
            <a:ext cx="3490623" cy="289421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46804A-F3F7-4F2F-B057-496748512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99" y="296718"/>
            <a:ext cx="3725873" cy="2963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348A26-5C40-4ADD-9FC9-3774890D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-1" r="8234" b="16365"/>
          <a:stretch/>
        </p:blipFill>
        <p:spPr>
          <a:xfrm>
            <a:off x="9069387" y="3552803"/>
            <a:ext cx="3067049" cy="25111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A4303-7645-40F3-8378-0E03A5E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5D28A39-DC4B-4521-9FF8-80ED88A01777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2A4DB38-DF4A-4225-9350-D306B8ABD8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78"/>
          <a:stretch/>
        </p:blipFill>
        <p:spPr>
          <a:xfrm>
            <a:off x="562119" y="3462193"/>
            <a:ext cx="4933517" cy="33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9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7B8F5-97AB-42CC-BE76-DE863C1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3091-BA4F-4F48-B370-C008FE4A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1987F-1F11-4101-AF76-7824BAF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6ED83-C13C-4AE9-8854-9D1E5B63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" y="3563649"/>
            <a:ext cx="3666428" cy="31494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1E038-D16A-475E-9D8E-9ACEBC38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7" y="79663"/>
            <a:ext cx="5239526" cy="36425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2B6960-F815-4A92-BF4C-43BF6B162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80" y="1690689"/>
            <a:ext cx="6715363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08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504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 2</vt:lpstr>
      <vt:lpstr>HDOfficeLightV0</vt:lpstr>
      <vt:lpstr>Тема Office</vt:lpstr>
      <vt:lpstr>Регрессионные модели для определения повторного максимума в пауэрлифтинге</vt:lpstr>
      <vt:lpstr>Содержание </vt:lpstr>
      <vt:lpstr>Пауэрлифтинг (Powerlifting)</vt:lpstr>
      <vt:lpstr>Зачем вычислять повторные максимумы?</vt:lpstr>
      <vt:lpstr>Что влияет на силу человека в одном повторении?</vt:lpstr>
      <vt:lpstr>Гипотеза исследования</vt:lpstr>
      <vt:lpstr>Выборка</vt:lpstr>
      <vt:lpstr>Презентация PowerPoint</vt:lpstr>
      <vt:lpstr>Презентация PowerPoint</vt:lpstr>
      <vt:lpstr>Лучшая линейная модель</vt:lpstr>
      <vt:lpstr>Лучшая нелинейная модель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фундаментальных решений для бигармонического уравнения. Обратная задача объемного потенциала</dc:title>
  <dc:creator>ДМ. Па.</dc:creator>
  <cp:lastModifiedBy>ДМ. Па.</cp:lastModifiedBy>
  <cp:revision>64</cp:revision>
  <dcterms:created xsi:type="dcterms:W3CDTF">2019-06-13T16:48:54Z</dcterms:created>
  <dcterms:modified xsi:type="dcterms:W3CDTF">2021-06-20T21:03:16Z</dcterms:modified>
</cp:coreProperties>
</file>