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100" y="481781"/>
            <a:ext cx="10687667" cy="12486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596" y="1750139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5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89" y="358111"/>
            <a:ext cx="11012131" cy="10180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26" y="1504336"/>
            <a:ext cx="10992465" cy="3696928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974" y="719031"/>
            <a:ext cx="8688045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853" y="1750141"/>
            <a:ext cx="8721212" cy="4678168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0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8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32696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150926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139128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150926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139128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8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AB56-3248-4FB5-91F7-3FF0A38DB31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8A86-23AA-4726-BB9F-7744F18944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56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stu.ru/research/Publicazionnaya_activnost/RINC" TargetMode="External"/><Relationship Id="rId7" Type="http://schemas.openxmlformats.org/officeDocument/2006/relationships/hyperlink" Target="http://ruc.su/upload/science/man_RINTc.pdf" TargetMode="External"/><Relationship Id="rId2" Type="http://schemas.openxmlformats.org/officeDocument/2006/relationships/hyperlink" Target="http://lib.ugtu.net/page/nauchnaya-elektronnaya-biblioteka-elibrary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k.sfu-kras.ru/nb/nauchnaya-elektronnaya-biblioteka-elibraryru" TargetMode="External"/><Relationship Id="rId5" Type="http://schemas.openxmlformats.org/officeDocument/2006/relationships/hyperlink" Target="https://ru.wikipedia.org/wiki/ELibrary.Ru" TargetMode="External"/><Relationship Id="rId4" Type="http://schemas.openxmlformats.org/officeDocument/2006/relationships/hyperlink" Target="http://science.spb.ru/sci/index/elibra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library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0%BE%D1%81%D1%81%D0%B8%D0%B9%D1%81%D0%BA%D0%B8%D0%B9_%D0%B8%D0%BD%D0%B4%D0%B5%D0%BA%D1%81_%D0%BD%D0%B0%D1%83%D1%87%D0%BD%D0%BE%D0%B3%D0%BE_%D1%86%D0%B8%D1%82%D0%B8%D1%80%D0%BE%D0%B2%D0%B0%D0%BD%D0%B8%D1%8F" TargetMode="External"/><Relationship Id="rId2" Type="http://schemas.openxmlformats.org/officeDocument/2006/relationships/hyperlink" Target="https://ru.wikipedia.org/wiki/%D0%A0%D0%BE%D1%81%D1%81%D0%B8%D0%B9%D1%81%D0%BA%D0%B8%D0%B9_%D1%84%D0%BE%D0%BD%D0%B4_%D1%84%D1%83%D0%BD%D0%B4%D0%B0%D0%BC%D0%B5%D0%BD%D1%82%D0%B0%D0%BB%D1%8C%D0%BD%D1%8B%D1%85_%D0%B8%D1%81%D1%81%D0%BB%D0%B5%D0%B4%D0%BE%D0%B2%D0%B0%D0%BD%D0%B8%D0%B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library.ru/help_title_if.as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C024D-27FF-4F76-BBA0-897E6498C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Электронная библиотека </a:t>
            </a:r>
            <a:r>
              <a:rPr lang="en-US" dirty="0"/>
              <a:t>elibrary.ru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80D311-0D74-4741-B243-4EBDB1163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Пасько Д. А.</a:t>
            </a:r>
          </a:p>
        </p:txBody>
      </p:sp>
    </p:spTree>
    <p:extLst>
      <p:ext uri="{BB962C8B-B14F-4D97-AF65-F5344CB8AC3E}">
        <p14:creationId xmlns:p14="http://schemas.microsoft.com/office/powerpoint/2010/main" val="33031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32C15-FFC1-4E52-82A6-B7D34CFD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200025"/>
            <a:ext cx="11012131" cy="1018035"/>
          </a:xfrm>
        </p:spPr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85AEC-DB14-4E85-923C-43E3139D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06AE01-666D-4247-9CEF-A2F35AA0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03" y="47625"/>
            <a:ext cx="5781675" cy="6610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4B92E0-1A90-4CF7-BAAD-37136CDA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2" y="1376146"/>
            <a:ext cx="2835005" cy="383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341A2C-7006-4894-B5C4-99012C5D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85" y="1236186"/>
            <a:ext cx="3000569" cy="490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1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68F13C-1F58-4A73-BF81-D6A70AF9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974" y="719031"/>
            <a:ext cx="8688045" cy="967132"/>
          </a:xfrm>
        </p:spPr>
        <p:txBody>
          <a:bodyPr/>
          <a:lstStyle/>
          <a:p>
            <a:r>
              <a:rPr lang="ru-RU" dirty="0"/>
              <a:t>Режимы работы с ресурсами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E637E3-910C-4CD7-928C-9342A53E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853" y="1750141"/>
            <a:ext cx="8721212" cy="2262566"/>
          </a:xfrm>
        </p:spPr>
        <p:txBody>
          <a:bodyPr>
            <a:normAutofit/>
          </a:bodyPr>
          <a:lstStyle/>
          <a:p>
            <a:pPr algn="just"/>
            <a:r>
              <a:rPr lang="ru-RU" sz="1800" b="1" i="0" u="none" strike="noStrike" baseline="0" dirty="0">
                <a:solidFill>
                  <a:srgbClr val="000000"/>
                </a:solidFill>
                <a:latin typeface="Partner"/>
              </a:rPr>
              <a:t>Неавторизованный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Partner"/>
              </a:rPr>
              <a:t>(ознакомительный). Не нужно проходить пользовательскую регистрацию. В рамках неавторизованного режима доступ к лицензионным материалам библиотеки доступен на уровне библиографических записей и аннотаций.</a:t>
            </a:r>
          </a:p>
          <a:p>
            <a:pPr algn="just"/>
            <a:r>
              <a:rPr lang="ru-RU" sz="1800" b="1" i="0" u="none" strike="noStrike" baseline="0" dirty="0">
                <a:solidFill>
                  <a:srgbClr val="000000"/>
                </a:solidFill>
                <a:latin typeface="Partner"/>
              </a:rPr>
              <a:t>Авторизованный.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Partner"/>
              </a:rPr>
              <a:t>Такой режим работы с библиотекой дает доступ к просмотру полнотекстовой информации лицензионных материалов библиотеки. Для чтения полных текстов необходимо один раз заполнить регистрационную форму.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CD45B-87EC-47BF-B599-2807E2A4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68" y="3859797"/>
            <a:ext cx="1638300" cy="286702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6635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BC4BE-8645-4F74-90A7-B91FF9C1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 навигация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89DED-F99E-424D-B096-46A334A5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960C1-3EB6-48D4-A74F-F11CE0C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641737"/>
            <a:ext cx="2161343" cy="342212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273EE-1B1B-4532-B6A9-67E404C5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25" y="1641737"/>
            <a:ext cx="1647825" cy="15811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7F33A7-0285-46FC-A07E-A86473BD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8" y="222048"/>
            <a:ext cx="5243578" cy="6152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000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2B15F28-7ED4-43CA-9EE9-347FDBAE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F2BA5-BD7E-4699-A7FC-6CDDC6D6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5" y="236685"/>
            <a:ext cx="10000382" cy="5800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D17232E-4BD2-4F8F-9BD9-7B6B42324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8F69F-57C9-4DD6-8004-D6DF2A9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0C27D-5F7D-44C4-A53E-E54BBD01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FE2519-EB91-4851-97B2-34815633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5" y="157267"/>
            <a:ext cx="5413407" cy="6469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711511-EC43-4407-AF7A-4E826ABA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43" y="157267"/>
            <a:ext cx="5084468" cy="650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6D7D-7582-45AD-9695-A69F3A88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F9826-9786-467A-878A-5B70DC8C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B0802-A724-4F22-BC30-7731FE82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43489"/>
            <a:ext cx="6857999" cy="616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9F32D0-6065-487F-A7E8-4589553B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079" y="143489"/>
            <a:ext cx="4851301" cy="616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8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BFFCA-CFFB-4661-9B97-5744C76B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FF422-94E6-447B-BC88-F0A9ECA8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58" y="1965974"/>
            <a:ext cx="10992465" cy="3696928"/>
          </a:xfrm>
        </p:spPr>
        <p:txBody>
          <a:bodyPr/>
          <a:lstStyle/>
          <a:p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http://lib.ugtu.net/page/nauchnaya-elektronnaya-biblioteka-elibraryru/</a:t>
            </a:r>
            <a:endParaRPr lang="ru-R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http://www.bstu.ru/research/Publicazionnaya_activnost/RINC</a:t>
            </a:r>
            <a:endParaRPr lang="ru-RU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http://science.spb.ru/sci/index/elibrary</a:t>
            </a:r>
            <a:endParaRPr lang="ru-R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https://ru.wikipedia.org/wiki/ELibrary.Ru</a:t>
            </a:r>
            <a:endParaRPr lang="ru-R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hlinkClick r:id="rId6"/>
              </a:rPr>
              <a:t>https://bik.sfu-kras.ru/nb/nauchnaya-elektronnaya-biblioteka-elibraryru</a:t>
            </a:r>
            <a:endParaRPr lang="ru-RU" sz="1800" dirty="0"/>
          </a:p>
          <a:p>
            <a:r>
              <a:rPr lang="en-US" sz="1800" dirty="0">
                <a:hlinkClick r:id="rId7"/>
              </a:rPr>
              <a:t>http://ruc.su/upload/science/man_RINTc.pdf</a:t>
            </a:r>
            <a:r>
              <a:rPr lang="ru-RU" sz="1800" dirty="0"/>
              <a:t> (руководство пользователя) </a:t>
            </a:r>
          </a:p>
        </p:txBody>
      </p:sp>
    </p:spTree>
    <p:extLst>
      <p:ext uri="{BB962C8B-B14F-4D97-AF65-F5344CB8AC3E}">
        <p14:creationId xmlns:p14="http://schemas.microsoft.com/office/powerpoint/2010/main" val="41767269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3A4864-31D1-4661-82B1-3110565F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922" y="621742"/>
            <a:ext cx="8612155" cy="198150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40013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7B541-A667-4337-B2A9-DC620773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CD8AB-16FD-41C8-87EA-75F709D9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7" y="3429000"/>
            <a:ext cx="10992465" cy="3696928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Научная электронная библиотека </a:t>
            </a:r>
            <a:r>
              <a:rPr lang="ru-RU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eLIBRARY.RU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- крупнейшая в России электронная библиотека научных публикаций, обладающая богатыми возможностями поиска и получения информации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Библиотека интегрирована с Российским индексом научного цитирования (РИНЦ)</a:t>
            </a:r>
          </a:p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</a:rPr>
              <a:t>Более 35 млн. публикаций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AFB3E4-F4F3-4873-A5C5-C192FDBC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21" y="576803"/>
            <a:ext cx="7037699" cy="185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712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EEEA7-E79D-459B-AD69-26311FA0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1322A-803B-4691-8571-D125BB25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6" y="2732897"/>
            <a:ext cx="10992465" cy="36969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Платформа eLIBRARY.RU была создана в 1999 году по инициативе 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tooltip="Российский фонд фундаментальных исследований"/>
              </a:rPr>
              <a:t>РФФИ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для обеспечения российским учёным электронного доступа к ведущим иностранным научным изданиям.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2005 года eLIBRARY.RU начала работу с русскоязычными публикациями и ныне является ведущей электронной библиотекой научной периодики на русском языке в мире. Компания «Научная электронная библиотека» запустила проект в области наукометрии 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tooltip="Российский индекс научного цитирования"/>
              </a:rPr>
              <a:t>Российский индекс научного цитирования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(РИНЦ).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F97A4-74F9-4E9E-A2E7-B6ED796F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021" y="428175"/>
            <a:ext cx="7071973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027B3-9AD6-4E29-8959-E549EAB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Объем базы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66FEA5C-98E1-4972-9B70-0D5D82204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20302"/>
            <a:ext cx="5384800" cy="4525963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около 4000 иностранных и 3900 отечественных научных журналов</a:t>
            </a:r>
          </a:p>
          <a:p>
            <a:pPr algn="just"/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рефераты публикаций почти 20 000 журналов</a:t>
            </a:r>
          </a:p>
          <a:p>
            <a:pPr algn="just"/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описания 1.5 млн. зарубежных и российских диссертаций</a:t>
            </a:r>
          </a:p>
          <a:p>
            <a:pPr algn="just"/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</a:rPr>
              <a:t>с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выше 3000 российских научных журналов размещены в бесплатном открытом доступе</a:t>
            </a:r>
            <a:endParaRPr lang="en-US" sz="4400" dirty="0"/>
          </a:p>
        </p:txBody>
      </p:sp>
      <p:pic>
        <p:nvPicPr>
          <p:cNvPr id="13" name="Объект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6D980D7-1521-40A0-8F74-654720106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35" y="1417639"/>
            <a:ext cx="2715577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69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1E36FD-AB26-430B-AAB9-30F947B8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853" y="429691"/>
            <a:ext cx="8688045" cy="967132"/>
          </a:xfrm>
        </p:spPr>
        <p:txBody>
          <a:bodyPr/>
          <a:lstStyle/>
          <a:p>
            <a:r>
              <a:rPr lang="ru-RU" dirty="0"/>
              <a:t>ИЦ и РИНЦ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DD7C93-D0D4-4ADE-9AB8-2A7CF4C3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853" y="1750141"/>
            <a:ext cx="8721212" cy="467816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/>
              <a:t>Индекс цитирования </a:t>
            </a:r>
            <a:r>
              <a:rPr lang="ru-RU" sz="2400" dirty="0"/>
              <a:t>— принятый в научном мире показатель «значимости» трудов какого-либо ученого и представляет собой число ссылок на публикации ученого в реферируемых научных периодических изданиях. Наличие в научно-образовательных организациях ученых, обладающих высоким индексом, говорит о высокой эффективности и результативности деятельности организации в целом.</a:t>
            </a:r>
          </a:p>
          <a:p>
            <a:pPr algn="just"/>
            <a:r>
              <a:rPr lang="ru-RU" sz="2400" b="1" dirty="0"/>
              <a:t>РИНЦ</a:t>
            </a:r>
            <a:r>
              <a:rPr lang="ru-RU" sz="2400" dirty="0"/>
              <a:t> – это национальная библиографическая база данных научного цитирования, аккумулирующая более 12 миллионов публикаций российских авторов, а также информацию о цитировании этих публикаций из более 6000 российских журналов.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9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7846B1-55C5-404F-9EA6-74FA3416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SCIENCE INDEX </a:t>
            </a:r>
            <a:r>
              <a:rPr lang="ru-RU" dirty="0"/>
              <a:t>– это аналитическая надстройка над РИНЦ, позволяющая проводить более детальные аналитические исследования и рассчитывать более сложные </a:t>
            </a:r>
            <a:r>
              <a:rPr lang="ru-RU" dirty="0" err="1"/>
              <a:t>наукометрические</a:t>
            </a:r>
            <a:r>
              <a:rPr lang="ru-RU" dirty="0"/>
              <a:t> показатели, чем это возможно сейчас в базовом интерфейсе РИНЦ. </a:t>
            </a:r>
          </a:p>
          <a:p>
            <a:pPr marL="0" indent="0" algn="just">
              <a:buNone/>
            </a:pPr>
            <a:r>
              <a:rPr lang="ru-RU" dirty="0"/>
              <a:t>Эта система в первую очередь рассчитана на научные организации, которые получают целый набор инструментов для управления списком своих публикаций и его анализа. С момента запуска этой системы в конце 2012 года к этому сервису подключились уже более 670 российских научных организаций.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0359F6-66DE-4948-B830-FD58D7F2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565" y="429691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E00A39-4EFD-42AF-A1A0-81E3B4C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4" y="367721"/>
            <a:ext cx="8688045" cy="967132"/>
          </a:xfrm>
        </p:spPr>
        <p:txBody>
          <a:bodyPr/>
          <a:lstStyle/>
          <a:p>
            <a:r>
              <a:rPr lang="ru-RU" dirty="0"/>
              <a:t>Индекс </a:t>
            </a:r>
            <a:r>
              <a:rPr lang="ru-RU" dirty="0" err="1"/>
              <a:t>Хирша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73637F-0DA4-4B1A-A4C2-9B14A179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8" y="1450632"/>
            <a:ext cx="8974275" cy="139255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Индекс </a:t>
            </a:r>
            <a:r>
              <a:rPr lang="ru-RU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Хирша</a:t>
            </a:r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или h-индекс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принадлежит к главным показателям научных изысканий. Сегодня в России, равно как и во всем мире, h-индекс служит для оценки активности ученого в плане публикаций. 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107036-8CAF-4901-A805-8BFDCFF8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97" y="2580720"/>
            <a:ext cx="4762500" cy="40481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8C96AC0-0D13-41CB-A6DB-A0143BA0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87" y="3105651"/>
            <a:ext cx="4564445" cy="280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5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0A0D7DC-8B5C-4ECB-851F-3E351B48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974" y="719031"/>
            <a:ext cx="8688045" cy="967132"/>
          </a:xfrm>
        </p:spPr>
        <p:txBody>
          <a:bodyPr/>
          <a:lstStyle/>
          <a:p>
            <a:r>
              <a:rPr lang="ru-RU" dirty="0" err="1"/>
              <a:t>Импакт</a:t>
            </a:r>
            <a:r>
              <a:rPr lang="ru-RU" dirty="0"/>
              <a:t>-фактор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1CEEA5-74A3-42B1-8209-6C02FE3E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853" y="1750141"/>
            <a:ext cx="8721212" cy="405585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b="1" dirty="0"/>
              <a:t>Импакт-фактор </a:t>
            </a:r>
            <a:r>
              <a:rPr lang="ru-RU" dirty="0"/>
              <a:t>показывает, </a:t>
            </a:r>
            <a:r>
              <a:rPr lang="ru-RU" i="1" dirty="0"/>
              <a:t>сколько раз в среднем цитируется каждая опубликованная в журнале статья</a:t>
            </a:r>
            <a:r>
              <a:rPr lang="ru-RU" dirty="0"/>
              <a:t> в течение двух последующих лет после выхода.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Импакт-фактор позволяет </a:t>
            </a:r>
            <a:r>
              <a:rPr lang="ru-RU" i="1" dirty="0"/>
              <a:t>сравнивать разные журналы и исследовательские группы</a:t>
            </a:r>
            <a:r>
              <a:rPr lang="ru-RU" dirty="0"/>
              <a:t>. При присуждении грантов, выдвижении на научные премии (включая Нобелевскую) эксперты непременно обращают внимание на наличие у соискателя публикаций в журналах, охватываемых JCR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JCR 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Указатель цитируемости журналов определяет информационную значимость научных журналов и их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импакт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-факторы)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Как он считается в </a:t>
            </a:r>
            <a:r>
              <a:rPr lang="en-US" b="1" dirty="0" err="1"/>
              <a:t>elibrary</a:t>
            </a:r>
            <a:r>
              <a:rPr lang="en-US" dirty="0"/>
              <a:t>: </a:t>
            </a:r>
            <a:r>
              <a:rPr lang="ru-RU" sz="3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https://elibrary.ru/help_title_if.asp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8D351-0BBC-472D-88FE-2E1FEB2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80" y="303668"/>
            <a:ext cx="5584720" cy="63093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Разделы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FAE0D-D5E5-42C1-8320-8952F537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340" y="1777362"/>
            <a:ext cx="4861718" cy="497379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Каталог журналов – более 28 000 научных журналов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Авторский указатель – более 4.5 млн. авторов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Полнотекстовый поиск – 12 млн. научных публикаций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Предметный указатель – поиск по 4 млн. ключевым фразам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856A1-BFBA-48C0-80CB-E3AE0971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545"/>
            <a:ext cx="6961061" cy="57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1023-librar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625</Words>
  <Application>Microsoft Office PowerPoint</Application>
  <PresentationFormat>Широкоэкранный</PresentationFormat>
  <Paragraphs>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Partner</vt:lpstr>
      <vt:lpstr>161023-library-template-16x9</vt:lpstr>
      <vt:lpstr>Электронная библиотека elibrary.ru</vt:lpstr>
      <vt:lpstr>Что это?</vt:lpstr>
      <vt:lpstr>История</vt:lpstr>
      <vt:lpstr>Объем базы</vt:lpstr>
      <vt:lpstr>ИЦ и РИНЦ</vt:lpstr>
      <vt:lpstr>Презентация PowerPoint</vt:lpstr>
      <vt:lpstr>Индекс Хирша</vt:lpstr>
      <vt:lpstr>Импакт-фактор</vt:lpstr>
      <vt:lpstr>Разделы библиотеки</vt:lpstr>
      <vt:lpstr>Статистика</vt:lpstr>
      <vt:lpstr>Режимы работы с ресурсами</vt:lpstr>
      <vt:lpstr>Поиск и навигация</vt:lpstr>
      <vt:lpstr>Презентация PowerPoint</vt:lpstr>
      <vt:lpstr>Презентация PowerPoint</vt:lpstr>
      <vt:lpstr>Презентация PowerPoint</vt:lpstr>
      <vt:lpstr>Использованные 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Электронная библиотека elibrary.ru</dc:title>
  <dc:creator>ДМ. Па.</dc:creator>
  <cp:lastModifiedBy>ДМ. Па.</cp:lastModifiedBy>
  <cp:revision>9</cp:revision>
  <dcterms:created xsi:type="dcterms:W3CDTF">2020-11-04T14:42:30Z</dcterms:created>
  <dcterms:modified xsi:type="dcterms:W3CDTF">2020-11-04T22:49:41Z</dcterms:modified>
</cp:coreProperties>
</file>