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5" r:id="rId1"/>
    <p:sldMasterId id="2147483767" r:id="rId2"/>
  </p:sldMasterIdLst>
  <p:notesMasterIdLst>
    <p:notesMasterId r:id="rId15"/>
  </p:notesMasterIdLst>
  <p:sldIdLst>
    <p:sldId id="256" r:id="rId3"/>
    <p:sldId id="332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28" r:id="rId13"/>
    <p:sldId id="31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D1D97-A0CC-47C7-8220-FDAA14247745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D3677-AFFB-4821-A142-162A32BB7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99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D989-E665-43C3-89C9-DEC949288517}" type="datetime1">
              <a:rPr lang="ru-RU" smtClean="0"/>
              <a:t>18.04.2021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0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CC50-CF13-45B5-BCC5-6A04D9B7A65C}" type="datetime1">
              <a:rPr lang="ru-RU" smtClean="0"/>
              <a:t>18.04.2021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D7E-7A07-4F15-8A81-993247D34E1A}" type="datetime1">
              <a:rPr lang="ru-RU" smtClean="0"/>
              <a:t>18.04.2021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6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192E-60C1-4C97-85CC-463FCBA4B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20E820-1992-4618-82B3-A2028181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1211D-8DB6-40A7-A2EE-0CABB440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8343-CDD9-468C-8A2B-DCC57FD4E6E0}" type="datetime1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3B766-E696-46E8-989C-C6B9D381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82B66E-FBB4-472D-96B0-E36E1CCD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36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3A3B5-56D3-49B5-9F5C-4CFF5656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7784D-AC20-4F8B-8B95-4497B325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58CC8-E0E4-4809-89FC-BAAB79B3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471-6FEE-476D-AD38-381799AEA88C}" type="datetime1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B6F6AD-DDCD-4DFD-AC8F-F4EE6E05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296C1-7DE8-4FE6-BFBB-F8C64850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2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83496-7B56-4209-9532-08C15910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69C9F8-C109-41BF-A33D-3286D5E6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518F4-A951-4BE0-9A2C-56A307EE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CD3-416F-4811-BC93-CB85E69A745F}" type="datetime1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33A74-14C3-41B5-9141-05D09411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BDEFC-67FE-4B7A-9337-E6126FC8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1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8DFBF-E933-441B-8782-DBEBA988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CA20E-E175-4E16-BF6F-13ABA881E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59B557-8C54-4071-944C-74FA3F2CB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0839F7-ACA3-42CE-B14F-D7B527B1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3219-95C6-4486-AE29-0FC2EA92C268}" type="datetime1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F1E7D3-0638-42E2-8225-0E8D8C5C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525F9-9CD2-48AC-81F8-A714235B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68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EA636-495F-4A81-8433-5B1596D0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F34986-69FE-4935-B561-1333679DD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74FA37-8B32-41B4-BE15-C0B971F5A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5006F-DFF9-43FD-BB2A-F1C10F512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3CF144-A3E3-48B4-BD8A-50B121B91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5F6E89-6D67-403B-A6E0-4019824C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707-EB71-4FF1-9BA8-A27281275CA4}" type="datetime1">
              <a:rPr lang="ru-RU" smtClean="0"/>
              <a:t>18.04.2021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E0E752-0DE4-4D56-9B94-F0E8732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D68391-6892-4E87-B6D5-97EA4F1D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23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3A3E8-53CA-46E5-BBB5-695EA3E8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E55FDD-B1C5-4237-A1B0-1265E3AA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0C-8A1F-456E-9830-C3A0FFDDD3A9}" type="datetime1">
              <a:rPr lang="ru-RU" smtClean="0"/>
              <a:t>18.04.2021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2ACBAD-4AA6-47DE-B0C1-2F044F42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C387F6-5488-414B-91F4-78F64E2D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32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B03AA5-528F-48FE-BD16-3B3F9C57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A479-21F2-4EED-8183-93CB01C2B56B}" type="datetime1">
              <a:rPr lang="ru-RU" smtClean="0"/>
              <a:t>18.04.2021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63AD66-9605-4FB6-B875-F9B5A6D4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F93E12-0D1B-420B-820A-DF44285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556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93216-4738-40CB-A994-E5692DB0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3B108-40D2-4FF6-86A7-F69315F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CE1241-81CB-4EA3-84D5-8E6CFF64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E9B30D-C719-440F-A902-BFAD5A77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4892-6134-43FF-B27F-E5B4F235CE43}" type="datetime1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DC453A-ECAD-4A6A-9D6A-4A0B9762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0E495-3CBE-4FA5-A151-8F5D59A1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37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911C-BE6A-4383-A291-0A67CD7DF996}" type="datetime1">
              <a:rPr lang="ru-RU" smtClean="0"/>
              <a:t>18.04.2021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11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851E7-2DB4-4C2D-8504-4983332A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FBBAFA-0E6C-4E55-88C5-8293D8E4F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640F9F-4947-403D-BC5F-0D5B2DD67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5BEFC8-2AE8-4904-9C74-71EF2FB3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4330-20CD-487A-A22D-7779250F49A4}" type="datetime1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01B91A-900E-43FB-AE19-C16D8536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DE63AB-0D9C-45D5-B787-D54FC36E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586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FDA61-120F-431B-881F-B48B1C9F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1096E2-62BE-438C-8B69-878DD4165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824287-5C3F-40F5-8482-19DE52AF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74C9-F3B8-469F-A091-08C4DF5EA58F}" type="datetime1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A4420-F241-4529-B8E8-91E4902A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88A3A-292F-447B-AB9A-DCC60337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54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ED353-6AF8-4C4C-A815-529A26DC7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F1C4E-C358-4995-861C-F0A7B193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27DEC8-2723-4A54-ADE5-DB8FFFD5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E06A-F8CA-478B-B874-9AA5881EB994}" type="datetime1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722C9-8D30-458A-9187-242096D1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A3936-692D-4E75-9B6D-7DE59769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6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8FFA-56F6-447B-B373-8D8A156E9547}" type="datetime1">
              <a:rPr lang="ru-RU" smtClean="0"/>
              <a:t>18.04.2021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90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8988-30FB-49B3-9290-DD059FCDC33D}" type="datetime1">
              <a:rPr lang="ru-RU" smtClean="0"/>
              <a:t>18.04.2021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6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DFCB-E0BC-4C65-8674-D258336BB0CF}" type="datetime1">
              <a:rPr lang="ru-RU" smtClean="0"/>
              <a:t>18.04.2021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2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287-0C91-41D5-9673-AF6FE7CF66D1}" type="datetime1">
              <a:rPr lang="ru-RU" smtClean="0"/>
              <a:t>18.04.2021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2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7917-717A-4EA6-8F16-F0087DEDB268}" type="datetime1">
              <a:rPr lang="ru-RU" smtClean="0"/>
              <a:t>18.04.2021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24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DB76-1921-4960-A962-C149BA4DC157}" type="datetime1">
              <a:rPr lang="ru-RU" smtClean="0"/>
              <a:t>18.04.2021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8A4-AADE-4755-A50F-D0B8F82A1044}" type="datetime1">
              <a:rPr lang="ru-RU" smtClean="0"/>
              <a:t>18.04.2021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0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DF6EC8-CB16-4D43-9F68-650F5B6006F3}" type="datetime1">
              <a:rPr lang="ru-RU" smtClean="0"/>
              <a:t>18.04.2021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1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352B4-6B54-46D0-ABA7-C1C2448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772EE-F834-4BDA-ADF3-1A79FD4A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FB3ED-B438-40F8-8BAC-BE5BAD2B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F794-56D8-478D-80B3-42917B3E20A9}" type="datetime1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FF298-4D6F-429B-AF25-8BA0C8D23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8B4DC-109C-4238-A6D9-1F0EF588E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18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dbthrvE5Y95beqUL9" TargetMode="External"/><Relationship Id="rId2" Type="http://schemas.openxmlformats.org/officeDocument/2006/relationships/hyperlink" Target="https://forms.gle/R4zZqQJ3ggNdEuQ67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DD511-A7C8-4FA2-B53A-F193BE5EA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ru-RU" sz="2900" b="1" dirty="0"/>
              <a:t>Регрессионные модели для определения повторного максимума </a:t>
            </a:r>
            <a:r>
              <a:rPr lang="ru-RU" sz="2900" dirty="0"/>
              <a:t>в пауэрлифтинге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83EA00-E4F4-4113-ACBB-2AE638C68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Пасько Д. А.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77A50-5BF8-4193-B6DB-F1420021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Лучшая нелинейная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31F8B5-F340-470E-9042-21CE32850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 100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𝑀𝑅𝑀</m:t>
                          </m:r>
                        </m:num>
                        <m:den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𝐴𝑐𝑡𝑖𝑜</m:t>
                          </m:r>
                          <m:sSub>
                            <m:sSubPr>
                              <m:ctrlPr>
                                <a:rPr lang="ru-RU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∙ </m:t>
                          </m:r>
                          <m:func>
                            <m:func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 dirty="0" err="1" smtClean="0">
                                      <a:latin typeface="Cambria Math" panose="02040503050406030204" pitchFamily="18" charset="0"/>
                                    </a:rPr>
                                    <m:t>𝐶𝑜𝑢𝑛𝑡𝐺𝑟𝑜𝑢</m:t>
                                  </m:r>
                                  <m:sSub>
                                    <m:sSubPr>
                                      <m:ctrlPr>
                                        <a:rPr lang="en-US" sz="2400" i="1" dirty="0" err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 err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 dirty="0" err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𝐶𝑜𝑢𝑛𝑡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∙ 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𝑀𝑅𝑀</m:t>
                                  </m:r>
                                </m:num>
                                <m:den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𝐼𝑛𝑑𝑒𝑥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31F8B5-F340-470E-9042-21CE32850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989D5-DCBC-4964-9A48-2F137DAE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10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4DDA0-5E18-48CD-A487-DBAB81BE70C0}"/>
              </a:ext>
            </a:extLst>
          </p:cNvPr>
          <p:cNvSpPr txBox="1"/>
          <p:nvPr/>
        </p:nvSpPr>
        <p:spPr>
          <a:xfrm>
            <a:off x="904783" y="3213715"/>
            <a:ext cx="770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немного лучше линейной</a:t>
            </a:r>
          </a:p>
        </p:txBody>
      </p:sp>
    </p:spTree>
    <p:extLst>
      <p:ext uri="{BB962C8B-B14F-4D97-AF65-F5344CB8AC3E}">
        <p14:creationId xmlns:p14="http://schemas.microsoft.com/office/powerpoint/2010/main" val="108886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8D729-8862-4947-907A-2AE97988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4" y="114697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5FAF1-536E-40A9-9E81-DFBCABEED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82"/>
            <a:ext cx="10613994" cy="3684232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В результате проведённого исследования была найдена модель, не зависящая от типа телосложения, опыта тренировок и многих других характеристик, но при этом дающая хорошие результаты на 85% данных.</a:t>
            </a:r>
          </a:p>
          <a:p>
            <a:pPr algn="just"/>
            <a:r>
              <a:rPr lang="ru-RU" sz="2000" dirty="0"/>
              <a:t>Я уверен, что большие погрешности в единичных случаях – это та часть закономерности, зависящая от человека и многих неучтённых характеристик. Тем не менее, влияние этих неучтённых факторов далеко не так велико, как предполагали многие: намного больше повторный максимум зависит от обычной математики.</a:t>
            </a:r>
          </a:p>
          <a:p>
            <a:pPr algn="just"/>
            <a:r>
              <a:rPr lang="ru-RU" sz="2000" dirty="0"/>
              <a:t>Посчитать собственные результаты при помощи найденной модели можно по ссылке </a:t>
            </a:r>
            <a:r>
              <a:rPr lang="en-US" sz="2000" dirty="0"/>
              <a:t>https://dmitrypasko.shinyapps.io/RMbyMRMestimating/</a:t>
            </a:r>
            <a:endParaRPr lang="ru-RU" sz="20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9F008A-F3E2-4177-B09D-D4B225EE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56393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380006" y="2232360"/>
            <a:ext cx="5604770" cy="35454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внимание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Content Placeholder 11" descr="Программист">
            <a:extLst>
              <a:ext uri="{FF2B5EF4-FFF2-40B4-BE49-F238E27FC236}">
                <a16:creationId xmlns:a16="http://schemas.microsoft.com/office/drawing/2014/main" id="{789D4001-6A9E-4D9E-8446-BE7938804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BECAA90-E13A-44F6-9E2F-3A41D33F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A5D28A39-DC4B-4521-9FF8-80ED88A01777}" type="slidenum">
              <a:rPr lang="en-US" sz="1500">
                <a:solidFill>
                  <a:srgbClr val="FFFFFF"/>
                </a:solidFill>
              </a:rPr>
              <a:pPr algn="ctr" defTabSz="914400">
                <a:spcAft>
                  <a:spcPts val="600"/>
                </a:spcAft>
              </a:pPr>
              <a:t>12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3DCD5-0AC1-40F7-89A8-29440E16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201"/>
          </a:xfrm>
        </p:spPr>
        <p:txBody>
          <a:bodyPr/>
          <a:lstStyle/>
          <a:p>
            <a:r>
              <a:rPr lang="ru-RU" b="1" dirty="0"/>
              <a:t>Содержание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051EC-50E8-4C93-8DEC-7C1D000C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690688"/>
            <a:ext cx="11247268" cy="4550314"/>
          </a:xfrm>
        </p:spPr>
        <p:txBody>
          <a:bodyPr>
            <a:normAutofit/>
          </a:bodyPr>
          <a:lstStyle/>
          <a:p>
            <a:r>
              <a:rPr lang="ru-RU" sz="3200" dirty="0"/>
              <a:t>Что такое пауэрлифтинг</a:t>
            </a:r>
          </a:p>
          <a:p>
            <a:r>
              <a:rPr lang="ru-RU" sz="3200" dirty="0"/>
              <a:t>Зачем предсказывать повторные максимумы?</a:t>
            </a:r>
          </a:p>
          <a:p>
            <a:r>
              <a:rPr lang="ru-RU" sz="3200" dirty="0"/>
              <a:t>Гипотеза исследования</a:t>
            </a:r>
          </a:p>
          <a:p>
            <a:r>
              <a:rPr lang="ru-RU" sz="3200" dirty="0"/>
              <a:t>Описание выборки</a:t>
            </a:r>
          </a:p>
          <a:p>
            <a:r>
              <a:rPr lang="ru-RU" sz="3200"/>
              <a:t>Результаты исследования</a:t>
            </a:r>
            <a:endParaRPr lang="ru-RU" sz="3200" dirty="0"/>
          </a:p>
          <a:p>
            <a:r>
              <a:rPr lang="ru-RU" sz="3200" dirty="0"/>
              <a:t>Выводы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7CAB70-BABC-4509-AD28-EEE43EEB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222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D1281-42E0-41B7-A348-9B05E815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58586"/>
          </a:xfrm>
        </p:spPr>
        <p:txBody>
          <a:bodyPr anchor="t">
            <a:normAutofit/>
          </a:bodyPr>
          <a:lstStyle/>
          <a:p>
            <a:r>
              <a:rPr lang="ru-RU" sz="3400"/>
              <a:t>Пауэрлифтинг</a:t>
            </a:r>
          </a:p>
        </p:txBody>
      </p:sp>
      <p:pic>
        <p:nvPicPr>
          <p:cNvPr id="8" name="Рисунок 7" descr="Изображение выглядит как внутренний, человек, автомат&#10;&#10;Автоматически созданное описание">
            <a:extLst>
              <a:ext uri="{FF2B5EF4-FFF2-40B4-BE49-F238E27FC236}">
                <a16:creationId xmlns:a16="http://schemas.microsoft.com/office/drawing/2014/main" id="{5F697AF5-AA01-462D-B82C-2895F05D1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3" r="21487" b="1"/>
          <a:stretch/>
        </p:blipFill>
        <p:spPr>
          <a:xfrm>
            <a:off x="73892" y="154358"/>
            <a:ext cx="4003040" cy="4226709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ловек, спорт, красный, штанга&#10;&#10;Автоматически созданное описание">
            <a:extLst>
              <a:ext uri="{FF2B5EF4-FFF2-40B4-BE49-F238E27FC236}">
                <a16:creationId xmlns:a16="http://schemas.microsoft.com/office/drawing/2014/main" id="{5D7167AB-C342-48A2-A872-3ACDD67990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7" b="2"/>
          <a:stretch/>
        </p:blipFill>
        <p:spPr>
          <a:xfrm>
            <a:off x="4109998" y="152664"/>
            <a:ext cx="4005072" cy="422451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E4E73B5-3DB9-45E7-924B-E7096874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4"/>
            <a:ext cx="4498848" cy="1585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100" b="1" dirty="0"/>
              <a:t>Пауэрлифтинг</a:t>
            </a:r>
            <a:r>
              <a:rPr lang="ru-RU" sz="1100" dirty="0"/>
              <a:t> (силовое троеборье) – силовой вид спорта, суть которого заключается в преодолении сопротивления максимально тяжёлого для спортсмена веса.</a:t>
            </a:r>
          </a:p>
          <a:p>
            <a:r>
              <a:rPr lang="ru-RU" sz="1100" dirty="0"/>
              <a:t>3 упражнения</a:t>
            </a:r>
          </a:p>
          <a:p>
            <a:r>
              <a:rPr lang="ru-RU" sz="1100" dirty="0"/>
              <a:t>3 попытки на упражнение</a:t>
            </a:r>
          </a:p>
          <a:p>
            <a:r>
              <a:rPr lang="ru-RU" sz="1100" dirty="0"/>
              <a:t>Побеждает спортсмен с наибольшей суммой удачных результатов по каждому упражнению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2370" y="4592474"/>
            <a:ext cx="1128382" cy="847206"/>
            <a:chOff x="8183879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5C0A70-A9E9-4BB0-9E9A-43C37E9C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5D28A39-DC4B-4521-9FF8-80ED88A01777}" type="slidenum">
              <a:rPr lang="ru-RU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ru-RU">
              <a:solidFill>
                <a:schemeClr val="bg1"/>
              </a:solidFill>
            </a:endParaRPr>
          </a:p>
        </p:txBody>
      </p:sp>
      <p:pic>
        <p:nvPicPr>
          <p:cNvPr id="12" name="Рисунок 11" descr="Изображение выглядит как спорт, человек, земля, штанга&#10;&#10;Автоматически созданное описание">
            <a:extLst>
              <a:ext uri="{FF2B5EF4-FFF2-40B4-BE49-F238E27FC236}">
                <a16:creationId xmlns:a16="http://schemas.microsoft.com/office/drawing/2014/main" id="{C2A358CE-1175-424C-8CB7-49EC2C4526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"/>
          <a:stretch/>
        </p:blipFill>
        <p:spPr>
          <a:xfrm>
            <a:off x="8163562" y="152664"/>
            <a:ext cx="4003040" cy="42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9C168-6EF3-4733-9EE3-4A10B55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200"/>
              <a:t>Зачем вычислять повторные максимумы?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AF0F3-8445-443C-B125-2A97D947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2200" dirty="0"/>
              <a:t>Чтобы заказать оптимальный вес на соревнованиях</a:t>
            </a:r>
          </a:p>
          <a:p>
            <a:r>
              <a:rPr lang="ru-RU" sz="2200" dirty="0"/>
              <a:t>Чтобы правильно планировать программу тренировок под себя</a:t>
            </a:r>
          </a:p>
          <a:p>
            <a:r>
              <a:rPr lang="ru-RU" sz="2200" dirty="0"/>
              <a:t>Чтобы оценивать свой прогресс</a:t>
            </a:r>
          </a:p>
          <a:p>
            <a:r>
              <a:rPr lang="ru-RU" sz="2200" dirty="0"/>
              <a:t>Чтобы лишний раз не рисковать травмироваться</a:t>
            </a:r>
          </a:p>
        </p:txBody>
      </p:sp>
      <p:pic>
        <p:nvPicPr>
          <p:cNvPr id="14" name="Picture 5" descr="Гантели на полу тренажерного зала">
            <a:extLst>
              <a:ext uri="{FF2B5EF4-FFF2-40B4-BE49-F238E27FC236}">
                <a16:creationId xmlns:a16="http://schemas.microsoft.com/office/drawing/2014/main" id="{EA05FB38-A63E-41D1-93DE-54CCB6EE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49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B7601-05E8-49EB-9EC7-4FDAAC37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9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D3056-1B15-4398-AFCF-45DA79EF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Гипотеза исследования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DDD0A85-56D6-4F81-BF8B-F4CD82B67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err="1"/>
                  <a:t>Одноповторный</a:t>
                </a:r>
                <a:r>
                  <a:rPr lang="ru-RU" dirty="0"/>
                  <a:t> максимум (</a:t>
                </a:r>
                <a:r>
                  <a:rPr lang="en-US" dirty="0"/>
                  <a:t>RM</a:t>
                </a:r>
                <a:r>
                  <a:rPr lang="ru-RU" dirty="0"/>
                  <a:t>) можно с небольшими ошибками предсказать через многоповторный</a:t>
                </a:r>
                <a:r>
                  <a:rPr lang="en-US" dirty="0"/>
                  <a:t> (MRM)</a:t>
                </a:r>
                <a:r>
                  <a:rPr lang="ru-RU" dirty="0"/>
                  <a:t> при помощи модели вида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𝑅𝐸𝑃𝑆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𝐻𝐸𝐼𝐺𝐻𝑇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𝑊𝐸𝐼𝐺𝐻𝑇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с поправками на телосложение, опыт тренировок, диапазон повторений или некоторые другие факторы.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DDD0A85-56D6-4F81-BF8B-F4CD82B67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739CBC-3A43-4C6C-B605-57019BA3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6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D47E4-EFE1-4D0C-B51D-8175780E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ru-RU" sz="2800"/>
              <a:t>Выборка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4B615E-FF74-4427-A7C9-7A8231D3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ru-RU" sz="1800"/>
              <a:t>Собрана с помощью опросов </a:t>
            </a:r>
            <a:r>
              <a:rPr lang="en-US" sz="1800">
                <a:hlinkClick r:id="rId2"/>
              </a:rPr>
              <a:t>https://forms.gle/R4zZqQJ3ggNdEuQ67</a:t>
            </a:r>
            <a:r>
              <a:rPr lang="ru-RU" sz="1800"/>
              <a:t>, </a:t>
            </a:r>
            <a:r>
              <a:rPr lang="en-US" sz="1800">
                <a:hlinkClick r:id="rId3"/>
              </a:rPr>
              <a:t>https://forms.gle/dbthrvE5Y95beqUL9</a:t>
            </a:r>
            <a:r>
              <a:rPr lang="ru-RU" sz="1800"/>
              <a:t> </a:t>
            </a:r>
          </a:p>
          <a:p>
            <a:r>
              <a:rPr lang="ru-RU" sz="1800"/>
              <a:t>Содержит 174 достоверных наблюдения от 157 человек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7165C8-F25A-4BE6-AF09-5C040047FD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3966" b="18266"/>
          <a:stretch/>
        </p:blipFill>
        <p:spPr>
          <a:xfrm>
            <a:off x="557784" y="3203614"/>
            <a:ext cx="3584448" cy="24450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D7B777-155A-4979-810E-4B5C8022A9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t="4904" r="3030" b="23302"/>
          <a:stretch/>
        </p:blipFill>
        <p:spPr>
          <a:xfrm>
            <a:off x="4347599" y="3178717"/>
            <a:ext cx="3584448" cy="24948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1C28F2-32B3-4932-98BC-057D382AA9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3488" b="22233"/>
          <a:stretch/>
        </p:blipFill>
        <p:spPr>
          <a:xfrm>
            <a:off x="8137415" y="3258460"/>
            <a:ext cx="3584448" cy="233531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937A7E-1DD7-4E99-8FBA-612A56B3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2854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5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5946E4-A002-450F-8583-B9F748D4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9" y="296718"/>
            <a:ext cx="3499572" cy="27822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3D09AF9-2D94-4C8C-981F-98226D2C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1" y="296718"/>
            <a:ext cx="4624388" cy="3165475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9C2BDF1B-2D12-46CF-99B6-15EA26618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r="8028" b="14206"/>
          <a:stretch/>
        </p:blipFill>
        <p:spPr>
          <a:xfrm>
            <a:off x="5578764" y="3597564"/>
            <a:ext cx="3490623" cy="2894217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E46804A-F3F7-4F2F-B057-496748512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99" y="296718"/>
            <a:ext cx="3725873" cy="2963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348A26-5C40-4ADD-9FC9-3774890D84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-1" r="8234" b="16365"/>
          <a:stretch/>
        </p:blipFill>
        <p:spPr>
          <a:xfrm>
            <a:off x="9069387" y="3552803"/>
            <a:ext cx="3067049" cy="251117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BA4303-7645-40F3-8378-0E03A5EF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5D28A39-DC4B-4521-9FF8-80ED88A01777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2A4DB38-DF4A-4225-9350-D306B8ABD8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978"/>
          <a:stretch/>
        </p:blipFill>
        <p:spPr>
          <a:xfrm>
            <a:off x="562119" y="3462193"/>
            <a:ext cx="4933517" cy="33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4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7B8F5-97AB-42CC-BE76-DE863C1B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23091-BA4F-4F48-B370-C008FE4A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C1987F-1F11-4101-AF76-7824BAFF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C6ED83-C13C-4AE9-8854-9D1E5B63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5" y="3563649"/>
            <a:ext cx="3666428" cy="31494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27119B-2C72-4B2D-9E1C-113DC1AFC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33" y="1292658"/>
            <a:ext cx="6884310" cy="48843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B1E038-D16A-475E-9D8E-9ACEBC387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57" y="79663"/>
            <a:ext cx="5239526" cy="36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0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D2940-3411-43A5-9646-32317033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Лучшая линейная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508738-7632-4279-A402-B8E691460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3471" y="1847850"/>
                <a:ext cx="11825057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𝐶𝑜𝑢𝑛𝑡𝐺𝑟𝑜𝑢</m:t>
                          </m:r>
                          <m:sSub>
                            <m:sSubPr>
                              <m:ctrlPr>
                                <a:rPr lang="ru-RU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𝑐𝑜𝑒</m:t>
                              </m:r>
                              <m:sSub>
                                <m:sSubPr>
                                  <m:ctrlPr>
                                    <a:rPr lang="ru-RU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𝐴𝑐𝑡𝑖𝑜</m:t>
                          </m:r>
                          <m:sSub>
                            <m:sSubPr>
                              <m:ctrlPr>
                                <a:rPr lang="ru-RU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𝑐𝑜𝑒𝑓</m:t>
                              </m:r>
                            </m:sub>
                          </m:sSub>
                          <m:r>
                            <a:rPr lang="en-IO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𝐶𝑜𝑢𝑛𝑡𝐺𝑟𝑜𝑢</m:t>
                          </m:r>
                          <m:sSub>
                            <m:sSubPr>
                              <m:ctrlPr>
                                <a:rPr lang="ru-RU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𝑐𝑜𝑒</m:t>
                              </m:r>
                              <m:sSub>
                                <m:sSubPr>
                                  <m:ctrlPr>
                                    <a:rPr lang="ru-RU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𝑐𝑜𝑒𝑓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 err="1" smtClean="0">
                                      <a:latin typeface="Cambria Math" panose="02040503050406030204" pitchFamily="18" charset="0"/>
                                    </a:rPr>
                                    <m:t>𝑀𝑅𝑀</m:t>
                                  </m:r>
                                </m:num>
                                <m:den>
                                  <m:r>
                                    <a:rPr lang="en-US" sz="2000" i="1" dirty="0" err="1" smtClean="0">
                                      <a:latin typeface="Cambria Math" panose="02040503050406030204" pitchFamily="18" charset="0"/>
                                    </a:rPr>
                                    <m:t>𝐼𝑛𝑑𝑒𝑥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508738-7632-4279-A402-B8E691460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471" y="1847850"/>
                <a:ext cx="11825057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C9160E-8C45-41FC-B5FA-589D4219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D2098-14D8-420B-99B7-EDC8FD13AC2E}"/>
              </a:ext>
            </a:extLst>
          </p:cNvPr>
          <p:cNvSpPr txBox="1"/>
          <p:nvPr/>
        </p:nvSpPr>
        <p:spPr>
          <a:xfrm>
            <a:off x="904783" y="3213715"/>
            <a:ext cx="5542199" cy="340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выборочных данных модель ошибается максимум на 13кг и 12%;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среднем модель ошибается на менее 3%;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85% случаев ошибка не превышала 5%;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целом, на каждом диапазоне имеется почти одинаковый разброс;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Модель статистически значима и удовлетворяет всем нужным требованиям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1C99B1-3876-4028-8639-BD9EA490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983" y="2626922"/>
            <a:ext cx="5561546" cy="386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0229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370</Words>
  <Application>Microsoft Office PowerPoint</Application>
  <PresentationFormat>Широкоэкранный</PresentationFormat>
  <Paragraphs>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 2</vt:lpstr>
      <vt:lpstr>HDOfficeLightV0</vt:lpstr>
      <vt:lpstr>Тема Office</vt:lpstr>
      <vt:lpstr>Регрессионные модели для определения повторного максимума в пауэрлифтинге</vt:lpstr>
      <vt:lpstr>Содержание </vt:lpstr>
      <vt:lpstr>Пауэрлифтинг</vt:lpstr>
      <vt:lpstr>Зачем вычислять повторные максимумы?</vt:lpstr>
      <vt:lpstr>Гипотеза исследования</vt:lpstr>
      <vt:lpstr>Выборка</vt:lpstr>
      <vt:lpstr>Презентация PowerPoint</vt:lpstr>
      <vt:lpstr>Презентация PowerPoint</vt:lpstr>
      <vt:lpstr>Лучшая линейная модель</vt:lpstr>
      <vt:lpstr>Лучшая нелинейная модель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фундаментальных решений для бигармонического уравнения. Обратная задача объемного потенциала</dc:title>
  <dc:creator>ДМ. Па.</dc:creator>
  <cp:lastModifiedBy>ДМ. Па.</cp:lastModifiedBy>
  <cp:revision>46</cp:revision>
  <dcterms:created xsi:type="dcterms:W3CDTF">2019-06-13T16:48:54Z</dcterms:created>
  <dcterms:modified xsi:type="dcterms:W3CDTF">2021-04-18T11:52:36Z</dcterms:modified>
</cp:coreProperties>
</file>