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89" r:id="rId3"/>
  </p:sldMasterIdLst>
  <p:sldIdLst>
    <p:sldId id="270" r:id="rId4"/>
    <p:sldId id="257" r:id="rId5"/>
    <p:sldId id="271" r:id="rId6"/>
    <p:sldId id="258" r:id="rId7"/>
    <p:sldId id="260" r:id="rId8"/>
    <p:sldId id="259" r:id="rId9"/>
    <p:sldId id="263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03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76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912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205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02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48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960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2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557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397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14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187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356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60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432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015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176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132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844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651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65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78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724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633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494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102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58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8842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9716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920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6244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5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49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30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33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09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4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2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44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09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636E3-403F-4373-99DB-414F3A11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755915" cy="3822441"/>
          </a:xfrm>
        </p:spPr>
        <p:txBody>
          <a:bodyPr>
            <a:normAutofit/>
          </a:bodyPr>
          <a:lstStyle/>
          <a:p>
            <a:pPr algn="ctr"/>
            <a:r>
              <a:rPr lang="ru-RU" sz="6600" dirty="0"/>
              <a:t>Решение задачи 12 профильного уровня ЕГЭ по математики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ECEFA-3444-4C2F-A4BB-35930A4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633" y="4721291"/>
            <a:ext cx="2863871" cy="127829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b="1" dirty="0"/>
              <a:t>Пасько Дмитрий </a:t>
            </a:r>
          </a:p>
          <a:p>
            <a:pPr marL="0" indent="0" algn="r">
              <a:buNone/>
            </a:pPr>
            <a:r>
              <a:rPr lang="ru-RU" dirty="0"/>
              <a:t>Группа 43.1, ФМиКН</a:t>
            </a:r>
          </a:p>
        </p:txBody>
      </p:sp>
    </p:spTree>
    <p:extLst>
      <p:ext uri="{BB962C8B-B14F-4D97-AF65-F5344CB8AC3E}">
        <p14:creationId xmlns:p14="http://schemas.microsoft.com/office/powerpoint/2010/main" val="11529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D21E5-6E66-499C-B30D-EF1908F6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задания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7F51A57-924A-42B3-ADDF-23FD2ADFD3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63634"/>
                <a:ext cx="8596668" cy="488476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Задание 12 профильного уровня ЕГЭ по математике требует найти точку минимума или максимума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либо наибольшее или наименьшее значение этой функции на некотором отрезке. 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может относиться к следующим классам: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ru-RU" dirty="0"/>
                  <a:t>Степенная (полином)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ru-RU" dirty="0"/>
                  <a:t>Рациональная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ru-RU" dirty="0"/>
                  <a:t>Иррациональная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ru-RU" dirty="0"/>
                  <a:t>Показательная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ru-RU" dirty="0"/>
                  <a:t>Логарифмическая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ru-RU" dirty="0"/>
                  <a:t>Тригонометрическая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ru-RU" dirty="0"/>
                  <a:t>Произведение, сумма, частное либо суперпозиция функций перечисленных классов</a:t>
                </a:r>
              </a:p>
              <a:p>
                <a:pPr marL="0" indent="0" algn="just">
                  <a:buNone/>
                </a:pPr>
                <a:r>
                  <a:rPr lang="ru-RU" dirty="0"/>
                  <a:t>В большинстве случаев задание легко решается через поиск производной.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7F51A57-924A-42B3-ADDF-23FD2ADFD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63634"/>
                <a:ext cx="8596668" cy="4884766"/>
              </a:xfrm>
              <a:blipFill>
                <a:blip r:embed="rId2"/>
                <a:stretch>
                  <a:fillRect l="-567" t="-874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5692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8FDB2-DA8F-44DA-961B-8E4A4344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алгоритм решения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D014FA-A693-40E4-93EE-FD6E21FA2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01629"/>
                <a:ext cx="8596668" cy="4539733"/>
              </a:xfrm>
            </p:spPr>
            <p:txBody>
              <a:bodyPr/>
              <a:lstStyle/>
              <a:p>
                <a:pPr marL="400050" indent="-400050">
                  <a:buFont typeface="+mj-lt"/>
                  <a:buAutoNum type="romanUcPeriod"/>
                </a:pPr>
                <a:r>
                  <a:rPr lang="ru-RU" dirty="0"/>
                  <a:t>Найти производную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зная правила дифференцирования и производные элементарных функций.</a:t>
                </a:r>
              </a:p>
              <a:p>
                <a:pPr marL="400050" indent="-400050" algn="just">
                  <a:buFont typeface="+mj-lt"/>
                  <a:buAutoNum type="romanUcPeriod"/>
                </a:pPr>
                <a:r>
                  <a:rPr lang="ru-RU" dirty="0"/>
                  <a:t>Найти нули производной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решить уравнение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 относительно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— получить точки экстремума</a:t>
                </a:r>
                <a:r>
                  <a:rPr lang="en-US" dirty="0"/>
                  <a:t>).</a:t>
                </a:r>
              </a:p>
              <a:p>
                <a:pPr marL="400050" indent="-400050" algn="just">
                  <a:buFont typeface="+mj-lt"/>
                  <a:buAutoNum type="romanUcPeriod"/>
                </a:pPr>
                <a:r>
                  <a:rPr lang="ru-RU" dirty="0"/>
                  <a:t>Если задача заключается в нахождении точки минимума или максимума, требуется узнать поведение функции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окрестности своих нулей: если при переходе через точку экстремума функция меняет знак с – на +, это точка минимума, с + на - — максимума.</a:t>
                </a:r>
              </a:p>
              <a:p>
                <a:pPr marL="400050" indent="-400050" algn="just">
                  <a:buFont typeface="+mj-lt"/>
                  <a:buAutoNum type="romanUcPeriod"/>
                </a:pPr>
                <a:r>
                  <a:rPr lang="ru-RU" dirty="0"/>
                  <a:t>Если требуется узнать наибольшее или наименьшее значение функции, нужно узнать значение функции в точках экстремума и на концах отрезка и среди них выбрать наибольшее или наименьшее соответственно.</a:t>
                </a:r>
              </a:p>
              <a:p>
                <a:pPr marL="0" indent="0" algn="just">
                  <a:buNone/>
                </a:pPr>
                <a:r>
                  <a:rPr lang="ru-RU" dirty="0"/>
                  <a:t>Важно учитывать, что нельзя брать точки экстремума, находящиеся вне ОДЗ функции или вне заданного отрезка, если ставится задача на поиск наибольшего или наименьшего значения.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D014FA-A693-40E4-93EE-FD6E21FA2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01629"/>
                <a:ext cx="8596668" cy="4539733"/>
              </a:xfrm>
              <a:blipFill>
                <a:blip r:embed="rId2"/>
                <a:stretch>
                  <a:fillRect l="-567" t="-805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9598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49CBC-87CF-4ACD-A823-9C10C022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Необходимая теория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7AC441E-77AE-4EEF-8262-C8242DA3DA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59017"/>
                <a:ext cx="8596668" cy="4682345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dirty="0"/>
                  <a:t>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называется </a:t>
                </a:r>
                <a:r>
                  <a:rPr lang="ru-RU" b="1" dirty="0"/>
                  <a:t>максимумом (минимумом) </a:t>
                </a:r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 если при любом достаточно малом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выполняется неравенство: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). </a:t>
                </a:r>
                <a:r>
                  <a:rPr lang="ru-RU" dirty="0"/>
                  <a:t>Точки максимума и точки минимума называются </a:t>
                </a:r>
                <a:r>
                  <a:rPr lang="ru-RU" b="1" dirty="0"/>
                  <a:t>точками экстремума</a:t>
                </a:r>
                <a:r>
                  <a:rPr lang="ru-RU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b="1" dirty="0"/>
                  <a:t>Необходимое условие экстремума</a:t>
                </a:r>
                <a:r>
                  <a:rPr lang="ru-RU" dirty="0"/>
                  <a:t>: в точке экстремума производная обращается в 0 (</a:t>
                </a:r>
                <a:r>
                  <a:rPr lang="ru-RU" b="1" dirty="0"/>
                  <a:t>стационарная точка</a:t>
                </a:r>
                <a:r>
                  <a:rPr lang="ru-RU" dirty="0"/>
                  <a:t>) либо не существует (</a:t>
                </a:r>
                <a:r>
                  <a:rPr lang="ru-RU" b="1" dirty="0"/>
                  <a:t>критическая точка</a:t>
                </a:r>
                <a:r>
                  <a:rPr lang="ru-RU" dirty="0"/>
                  <a:t>).</a:t>
                </a:r>
              </a:p>
              <a:p>
                <a:pPr marL="0" indent="0" algn="just">
                  <a:buNone/>
                </a:pPr>
                <a:r>
                  <a:rPr lang="ru-RU" b="1" dirty="0"/>
                  <a:t>Достаточное условие экстремума</a:t>
                </a:r>
                <a:r>
                  <a:rPr lang="ru-RU" dirty="0"/>
                  <a:t>: если в окрестности точки производная меняет знак, то это точка экстремума, причём при смене – на + имеем точку минимума, наоборот — максимума.</a:t>
                </a:r>
              </a:p>
              <a:p>
                <a:pPr marL="0" indent="0" algn="just">
                  <a:buNone/>
                </a:pPr>
                <a:r>
                  <a:rPr lang="ru-RU" dirty="0"/>
                  <a:t>Другое достаточное условие: если для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верно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 для некоторого натурального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но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/>
                  <a:t>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при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точка минимума, при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— максимума.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7AC441E-77AE-4EEF-8262-C8242DA3D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59017"/>
                <a:ext cx="8596668" cy="4682345"/>
              </a:xfrm>
              <a:blipFill>
                <a:blip r:embed="rId2"/>
                <a:stretch>
                  <a:fillRect l="-2340" t="-3516" r="-10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9057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E288704-20A8-4A06-BBF0-AADFB3A97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606" y="263395"/>
            <a:ext cx="3795625" cy="45045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/>
              <a:t>Правила дифференцирования</a:t>
            </a:r>
          </a:p>
        </p:txBody>
      </p:sp>
      <p:pic>
        <p:nvPicPr>
          <p:cNvPr id="7" name="Рисунок 6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A53B9E96-D2FB-4D60-B93D-9147CA965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8" y="1252441"/>
            <a:ext cx="5587103" cy="45948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04527D-EEFF-4CA8-9715-4F516C331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0870"/>
            <a:ext cx="5873929" cy="654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936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CB566-4543-4736-A5B4-D88D8DAB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типичных задач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75CFC8-971B-4ED0-A745-AD0139401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60353"/>
                <a:ext cx="8596668" cy="4481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Задание 1. Найдите точку максимума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+17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Решение: производная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−48=3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</m:oMath>
                </a14:m>
                <a:r>
                  <a:rPr lang="ru-RU" dirty="0"/>
                  <a:t> обращается в 0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=±4</m:t>
                    </m:r>
                  </m:oMath>
                </a14:m>
                <a:r>
                  <a:rPr lang="ru-RU" dirty="0"/>
                  <a:t>, то есть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=±4</m:t>
                    </m:r>
                  </m:oMath>
                </a14:m>
                <a:r>
                  <a:rPr lang="ru-RU" dirty="0"/>
                  <a:t> – точки экстремума. На участках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−4,4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4,∞</m:t>
                        </m:r>
                      </m:e>
                    </m:d>
                  </m:oMath>
                </a14:m>
                <a:r>
                  <a:rPr lang="ru-RU" dirty="0"/>
                  <a:t> имеет соответственно знаки +, -, +. Значит, точка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точка максимума.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Задание 2. Найдите точку минимума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Решение: аналогично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r>
                  <a:rPr lang="ru-RU" dirty="0"/>
                  <a:t>Точки экстремума: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ru-RU" dirty="0"/>
                  <a:t>, распределение знаков на интервалах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∞,−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 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,∞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/>
                  <a:t> -, +, +, -. Значит, точкой минимума является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75CFC8-971B-4ED0-A745-AD0139401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60353"/>
                <a:ext cx="8596668" cy="4481010"/>
              </a:xfrm>
              <a:blipFill>
                <a:blip r:embed="rId2"/>
                <a:stretch>
                  <a:fillRect l="-567" t="-952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1818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993456A-D9F7-400C-B42A-73F52D457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0222" y="734460"/>
                <a:ext cx="8617668" cy="575023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Задание 3. Найдите наименьшее значение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−8)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ru-RU" dirty="0"/>
                  <a:t> на отрезке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6,8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Решение.</a:t>
                </a:r>
                <a:r>
                  <a:rPr lang="en-US" dirty="0"/>
                  <a:t> </a:t>
                </a:r>
                <a:r>
                  <a:rPr lang="ru-RU" dirty="0"/>
                  <a:t>Производная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−8)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r>
                  <a:rPr lang="ru-RU" dirty="0"/>
                  <a:t>Значит, имеется точка экстремума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ru-RU" dirty="0"/>
                  <a:t>, принадлежащая отрезку. Значение функции в ней и на концах отрезка: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≈−0,74;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. Следовательно, наименьшее значение функции на отрезке равно -1.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Задание 4. Найдите наибольшее значение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отрезке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Решение.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=−12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Далее,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=18−2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+6=12,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&lt;8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Следовательно, наибольшее значение функции на отрезке равно 12.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993456A-D9F7-400C-B42A-73F52D457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222" y="734460"/>
                <a:ext cx="8617668" cy="5750230"/>
              </a:xfrm>
              <a:blipFill>
                <a:blip r:embed="rId2"/>
                <a:stretch>
                  <a:fillRect l="-566" t="-636" r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82796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96C30-0727-4B1D-BCA9-FB0E9C70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алгоритмы решения и примеры их применения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3E2BDD-90A3-4426-AC8C-A6E255CC4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087451" cy="4525437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dirty="0"/>
                  <a:t>Иногда заданная функция может представляться в виде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также функция от переменной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монотонно возрастающая функция, например, логарифм или радикал. В таком случае минимумы и максимумы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совпадают с минимумами и максимумами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ru-RU" dirty="0"/>
                  <a:t>, что облегчает поиск, особенно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ru-RU" dirty="0"/>
                  <a:t> – многочлен второго порядка, для которого точка экстремума находится по формуле без производной.</a:t>
                </a:r>
              </a:p>
              <a:p>
                <a:pPr marL="0" indent="0" algn="just">
                  <a:buNone/>
                </a:pPr>
                <a:r>
                  <a:rPr lang="ru-RU" dirty="0"/>
                  <a:t>Задание 5. Найдите точку минимума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+13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+11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Решение. Поскольку функция радикала монотонно возрастает, точка минимума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совпадает с точкой минимума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+13</m:t>
                    </m:r>
                  </m:oMath>
                </a14:m>
                <a:r>
                  <a:rPr lang="ru-RU" dirty="0"/>
                  <a:t>, которая в свою очередь является многочленом второго порядка и имеет минимум в точке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3E2BDD-90A3-4426-AC8C-A6E255CC4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087451" cy="4525437"/>
              </a:xfrm>
              <a:blipFill>
                <a:blip r:embed="rId2"/>
                <a:stretch>
                  <a:fillRect l="-537" t="-404" r="-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0966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11BE8-1F32-4BFF-972C-86160EC9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250" y="218114"/>
            <a:ext cx="4530055" cy="343212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Примеры для самостоятельного решения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8C6CE4-2500-4DD8-86C1-6360BEF65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4" y="3712653"/>
            <a:ext cx="3572374" cy="2667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ED6547-C7EA-4DA1-B12A-7A7B11D90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582" y="5209261"/>
            <a:ext cx="5039428" cy="4286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6DA316-82DF-4DCA-8ADB-D7D27C5FB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87" y="3712653"/>
            <a:ext cx="3496163" cy="2476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1E2FCF-07B1-42F8-99B0-B43567195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74" y="4390971"/>
            <a:ext cx="3238952" cy="3810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A191F5-7B84-4A7C-8F37-1B9B9ABFD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986" y="4390971"/>
            <a:ext cx="3486637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2776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858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Trebuchet MS</vt:lpstr>
      <vt:lpstr>Wingdings 2</vt:lpstr>
      <vt:lpstr>Wingdings 3</vt:lpstr>
      <vt:lpstr>Аспект</vt:lpstr>
      <vt:lpstr>HDOfficeLightV0</vt:lpstr>
      <vt:lpstr>1_HDOfficeLightV0</vt:lpstr>
      <vt:lpstr>Решение задачи 12 профильного уровня ЕГЭ по математики </vt:lpstr>
      <vt:lpstr>Схема задания</vt:lpstr>
      <vt:lpstr>Основной алгоритм решения</vt:lpstr>
      <vt:lpstr>Необходимая теория</vt:lpstr>
      <vt:lpstr>Презентация PowerPoint</vt:lpstr>
      <vt:lpstr>Решение типичных задач</vt:lpstr>
      <vt:lpstr>Презентация PowerPoint</vt:lpstr>
      <vt:lpstr>Дополнительные алгоритмы решения и примеры их применения</vt:lpstr>
      <vt:lpstr>Примеры для самостоятельного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ДМ.Па</dc:creator>
  <cp:lastModifiedBy>ДМ.Па</cp:lastModifiedBy>
  <cp:revision>23</cp:revision>
  <dcterms:created xsi:type="dcterms:W3CDTF">2018-10-18T14:43:29Z</dcterms:created>
  <dcterms:modified xsi:type="dcterms:W3CDTF">2018-10-18T18:44:20Z</dcterms:modified>
</cp:coreProperties>
</file>