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762000" y="7264216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60304" y="2593487"/>
            <a:ext cx="22860001" cy="25400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102" name="Изображение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11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.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Изображение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2" name="Изображение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Изображение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ый комментарий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32" name="Введите цитату…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Введите цитату…</a:t>
            </a:r>
          </a:p>
        </p:txBody>
      </p:sp>
      <p:sp>
        <p:nvSpPr>
          <p:cNvPr id="133" name="Иван Арсентьев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Иван Арсентьев</a:t>
            </a:r>
          </a:p>
        </p:txBody>
      </p:sp>
      <p:sp>
        <p:nvSpPr>
          <p:cNvPr id="134" name="Текст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вариант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Введите цитату…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Введите цитату…</a:t>
            </a:r>
          </a:p>
        </p:txBody>
      </p:sp>
      <p:sp>
        <p:nvSpPr>
          <p:cNvPr id="143" name="Изображение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Иван Арсентьев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Иван Арсентьев</a:t>
            </a:r>
          </a:p>
        </p:txBody>
      </p:sp>
      <p:sp>
        <p:nvSpPr>
          <p:cNvPr id="1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Изображение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подзаголовок копия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Линия"/>
          <p:cNvSpPr/>
          <p:nvPr/>
        </p:nvSpPr>
        <p:spPr>
          <a:xfrm flipV="1">
            <a:off x="762000" y="7264216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60304" y="2593487"/>
            <a:ext cx="22860001" cy="25400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горизонтальн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подзаголовок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 — по центру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вертикальн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Линия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Изображение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solidFill>
                  <a:srgbClr val="EA5957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7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BER ONLINE. Разработать систему классификации отзывов пользователей в AppStore / Google Play."/>
          <p:cNvSpPr txBox="1">
            <a:spLocks noGrp="1"/>
          </p:cNvSpPr>
          <p:nvPr>
            <p:ph type="ctrTitle"/>
          </p:nvPr>
        </p:nvSpPr>
        <p:spPr>
          <a:xfrm>
            <a:off x="1422383" y="5587999"/>
            <a:ext cx="21539234" cy="2540001"/>
          </a:xfrm>
          <a:prstGeom prst="rect">
            <a:avLst/>
          </a:prstGeom>
        </p:spPr>
        <p:txBody>
          <a:bodyPr/>
          <a:lstStyle>
            <a:lvl1pPr algn="ctr" defTabSz="520065">
              <a:defRPr sz="6300">
                <a:solidFill>
                  <a:srgbClr val="FFFFFF"/>
                </a:solidFill>
              </a:defRPr>
            </a:lvl1pPr>
          </a:lstStyle>
          <a:p>
            <a:r>
              <a:t>SBER ONLINE. Разработать систему классификации отзывов пользователей в AppStore / Google Play.</a:t>
            </a:r>
          </a:p>
        </p:txBody>
      </p:sp>
      <p:sp>
        <p:nvSpPr>
          <p:cNvPr id="177" name="movement on the concept graph (ДВИЖЕНИЕ ПО ГРАФУ ПОНЯТИЙ)"/>
          <p:cNvSpPr txBox="1">
            <a:spLocks noGrp="1"/>
          </p:cNvSpPr>
          <p:nvPr>
            <p:ph type="subTitle" sz="quarter" idx="1"/>
          </p:nvPr>
        </p:nvSpPr>
        <p:spPr>
          <a:xfrm>
            <a:off x="4690155" y="7467861"/>
            <a:ext cx="15508731" cy="86291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dirty="0"/>
              <a:t>movement on the concept graph (ДВИЖЕНИЕ ПО ГРАФУ ПОНЯТИЙ)</a:t>
            </a:r>
          </a:p>
        </p:txBody>
      </p:sp>
      <p:sp>
        <p:nvSpPr>
          <p:cNvPr id="178" name="SBERCODE"/>
          <p:cNvSpPr txBox="1"/>
          <p:nvPr/>
        </p:nvSpPr>
        <p:spPr>
          <a:xfrm>
            <a:off x="9013234" y="176342"/>
            <a:ext cx="6357532" cy="120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9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SBERCODE</a:t>
            </a:r>
          </a:p>
        </p:txBody>
      </p:sp>
      <p:sp>
        <p:nvSpPr>
          <p:cNvPr id="179" name="Город:"/>
          <p:cNvSpPr txBox="1"/>
          <p:nvPr/>
        </p:nvSpPr>
        <p:spPr>
          <a:xfrm>
            <a:off x="2103657" y="10864936"/>
            <a:ext cx="13601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5FDFF"/>
                </a:solidFill>
              </a:defRPr>
            </a:lvl1pPr>
          </a:lstStyle>
          <a:p>
            <a:r>
              <a:t>Город:</a:t>
            </a:r>
          </a:p>
        </p:txBody>
      </p:sp>
      <p:sp>
        <p:nvSpPr>
          <p:cNvPr id="180" name="Дмитрий Пасько"/>
          <p:cNvSpPr txBox="1"/>
          <p:nvPr/>
        </p:nvSpPr>
        <p:spPr>
          <a:xfrm>
            <a:off x="4690155" y="11533952"/>
            <a:ext cx="3047076" cy="64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lnSpc>
                <a:spcPts val="46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dirty="0" err="1"/>
              <a:t>Дмитрий</a:t>
            </a:r>
            <a:r>
              <a:rPr dirty="0"/>
              <a:t> </a:t>
            </a:r>
            <a:r>
              <a:rPr dirty="0" err="1"/>
              <a:t>Пасько</a:t>
            </a:r>
            <a:endParaRPr dirty="0"/>
          </a:p>
        </p:txBody>
      </p:sp>
      <p:sp>
        <p:nvSpPr>
          <p:cNvPr id="181" name="КОМАНДА"/>
          <p:cNvSpPr txBox="1"/>
          <p:nvPr/>
        </p:nvSpPr>
        <p:spPr>
          <a:xfrm>
            <a:off x="8664322" y="2642372"/>
            <a:ext cx="7055356" cy="86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КОМАНДА</a:t>
            </a:r>
          </a:p>
        </p:txBody>
      </p:sp>
      <p:sp>
        <p:nvSpPr>
          <p:cNvPr id="182" name="АК"/>
          <p:cNvSpPr txBox="1"/>
          <p:nvPr/>
        </p:nvSpPr>
        <p:spPr>
          <a:xfrm>
            <a:off x="10970959" y="3371904"/>
            <a:ext cx="2442082" cy="154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900" u="sng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АК</a:t>
            </a:r>
          </a:p>
        </p:txBody>
      </p:sp>
      <p:sp>
        <p:nvSpPr>
          <p:cNvPr id="183" name="Краснодар"/>
          <p:cNvSpPr txBox="1"/>
          <p:nvPr/>
        </p:nvSpPr>
        <p:spPr>
          <a:xfrm>
            <a:off x="2439397" y="10864936"/>
            <a:ext cx="45015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46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Краснодар</a:t>
            </a:r>
          </a:p>
        </p:txBody>
      </p:sp>
      <p:sp>
        <p:nvSpPr>
          <p:cNvPr id="184" name="Выступающий:"/>
          <p:cNvSpPr txBox="1"/>
          <p:nvPr/>
        </p:nvSpPr>
        <p:spPr>
          <a:xfrm>
            <a:off x="2103657" y="11546095"/>
            <a:ext cx="2912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5FDFF"/>
                </a:solidFill>
              </a:defRPr>
            </a:lvl1pPr>
          </a:lstStyle>
          <a:p>
            <a:r>
              <a:t>Выступающий: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Конец"/>
          <p:cNvSpPr txBox="1"/>
          <p:nvPr/>
        </p:nvSpPr>
        <p:spPr>
          <a:xfrm>
            <a:off x="2212171" y="4364681"/>
            <a:ext cx="11997790" cy="171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5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Конец</a:t>
            </a:r>
          </a:p>
        </p:txBody>
      </p:sp>
      <p:sp>
        <p:nvSpPr>
          <p:cNvPr id="215" name="Спасибо…"/>
          <p:cNvSpPr txBox="1"/>
          <p:nvPr/>
        </p:nvSpPr>
        <p:spPr>
          <a:xfrm>
            <a:off x="2125611" y="5220798"/>
            <a:ext cx="13945331" cy="413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Спасибо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за внимание</a:t>
            </a:r>
          </a:p>
        </p:txBody>
      </p:sp>
      <p:pic>
        <p:nvPicPr>
          <p:cNvPr id="216" name="0_DypQzAMdE9cudggX.jpeg" descr="0_DypQzAMdE9cudggX.jpeg"/>
          <p:cNvPicPr>
            <a:picLocks noChangeAspect="1"/>
          </p:cNvPicPr>
          <p:nvPr/>
        </p:nvPicPr>
        <p:blipFill>
          <a:blip r:embed="rId2"/>
          <a:srcRect l="24982" r="24982"/>
          <a:stretch>
            <a:fillRect/>
          </a:stretch>
        </p:blipFill>
        <p:spPr>
          <a:xfrm>
            <a:off x="14080577" y="0"/>
            <a:ext cx="10287001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01"/>
          <p:cNvSpPr txBox="1"/>
          <p:nvPr/>
        </p:nvSpPr>
        <p:spPr>
          <a:xfrm>
            <a:off x="2399381" y="4472807"/>
            <a:ext cx="11997789" cy="171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800735">
              <a:lnSpc>
                <a:spcPct val="80000"/>
              </a:lnSpc>
              <a:spcBef>
                <a:spcPts val="0"/>
              </a:spcBef>
              <a:defRPr sz="1261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01</a:t>
            </a:r>
          </a:p>
        </p:txBody>
      </p:sp>
      <p:sp>
        <p:nvSpPr>
          <p:cNvPr id="187" name="О ПОДХОДЕ"/>
          <p:cNvSpPr txBox="1"/>
          <p:nvPr/>
        </p:nvSpPr>
        <p:spPr>
          <a:xfrm>
            <a:off x="2383023" y="5960755"/>
            <a:ext cx="12030505" cy="290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О ПОДХОДЕ</a:t>
            </a:r>
          </a:p>
        </p:txBody>
      </p:sp>
      <p:pic>
        <p:nvPicPr>
          <p:cNvPr id="188" name="0_DypQzAMdE9cudggX.jpeg" descr="0_DypQzAMdE9cudggX.jpeg"/>
          <p:cNvPicPr>
            <a:picLocks noChangeAspect="1"/>
          </p:cNvPicPr>
          <p:nvPr/>
        </p:nvPicPr>
        <p:blipFill>
          <a:blip r:embed="rId2"/>
          <a:srcRect l="24982" r="24982"/>
          <a:stretch>
            <a:fillRect/>
          </a:stretch>
        </p:blipFill>
        <p:spPr>
          <a:xfrm>
            <a:off x="14083727" y="-1"/>
            <a:ext cx="10287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ПОДХОД ОСНОВАН НА ГРАФЕ ПОНЯТИЙ"/>
          <p:cNvSpPr txBox="1">
            <a:spLocks noGrp="1"/>
          </p:cNvSpPr>
          <p:nvPr>
            <p:ph type="title"/>
          </p:nvPr>
        </p:nvSpPr>
        <p:spPr>
          <a:xfrm>
            <a:off x="1296737" y="2193068"/>
            <a:ext cx="21790526" cy="1752936"/>
          </a:xfrm>
          <a:prstGeom prst="rect">
            <a:avLst/>
          </a:prstGeom>
        </p:spPr>
        <p:txBody>
          <a:bodyPr/>
          <a:lstStyle/>
          <a:p>
            <a:pPr algn="ctr" defTabSz="301752">
              <a:lnSpc>
                <a:spcPts val="6300"/>
              </a:lnSpc>
              <a:defRPr sz="4554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sz="6000" dirty="0">
                <a:latin typeface="Consolas" panose="020B0609020204030204" pitchFamily="49" charset="0"/>
              </a:rPr>
              <a:t>ПОДХОД ОСНОВАН НА ГРАФЕ ПОНЯТИЙ</a:t>
            </a:r>
          </a:p>
          <a:p>
            <a:pPr algn="ctr" defTabSz="301752">
              <a:lnSpc>
                <a:spcPts val="4800"/>
              </a:lnSpc>
              <a:defRPr sz="3300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 dirty="0"/>
          </a:p>
        </p:txBody>
      </p:sp>
      <p:pic>
        <p:nvPicPr>
          <p:cNvPr id="191" name="бЂ†©§1.png" descr="бЂ†©§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99" y="3798278"/>
            <a:ext cx="16428525" cy="8826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ord2vec. ЯЗЫКовая модель"/>
          <p:cNvSpPr txBox="1">
            <a:spLocks noGrp="1"/>
          </p:cNvSpPr>
          <p:nvPr>
            <p:ph type="title"/>
          </p:nvPr>
        </p:nvSpPr>
        <p:spPr>
          <a:xfrm>
            <a:off x="1296737" y="1491033"/>
            <a:ext cx="21790526" cy="1752936"/>
          </a:xfrm>
          <a:prstGeom prst="rect">
            <a:avLst/>
          </a:prstGeom>
        </p:spPr>
        <p:txBody>
          <a:bodyPr/>
          <a:lstStyle/>
          <a:p>
            <a:pPr algn="ctr" defTabSz="301752">
              <a:lnSpc>
                <a:spcPts val="6300"/>
              </a:lnSpc>
              <a:defRPr sz="4554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sz="6000" dirty="0">
                <a:latin typeface="Consolas" panose="020B0609020204030204" pitchFamily="49" charset="0"/>
              </a:rPr>
              <a:t>word2vec. </a:t>
            </a:r>
            <a:r>
              <a:rPr sz="6000" dirty="0" err="1">
                <a:latin typeface="Consolas" panose="020B0609020204030204" pitchFamily="49" charset="0"/>
              </a:rPr>
              <a:t>ЯЗЫКовая</a:t>
            </a:r>
            <a:r>
              <a:rPr sz="6000" dirty="0">
                <a:latin typeface="Consolas" panose="020B0609020204030204" pitchFamily="49" charset="0"/>
              </a:rPr>
              <a:t> </a:t>
            </a:r>
            <a:r>
              <a:rPr sz="6000" dirty="0" err="1">
                <a:latin typeface="Consolas" panose="020B0609020204030204" pitchFamily="49" charset="0"/>
              </a:rPr>
              <a:t>модель</a:t>
            </a:r>
            <a:endParaRPr sz="6000" dirty="0">
              <a:latin typeface="Consolas" panose="020B0609020204030204" pitchFamily="49" charset="0"/>
            </a:endParaRPr>
          </a:p>
          <a:p>
            <a:pPr algn="ctr" defTabSz="301752">
              <a:lnSpc>
                <a:spcPts val="4800"/>
              </a:lnSpc>
              <a:defRPr sz="3300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 dirty="0"/>
          </a:p>
        </p:txBody>
      </p:sp>
      <p:pic>
        <p:nvPicPr>
          <p:cNvPr id="194" name="бЂ†©§2.PNG" descr="бЂ†©§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79" y="2885660"/>
            <a:ext cx="8398712" cy="9327316"/>
          </a:xfrm>
          <a:prstGeom prst="rect">
            <a:avLst/>
          </a:prstGeom>
          <a:ln w="25400">
            <a:miter lim="400000"/>
          </a:ln>
          <a:effectLst>
            <a:reflection stA="19267" endPos="40000" dir="5400000" sy="-100000" algn="bl" rotWithShape="0"/>
          </a:effectLst>
        </p:spPr>
      </p:pic>
      <p:pic>
        <p:nvPicPr>
          <p:cNvPr id="195" name="бЂ†©§2(•бЂ® еЃз•вбп •йс а®бг≠Ѓ™).jpg" descr="бЂ†©§2(•бЂ® еЃз•вбп •йс а®бг≠Ѓ™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803" y="3006773"/>
            <a:ext cx="9085089" cy="9085090"/>
          </a:xfrm>
          <a:prstGeom prst="rect">
            <a:avLst/>
          </a:prstGeom>
          <a:ln w="25400">
            <a:miter lim="400000"/>
          </a:ln>
          <a:effectLst>
            <a:reflection stA="8825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АНАЛИЗ ТОНАЛЬНОСТЕЙ"/>
          <p:cNvSpPr txBox="1">
            <a:spLocks noGrp="1"/>
          </p:cNvSpPr>
          <p:nvPr>
            <p:ph type="title"/>
          </p:nvPr>
        </p:nvSpPr>
        <p:spPr>
          <a:xfrm>
            <a:off x="1296737" y="1491033"/>
            <a:ext cx="21790526" cy="1752936"/>
          </a:xfrm>
          <a:prstGeom prst="rect">
            <a:avLst/>
          </a:prstGeom>
        </p:spPr>
        <p:txBody>
          <a:bodyPr/>
          <a:lstStyle/>
          <a:p>
            <a:pPr algn="ctr" defTabSz="301752">
              <a:lnSpc>
                <a:spcPts val="6300"/>
              </a:lnSpc>
              <a:defRPr sz="4554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sz="6000" dirty="0">
                <a:latin typeface="Consolas" panose="020B0609020204030204" pitchFamily="49" charset="0"/>
              </a:rPr>
              <a:t>АНАЛИЗ ТОНАЛЬНОСТЕЙ</a:t>
            </a:r>
          </a:p>
          <a:p>
            <a:pPr algn="ctr" defTabSz="301752">
              <a:lnSpc>
                <a:spcPts val="4800"/>
              </a:lnSpc>
              <a:defRPr sz="3300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 dirty="0"/>
          </a:p>
        </p:txBody>
      </p:sp>
      <p:pic>
        <p:nvPicPr>
          <p:cNvPr id="198" name="бЂ†©§3.png" descr="бЂ†©§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35" y="3243866"/>
            <a:ext cx="13918930" cy="9279286"/>
          </a:xfrm>
          <a:prstGeom prst="rect">
            <a:avLst/>
          </a:prstGeom>
          <a:ln w="25400">
            <a:miter lim="400000"/>
          </a:ln>
          <a:effectLst>
            <a:reflection stA="10533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02"/>
          <p:cNvSpPr txBox="1"/>
          <p:nvPr/>
        </p:nvSpPr>
        <p:spPr>
          <a:xfrm>
            <a:off x="2399381" y="4472807"/>
            <a:ext cx="11997789" cy="171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800735">
              <a:lnSpc>
                <a:spcPct val="80000"/>
              </a:lnSpc>
              <a:spcBef>
                <a:spcPts val="0"/>
              </a:spcBef>
              <a:defRPr sz="1261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02</a:t>
            </a:r>
          </a:p>
        </p:txBody>
      </p:sp>
      <p:sp>
        <p:nvSpPr>
          <p:cNvPr id="201" name="КАК ЭТО РАБОТАЕТ?"/>
          <p:cNvSpPr txBox="1"/>
          <p:nvPr/>
        </p:nvSpPr>
        <p:spPr>
          <a:xfrm>
            <a:off x="2383023" y="5960755"/>
            <a:ext cx="12030505" cy="290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КАК ЭТО РАБОТАЕТ?</a:t>
            </a:r>
          </a:p>
        </p:txBody>
      </p:sp>
      <p:pic>
        <p:nvPicPr>
          <p:cNvPr id="202" name="Best-Text-Editor-for-Mac-Hero-2 (1).jpg" descr="Best-Text-Editor-for-Mac-Hero-2 (1).jpg"/>
          <p:cNvPicPr>
            <a:picLocks noChangeAspect="1"/>
          </p:cNvPicPr>
          <p:nvPr/>
        </p:nvPicPr>
        <p:blipFill>
          <a:blip r:embed="rId2"/>
          <a:srcRect l="9184" r="40815"/>
          <a:stretch>
            <a:fillRect/>
          </a:stretch>
        </p:blipFill>
        <p:spPr>
          <a:xfrm>
            <a:off x="14083727" y="-1"/>
            <a:ext cx="10287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ffdfdfdf.png" descr="ffdfdf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73" y="-1"/>
            <a:ext cx="1371600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dsdsds.png" descr="sdsds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084" y="0"/>
            <a:ext cx="13716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03"/>
          <p:cNvSpPr txBox="1"/>
          <p:nvPr/>
        </p:nvSpPr>
        <p:spPr>
          <a:xfrm>
            <a:off x="2399381" y="4472807"/>
            <a:ext cx="11997789" cy="171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800735">
              <a:lnSpc>
                <a:spcPct val="80000"/>
              </a:lnSpc>
              <a:spcBef>
                <a:spcPts val="0"/>
              </a:spcBef>
              <a:defRPr sz="1261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03</a:t>
            </a:r>
          </a:p>
        </p:txBody>
      </p:sp>
      <p:sp>
        <p:nvSpPr>
          <p:cNvPr id="205" name="ИТОГИ"/>
          <p:cNvSpPr txBox="1"/>
          <p:nvPr/>
        </p:nvSpPr>
        <p:spPr>
          <a:xfrm>
            <a:off x="2383023" y="5960755"/>
            <a:ext cx="12030505" cy="290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ИТОГИ</a:t>
            </a:r>
          </a:p>
        </p:txBody>
      </p:sp>
      <p:pic>
        <p:nvPicPr>
          <p:cNvPr id="206" name="datascience-og.jpg" descr="datascience-og.jpg"/>
          <p:cNvPicPr>
            <a:picLocks noChangeAspect="1"/>
          </p:cNvPicPr>
          <p:nvPr/>
        </p:nvPicPr>
        <p:blipFill>
          <a:blip r:embed="rId2"/>
          <a:srcRect l="28906" r="28906"/>
          <a:stretch>
            <a:fillRect/>
          </a:stretch>
        </p:blipFill>
        <p:spPr>
          <a:xfrm>
            <a:off x="14083727" y="-1"/>
            <a:ext cx="10287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едельная прозрачность"/>
          <p:cNvSpPr txBox="1"/>
          <p:nvPr/>
        </p:nvSpPr>
        <p:spPr>
          <a:xfrm>
            <a:off x="4285083" y="3208945"/>
            <a:ext cx="12878668" cy="1516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Предельная</a:t>
            </a:r>
            <a:r>
              <a:rPr sz="7200" dirty="0"/>
              <a:t> </a:t>
            </a:r>
            <a:r>
              <a:rPr sz="7200" dirty="0" err="1"/>
              <a:t>прозрачность</a:t>
            </a:r>
            <a:endParaRPr sz="7200" dirty="0"/>
          </a:p>
        </p:txBody>
      </p:sp>
      <p:sp>
        <p:nvSpPr>
          <p:cNvPr id="209" name="Гибкость"/>
          <p:cNvSpPr txBox="1"/>
          <p:nvPr/>
        </p:nvSpPr>
        <p:spPr>
          <a:xfrm>
            <a:off x="4314867" y="4742718"/>
            <a:ext cx="12819101" cy="142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Гибкость</a:t>
            </a:r>
            <a:endParaRPr dirty="0"/>
          </a:p>
        </p:txBody>
      </p:sp>
      <p:sp>
        <p:nvSpPr>
          <p:cNvPr id="210" name="Скорость"/>
          <p:cNvSpPr txBox="1"/>
          <p:nvPr/>
        </p:nvSpPr>
        <p:spPr>
          <a:xfrm>
            <a:off x="4317877" y="6184000"/>
            <a:ext cx="12456573" cy="132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Скорость</a:t>
            </a:r>
            <a:endParaRPr sz="7200" dirty="0"/>
          </a:p>
        </p:txBody>
      </p:sp>
      <p:sp>
        <p:nvSpPr>
          <p:cNvPr id="211" name="Легковесность"/>
          <p:cNvSpPr txBox="1"/>
          <p:nvPr/>
        </p:nvSpPr>
        <p:spPr>
          <a:xfrm>
            <a:off x="4327703" y="7706102"/>
            <a:ext cx="12005524" cy="1253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Легковесность</a:t>
            </a:r>
            <a:endParaRPr sz="7200" dirty="0"/>
          </a:p>
        </p:txBody>
      </p:sp>
      <p:sp>
        <p:nvSpPr>
          <p:cNvPr id="212" name="Качество"/>
          <p:cNvSpPr txBox="1"/>
          <p:nvPr/>
        </p:nvSpPr>
        <p:spPr>
          <a:xfrm>
            <a:off x="4346705" y="9160772"/>
            <a:ext cx="12119920" cy="134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859895" indent="-859895">
              <a:lnSpc>
                <a:spcPct val="8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83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rPr sz="7200" dirty="0" err="1"/>
              <a:t>Качество</a:t>
            </a:r>
            <a:endParaRPr sz="7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Произвольный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Avenir Next Medium</vt:lpstr>
      <vt:lpstr>Avenir Next Regular</vt:lpstr>
      <vt:lpstr>Consolas</vt:lpstr>
      <vt:lpstr>DIN Alternate Bold</vt:lpstr>
      <vt:lpstr>DIN Condensed Bold</vt:lpstr>
      <vt:lpstr>Helvetica</vt:lpstr>
      <vt:lpstr>Helvetica Neue</vt:lpstr>
      <vt:lpstr>New_Template7</vt:lpstr>
      <vt:lpstr>SBER ONLINE. Разработать систему классификации отзывов пользователей в AppStore / Google Play.</vt:lpstr>
      <vt:lpstr>Презентация PowerPoint</vt:lpstr>
      <vt:lpstr>ПОДХОД ОСНОВАН НА ГРАФЕ ПОНЯТИЙ </vt:lpstr>
      <vt:lpstr>word2vec. ЯЗЫКовая модель </vt:lpstr>
      <vt:lpstr>АНАЛИЗ ТОНАЛЬНОСТЕЙ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 ONLINE. Разработать систему классификации отзывов пользователей в AppStore / Google Play.</dc:title>
  <cp:lastModifiedBy>ДМ. Па.</cp:lastModifiedBy>
  <cp:revision>8</cp:revision>
  <dcterms:modified xsi:type="dcterms:W3CDTF">2020-08-02T10:06:05Z</dcterms:modified>
</cp:coreProperties>
</file>