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8" r:id="rId4"/>
    <p:sldId id="259" r:id="rId5"/>
    <p:sldId id="260" r:id="rId6"/>
    <p:sldId id="262" r:id="rId7"/>
    <p:sldId id="273" r:id="rId8"/>
    <p:sldId id="265" r:id="rId9"/>
    <p:sldId id="266" r:id="rId10"/>
    <p:sldId id="267" r:id="rId11"/>
    <p:sldId id="268" r:id="rId12"/>
    <p:sldId id="271" r:id="rId13"/>
    <p:sldId id="270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9259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2479-D2A7-C447-A79D-920DF8E394A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4A774-18CB-774E-B216-CD4330747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4A774-18CB-774E-B216-CD4330747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6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3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3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2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2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4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9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2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64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8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67D-D97B-4959-B47F-FD9CEDE44328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6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dF1IVPjG_Y?controls=0&amp;autoplay=1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a.com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260" y="2787577"/>
            <a:ext cx="10727474" cy="3083347"/>
          </a:xfrm>
        </p:spPr>
        <p:txBody>
          <a:bodyPr>
            <a:normAutofit/>
          </a:bodyPr>
          <a:lstStyle/>
          <a:p>
            <a:r>
              <a:rPr lang="en-US" sz="4800" i="1" dirty="0"/>
              <a:t> </a:t>
            </a:r>
            <a:r>
              <a:rPr lang="en-US" sz="6600" i="1" dirty="0"/>
              <a:t>“</a:t>
            </a:r>
            <a:r>
              <a:rPr lang="en-US" sz="7200" i="1" dirty="0"/>
              <a:t>Your On-demand Social Media Delivery App”</a:t>
            </a:r>
            <a:endParaRPr lang="en-PH" sz="6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84" y="177282"/>
            <a:ext cx="4133027" cy="12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COMPETITIVE ADVANTAGE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sz="3600" b="1" dirty="0"/>
              <a:t>First in the Market </a:t>
            </a:r>
            <a:r>
              <a:rPr lang="en-AU" sz="3600" dirty="0"/>
              <a:t>– For being the social media on-demand app.</a:t>
            </a:r>
            <a:endParaRPr lang="en-PH" sz="3600" dirty="0"/>
          </a:p>
          <a:p>
            <a:pPr lvl="0"/>
            <a:r>
              <a:rPr lang="en-AU" sz="3600" b="1" dirty="0"/>
              <a:t>All in one app </a:t>
            </a:r>
            <a:r>
              <a:rPr lang="en-AU" sz="3600" dirty="0"/>
              <a:t>– Movers &amp; Shops owners don’t need to download different apps.</a:t>
            </a:r>
            <a:endParaRPr lang="en-PH" sz="3600" dirty="0"/>
          </a:p>
          <a:p>
            <a:pPr lvl="0"/>
            <a:r>
              <a:rPr lang="en-AU" sz="3600" b="1" dirty="0"/>
              <a:t>Ease to use </a:t>
            </a:r>
            <a:r>
              <a:rPr lang="en-AU" sz="3600" dirty="0"/>
              <a:t>– Go to news feed and order.</a:t>
            </a:r>
            <a:endParaRPr lang="en-PH" sz="3600" dirty="0"/>
          </a:p>
          <a:p>
            <a:pPr lvl="0"/>
            <a:r>
              <a:rPr lang="en-AU" sz="3600" b="1" dirty="0"/>
              <a:t>Safest to transact </a:t>
            </a:r>
            <a:r>
              <a:rPr lang="en-AU" sz="3600" dirty="0"/>
              <a:t>– Get vouched by others and get validated by us.</a:t>
            </a:r>
          </a:p>
          <a:p>
            <a:pPr lvl="0"/>
            <a:r>
              <a:rPr lang="en-PH" sz="3600" b="1" dirty="0"/>
              <a:t>Secured Virtual Wallet </a:t>
            </a:r>
            <a:r>
              <a:rPr lang="en-PH" sz="3600" dirty="0"/>
              <a:t>- Using Blockchain Technology.</a:t>
            </a:r>
          </a:p>
        </p:txBody>
      </p:sp>
    </p:spTree>
    <p:extLst>
      <p:ext uri="{BB962C8B-B14F-4D97-AF65-F5344CB8AC3E}">
        <p14:creationId xmlns:p14="http://schemas.microsoft.com/office/powerpoint/2010/main" val="3516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GO-TO MARKET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891838" cy="4981575"/>
          </a:xfrm>
        </p:spPr>
        <p:txBody>
          <a:bodyPr>
            <a:noAutofit/>
          </a:bodyPr>
          <a:lstStyle/>
          <a:p>
            <a:r>
              <a:rPr lang="en-AU" sz="3500" b="1" dirty="0"/>
              <a:t>Referral System </a:t>
            </a:r>
            <a:r>
              <a:rPr lang="en-AU" sz="3500" dirty="0"/>
              <a:t>– User refers the app to another user to get Discounts/Vouchers.</a:t>
            </a:r>
            <a:endParaRPr lang="en-PH" sz="3500" dirty="0"/>
          </a:p>
          <a:p>
            <a:r>
              <a:rPr lang="en-AU" sz="3500" b="1" dirty="0"/>
              <a:t>Social Media </a:t>
            </a:r>
            <a:r>
              <a:rPr lang="en-AU" sz="3500" dirty="0"/>
              <a:t>– Partnerships with Influencers, Page Groups and Facebook.</a:t>
            </a:r>
            <a:endParaRPr lang="en-PH" sz="3500" dirty="0"/>
          </a:p>
          <a:p>
            <a:r>
              <a:rPr lang="en-AU" sz="3500" b="1" dirty="0"/>
              <a:t>Partners Page </a:t>
            </a:r>
            <a:r>
              <a:rPr lang="en-AU" sz="3500" dirty="0"/>
              <a:t>– Creating a deal with our Partner to make us their Cover Photo.</a:t>
            </a:r>
            <a:endParaRPr lang="en-PH" sz="3500" dirty="0"/>
          </a:p>
          <a:p>
            <a:r>
              <a:rPr lang="en-AU" sz="3500" b="1" dirty="0"/>
              <a:t>Posters &amp; Sticker </a:t>
            </a:r>
            <a:r>
              <a:rPr lang="en-AU" sz="3500" dirty="0"/>
              <a:t>– on Tricycles and Partners Shops</a:t>
            </a:r>
          </a:p>
          <a:p>
            <a:r>
              <a:rPr lang="en-AU" sz="3500" b="1" dirty="0"/>
              <a:t>Digital Marketing </a:t>
            </a:r>
            <a:r>
              <a:rPr lang="en-AU" sz="3500" dirty="0"/>
              <a:t>– Search Engine Optimization and Pay-Per-Click (Google Ads)</a:t>
            </a:r>
          </a:p>
        </p:txBody>
      </p:sp>
    </p:spTree>
    <p:extLst>
      <p:ext uri="{BB962C8B-B14F-4D97-AF65-F5344CB8AC3E}">
        <p14:creationId xmlns:p14="http://schemas.microsoft.com/office/powerpoint/2010/main" val="18204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 OUR TEAM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10" y="3743176"/>
            <a:ext cx="3711015" cy="7857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Ronald </a:t>
            </a:r>
            <a:r>
              <a:rPr lang="en-PH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Calara</a:t>
            </a:r>
            <a:endParaRPr lang="en-P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PH" sz="1200" dirty="0"/>
              <a:t>Founder / Chief Executive </a:t>
            </a:r>
            <a:r>
              <a:rPr lang="en-PH" sz="1200" dirty="0" smtClean="0"/>
              <a:t>Officer</a:t>
            </a:r>
            <a:endParaRPr lang="en-PH" sz="1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2097" y="3735630"/>
            <a:ext cx="3449782" cy="76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Caezar 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Castro II</a:t>
            </a:r>
          </a:p>
          <a:p>
            <a:pPr marL="0" indent="0" algn="ctr">
              <a:buNone/>
            </a:pPr>
            <a:r>
              <a:rPr lang="en-PH" sz="1400" dirty="0"/>
              <a:t>Co-Founder / Chief Technical </a:t>
            </a:r>
            <a:r>
              <a:rPr lang="en-PH" sz="1400" dirty="0" smtClean="0"/>
              <a:t>Officer</a:t>
            </a:r>
            <a:endParaRPr lang="en-PH" sz="1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224634" y="3743176"/>
            <a:ext cx="3654005" cy="76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</a:t>
            </a:r>
            <a:r>
              <a:rPr lang="en-PH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Belaguin</a:t>
            </a:r>
            <a:endParaRPr lang="en-PH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PH" sz="1200" dirty="0"/>
              <a:t>Co-Founder / Chief Operation </a:t>
            </a:r>
            <a:r>
              <a:rPr lang="en-PH" sz="1200" dirty="0" smtClean="0"/>
              <a:t>Officer</a:t>
            </a:r>
            <a:endParaRPr lang="en-PH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33" y="1690688"/>
            <a:ext cx="1826808" cy="182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83" y="1690688"/>
            <a:ext cx="1826808" cy="182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72" y="1690688"/>
            <a:ext cx="1826808" cy="182680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194244"/>
            <a:ext cx="3135284" cy="2464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 smtClean="0"/>
          </a:p>
          <a:p>
            <a:r>
              <a:rPr lang="en-US" sz="1400" i="1" dirty="0" smtClean="0"/>
              <a:t>Registered Electrical Engineer</a:t>
            </a:r>
          </a:p>
          <a:p>
            <a:r>
              <a:rPr lang="en-US" sz="1400" i="1" dirty="0" smtClean="0"/>
              <a:t>Registered Master Electrician</a:t>
            </a:r>
          </a:p>
          <a:p>
            <a:r>
              <a:rPr lang="en-US" sz="1400" i="1" dirty="0" smtClean="0"/>
              <a:t>11 </a:t>
            </a:r>
            <a:r>
              <a:rPr lang="en-US" sz="1400" i="1" dirty="0" err="1" smtClean="0"/>
              <a:t>yrs</a:t>
            </a:r>
            <a:r>
              <a:rPr lang="en-US" sz="1400" i="1" dirty="0" smtClean="0"/>
              <a:t> Experience on Project Management</a:t>
            </a:r>
          </a:p>
          <a:p>
            <a:r>
              <a:rPr lang="en-US" sz="1400" i="1" dirty="0" smtClean="0"/>
              <a:t>Completed Project Management Professional Course at Cambridge University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24633" y="4194244"/>
            <a:ext cx="3157069" cy="1606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/>
          </a:p>
          <a:p>
            <a:r>
              <a:rPr lang="en-US" sz="1400" i="1" dirty="0" smtClean="0"/>
              <a:t>Electronics </a:t>
            </a:r>
            <a:r>
              <a:rPr lang="en-US" sz="1400" i="1" dirty="0"/>
              <a:t>and Communication Engineer</a:t>
            </a:r>
          </a:p>
          <a:p>
            <a:r>
              <a:rPr lang="en-US" sz="1400" i="1" dirty="0"/>
              <a:t>14 </a:t>
            </a:r>
            <a:r>
              <a:rPr lang="en-US" sz="1400" i="1" dirty="0" err="1"/>
              <a:t>yrs</a:t>
            </a:r>
            <a:r>
              <a:rPr lang="en-US" sz="1400" i="1" dirty="0"/>
              <a:t> Experience as Process Engineer</a:t>
            </a:r>
          </a:p>
          <a:p>
            <a:r>
              <a:rPr lang="en-US" sz="1400" i="1" dirty="0"/>
              <a:t>Project Operation Lead at AMKOR Tech </a:t>
            </a:r>
            <a:r>
              <a:rPr lang="en-US" sz="1400" i="1" dirty="0" smtClean="0"/>
              <a:t>Philippines.</a:t>
            </a:r>
            <a:endParaRPr lang="en-US" sz="14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PH" sz="13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01198" y="4344663"/>
            <a:ext cx="3331579" cy="213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400" b="1" dirty="0"/>
          </a:p>
          <a:p>
            <a:r>
              <a:rPr lang="en-US" sz="1400" i="1" dirty="0" smtClean="0"/>
              <a:t>6 </a:t>
            </a:r>
            <a:r>
              <a:rPr lang="en-US" sz="1400" i="1" dirty="0" err="1"/>
              <a:t>yrs</a:t>
            </a:r>
            <a:r>
              <a:rPr lang="en-US" sz="1400" i="1" dirty="0"/>
              <a:t> Experience </a:t>
            </a:r>
            <a:r>
              <a:rPr lang="en-US" sz="1400" i="1" dirty="0" smtClean="0"/>
              <a:t>in </a:t>
            </a:r>
            <a:r>
              <a:rPr lang="en-US" sz="1400" i="1" dirty="0"/>
              <a:t>Software </a:t>
            </a:r>
            <a:r>
              <a:rPr lang="en-US" sz="1400" i="1" dirty="0" smtClean="0"/>
              <a:t>Engineering</a:t>
            </a:r>
            <a:endParaRPr lang="en-US" sz="1400" i="1" dirty="0"/>
          </a:p>
          <a:p>
            <a:pPr>
              <a:lnSpc>
                <a:spcPct val="120000"/>
              </a:lnSpc>
            </a:pPr>
            <a:r>
              <a:rPr lang="en-US" sz="1400" i="1" dirty="0"/>
              <a:t>Published dozens of Company</a:t>
            </a:r>
            <a:r>
              <a:rPr lang="en-PH" sz="1400" i="1" dirty="0"/>
              <a:t> website </a:t>
            </a:r>
            <a:r>
              <a:rPr lang="en-PH" sz="1400" i="1" dirty="0" smtClean="0"/>
              <a:t>and applications.</a:t>
            </a:r>
            <a:endParaRPr lang="en-PH" sz="1400" i="1" dirty="0"/>
          </a:p>
          <a:p>
            <a:pPr>
              <a:lnSpc>
                <a:spcPct val="120000"/>
              </a:lnSpc>
            </a:pPr>
            <a:r>
              <a:rPr lang="en-US" sz="1400" i="1" dirty="0"/>
              <a:t>Integrate Network </a:t>
            </a:r>
            <a:r>
              <a:rPr lang="en-US" sz="1400" i="1" dirty="0" smtClean="0"/>
              <a:t>Security in a Business Process Outsourcing.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545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TRACTION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dirty="0" err="1"/>
              <a:t>PasaBuy.app</a:t>
            </a:r>
            <a:r>
              <a:rPr lang="en-AU" dirty="0"/>
              <a:t> Website Up</a:t>
            </a:r>
            <a:endParaRPr lang="en-PH" dirty="0"/>
          </a:p>
          <a:p>
            <a:pPr lvl="0"/>
            <a:r>
              <a:rPr lang="en-AU" dirty="0"/>
              <a:t>Trade License Secured</a:t>
            </a:r>
            <a:endParaRPr lang="en-PH" dirty="0"/>
          </a:p>
          <a:p>
            <a:pPr lvl="0"/>
            <a:r>
              <a:rPr lang="en-AU" dirty="0"/>
              <a:t>Office Location Rented</a:t>
            </a:r>
            <a:endParaRPr lang="en-PH" dirty="0"/>
          </a:p>
          <a:p>
            <a:pPr lvl="0"/>
            <a:r>
              <a:rPr lang="en-AU" dirty="0"/>
              <a:t>30 Food Shops Signed as Partner </a:t>
            </a:r>
          </a:p>
          <a:p>
            <a:pPr lvl="0"/>
            <a:r>
              <a:rPr lang="en-AU" dirty="0"/>
              <a:t>82 Interested Food Shops</a:t>
            </a:r>
            <a:endParaRPr lang="en-PH" dirty="0"/>
          </a:p>
          <a:p>
            <a:pPr lvl="0"/>
            <a:r>
              <a:rPr lang="en-PH" dirty="0"/>
              <a:t>Established Online Presence</a:t>
            </a:r>
          </a:p>
          <a:p>
            <a:pPr lvl="0"/>
            <a:r>
              <a:rPr lang="en-AU" dirty="0"/>
              <a:t>Social Media Partnership @ </a:t>
            </a:r>
            <a:r>
              <a:rPr lang="en-AU" dirty="0" err="1"/>
              <a:t>Tiga</a:t>
            </a:r>
            <a:r>
              <a:rPr lang="en-AU" dirty="0"/>
              <a:t> South </a:t>
            </a:r>
            <a:r>
              <a:rPr lang="en-AU" dirty="0" err="1"/>
              <a:t>ka</a:t>
            </a:r>
            <a:r>
              <a:rPr lang="en-AU" dirty="0"/>
              <a:t> </a:t>
            </a:r>
            <a:r>
              <a:rPr lang="en-AU" dirty="0" err="1"/>
              <a:t>ba</a:t>
            </a:r>
            <a:endParaRPr lang="en-PH" dirty="0"/>
          </a:p>
          <a:p>
            <a:pPr lvl="0"/>
            <a:r>
              <a:rPr lang="en-AU" dirty="0"/>
              <a:t>App Research and Development 40% Completed</a:t>
            </a:r>
          </a:p>
          <a:p>
            <a:pPr lvl="0"/>
            <a:r>
              <a:rPr lang="en-AU" dirty="0"/>
              <a:t>Marketing Assets / Tools or Items Acquired.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04950"/>
            <a:ext cx="4498622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 INFORMATION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Raising </a:t>
            </a:r>
            <a:r>
              <a:rPr lang="en-AU" sz="3200" b="1" dirty="0" err="1"/>
              <a:t>Php</a:t>
            </a:r>
            <a:r>
              <a:rPr lang="en-AU" sz="3200" b="1" dirty="0"/>
              <a:t> 6,000,000.00</a:t>
            </a:r>
            <a:r>
              <a:rPr lang="en-AU" sz="3200" dirty="0"/>
              <a:t> </a:t>
            </a:r>
            <a:r>
              <a:rPr lang="en-AU" dirty="0"/>
              <a:t>to accelerate growth.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5" y="2524226"/>
            <a:ext cx="6114271" cy="371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5" y="2536926"/>
            <a:ext cx="4941720" cy="370629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89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5" y="2240135"/>
            <a:ext cx="5839230" cy="3489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84" y="177282"/>
            <a:ext cx="4133027" cy="12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P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18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3600" b="1" dirty="0"/>
              <a:t>PRICE</a:t>
            </a:r>
            <a:endParaRPr lang="en-AU" sz="3600" dirty="0"/>
          </a:p>
          <a:p>
            <a:pPr marL="0" indent="0" algn="ctr">
              <a:buNone/>
            </a:pPr>
            <a:endParaRPr lang="en-AU" sz="4000" i="1" dirty="0"/>
          </a:p>
          <a:p>
            <a:pPr marL="0" indent="0" algn="ctr">
              <a:buNone/>
            </a:pPr>
            <a:r>
              <a:rPr lang="en-AU" sz="2400" i="1" dirty="0"/>
              <a:t>an important concern for customers ordering online.</a:t>
            </a:r>
            <a:endParaRPr lang="en-PH" sz="2400" i="1" dirty="0"/>
          </a:p>
          <a:p>
            <a:pPr algn="ctr"/>
            <a:endParaRPr lang="en-PH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1940" y="1690688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r>
              <a:rPr lang="en-AU" sz="3600" b="1" dirty="0"/>
              <a:t>HIGH COMMISSION</a:t>
            </a:r>
          </a:p>
          <a:p>
            <a:pPr marL="0" indent="0" algn="ctr">
              <a:buNone/>
            </a:pPr>
            <a:endParaRPr lang="en-AU" sz="100" dirty="0"/>
          </a:p>
          <a:p>
            <a:pPr marL="0" indent="0" algn="ctr">
              <a:buNone/>
            </a:pPr>
            <a:r>
              <a:rPr lang="en-AU" sz="2600" i="1" dirty="0"/>
              <a:t>gives restaurant owners a hard time to earn profits.</a:t>
            </a:r>
            <a:endParaRPr lang="en-PH" sz="26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3600" b="1" dirty="0"/>
              <a:t>BOGUS BUYER</a:t>
            </a:r>
          </a:p>
          <a:p>
            <a:pPr marL="0" indent="0" algn="ctr">
              <a:buNone/>
            </a:pPr>
            <a:endParaRPr lang="en-AU" sz="3600" i="1" dirty="0"/>
          </a:p>
          <a:p>
            <a:pPr marL="0" indent="0" algn="ctr">
              <a:buNone/>
            </a:pPr>
            <a:r>
              <a:rPr lang="en-AU" sz="2400" i="1" dirty="0"/>
              <a:t>now a major concern in Philippine delivery companies.</a:t>
            </a:r>
            <a:endParaRPr lang="en-PH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4" y="1712769"/>
            <a:ext cx="1603031" cy="16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7" y="1459421"/>
            <a:ext cx="2109725" cy="2109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4666">
            <a:off x="8799137" y="1567621"/>
            <a:ext cx="1913311" cy="19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41" y="1757850"/>
            <a:ext cx="11252718" cy="46429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AU" sz="3000" dirty="0"/>
              <a:t>		  </a:t>
            </a:r>
          </a:p>
          <a:p>
            <a:pPr marL="0" lvl="0" indent="0">
              <a:buNone/>
            </a:pPr>
            <a:r>
              <a:rPr lang="en-AU" sz="3600" dirty="0"/>
              <a:t>		  Save money on </a:t>
            </a:r>
            <a:r>
              <a:rPr lang="en-AU" sz="3600" b="1" dirty="0"/>
              <a:t>low delivery </a:t>
            </a:r>
          </a:p>
          <a:p>
            <a:pPr marL="0" lvl="0" indent="0">
              <a:buNone/>
            </a:pPr>
            <a:r>
              <a:rPr lang="en-AU" sz="3600" b="1" dirty="0"/>
              <a:t>		  fee</a:t>
            </a:r>
            <a:r>
              <a:rPr lang="en-AU" sz="3600" dirty="0"/>
              <a:t> and </a:t>
            </a:r>
            <a:r>
              <a:rPr lang="en-AU" sz="3600" b="1" dirty="0"/>
              <a:t>discount</a:t>
            </a:r>
            <a:r>
              <a:rPr lang="en-AU" sz="3600" dirty="0"/>
              <a:t> </a:t>
            </a:r>
            <a:r>
              <a:rPr lang="en-AU" sz="3600" b="1" dirty="0"/>
              <a:t>vouchers</a:t>
            </a:r>
            <a:r>
              <a:rPr lang="en-AU" sz="3600" dirty="0"/>
              <a:t>.</a:t>
            </a:r>
          </a:p>
          <a:p>
            <a:pPr marL="0" lvl="0" indent="0">
              <a:buNone/>
            </a:pPr>
            <a:endParaRPr lang="en-PH" sz="1800" dirty="0"/>
          </a:p>
          <a:p>
            <a:pPr marL="0" lvl="0" indent="0" algn="r">
              <a:buNone/>
            </a:pPr>
            <a:r>
              <a:rPr lang="en-AU" sz="3600" dirty="0"/>
              <a:t>Make sure your dealing with			 </a:t>
            </a:r>
          </a:p>
          <a:p>
            <a:pPr marL="0" lvl="0" indent="0" algn="r">
              <a:buNone/>
            </a:pPr>
            <a:r>
              <a:rPr lang="en-AU" sz="3600" b="1" dirty="0"/>
              <a:t>Validated Customers</a:t>
            </a:r>
            <a:r>
              <a:rPr lang="en-AU" sz="3600" dirty="0"/>
              <a:t> by checking			 </a:t>
            </a:r>
          </a:p>
          <a:p>
            <a:pPr marL="0" lvl="0" indent="0" algn="r">
              <a:buNone/>
            </a:pPr>
            <a:r>
              <a:rPr lang="en-AU" sz="3600" dirty="0"/>
              <a:t>their </a:t>
            </a:r>
            <a:r>
              <a:rPr lang="en-AU" sz="3600" b="1" dirty="0"/>
              <a:t>rating</a:t>
            </a:r>
            <a:r>
              <a:rPr lang="en-AU" sz="3600" dirty="0"/>
              <a:t> and </a:t>
            </a:r>
            <a:r>
              <a:rPr lang="en-AU" sz="3600" b="1" dirty="0"/>
              <a:t>badges</a:t>
            </a:r>
            <a:r>
              <a:rPr lang="en-AU" sz="3600" dirty="0"/>
              <a:t>.			</a:t>
            </a:r>
            <a:endParaRPr lang="en-PH" sz="3600" dirty="0"/>
          </a:p>
          <a:p>
            <a:pPr marL="0" lvl="0" indent="0">
              <a:buNone/>
            </a:pPr>
            <a:endParaRPr lang="en-AU" sz="1800" dirty="0"/>
          </a:p>
          <a:p>
            <a:pPr marL="0" lvl="0" indent="0">
              <a:buNone/>
            </a:pPr>
            <a:r>
              <a:rPr lang="en-AU" sz="3600" b="1" dirty="0"/>
              <a:t>		  Lowest commission </a:t>
            </a:r>
            <a:r>
              <a:rPr lang="en-AU" sz="3600" dirty="0"/>
              <a:t>rate </a:t>
            </a:r>
          </a:p>
          <a:p>
            <a:pPr marL="0" lvl="0" indent="0">
              <a:buNone/>
            </a:pPr>
            <a:r>
              <a:rPr lang="en-AU" sz="3600" dirty="0"/>
              <a:t>		  in the market.</a:t>
            </a:r>
            <a:endParaRPr lang="en-PH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0" y="1239416"/>
            <a:ext cx="2343540" cy="23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870" y="2307760"/>
            <a:ext cx="3543130" cy="354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9" y="4281194"/>
            <a:ext cx="2454582" cy="24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DEMO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FdF1IVPjG_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VALIDATION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b="1" dirty="0"/>
              <a:t>3,756,007</a:t>
            </a:r>
            <a:r>
              <a:rPr lang="en-AU" sz="6000" dirty="0"/>
              <a:t> </a:t>
            </a:r>
          </a:p>
          <a:p>
            <a:pPr marL="0" indent="0" algn="ctr">
              <a:buNone/>
            </a:pPr>
            <a:r>
              <a:rPr lang="en-AU" dirty="0"/>
              <a:t>Total population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7731" y="1825625"/>
            <a:ext cx="509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b="1" dirty="0"/>
              <a:t>301,629</a:t>
            </a:r>
            <a:r>
              <a:rPr lang="en-AU" sz="5400" dirty="0"/>
              <a:t> </a:t>
            </a:r>
          </a:p>
          <a:p>
            <a:pPr marL="0" indent="0" algn="ctr">
              <a:buNone/>
            </a:pPr>
            <a:r>
              <a:rPr lang="en-AU" dirty="0"/>
              <a:t>Food Delivery App User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55" y="2920529"/>
            <a:ext cx="3359020" cy="335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91" y="3218796"/>
            <a:ext cx="2762485" cy="2762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DFDF4-EDE2-E44E-B229-B851F78FE917}"/>
              </a:ext>
            </a:extLst>
          </p:cNvPr>
          <p:cNvSpPr txBox="1"/>
          <p:nvPr/>
        </p:nvSpPr>
        <p:spPr>
          <a:xfrm>
            <a:off x="7946967" y="6259432"/>
            <a:ext cx="37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https://www.statista.com/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9" idx="4"/>
            <a:endCxn id="11" idx="4"/>
          </p:cNvCxnSpPr>
          <p:nvPr/>
        </p:nvCxnSpPr>
        <p:spPr>
          <a:xfrm flipV="1">
            <a:off x="3386234" y="4586896"/>
            <a:ext cx="5419531" cy="9381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0"/>
            <a:endCxn id="11" idx="0"/>
          </p:cNvCxnSpPr>
          <p:nvPr/>
        </p:nvCxnSpPr>
        <p:spPr>
          <a:xfrm>
            <a:off x="3386234" y="3245476"/>
            <a:ext cx="5419531" cy="93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MARKET SIZE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/>
              <a:t>PHP 12.35B</a:t>
            </a:r>
          </a:p>
          <a:p>
            <a:pPr marL="0" indent="0" algn="ctr">
              <a:buNone/>
            </a:pPr>
            <a:r>
              <a:rPr lang="en-AU" sz="2400" dirty="0"/>
              <a:t>Total Available Market Revenue in 2020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1036" y="1825625"/>
            <a:ext cx="5529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5400" dirty="0"/>
              <a:t>PHP 423.6M</a:t>
            </a:r>
          </a:p>
          <a:p>
            <a:pPr marL="0" indent="0" algn="ctr">
              <a:buNone/>
            </a:pPr>
            <a:r>
              <a:rPr lang="en-AU" sz="2400" dirty="0"/>
              <a:t>Serviceable Available Market Revenue</a:t>
            </a:r>
            <a:endParaRPr lang="en-PH" sz="2400" dirty="0"/>
          </a:p>
        </p:txBody>
      </p:sp>
      <p:sp>
        <p:nvSpPr>
          <p:cNvPr id="6" name="Rectangle 5"/>
          <p:cNvSpPr/>
          <p:nvPr/>
        </p:nvSpPr>
        <p:spPr>
          <a:xfrm>
            <a:off x="3518243" y="5841900"/>
            <a:ext cx="515551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Top 2 Players combine 70% Revenue *</a:t>
            </a:r>
            <a:endParaRPr lang="en-PH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07817" y="3245476"/>
            <a:ext cx="2356834" cy="227956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8597289" y="4183615"/>
            <a:ext cx="416952" cy="403281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DFDF4-EDE2-E44E-B229-B851F78FE917}"/>
              </a:ext>
            </a:extLst>
          </p:cNvPr>
          <p:cNvSpPr txBox="1"/>
          <p:nvPr/>
        </p:nvSpPr>
        <p:spPr>
          <a:xfrm>
            <a:off x="7946967" y="6259432"/>
            <a:ext cx="37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https://www.statista.com/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LOOKING FORWARD : POTENTIAL OUTCOME</a:t>
            </a:r>
            <a:endParaRPr lang="en-P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75" y="1825625"/>
            <a:ext cx="39921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b="1" dirty="0"/>
              <a:t>Worst case Scenario</a:t>
            </a:r>
          </a:p>
          <a:p>
            <a:pPr marL="0" indent="0" algn="ctr">
              <a:buNone/>
            </a:pPr>
            <a:endParaRPr lang="en-AU" sz="1000" dirty="0"/>
          </a:p>
          <a:p>
            <a:pPr marL="0" indent="0" algn="ctr">
              <a:buNone/>
            </a:pPr>
            <a:r>
              <a:rPr lang="en-AU" sz="2000" dirty="0"/>
              <a:t>PHP</a:t>
            </a:r>
            <a:r>
              <a:rPr lang="en-AU" sz="3200" b="1" dirty="0"/>
              <a:t> 2,118,000</a:t>
            </a:r>
            <a:r>
              <a:rPr lang="en-AU" sz="3200" dirty="0"/>
              <a:t> </a:t>
            </a:r>
          </a:p>
          <a:p>
            <a:pPr marL="0" indent="0" algn="ctr">
              <a:buNone/>
            </a:pPr>
            <a:r>
              <a:rPr lang="en-AU" sz="2000" dirty="0"/>
              <a:t>Gets </a:t>
            </a:r>
            <a:r>
              <a:rPr lang="en-AU" sz="2000" b="1" dirty="0"/>
              <a:t>0.5% </a:t>
            </a:r>
            <a:r>
              <a:rPr lang="en-AU" sz="2000" dirty="0"/>
              <a:t>of Serviceable Market</a:t>
            </a:r>
          </a:p>
          <a:p>
            <a:pPr marL="0" indent="0" algn="ctr">
              <a:buNone/>
            </a:pPr>
            <a:endParaRPr lang="en-AU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42246" y="1710779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b="1" dirty="0"/>
              <a:t>Best Case Scenario</a:t>
            </a:r>
          </a:p>
          <a:p>
            <a:pPr marL="0" indent="0" algn="ctr">
              <a:buNone/>
            </a:pPr>
            <a:endParaRPr lang="en-AU" sz="1100" dirty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/>
              <a:t>216,036,000</a:t>
            </a:r>
            <a:r>
              <a:rPr lang="en-AU" sz="3200" dirty="0"/>
              <a:t> </a:t>
            </a:r>
          </a:p>
          <a:p>
            <a:pPr marL="0" indent="0" algn="ctr">
              <a:buNone/>
            </a:pPr>
            <a:r>
              <a:rPr lang="en-AU" sz="2000" b="1" dirty="0"/>
              <a:t>51% </a:t>
            </a:r>
            <a:r>
              <a:rPr lang="en-AU" sz="2000" dirty="0"/>
              <a:t>of Serviceable Market</a:t>
            </a:r>
          </a:p>
          <a:p>
            <a:pPr marL="0" indent="0" algn="ctr">
              <a:buNone/>
            </a:pPr>
            <a:r>
              <a:rPr lang="en-AU" sz="1200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b="1" dirty="0"/>
              <a:t>Realistic Scenario</a:t>
            </a:r>
          </a:p>
          <a:p>
            <a:pPr marL="0" indent="0" algn="ctr">
              <a:buNone/>
            </a:pPr>
            <a:endParaRPr lang="en-AU" sz="1050" b="1" dirty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/>
              <a:t>21,180,000</a:t>
            </a:r>
          </a:p>
          <a:p>
            <a:pPr marL="0" indent="0" algn="ctr">
              <a:buNone/>
            </a:pPr>
            <a:r>
              <a:rPr lang="en-AU" sz="2000" dirty="0"/>
              <a:t>Gets </a:t>
            </a:r>
            <a:r>
              <a:rPr lang="en-AU" sz="2000" b="1" dirty="0"/>
              <a:t>5% </a:t>
            </a:r>
            <a:r>
              <a:rPr lang="en-AU" sz="2000" dirty="0"/>
              <a:t>of Serviceable Market</a:t>
            </a:r>
          </a:p>
          <a:p>
            <a:pPr marL="0" indent="0">
              <a:buNone/>
            </a:pPr>
            <a:endParaRPr lang="en-AU" sz="1200" dirty="0"/>
          </a:p>
        </p:txBody>
      </p:sp>
      <p:pic>
        <p:nvPicPr>
          <p:cNvPr id="1026" name="Picture 2" descr="Free Thumbs Up Emoticon, Download Free Clip Art, Free Clip Art o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45" y="1974312"/>
            <a:ext cx="1908710" cy="16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47" y="1825625"/>
            <a:ext cx="1900393" cy="1900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80" y="1825625"/>
            <a:ext cx="1900393" cy="19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We take </a:t>
            </a:r>
            <a:r>
              <a:rPr lang="en-AU" sz="3200" b="1" dirty="0"/>
              <a:t>20%-25% </a:t>
            </a:r>
            <a:r>
              <a:rPr lang="en-AU" sz="3200" dirty="0"/>
              <a:t>on each Partner’s food delivery transaction and </a:t>
            </a:r>
            <a:r>
              <a:rPr lang="en-AU" sz="3200" b="1" dirty="0"/>
              <a:t>10%-15% </a:t>
            </a:r>
            <a:r>
              <a:rPr lang="en-AU" sz="3200" dirty="0"/>
              <a:t>on all normal delivery transaction.</a:t>
            </a:r>
          </a:p>
          <a:p>
            <a:endParaRPr lang="en-PH" sz="1800" dirty="0"/>
          </a:p>
          <a:p>
            <a:r>
              <a:rPr lang="en-AU" sz="3200" dirty="0"/>
              <a:t>Featured ads of our partners.</a:t>
            </a:r>
          </a:p>
          <a:p>
            <a:endParaRPr lang="en-PH" sz="1800" dirty="0"/>
          </a:p>
          <a:p>
            <a:r>
              <a:rPr lang="en-AU" sz="3200" dirty="0"/>
              <a:t>Paid ads for those who want to promote their products.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2264"/>
            <a:ext cx="10198100" cy="16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0" y="1462342"/>
            <a:ext cx="9353500" cy="52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443</Words>
  <Application>Microsoft Office PowerPoint</Application>
  <PresentationFormat>Widescreen</PresentationFormat>
  <Paragraphs>129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SOLUTION</vt:lpstr>
      <vt:lpstr>VIDEO DEMO</vt:lpstr>
      <vt:lpstr>MARKET VALIDATION</vt:lpstr>
      <vt:lpstr>OVERALL MARKET SIZE</vt:lpstr>
      <vt:lpstr>LOOKING FORWARD : POTENTIAL OUTCOME</vt:lpstr>
      <vt:lpstr>BUSINESS MODEL </vt:lpstr>
      <vt:lpstr>COMPETITION</vt:lpstr>
      <vt:lpstr>COMPETITIVE ADVANTAGE</vt:lpstr>
      <vt:lpstr>GO-TO MARKET </vt:lpstr>
      <vt:lpstr>MEET OUR TEAM</vt:lpstr>
      <vt:lpstr>TRACTION </vt:lpstr>
      <vt:lpstr>FUNDRAISING INFORMATION</vt:lpstr>
      <vt:lpstr>PowerPoint Presentation</vt:lpstr>
    </vt:vector>
  </TitlesOfParts>
  <Company>Bytes Crafter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Caezar II De Castro</dc:creator>
  <cp:lastModifiedBy>Caezar II De Castro</cp:lastModifiedBy>
  <cp:revision>101</cp:revision>
  <dcterms:created xsi:type="dcterms:W3CDTF">2020-07-03T13:29:13Z</dcterms:created>
  <dcterms:modified xsi:type="dcterms:W3CDTF">2020-07-05T04:33:42Z</dcterms:modified>
</cp:coreProperties>
</file>