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78" r:id="rId4"/>
    <p:sldId id="285" r:id="rId5"/>
    <p:sldId id="296" r:id="rId6"/>
    <p:sldId id="290" r:id="rId7"/>
    <p:sldId id="287" r:id="rId8"/>
    <p:sldId id="257" r:id="rId9"/>
    <p:sldId id="261" r:id="rId10"/>
    <p:sldId id="306" r:id="rId11"/>
    <p:sldId id="298" r:id="rId12"/>
    <p:sldId id="303" r:id="rId13"/>
    <p:sldId id="297" r:id="rId14"/>
    <p:sldId id="281" r:id="rId15"/>
    <p:sldId id="291" r:id="rId16"/>
    <p:sldId id="299" r:id="rId17"/>
    <p:sldId id="304" r:id="rId18"/>
    <p:sldId id="305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CE4E6-72D5-4C63-99EA-E53F3044340A}" v="1148" dt="2021-05-30T18:39:00.042"/>
    <p1510:client id="{1E1A53D8-3DCD-4573-B5B2-7E1A811E9A5E}" v="246" dt="2021-06-09T07:39:22.700"/>
    <p1510:client id="{27707323-166C-469E-930C-E8B333B0A5E3}" v="14" dt="2021-05-18T07:29:22.902"/>
    <p1510:client id="{3CEF0C66-679A-4C34-887C-FB82C9A867F8}" v="48" dt="2021-05-16T07:45:13.469"/>
    <p1510:client id="{4498B652-6BE5-4560-AF78-C6430D4178BB}" v="100" dt="2021-05-29T17:02:37.630"/>
    <p1510:client id="{5D840A91-66CE-4946-8E97-A00E1CBAF1DE}" v="116" dt="2021-05-26T16:23:47.268"/>
    <p1510:client id="{623BC48A-2933-407A-A777-24AFD99C94E8}" v="6" dt="2021-06-09T10:50:36.022"/>
    <p1510:client id="{82888D24-5E93-4888-82C9-C9A7CAE797A6}" v="4329" dt="2021-06-03T05:48:49.145"/>
    <p1510:client id="{BCB66DCF-5ECF-44E0-8137-AD7090751A8F}" v="6" dt="2021-05-16T15:39:17.377"/>
    <p1510:client id="{DA13F7DE-850D-402D-94FE-EBDD134E5811}" v="2459" dt="2021-06-03T15:00:11.892"/>
    <p1510:client id="{DBC05A7B-012B-4A0C-B527-469B44CDABBB}" v="2290" dt="2021-05-17T19:34:59.634"/>
    <p1510:client id="{F9A93819-8068-416B-A34C-306F34AFFBB5}" v="144" dt="2021-05-26T17:53:22.896"/>
    <p1510:client id="{FC06AA7F-A48F-4005-A075-77446B6BCC26}" v="592" dt="2021-06-08T20:21:2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2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  <a:ea typeface="+mj-lt"/>
                <a:cs typeface="+mj-lt"/>
              </a:rPr>
              <a:t>Организация </a:t>
            </a:r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эластичных вычислений на автономном космическом аппарате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Студент группы М8О-408Б-17 </a:t>
            </a:r>
            <a:endParaRPr lang="en-US" sz="1900">
              <a:solidFill>
                <a:srgbClr val="FFFFFF"/>
              </a:solidFill>
            </a:endParaRPr>
          </a:p>
          <a:p>
            <a:pPr algn="r"/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Титеев Александр Максимович </a:t>
            </a:r>
            <a:endParaRPr lang="en-US" sz="1900">
              <a:solidFill>
                <a:srgbClr val="FFFFFF"/>
              </a:solidFill>
            </a:endParaRPr>
          </a:p>
          <a:p>
            <a:pPr algn="r"/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Научный руководитель Семенов А.С., к.ф.-м.н., доцент </a:t>
            </a: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A4CA6-010A-4E0D-8EA0-9E21BC44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Сети Петри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2DF076C-4C4F-4D5B-92FB-E1360B93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363363"/>
            <a:ext cx="6702552" cy="3228553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DDFE-2FD1-4CAD-A8DE-71A9777B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>
                <a:ea typeface="+mn-lt"/>
                <a:cs typeface="+mn-lt"/>
              </a:rPr>
              <a:t>Состоит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из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позиций</a:t>
            </a:r>
            <a:r>
              <a:rPr lang="en-US" sz="1800" dirty="0">
                <a:ea typeface="+mn-lt"/>
                <a:cs typeface="+mn-lt"/>
              </a:rPr>
              <a:t> и </a:t>
            </a:r>
            <a:r>
              <a:rPr lang="en-US" sz="1800" dirty="0" err="1">
                <a:ea typeface="+mn-lt"/>
                <a:cs typeface="+mn-lt"/>
              </a:rPr>
              <a:t>переходов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Переход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может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сработать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если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есть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фишки</a:t>
            </a:r>
            <a:r>
              <a:rPr lang="en-US" sz="1800" dirty="0">
                <a:ea typeface="+mn-lt"/>
                <a:cs typeface="+mn-lt"/>
              </a:rPr>
              <a:t> в </a:t>
            </a:r>
            <a:r>
              <a:rPr lang="en-US" sz="1800" dirty="0" err="1">
                <a:ea typeface="+mn-lt"/>
                <a:cs typeface="+mn-lt"/>
              </a:rPr>
              <a:t>позициях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может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сработать</a:t>
            </a:r>
            <a:r>
              <a:rPr lang="en-US" sz="1800" dirty="0">
                <a:ea typeface="+mn-lt"/>
                <a:cs typeface="+mn-lt"/>
              </a:rPr>
              <a:t> 2 </a:t>
            </a:r>
            <a:r>
              <a:rPr lang="en-US" sz="1800" dirty="0" err="1">
                <a:ea typeface="+mn-lt"/>
                <a:cs typeface="+mn-lt"/>
              </a:rPr>
              <a:t>перехода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одновременно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Моделирование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систем</a:t>
            </a:r>
            <a:r>
              <a:rPr lang="en-US" sz="1800" dirty="0">
                <a:ea typeface="+mn-lt"/>
                <a:cs typeface="+mn-lt"/>
              </a:rPr>
              <a:t> с </a:t>
            </a:r>
            <a:r>
              <a:rPr lang="en-US" sz="1800" dirty="0" err="1">
                <a:ea typeface="+mn-lt"/>
                <a:cs typeface="+mn-lt"/>
              </a:rPr>
              <a:t>параллельными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взаимодействующими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компонентами</a:t>
            </a:r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91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10D-095A-4096-AB05-1CD229A5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Устройство сетей Петри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9592F3F-8975-426A-8343-E6DF4E2F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61" y="1685364"/>
            <a:ext cx="2547982" cy="411480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61105DE-FEB1-4DA7-B911-931276C0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94" y="1685364"/>
            <a:ext cx="2556308" cy="4114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5E96B60-D21A-477C-A66C-4EC20D69B62D}"/>
              </a:ext>
            </a:extLst>
          </p:cNvPr>
          <p:cNvSpPr/>
          <p:nvPr/>
        </p:nvSpPr>
        <p:spPr>
          <a:xfrm>
            <a:off x="5606795" y="3186684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10D-095A-4096-AB05-1CD229A5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Устройство сетей Петри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13DD0F1-FF49-4C85-90DB-342672B0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91" y="1685365"/>
            <a:ext cx="2547982" cy="4114800"/>
          </a:xfrm>
          <a:prstGeom prst="rect">
            <a:avLst/>
          </a:prstGeom>
        </p:spPr>
      </p:pic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C0764944-F76C-4D69-A65A-1EE92F9C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361" y="1685364"/>
            <a:ext cx="2547982" cy="41148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895C399-21C0-4319-9FB6-40739AC5CDB8}"/>
              </a:ext>
            </a:extLst>
          </p:cNvPr>
          <p:cNvSpPr/>
          <p:nvPr/>
        </p:nvSpPr>
        <p:spPr>
          <a:xfrm>
            <a:off x="5606795" y="3186684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>
                <a:solidFill>
                  <a:srgbClr val="FFFFFF"/>
                </a:solidFill>
              </a:rPr>
              <a:t>Главный узел к которому подключаются остальные, если удалён основной узел, выбирается новый из остальных</a:t>
            </a:r>
            <a:endParaRPr lang="en-US" sz="31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8C771D6-9BFE-4C65-9B8F-B3C4A699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1" y="7593"/>
            <a:ext cx="8155641" cy="6865224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31D15C8B-396B-47F1-9427-E6CA2FA1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41" y="7593"/>
            <a:ext cx="8155641" cy="6865224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B3FDB083-EF59-4C57-87EE-21633FAB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842" y="7593"/>
            <a:ext cx="8155642" cy="6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Логика управления </a:t>
            </a:r>
            <a:r>
              <a:rPr lang="en-US" sz="3100" dirty="0" err="1">
                <a:solidFill>
                  <a:srgbClr val="FFFFFF"/>
                </a:solidFill>
              </a:rPr>
              <a:t>ресурсами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помощью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сетей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Петри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на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примере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задач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одного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типа</a:t>
            </a:r>
            <a:endParaRPr lang="en-US" sz="31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F97DC27-84DB-469F-8B10-27B5A751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34" y="-1087"/>
            <a:ext cx="8148635" cy="686017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2248848-CDAF-49ED-B344-E1D86D30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8" y="313"/>
            <a:ext cx="8160542" cy="6857374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37720DC4-DAE1-4E89-8E68-4A29D85B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314"/>
            <a:ext cx="8160543" cy="6857374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D60AB543-83EF-4128-880A-48A1D2A5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801C5602-4DBC-4F49-82AF-1EEAA018C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3B5E4485-681D-456A-AAF0-1B1DCBFCF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D32D4A7C-BB24-494C-A828-F43571881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Логика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управления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ресурсами</a:t>
            </a:r>
            <a:r>
              <a:rPr lang="en-US" sz="3100" dirty="0">
                <a:solidFill>
                  <a:srgbClr val="FFFFFF"/>
                </a:solidFill>
              </a:rPr>
              <a:t> с </a:t>
            </a:r>
            <a:r>
              <a:rPr lang="en-US" sz="3100" dirty="0" err="1">
                <a:solidFill>
                  <a:srgbClr val="FFFFFF"/>
                </a:solidFill>
              </a:rPr>
              <a:t>помощью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сетей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Петри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на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примере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задач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одного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100" dirty="0" err="1">
                <a:solidFill>
                  <a:srgbClr val="FFFFFF"/>
                </a:solidFill>
                <a:ea typeface="+mj-lt"/>
                <a:cs typeface="+mj-lt"/>
              </a:rPr>
              <a:t>типа</a:t>
            </a:r>
            <a:endParaRPr lang="en-US" sz="3100" dirty="0" err="1">
              <a:ea typeface="+mj-lt"/>
              <a:cs typeface="+mj-lt"/>
            </a:endParaRPr>
          </a:p>
          <a:p>
            <a:endParaRPr lang="en-US" sz="31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676D962-C876-4E6B-A025-B4395FFE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313"/>
            <a:ext cx="8160542" cy="685737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760C12A4-5F81-4C08-8D56-C5FB3130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C1ED3E69-152B-4E11-8410-9F136195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C18FB8AE-3A0A-48B2-82A8-B4FEBCCF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37" y="12219"/>
            <a:ext cx="8160543" cy="6857374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BD2A401E-4B54-4332-99E8-DB23F77BB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7A3F6C1A-42AA-4B2B-954F-FB1255BB1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776F89C2-5851-4A0E-8859-0BE1F55C6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838" y="313"/>
            <a:ext cx="8160543" cy="6857374"/>
          </a:xfrm>
          <a:prstGeom prst="rect">
            <a:avLst/>
          </a:prstGeom>
        </p:spPr>
      </p:pic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50EFF2A0-1127-427C-8754-13D4CFBB9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837" y="12219"/>
            <a:ext cx="8160543" cy="6857374"/>
          </a:xfrm>
          <a:prstGeom prst="rect">
            <a:avLst/>
          </a:prstGeom>
        </p:spPr>
      </p:pic>
      <p:pic>
        <p:nvPicPr>
          <p:cNvPr id="17" name="Picture 18" descr="Diagram&#10;&#10;Description automatically generated">
            <a:extLst>
              <a:ext uri="{FF2B5EF4-FFF2-40B4-BE49-F238E27FC236}">
                <a16:creationId xmlns:a16="http://schemas.microsoft.com/office/drawing/2014/main" id="{B9A4FFCC-73FB-4D5F-85E4-75BE3F3677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3837" y="12219"/>
            <a:ext cx="8160543" cy="6857374"/>
          </a:xfrm>
          <a:prstGeom prst="rect">
            <a:avLst/>
          </a:prstGeom>
        </p:spPr>
      </p:pic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A3206B03-DE46-4BF8-A418-1344B7459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20" name="Picture 20" descr="Diagram&#10;&#10;Description automatically generated">
            <a:extLst>
              <a:ext uri="{FF2B5EF4-FFF2-40B4-BE49-F238E27FC236}">
                <a16:creationId xmlns:a16="http://schemas.microsoft.com/office/drawing/2014/main" id="{103CB3DD-7C90-4490-A201-AC55D0ADFA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  <p:pic>
        <p:nvPicPr>
          <p:cNvPr id="21" name="Picture 21" descr="Diagram&#10;&#10;Description automatically generated">
            <a:extLst>
              <a:ext uri="{FF2B5EF4-FFF2-40B4-BE49-F238E27FC236}">
                <a16:creationId xmlns:a16="http://schemas.microsoft.com/office/drawing/2014/main" id="{6E3FAF57-AF7C-4FAD-90CC-D3E18D0BF8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3837" y="313"/>
            <a:ext cx="8160543" cy="68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BB5B-AF1D-4690-ACB2-9B8340B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Реализация</a:t>
            </a:r>
            <a:endParaRPr lang="en-US" sz="2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7036-5A74-4F02-A6AD-144710D9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Вебфреймворк flask</a:t>
            </a:r>
          </a:p>
          <a:p>
            <a:r>
              <a:rPr lang="en-US" sz="1800">
                <a:ea typeface="+mn-lt"/>
                <a:cs typeface="+mn-lt"/>
              </a:rPr>
              <a:t>Использование модулей threading и asyncio для параллельности </a:t>
            </a:r>
          </a:p>
          <a:p>
            <a:r>
              <a:rPr lang="en-US" sz="1800">
                <a:cs typeface="Calibri"/>
              </a:rPr>
              <a:t>Очередь задач реализована с помощью модуля queue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B507083-94C7-441A-8B3B-8B531FCB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50784"/>
            <a:ext cx="3584448" cy="2150668"/>
          </a:xfrm>
          <a:prstGeom prst="rect">
            <a:avLst/>
          </a:prstGeom>
        </p:spPr>
      </p:pic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19BA0B8-E0BF-45B3-9746-F4062D5F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50784"/>
            <a:ext cx="3584448" cy="21506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62995D8-2604-4441-80A1-DA67DE03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350784"/>
            <a:ext cx="3584448" cy="21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3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BB5B-AF1D-4690-ACB2-9B8340B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Реализация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7036-5A74-4F02-A6AD-144710D9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Вебфреймворк flask</a:t>
            </a:r>
          </a:p>
          <a:p>
            <a:r>
              <a:rPr lang="en-US" sz="1800">
                <a:ea typeface="+mn-lt"/>
                <a:cs typeface="+mn-lt"/>
              </a:rPr>
              <a:t>Использование модулей threading и asyncio для параллельности </a:t>
            </a:r>
          </a:p>
          <a:p>
            <a:r>
              <a:rPr lang="en-US" sz="1800">
                <a:cs typeface="Calibri"/>
              </a:rPr>
              <a:t>Очередь задач реализована с помощью модуля queue</a:t>
            </a:r>
          </a:p>
        </p:txBody>
      </p:sp>
      <p:pic>
        <p:nvPicPr>
          <p:cNvPr id="8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FC75D04F-7734-486A-862A-1D82855E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50784"/>
            <a:ext cx="3584448" cy="2150668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E200264-1E7F-440B-A039-391AB779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50784"/>
            <a:ext cx="3584448" cy="2150668"/>
          </a:xfrm>
          <a:prstGeom prst="rect">
            <a:avLst/>
          </a:prstGeo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0A2CAAA-529F-46E5-8633-1E042679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350784"/>
            <a:ext cx="3584448" cy="21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BB5B-AF1D-4690-ACB2-9B8340B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Реализация</a:t>
            </a:r>
            <a:endParaRPr lang="en-US" sz="2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7036-5A74-4F02-A6AD-144710D9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Вебфреймворк flask</a:t>
            </a:r>
          </a:p>
          <a:p>
            <a:r>
              <a:rPr lang="en-US" sz="1800">
                <a:ea typeface="+mn-lt"/>
                <a:cs typeface="+mn-lt"/>
              </a:rPr>
              <a:t>Использование модулей threading и asyncio для параллельности </a:t>
            </a:r>
          </a:p>
          <a:p>
            <a:r>
              <a:rPr lang="en-US" sz="1800">
                <a:cs typeface="Calibri"/>
              </a:rPr>
              <a:t>Очередь задач реализована с помощью модуля queue</a:t>
            </a:r>
          </a:p>
        </p:txBody>
      </p:sp>
      <p:pic>
        <p:nvPicPr>
          <p:cNvPr id="10" name="Picture 10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1DA76583-5931-4CA7-A08B-1EA98CFD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50784"/>
            <a:ext cx="3584448" cy="2150668"/>
          </a:xfrm>
          <a:prstGeom prst="rect">
            <a:avLst/>
          </a:prstGeom>
        </p:spPr>
      </p:pic>
      <p:pic>
        <p:nvPicPr>
          <p:cNvPr id="11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4ED768C-2F2C-40EC-9BA8-E77D5464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50784"/>
            <a:ext cx="3584448" cy="2150668"/>
          </a:xfrm>
          <a:prstGeom prst="rect">
            <a:avLst/>
          </a:prstGeom>
        </p:spPr>
      </p:pic>
      <p:pic>
        <p:nvPicPr>
          <p:cNvPr id="13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31D6C29-DEE9-42C1-A072-F05AC808D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350784"/>
            <a:ext cx="3584448" cy="21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3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679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65C877-1A3B-4249-81A3-4B26E8B0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Заключение</a:t>
            </a:r>
          </a:p>
        </p:txBody>
      </p:sp>
      <p:pic>
        <p:nvPicPr>
          <p:cNvPr id="9" name="Picture 9" descr="A picture containing satellite, transport, blue&#10;&#10;Description automatically generated">
            <a:extLst>
              <a:ext uri="{FF2B5EF4-FFF2-40B4-BE49-F238E27FC236}">
                <a16:creationId xmlns:a16="http://schemas.microsoft.com/office/drawing/2014/main" id="{61BCA410-EB6A-4E22-A5D3-891CDFF44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5" b="-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51" name="Rectangle 5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1DEAD-DA7A-48AB-AF5E-0149BE37E73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Эластичные вычисления дают большую гибкость при использовании рессурсов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Требуют дополнительный оверхед и сложнее в реализации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Позволяют решать некотырые задачи прямо на космическом аппарате без связи с землёй</a:t>
            </a:r>
          </a:p>
        </p:txBody>
      </p:sp>
    </p:spTree>
    <p:extLst>
      <p:ext uri="{BB962C8B-B14F-4D97-AF65-F5344CB8AC3E}">
        <p14:creationId xmlns:p14="http://schemas.microsoft.com/office/powerpoint/2010/main" val="38938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DA7-9CBE-45AA-9C76-A9577562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Постановка задачи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134D-C9E9-440E-A77D-E014113A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Применение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эластичных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вычислений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автономном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космическом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аппарате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обеспечения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динамического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подключения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отключения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вычислительных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ресурсов</a:t>
            </a:r>
            <a:r>
              <a:rPr lang="en-US" dirty="0">
                <a:ea typeface="+mn-lt"/>
                <a:cs typeface="+mn-lt"/>
              </a:rPr>
              <a:t> , а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оптимального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использования</a:t>
            </a:r>
            <a:r>
              <a:rPr lang="en-US" dirty="0">
                <a:ea typeface="+mn-lt"/>
                <a:cs typeface="+mn-lt"/>
              </a:rPr>
              <a:t>.  </a:t>
            </a:r>
            <a:endParaRPr lang="en-US"/>
          </a:p>
          <a:p>
            <a:r>
              <a:rPr lang="en-US">
                <a:cs typeface="Calibri"/>
              </a:rPr>
              <a:t>Иследовать применения технологии интернета вещей для реализации эластичных вычислений, в </a:t>
            </a:r>
            <a:r>
              <a:rPr lang="en-US" err="1">
                <a:cs typeface="Calibri"/>
              </a:rPr>
              <a:t>частности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проанализировать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применение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туманных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вычислений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BBEE3A-B749-44E7-A12A-267CBD64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Список литературы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835F8-22B6-41F3-86C0-FB656AB2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Juarez, F., Ejarque, J., &amp; Badia, R. M. (2018). Dynamic energy-aware scheduling for parallel taskbased application in cloud computing. Future Generation Computer Systems, 78, 257–271. </a:t>
            </a:r>
          </a:p>
          <a:p>
            <a:r>
              <a:rPr lang="en-US" sz="2000">
                <a:ea typeface="+mn-lt"/>
                <a:cs typeface="+mn-lt"/>
              </a:rPr>
              <a:t>De Coninck, E., Verbelen, T., Vankeirsbilck, B., Bohez, S., Simoens, P., &amp; Dhoedt, B. (2016). Dynamic auto-scaling and scheduling of deadline constrained service workloads on IaaS clouds. Journal of Systems and Software, 118, 101–114.</a:t>
            </a:r>
          </a:p>
          <a:p>
            <a:r>
              <a:rPr lang="en-US" sz="2000">
                <a:ea typeface="+mn-lt"/>
                <a:cs typeface="+mn-lt"/>
              </a:rPr>
              <a:t>Питерсон Дж. Теория сетей Петри и моделирование систем / Дж. Питерсон; пер. с англ. под ред. В.А. Горбатова – М.: Мир, 1984. – 264 с.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16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035" y="181069"/>
            <a:ext cx="9144000" cy="238760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План 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035" y="2660744"/>
            <a:ext cx="9144000" cy="3809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1. Предел вычислительных ресурсов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2. Интернет вещей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3. Реализация эластичных вычислений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4. Заключение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875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13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4A144-134D-4A39-9B61-F5FA3D8A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Предел вычисличтельных ресурсов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550E01-9F0C-4FE5-8C5F-E6A7710F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72" r="20039" b="-1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10" name="Picture 10" descr="A picture containing text, table, sitting, indoor&#10;&#10;Description automatically generated">
            <a:extLst>
              <a:ext uri="{FF2B5EF4-FFF2-40B4-BE49-F238E27FC236}">
                <a16:creationId xmlns:a16="http://schemas.microsoft.com/office/drawing/2014/main" id="{E1B8FCA6-1A1A-4636-BCD5-2051A67D8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55" r="18724" b="1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6BDF-987C-4733-9BA6-579B959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Современные процессоры развиваются не в скорость а в количество ядер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Технологический процесс производства чипов подходит к своему пределу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3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7542AF5-AFDB-4B62-9D37-4FAC7497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32063"/>
            <a:ext cx="4560584" cy="1228921"/>
          </a:xfr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Ограничения накладываемые на вычисления в космосе</a:t>
            </a:r>
            <a:br>
              <a:rPr lang="en-US" sz="4000" dirty="0">
                <a:latin typeface="Calibri"/>
                <a:ea typeface="+mj-lt"/>
                <a:cs typeface="+mj-lt"/>
              </a:rPr>
            </a:br>
            <a:endParaRPr lang="en-US" sz="40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6F6A4-C29A-4F41-AEB8-13593C2FE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F0A44C02-D507-4B62-AF0A-51C5D8E43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3" r="1" b="1"/>
          <a:stretch/>
        </p:blipFill>
        <p:spPr>
          <a:xfrm>
            <a:off x="6269141" y="877793"/>
            <a:ext cx="5167675" cy="501276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A83FFFB-0758-4A06-8693-EE73E470E4CE}"/>
              </a:ext>
            </a:extLst>
          </p:cNvPr>
          <p:cNvSpPr txBox="1">
            <a:spLocks/>
          </p:cNvSpPr>
          <p:nvPr/>
        </p:nvSpPr>
        <p:spPr>
          <a:xfrm>
            <a:off x="319054" y="1228100"/>
            <a:ext cx="3803904" cy="1239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n-ea"/>
                <a:cs typeface="Calibri Light"/>
              </a:rPr>
              <a:t>Космическая радиация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n-ea"/>
                <a:cs typeface="Calibri"/>
              </a:rPr>
              <a:t>Перегрев оборудования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n-ea"/>
                <a:cs typeface="Calibri"/>
              </a:rPr>
              <a:t>Энергетический бюджет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FE688FF-8BD1-4455-BC0E-879407D0E35D}"/>
              </a:ext>
            </a:extLst>
          </p:cNvPr>
          <p:cNvSpPr txBox="1">
            <a:spLocks/>
          </p:cNvSpPr>
          <p:nvPr/>
        </p:nvSpPr>
        <p:spPr>
          <a:xfrm>
            <a:off x="585077" y="2465345"/>
            <a:ext cx="4560584" cy="11840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Необходимость большего количества вычислительной мощности</a:t>
            </a:r>
            <a:br>
              <a:rPr lang="en-US" sz="4000" dirty="0">
                <a:solidFill>
                  <a:srgbClr val="000000"/>
                </a:solidFill>
                <a:ea typeface="+mj-lt"/>
                <a:cs typeface="+mj-lt"/>
              </a:rPr>
            </a:br>
            <a:endParaRPr lang="en-US" sz="400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E0831FC-B8B4-4FED-98FB-A1A6EE177C1A}"/>
              </a:ext>
            </a:extLst>
          </p:cNvPr>
          <p:cNvSpPr txBox="1">
            <a:spLocks/>
          </p:cNvSpPr>
          <p:nvPr/>
        </p:nvSpPr>
        <p:spPr>
          <a:xfrm>
            <a:off x="316373" y="3384323"/>
            <a:ext cx="5508079" cy="3254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j-lt"/>
                <a:cs typeface="+mj-lt"/>
              </a:rPr>
              <a:t>Обновление с единственной камеры проходит за время порядка 10 секунд</a:t>
            </a:r>
            <a:endParaRPr lang="en-US" sz="2000">
              <a:latin typeface="Calibri Light"/>
              <a:ea typeface="+mn-ea"/>
              <a:cs typeface="Calibri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j-lt"/>
                <a:cs typeface="+mj-lt"/>
              </a:rPr>
              <a:t>Для посадки вездехода на площадку радиусом 100 м обновления с камеры должны обрабатываться ежесекундно</a:t>
            </a:r>
            <a:endParaRPr lang="en-US" sz="2000">
              <a:solidFill>
                <a:srgbClr val="000000"/>
              </a:solidFill>
              <a:latin typeface="Calibri Light"/>
              <a:ea typeface="+mn-ea"/>
              <a:cs typeface="Calibri Light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j-lt"/>
                <a:cs typeface="+mj-lt"/>
              </a:rPr>
              <a:t>Для точной посадки на площадку в метр понадобится 10 обновлений в секунду</a:t>
            </a:r>
            <a:endParaRPr lang="en-US" sz="2000">
              <a:solidFill>
                <a:srgbClr val="000000"/>
              </a:solidFill>
              <a:latin typeface="Calibri Light"/>
              <a:ea typeface="+mn-ea"/>
              <a:cs typeface="Calibri Light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Light"/>
                <a:ea typeface="+mj-lt"/>
                <a:cs typeface="+mj-lt"/>
              </a:rPr>
              <a:t>По оценкам инженеров НАСА, мониторинг состояния корабля и посадка в сложных условиях потребует от 10 до 50 GOPS (гигаопераций в секунду)</a:t>
            </a:r>
            <a:endParaRPr lang="en-US" sz="2000">
              <a:solidFill>
                <a:srgbClr val="000000"/>
              </a:solidFill>
              <a:latin typeface="Calibri Light"/>
              <a:ea typeface="+mn-ea"/>
              <a:cs typeface="Calibri Light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+mn-lt"/>
              <a:ea typeface="+mn-e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2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A593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Облачные вычисления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3183CE3-52CA-4403-B2B2-C051DE28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7" r="15644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5B51-6E12-438B-AD8F-32F04F75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Решение проблемы с помощью интернета вещей</a:t>
            </a: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Данные загружаются в облако для их последующей обработки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Не подходит в случаях когда нужна низкая задержка(посадка на планету)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74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Туманные вычисления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2663CA6-51DB-419A-A5C3-58E67D69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5B51-6E12-438B-AD8F-32F04F75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Низкая и предсказуемая задержка передачи информации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Нет необходимости поддерживать связь с облаком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solidFill>
                  <a:srgbClr val="FFFFFF"/>
                </a:solidFill>
                <a:cs typeface="Calibri"/>
              </a:rPr>
              <a:t>Объединение большого количества узлов в единую сеть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571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43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DF8DF4C-C40C-415A-9FAB-EA8589383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983D28-9A7B-4B20-B69F-12D108C99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826995"/>
            <a:ext cx="5362863" cy="2130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2"/>
                </a:solidFill>
                <a:cs typeface="Calibri Light"/>
              </a:rPr>
              <a:t>Эластичные вычисления</a:t>
            </a:r>
            <a:endParaRPr lang="en-US" sz="540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43D8FC-4039-4458-A5EF-9FE92297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07570-AD15-4811-89E1-906C877D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7" y="2962742"/>
            <a:ext cx="5362863" cy="3558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  <a:cs typeface="Calibri"/>
              </a:rPr>
              <a:t>Эластичные вычисления спосособны динамически подключать новые и отключать старые ресурсы, а также поддерживать активным оптимальное количество ресурсов, которых будет достаточно для выполнения нужной работы к дедлайну</a:t>
            </a:r>
            <a:endParaRPr lang="en-US">
              <a:cs typeface="Calibri" panose="020F0502020204030204"/>
            </a:endParaRPr>
          </a:p>
        </p:txBody>
      </p:sp>
      <p:pic>
        <p:nvPicPr>
          <p:cNvPr id="15" name="Picture 6" descr="Diagram&#10;&#10;Description automatically generated">
            <a:extLst>
              <a:ext uri="{FF2B5EF4-FFF2-40B4-BE49-F238E27FC236}">
                <a16:creationId xmlns:a16="http://schemas.microsoft.com/office/drawing/2014/main" id="{CC457D8B-55A5-4018-A9C5-57FD1042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201620" y="3820040"/>
            <a:ext cx="3609564" cy="1407729"/>
          </a:xfrm>
          <a:prstGeom prst="rect">
            <a:avLst/>
          </a:prstGeom>
        </p:spPr>
      </p:pic>
      <p:pic>
        <p:nvPicPr>
          <p:cNvPr id="13" name="Picture 6" descr="Diagram&#10;&#10;Description automatically generated">
            <a:extLst>
              <a:ext uri="{FF2B5EF4-FFF2-40B4-BE49-F238E27FC236}">
                <a16:creationId xmlns:a16="http://schemas.microsoft.com/office/drawing/2014/main" id="{BFC02CE1-FC07-4C87-A23B-668EE9F9F3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200153" y="2424829"/>
            <a:ext cx="3609564" cy="1398705"/>
          </a:xfrm>
          <a:prstGeom prst="rect">
            <a:avLst/>
          </a:prstGeom>
        </p:spPr>
      </p:pic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5673464C-5A33-4CC8-A54A-71ECDADC38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198682" y="5225984"/>
            <a:ext cx="3609564" cy="12994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3840B7-D0A1-4DFE-9D8A-1C820751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E30A42-69E7-4A69-888D-4A519299A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EDEEB1-A36D-40C5-B339-F4FDFC3AF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451480-5295-4D4D-97D5-5C8460B01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F3A48DF-1C23-4379-83D7-E97E1EE754C2}"/>
              </a:ext>
            </a:extLst>
          </p:cNvPr>
          <p:cNvSpPr txBox="1">
            <a:spLocks/>
          </p:cNvSpPr>
          <p:nvPr/>
        </p:nvSpPr>
        <p:spPr>
          <a:xfrm>
            <a:off x="6210659" y="821407"/>
            <a:ext cx="5362863" cy="2130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  <a:cs typeface="Calibri Light"/>
              </a:rPr>
              <a:t>Основные виды </a:t>
            </a:r>
            <a:r>
              <a:rPr lang="en-US" sz="5400">
                <a:solidFill>
                  <a:schemeClr val="tx2"/>
                </a:solidFill>
                <a:cs typeface="Calibri Light"/>
              </a:rPr>
              <a:t>нагрузок</a:t>
            </a:r>
            <a:endParaRPr lang="en-US" sz="5400" dirty="0">
              <a:solidFill>
                <a:schemeClr val="tx2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179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2579-95E5-487A-8832-7AC2372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Взаимодействие между узлами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C4EA23D5-8312-44CA-9359-90B7572C5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399" y="2489341"/>
            <a:ext cx="8537200" cy="4133289"/>
          </a:xfrm>
        </p:spPr>
      </p:pic>
    </p:spTree>
    <p:extLst>
      <p:ext uri="{BB962C8B-B14F-4D97-AF65-F5344CB8AC3E}">
        <p14:creationId xmlns:p14="http://schemas.microsoft.com/office/powerpoint/2010/main" val="107091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Организация эластичных вычислений на автономном космическом аппарате</vt:lpstr>
      <vt:lpstr>Постановка задачи</vt:lpstr>
      <vt:lpstr>План презентации</vt:lpstr>
      <vt:lpstr>Предел вычисличтельных ресурсов</vt:lpstr>
      <vt:lpstr>Ограничения накладываемые на вычисления в космосе </vt:lpstr>
      <vt:lpstr>Облачные вычисления</vt:lpstr>
      <vt:lpstr>Туманные вычисления</vt:lpstr>
      <vt:lpstr>Эластичные вычисления</vt:lpstr>
      <vt:lpstr>Взаимодействие между узлами</vt:lpstr>
      <vt:lpstr>Сети Петри</vt:lpstr>
      <vt:lpstr>Устройство сетей Петри</vt:lpstr>
      <vt:lpstr>Устройство сетей Петри</vt:lpstr>
      <vt:lpstr>Главный узел к которому подключаются остальные, если удалён основной узел, выбирается новый из остальных</vt:lpstr>
      <vt:lpstr>Логика управления ресурсами с помощью сетей Петри на примере задач одного типа</vt:lpstr>
      <vt:lpstr>Логика управления ресурсами с помощью сетей Петри на примере задач одного типа </vt:lpstr>
      <vt:lpstr>Реализация</vt:lpstr>
      <vt:lpstr>Реализация</vt:lpstr>
      <vt:lpstr>Реализация</vt:lpstr>
      <vt:lpstr>Заключение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1579</cp:revision>
  <dcterms:created xsi:type="dcterms:W3CDTF">2021-05-16T06:57:20Z</dcterms:created>
  <dcterms:modified xsi:type="dcterms:W3CDTF">2021-06-09T10:50:45Z</dcterms:modified>
</cp:coreProperties>
</file>