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7.jpg" ContentType="image/jpeg"/>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Implementation Focus</c:v>
                </c:pt>
              </c:strCache>
            </c:strRef>
          </c:tx>
          <c:dLbls>
            <c:spPr>
              <a:noFill/>
              <a:ln>
                <a:noFill/>
              </a:ln>
              <a:effectLst/>
            </c:spPr>
            <c:dLblPos val="bestFit"/>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Real-Time Hazard Detection</c:v>
                </c:pt>
                <c:pt idx="1">
                  <c:v>Proactive Alerts</c:v>
                </c:pt>
                <c:pt idx="2">
                  <c:v>Training &amp; Awareness</c:v>
                </c:pt>
                <c:pt idx="3">
                  <c:v>Incident Reporting</c:v>
                </c:pt>
              </c:strCache>
            </c:strRef>
          </c:cat>
          <c:val>
            <c:numRef>
              <c:f>Sheet1!$B$2:$B$5</c:f>
              <c:numCache>
                <c:formatCode>General</c:formatCode>
                <c:ptCount val="4"/>
                <c:pt idx="0">
                  <c:v>35</c:v>
                </c:pt>
                <c:pt idx="1">
                  <c:v>25</c:v>
                </c:pt>
                <c:pt idx="2">
                  <c:v>20</c:v>
                </c:pt>
                <c:pt idx="3">
                  <c:v>20</c:v>
                </c:pt>
              </c:numCache>
            </c:numRef>
          </c:val>
          <c:extLst>
            <c:ext xmlns:c16="http://schemas.microsoft.com/office/drawing/2014/chart" uri="{C3380CC4-5D6E-409C-BE32-E72D297353CC}">
              <c16:uniqueId val="{00000000-2401-48A8-809D-B18ABFBD7130}"/>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2000" b="0" i="0">
                <a:solidFill>
                  <a:schemeClr val="bg1"/>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400" b="1" i="0">
                <a:solidFill>
                  <a:srgbClr val="2A120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1" i="0">
                <a:solidFill>
                  <a:srgbClr val="2A120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9244" y="702447"/>
            <a:ext cx="2208530" cy="330200"/>
          </a:xfrm>
          <a:prstGeom prst="rect">
            <a:avLst/>
          </a:prstGeom>
        </p:spPr>
        <p:txBody>
          <a:bodyPr wrap="square" lIns="0" tIns="0" rIns="0" bIns="0">
            <a:spAutoFit/>
          </a:bodyPr>
          <a:lstStyle>
            <a:lvl1pPr>
              <a:defRPr sz="2000" b="0" i="0">
                <a:solidFill>
                  <a:schemeClr val="bg1"/>
                </a:solidFill>
                <a:latin typeface="Tahoma"/>
                <a:cs typeface="Tahoma"/>
              </a:defRPr>
            </a:lvl1pPr>
          </a:lstStyle>
          <a:p>
            <a:endParaRPr/>
          </a:p>
        </p:txBody>
      </p:sp>
      <p:sp>
        <p:nvSpPr>
          <p:cNvPr id="3" name="Holder 3"/>
          <p:cNvSpPr>
            <a:spLocks noGrp="1"/>
          </p:cNvSpPr>
          <p:nvPr>
            <p:ph type="body" idx="1"/>
          </p:nvPr>
        </p:nvSpPr>
        <p:spPr>
          <a:xfrm>
            <a:off x="7793013" y="2620851"/>
            <a:ext cx="9479280" cy="6302375"/>
          </a:xfrm>
          <a:prstGeom prst="rect">
            <a:avLst/>
          </a:prstGeom>
        </p:spPr>
        <p:txBody>
          <a:bodyPr wrap="square" lIns="0" tIns="0" rIns="0" bIns="0">
            <a:spAutoFit/>
          </a:bodyPr>
          <a:lstStyle>
            <a:lvl1pPr>
              <a:defRPr sz="2400" b="1" i="0">
                <a:solidFill>
                  <a:srgbClr val="2A1209"/>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reallygreatsit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weforum.org/stories/2021/11/augmented-reality-benefits-for-workplace-safety/?utm_source=chatgpt.com" TargetMode="External"/><Relationship Id="rId5" Type="http://schemas.openxmlformats.org/officeDocument/2006/relationships/hyperlink" Target="https://ohsonline.com/Articles/2024/07/17/Integrating-Technology-in-Workplace-Safety-The-Role-of-AI-and-IoT.aspx?utm_source=chatgpt.com" TargetMode="External"/><Relationship Id="rId4" Type="http://schemas.openxmlformats.org/officeDocument/2006/relationships/hyperlink" Target="https://www.iotforall.com/using-ai-for-workplace-safety?utm_source=chatgp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53842" y="3176375"/>
            <a:ext cx="7780557" cy="4417940"/>
          </a:xfrm>
          <a:prstGeom prst="rect">
            <a:avLst/>
          </a:prstGeom>
        </p:spPr>
        <p:txBody>
          <a:bodyPr vert="horz" wrap="square" lIns="0" tIns="14604" rIns="0" bIns="0" rtlCol="0">
            <a:spAutoFit/>
          </a:bodyPr>
          <a:lstStyle/>
          <a:p>
            <a:pPr marL="102235">
              <a:lnSpc>
                <a:spcPts val="5835"/>
              </a:lnSpc>
              <a:spcBef>
                <a:spcPts val="114"/>
              </a:spcBef>
            </a:pPr>
            <a:r>
              <a:rPr lang="en-US" sz="4400" dirty="0"/>
              <a:t>Worker Safety through Predictive AI, AR, IoT, and Federated </a:t>
            </a:r>
            <a:r>
              <a:rPr lang="en-US" sz="4800" dirty="0"/>
              <a:t>Worker Safety through Predictive AI, AR, IoT, and Federated Safety System with AR Guidance</a:t>
            </a:r>
            <a:endParaRPr sz="5400" dirty="0"/>
          </a:p>
        </p:txBody>
      </p:sp>
      <p:sp>
        <p:nvSpPr>
          <p:cNvPr id="6" name="object 6"/>
          <p:cNvSpPr txBox="1"/>
          <p:nvPr/>
        </p:nvSpPr>
        <p:spPr>
          <a:xfrm>
            <a:off x="1013713" y="8840045"/>
            <a:ext cx="2905760"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2A1209"/>
                </a:solidFill>
                <a:latin typeface="Tahoma"/>
                <a:cs typeface="Tahoma"/>
                <a:hlinkClick r:id="rId2"/>
              </a:rPr>
              <a:t>www.reallygreatsite.com</a:t>
            </a:r>
            <a:endParaRPr sz="2000">
              <a:latin typeface="Tahoma"/>
              <a:cs typeface="Tahoma"/>
            </a:endParaRPr>
          </a:p>
        </p:txBody>
      </p:sp>
      <p:sp>
        <p:nvSpPr>
          <p:cNvPr id="7" name="object 7"/>
          <p:cNvSpPr txBox="1"/>
          <p:nvPr/>
        </p:nvSpPr>
        <p:spPr>
          <a:xfrm>
            <a:off x="1165496" y="1866900"/>
            <a:ext cx="7978504" cy="10045699"/>
          </a:xfrm>
          <a:prstGeom prst="rect">
            <a:avLst/>
          </a:prstGeom>
        </p:spPr>
        <p:txBody>
          <a:bodyPr vert="horz" wrap="square" lIns="0" tIns="12065" rIns="0" bIns="0" rtlCol="0">
            <a:spAutoFit/>
          </a:bodyPr>
          <a:lstStyle/>
          <a:p>
            <a:pPr algn="l"/>
            <a:r>
              <a:rPr lang="en-US" sz="3600" b="1" dirty="0"/>
              <a:t>AI-Powered Predictive Safety System with AR Guidance</a:t>
            </a:r>
          </a:p>
          <a:p>
            <a:pPr algn="l"/>
            <a:r>
              <a:rPr lang="en-US" sz="3600" b="1" dirty="0"/>
              <a:t>   </a:t>
            </a:r>
          </a:p>
          <a:p>
            <a:pPr algn="l"/>
            <a:r>
              <a:rPr lang="en-US" sz="2800" b="1" dirty="0"/>
              <a:t>  </a:t>
            </a:r>
          </a:p>
          <a:p>
            <a:pPr algn="l" rtl="0"/>
            <a:r>
              <a:rPr kumimoji="0" lang="en-US" altLang="en-US" sz="2800" b="0" i="1" u="none" strike="noStrike" cap="none" normalizeH="0" baseline="0" dirty="0">
                <a:ln>
                  <a:noFill/>
                </a:ln>
                <a:solidFill>
                  <a:schemeClr val="tx1"/>
                </a:solidFill>
                <a:effectLst/>
                <a:latin typeface="Arial" panose="020B0604020202020204" pitchFamily="34" charset="0"/>
              </a:rPr>
              <a:t>Revolutionizing Worker Safety through Predictive AI, AR, IoT, and Federated Learning</a:t>
            </a:r>
          </a:p>
          <a:p>
            <a:pPr algn="l" rtl="0"/>
            <a:endParaRPr kumimoji="0" lang="en-US" altLang="en-US" sz="2800" b="0" i="1" u="none" strike="noStrike" cap="none" normalizeH="0" baseline="0" dirty="0">
              <a:ln>
                <a:noFill/>
              </a:ln>
              <a:solidFill>
                <a:schemeClr val="tx1"/>
              </a:solidFill>
              <a:effectLst/>
              <a:latin typeface="Arial" panose="020B0604020202020204" pitchFamily="34" charset="0"/>
            </a:endParaRPr>
          </a:p>
          <a:p>
            <a:pPr algn="l" rtl="0"/>
            <a:r>
              <a:rPr lang="en-US" sz="2800" dirty="0"/>
              <a:t>Industrial site with overlayed digital elements like AR markers.</a:t>
            </a:r>
          </a:p>
          <a:p>
            <a:pPr algn="l" rtl="0"/>
            <a:endParaRPr lang="en-US" sz="2800" dirty="0"/>
          </a:p>
          <a:p>
            <a:pPr algn="l" rtl="0"/>
            <a:r>
              <a:rPr lang="en-US" sz="2800" dirty="0">
                <a:latin typeface="Times New Roman" panose="02020603050405020304" pitchFamily="18" charset="0"/>
                <a:cs typeface="Times New Roman" panose="02020603050405020304" pitchFamily="18" charset="0"/>
              </a:rPr>
              <a:t>TEAM NAME:DATA DYANAMOS</a:t>
            </a:r>
          </a:p>
          <a:p>
            <a:pPr algn="l" rtl="0"/>
            <a:endParaRPr lang="en-US" sz="2800" dirty="0">
              <a:latin typeface="Times New Roman" panose="02020603050405020304" pitchFamily="18" charset="0"/>
              <a:cs typeface="Times New Roman" panose="02020603050405020304" pitchFamily="18" charset="0"/>
            </a:endParaRPr>
          </a:p>
          <a:p>
            <a:pPr algn="l" rtl="0"/>
            <a:r>
              <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BY:PASAM NUTAN</a:t>
            </a:r>
          </a:p>
          <a:p>
            <a:pPr algn="l" rtl="0"/>
            <a:r>
              <a:rPr lang="en-US" altLang="en-US" sz="2800" i="1" dirty="0">
                <a:solidFill>
                  <a:schemeClr val="tx1"/>
                </a:solidFill>
                <a:latin typeface="Times New Roman" panose="02020603050405020304" pitchFamily="18" charset="0"/>
                <a:cs typeface="Times New Roman" panose="02020603050405020304" pitchFamily="18" charset="0"/>
              </a:rPr>
              <a:t>      SHABBIR AHMED HAASAN</a:t>
            </a:r>
            <a:endPar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rtl="0"/>
            <a:endParaRPr kumimoji="0" lang="en-US" altLang="en-US" sz="3600" b="0" i="1" u="none" strike="noStrike" cap="none" normalizeH="0" baseline="0" dirty="0">
              <a:ln>
                <a:noFill/>
              </a:ln>
              <a:solidFill>
                <a:schemeClr val="tx1"/>
              </a:solidFill>
              <a:effectLst/>
              <a:latin typeface="Arial" panose="020B0604020202020204" pitchFamily="34" charset="0"/>
            </a:endParaRPr>
          </a:p>
          <a:p>
            <a:pPr algn="l" rtl="0"/>
            <a:endParaRPr kumimoji="0" lang="en-US" altLang="en-US" sz="3600" b="0" i="1" u="none" strike="noStrike" cap="none" normalizeH="0" baseline="0" dirty="0">
              <a:ln>
                <a:noFill/>
              </a:ln>
              <a:solidFill>
                <a:schemeClr val="tx1"/>
              </a:solidFill>
              <a:effectLst/>
              <a:latin typeface="Arial" panose="020B0604020202020204" pitchFamily="34" charset="0"/>
            </a:endParaRPr>
          </a:p>
          <a:p>
            <a:pPr algn="l" rtl="0"/>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l"/>
            <a:endParaRPr lang="en-US" sz="3200" dirty="0"/>
          </a:p>
          <a:p>
            <a:pPr algn="just"/>
            <a:endParaRPr lang="en-US" sz="2800" b="1" dirty="0"/>
          </a:p>
          <a:p>
            <a:pPr algn="just"/>
            <a:endParaRPr lang="en-US" sz="3600" b="1" dirty="0"/>
          </a:p>
          <a:p>
            <a:pPr algn="just"/>
            <a:endParaRPr lang="en-US" sz="3200" dirty="0"/>
          </a:p>
        </p:txBody>
      </p:sp>
      <p:sp>
        <p:nvSpPr>
          <p:cNvPr id="11" name="TextBox 10">
            <a:extLst>
              <a:ext uri="{FF2B5EF4-FFF2-40B4-BE49-F238E27FC236}">
                <a16:creationId xmlns:a16="http://schemas.microsoft.com/office/drawing/2014/main" id="{32C6C938-7E50-FA97-415A-0D2BC778A8D5}"/>
              </a:ext>
            </a:extLst>
          </p:cNvPr>
          <p:cNvSpPr txBox="1"/>
          <p:nvPr/>
        </p:nvSpPr>
        <p:spPr>
          <a:xfrm>
            <a:off x="4572000" y="4956046"/>
            <a:ext cx="9144000" cy="369332"/>
          </a:xfrm>
          <a:prstGeom prst="rect">
            <a:avLst/>
          </a:prstGeom>
          <a:noFill/>
        </p:spPr>
        <p:txBody>
          <a:bodyPr wrap="square">
            <a:spAutoFit/>
          </a:bodyPr>
          <a:lstStyle/>
          <a:p>
            <a:pPr marL="742950" indent="-285750" algn="l">
              <a:buFont typeface="Arial" panose="020B0604020202020204" pitchFamily="34" charset="0"/>
              <a:buChar char="•"/>
            </a:pPr>
            <a:endParaRPr lang="en-US" sz="1800" dirty="0"/>
          </a:p>
        </p:txBody>
      </p:sp>
      <p:pic>
        <p:nvPicPr>
          <p:cNvPr id="1030" name="Picture 6">
            <a:extLst>
              <a:ext uri="{FF2B5EF4-FFF2-40B4-BE49-F238E27FC236}">
                <a16:creationId xmlns:a16="http://schemas.microsoft.com/office/drawing/2014/main" id="{9805FAFB-0E5D-EFE7-9E21-3F992ABFB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656" y="1159262"/>
            <a:ext cx="8732343" cy="7962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F762A41-A2DE-00BE-5763-3D4ED0AA4720}"/>
              </a:ext>
            </a:extLst>
          </p:cNvPr>
          <p:cNvSpPr/>
          <p:nvPr/>
        </p:nvSpPr>
        <p:spPr>
          <a:xfrm>
            <a:off x="0" y="8779306"/>
            <a:ext cx="8001000" cy="14469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32626" y="1028700"/>
            <a:ext cx="12355830" cy="9258300"/>
            <a:chOff x="5932626" y="1028700"/>
            <a:chExt cx="12355830" cy="9258300"/>
          </a:xfrm>
        </p:grpSpPr>
        <p:sp>
          <p:nvSpPr>
            <p:cNvPr id="3" name="object 3"/>
            <p:cNvSpPr/>
            <p:nvPr/>
          </p:nvSpPr>
          <p:spPr>
            <a:xfrm>
              <a:off x="5932626" y="2692842"/>
              <a:ext cx="12355830" cy="7594600"/>
            </a:xfrm>
            <a:custGeom>
              <a:avLst/>
              <a:gdLst/>
              <a:ahLst/>
              <a:cxnLst/>
              <a:rect l="l" t="t" r="r" b="b"/>
              <a:pathLst>
                <a:path w="12355830" h="7594600">
                  <a:moveTo>
                    <a:pt x="12355373" y="7594157"/>
                  </a:moveTo>
                  <a:lnTo>
                    <a:pt x="0" y="7594157"/>
                  </a:lnTo>
                  <a:lnTo>
                    <a:pt x="0" y="0"/>
                  </a:lnTo>
                  <a:lnTo>
                    <a:pt x="12355373" y="0"/>
                  </a:lnTo>
                  <a:lnTo>
                    <a:pt x="12355373" y="7594157"/>
                  </a:lnTo>
                  <a:close/>
                </a:path>
              </a:pathLst>
            </a:custGeom>
            <a:solidFill>
              <a:srgbClr val="FFF7F2"/>
            </a:solidFill>
          </p:spPr>
          <p:txBody>
            <a:bodyPr wrap="square" lIns="0" tIns="0" rIns="0" bIns="0" rtlCol="0"/>
            <a:lstStyle/>
            <a:p>
              <a:endParaRPr/>
            </a:p>
          </p:txBody>
        </p:sp>
        <p:pic>
          <p:nvPicPr>
            <p:cNvPr id="4" name="object 4"/>
            <p:cNvPicPr/>
            <p:nvPr/>
          </p:nvPicPr>
          <p:blipFill>
            <a:blip r:embed="rId2" cstate="print"/>
            <a:stretch>
              <a:fillRect/>
            </a:stretch>
          </p:blipFill>
          <p:spPr>
            <a:xfrm>
              <a:off x="12600487" y="1028700"/>
              <a:ext cx="4658812" cy="8225717"/>
            </a:xfrm>
            <a:prstGeom prst="rect">
              <a:avLst/>
            </a:prstGeom>
          </p:spPr>
        </p:pic>
      </p:grpSp>
      <p:sp>
        <p:nvSpPr>
          <p:cNvPr id="5" name="object 5"/>
          <p:cNvSpPr txBox="1"/>
          <p:nvPr/>
        </p:nvSpPr>
        <p:spPr>
          <a:xfrm>
            <a:off x="706575" y="2382279"/>
            <a:ext cx="5071110" cy="5794920"/>
          </a:xfrm>
          <a:prstGeom prst="rect">
            <a:avLst/>
          </a:prstGeom>
        </p:spPr>
        <p:txBody>
          <a:bodyPr vert="horz" wrap="square" lIns="0" tIns="17145" rIns="0" bIns="0" rtlCol="0">
            <a:spAutoFit/>
          </a:bodyPr>
          <a:lstStyle/>
          <a:p>
            <a:pPr marL="12700">
              <a:lnSpc>
                <a:spcPct val="100000"/>
              </a:lnSpc>
              <a:spcBef>
                <a:spcPts val="135"/>
              </a:spcBef>
            </a:pPr>
            <a:r>
              <a:rPr sz="8050" spc="-670" dirty="0">
                <a:solidFill>
                  <a:srgbClr val="AB7560"/>
                </a:solidFill>
                <a:latin typeface="Tahoma"/>
                <a:cs typeface="Tahoma"/>
              </a:rPr>
              <a:t>I</a:t>
            </a:r>
            <a:r>
              <a:rPr sz="8050" spc="-380" dirty="0">
                <a:solidFill>
                  <a:srgbClr val="AB7560"/>
                </a:solidFill>
                <a:latin typeface="Tahoma"/>
                <a:cs typeface="Tahoma"/>
              </a:rPr>
              <a:t>n</a:t>
            </a:r>
            <a:r>
              <a:rPr sz="8050" spc="-360" dirty="0">
                <a:solidFill>
                  <a:srgbClr val="AB7560"/>
                </a:solidFill>
                <a:latin typeface="Tahoma"/>
                <a:cs typeface="Tahoma"/>
              </a:rPr>
              <a:t>t</a:t>
            </a:r>
            <a:r>
              <a:rPr sz="8050" spc="-350" dirty="0">
                <a:solidFill>
                  <a:srgbClr val="AB7560"/>
                </a:solidFill>
                <a:latin typeface="Tahoma"/>
                <a:cs typeface="Tahoma"/>
              </a:rPr>
              <a:t>r</a:t>
            </a:r>
            <a:r>
              <a:rPr sz="8050" spc="-345" dirty="0">
                <a:solidFill>
                  <a:srgbClr val="AB7560"/>
                </a:solidFill>
                <a:latin typeface="Tahoma"/>
                <a:cs typeface="Tahoma"/>
              </a:rPr>
              <a:t>o</a:t>
            </a:r>
            <a:r>
              <a:rPr sz="8050" spc="-350" dirty="0">
                <a:solidFill>
                  <a:srgbClr val="AB7560"/>
                </a:solidFill>
                <a:latin typeface="Tahoma"/>
                <a:cs typeface="Tahoma"/>
              </a:rPr>
              <a:t>d</a:t>
            </a:r>
            <a:r>
              <a:rPr sz="8050" spc="-390" dirty="0">
                <a:solidFill>
                  <a:srgbClr val="AB7560"/>
                </a:solidFill>
                <a:latin typeface="Tahoma"/>
                <a:cs typeface="Tahoma"/>
              </a:rPr>
              <a:t>u</a:t>
            </a:r>
            <a:r>
              <a:rPr sz="8050" spc="-340" dirty="0">
                <a:solidFill>
                  <a:srgbClr val="AB7560"/>
                </a:solidFill>
                <a:latin typeface="Tahoma"/>
                <a:cs typeface="Tahoma"/>
              </a:rPr>
              <a:t>c</a:t>
            </a:r>
            <a:r>
              <a:rPr sz="8050" spc="-360" dirty="0">
                <a:solidFill>
                  <a:srgbClr val="AB7560"/>
                </a:solidFill>
                <a:latin typeface="Tahoma"/>
                <a:cs typeface="Tahoma"/>
              </a:rPr>
              <a:t>t</a:t>
            </a:r>
            <a:r>
              <a:rPr sz="8050" spc="-425" dirty="0">
                <a:solidFill>
                  <a:srgbClr val="AB7560"/>
                </a:solidFill>
                <a:latin typeface="Tahoma"/>
                <a:cs typeface="Tahoma"/>
              </a:rPr>
              <a:t>i</a:t>
            </a:r>
            <a:r>
              <a:rPr sz="8050" spc="-345" dirty="0">
                <a:solidFill>
                  <a:srgbClr val="AB7560"/>
                </a:solidFill>
                <a:latin typeface="Tahoma"/>
                <a:cs typeface="Tahoma"/>
              </a:rPr>
              <a:t>o</a:t>
            </a:r>
            <a:r>
              <a:rPr sz="8050" spc="180" dirty="0">
                <a:solidFill>
                  <a:srgbClr val="AB7560"/>
                </a:solidFill>
                <a:latin typeface="Tahoma"/>
                <a:cs typeface="Tahoma"/>
              </a:rPr>
              <a:t>n</a:t>
            </a:r>
            <a:endParaRPr sz="8050" dirty="0">
              <a:latin typeface="Tahoma"/>
              <a:cs typeface="Tahoma"/>
            </a:endParaRPr>
          </a:p>
          <a:p>
            <a:endParaRPr lang="en-US" dirty="0"/>
          </a:p>
          <a:p>
            <a:r>
              <a:rPr lang="en-US" sz="2000" b="1" dirty="0"/>
              <a:t>AI and AR Transform Workplace Safety</a:t>
            </a:r>
            <a:endParaRPr lang="en-US" sz="2000" dirty="0"/>
          </a:p>
          <a:p>
            <a:pPr>
              <a:buFont typeface="Arial" panose="020B0604020202020204" pitchFamily="34" charset="0"/>
              <a:buChar char="•"/>
            </a:pPr>
            <a:r>
              <a:rPr lang="en-US" sz="2000" dirty="0"/>
              <a:t>AI analyzes historical and real-time data to predict risks, like equipment malfunctions or unsafe behaviors.</a:t>
            </a:r>
          </a:p>
          <a:p>
            <a:pPr>
              <a:buFont typeface="Arial" panose="020B0604020202020204" pitchFamily="34" charset="0"/>
              <a:buChar char="•"/>
            </a:pPr>
            <a:r>
              <a:rPr lang="en-US" sz="2000" dirty="0"/>
              <a:t>AR provides real-time visual alerts, guiding workers to safety.</a:t>
            </a:r>
          </a:p>
          <a:p>
            <a:pPr>
              <a:buFont typeface="Arial" panose="020B0604020202020204" pitchFamily="34" charset="0"/>
              <a:buChar char="•"/>
            </a:pPr>
            <a:r>
              <a:rPr lang="en-US" sz="2000" dirty="0"/>
              <a:t>Wearable tech monitors vital signs, detecting fatigue or distress, enabling timely interventions.</a:t>
            </a:r>
          </a:p>
          <a:p>
            <a:r>
              <a:rPr lang="en-US" sz="2000" dirty="0"/>
              <a:t>. </a:t>
            </a:r>
          </a:p>
          <a:p>
            <a:pPr marL="12700" marR="186690" algn="just">
              <a:lnSpc>
                <a:spcPct val="114599"/>
              </a:lnSpc>
              <a:spcBef>
                <a:spcPts val="7009"/>
              </a:spcBef>
            </a:pPr>
            <a:r>
              <a:rPr sz="1800" spc="-10" dirty="0">
                <a:solidFill>
                  <a:srgbClr val="2A1209"/>
                </a:solidFill>
                <a:latin typeface="Tahoma"/>
                <a:cs typeface="Tahoma"/>
              </a:rPr>
              <a:t>.</a:t>
            </a:r>
            <a:endParaRPr sz="1800" dirty="0">
              <a:latin typeface="Tahoma"/>
              <a:cs typeface="Tahoma"/>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endParaRPr spc="95" dirty="0">
              <a:solidFill>
                <a:srgbClr val="2A1209"/>
              </a:solidFill>
            </a:endParaRPr>
          </a:p>
        </p:txBody>
      </p:sp>
      <p:sp>
        <p:nvSpPr>
          <p:cNvPr id="10" name="TextBox 9">
            <a:extLst>
              <a:ext uri="{FF2B5EF4-FFF2-40B4-BE49-F238E27FC236}">
                <a16:creationId xmlns:a16="http://schemas.microsoft.com/office/drawing/2014/main" id="{91254E5B-32E5-5D72-90AA-E0594AAE5312}"/>
              </a:ext>
            </a:extLst>
          </p:cNvPr>
          <p:cNvSpPr txBox="1"/>
          <p:nvPr/>
        </p:nvSpPr>
        <p:spPr>
          <a:xfrm>
            <a:off x="5982239" y="3848100"/>
            <a:ext cx="6651702" cy="1631216"/>
          </a:xfrm>
          <a:prstGeom prst="rect">
            <a:avLst/>
          </a:prstGeom>
          <a:noFill/>
        </p:spPr>
        <p:txBody>
          <a:bodyPr wrap="square">
            <a:spAutoFit/>
          </a:bodyPr>
          <a:lstStyle/>
          <a:p>
            <a:r>
              <a:rPr lang="en-US" sz="2000" dirty="0"/>
              <a:t>AR overlays critical information directly into workers’ field of vision, highlighting hazards and providing step-by-step safety protocols. This immersive approach reduces human error and ensures real-time, adaptive responses to risks through AI-driven data insights.</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944" y="0"/>
            <a:ext cx="17516475" cy="10287000"/>
            <a:chOff x="771944" y="0"/>
            <a:chExt cx="17516475" cy="10287000"/>
          </a:xfrm>
        </p:grpSpPr>
        <p:sp>
          <p:nvSpPr>
            <p:cNvPr id="3" name="object 3"/>
            <p:cNvSpPr/>
            <p:nvPr/>
          </p:nvSpPr>
          <p:spPr>
            <a:xfrm>
              <a:off x="5932626" y="3277723"/>
              <a:ext cx="12355830" cy="7009765"/>
            </a:xfrm>
            <a:custGeom>
              <a:avLst/>
              <a:gdLst/>
              <a:ahLst/>
              <a:cxnLst/>
              <a:rect l="l" t="t" r="r" b="b"/>
              <a:pathLst>
                <a:path w="12355830" h="7009765">
                  <a:moveTo>
                    <a:pt x="12355373" y="7009276"/>
                  </a:moveTo>
                  <a:lnTo>
                    <a:pt x="0" y="7009276"/>
                  </a:lnTo>
                  <a:lnTo>
                    <a:pt x="0" y="0"/>
                  </a:lnTo>
                  <a:lnTo>
                    <a:pt x="12355373" y="0"/>
                  </a:lnTo>
                  <a:lnTo>
                    <a:pt x="12355373" y="7009276"/>
                  </a:lnTo>
                  <a:close/>
                </a:path>
              </a:pathLst>
            </a:custGeom>
            <a:solidFill>
              <a:srgbClr val="FFF7F2"/>
            </a:solidFill>
          </p:spPr>
          <p:txBody>
            <a:bodyPr wrap="square" lIns="0" tIns="0" rIns="0" bIns="0" rtlCol="0"/>
            <a:lstStyle/>
            <a:p>
              <a:endParaRPr/>
            </a:p>
          </p:txBody>
        </p:sp>
        <p:pic>
          <p:nvPicPr>
            <p:cNvPr id="4" name="object 4"/>
            <p:cNvPicPr/>
            <p:nvPr/>
          </p:nvPicPr>
          <p:blipFill>
            <a:blip r:embed="rId2" cstate="print"/>
            <a:stretch>
              <a:fillRect/>
            </a:stretch>
          </p:blipFill>
          <p:spPr>
            <a:xfrm>
              <a:off x="771944" y="6063614"/>
              <a:ext cx="7687823" cy="3496468"/>
            </a:xfrm>
            <a:prstGeom prst="rect">
              <a:avLst/>
            </a:prstGeom>
          </p:spPr>
        </p:pic>
        <p:pic>
          <p:nvPicPr>
            <p:cNvPr id="5" name="object 5"/>
            <p:cNvPicPr/>
            <p:nvPr/>
          </p:nvPicPr>
          <p:blipFill>
            <a:blip r:embed="rId3" cstate="print"/>
            <a:stretch>
              <a:fillRect/>
            </a:stretch>
          </p:blipFill>
          <p:spPr>
            <a:xfrm>
              <a:off x="9614758" y="0"/>
              <a:ext cx="7687823" cy="5434965"/>
            </a:xfrm>
            <a:prstGeom prst="rect">
              <a:avLst/>
            </a:prstGeom>
          </p:spPr>
        </p:pic>
      </p:grpSp>
      <p:sp>
        <p:nvSpPr>
          <p:cNvPr id="7" name="object 7"/>
          <p:cNvSpPr txBox="1">
            <a:spLocks noGrp="1"/>
          </p:cNvSpPr>
          <p:nvPr>
            <p:ph type="title"/>
          </p:nvPr>
        </p:nvSpPr>
        <p:spPr>
          <a:xfrm>
            <a:off x="759244" y="702447"/>
            <a:ext cx="2208530" cy="628377"/>
          </a:xfrm>
          <a:prstGeom prst="rect">
            <a:avLst/>
          </a:prstGeom>
        </p:spPr>
        <p:txBody>
          <a:bodyPr vert="horz" wrap="square" lIns="0" tIns="12700" rIns="0" bIns="0" rtlCol="0">
            <a:spAutoFit/>
          </a:bodyPr>
          <a:lstStyle/>
          <a:p>
            <a:pPr marL="12700">
              <a:lnSpc>
                <a:spcPct val="100000"/>
              </a:lnSpc>
              <a:spcBef>
                <a:spcPts val="100"/>
              </a:spcBef>
            </a:pPr>
            <a:br>
              <a:rPr lang="en-IN" spc="95" dirty="0">
                <a:solidFill>
                  <a:srgbClr val="2A1209"/>
                </a:solidFill>
              </a:rPr>
            </a:br>
            <a:endParaRPr spc="95" dirty="0">
              <a:solidFill>
                <a:srgbClr val="2A1209"/>
              </a:solidFill>
            </a:endParaRPr>
          </a:p>
        </p:txBody>
      </p:sp>
      <p:sp>
        <p:nvSpPr>
          <p:cNvPr id="8" name="object 8"/>
          <p:cNvSpPr txBox="1"/>
          <p:nvPr/>
        </p:nvSpPr>
        <p:spPr>
          <a:xfrm>
            <a:off x="759244" y="3528695"/>
            <a:ext cx="16556355" cy="643766"/>
          </a:xfrm>
          <a:prstGeom prst="rect">
            <a:avLst/>
          </a:prstGeom>
        </p:spPr>
        <p:txBody>
          <a:bodyPr vert="horz" wrap="square" lIns="0" tIns="12700" rIns="0" bIns="0" rtlCol="0">
            <a:spAutoFit/>
          </a:bodyPr>
          <a:lstStyle/>
          <a:p>
            <a:pPr>
              <a:lnSpc>
                <a:spcPct val="100000"/>
              </a:lnSpc>
            </a:pPr>
            <a:endParaRPr sz="1800" dirty="0">
              <a:latin typeface="Tahoma"/>
              <a:cs typeface="Tahoma"/>
            </a:endParaRPr>
          </a:p>
          <a:p>
            <a:pPr>
              <a:lnSpc>
                <a:spcPct val="100000"/>
              </a:lnSpc>
              <a:spcBef>
                <a:spcPts val="555"/>
              </a:spcBef>
            </a:pPr>
            <a:endParaRPr sz="1800" dirty="0">
              <a:latin typeface="Tahoma"/>
              <a:cs typeface="Tahoma"/>
            </a:endParaRPr>
          </a:p>
        </p:txBody>
      </p:sp>
      <p:sp>
        <p:nvSpPr>
          <p:cNvPr id="11" name="TextBox 10">
            <a:extLst>
              <a:ext uri="{FF2B5EF4-FFF2-40B4-BE49-F238E27FC236}">
                <a16:creationId xmlns:a16="http://schemas.microsoft.com/office/drawing/2014/main" id="{189D7FCB-0AFF-5E20-C0DA-B0FC10D06614}"/>
              </a:ext>
            </a:extLst>
          </p:cNvPr>
          <p:cNvSpPr txBox="1"/>
          <p:nvPr/>
        </p:nvSpPr>
        <p:spPr>
          <a:xfrm>
            <a:off x="305806" y="1350804"/>
            <a:ext cx="8862355" cy="5047536"/>
          </a:xfrm>
          <a:prstGeom prst="rect">
            <a:avLst/>
          </a:prstGeom>
          <a:noFill/>
        </p:spPr>
        <p:txBody>
          <a:bodyPr wrap="square">
            <a:spAutoFit/>
          </a:bodyPr>
          <a:lstStyle/>
          <a:p>
            <a:r>
              <a:rPr lang="en-IN" sz="2800" b="1" u="sng" dirty="0"/>
              <a:t>Innovation:</a:t>
            </a:r>
          </a:p>
          <a:p>
            <a:endParaRPr lang="en-IN" sz="2800" i="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Predictive AI:</a:t>
            </a:r>
            <a:r>
              <a:rPr kumimoji="0" lang="en-US" altLang="en-US" b="0" i="0" u="none" strike="noStrike" cap="none" normalizeH="0" baseline="0" dirty="0">
                <a:ln>
                  <a:noFill/>
                </a:ln>
                <a:solidFill>
                  <a:schemeClr val="tx1"/>
                </a:solidFill>
                <a:effectLst/>
                <a:latin typeface="Arial" panose="020B0604020202020204" pitchFamily="34" charset="0"/>
              </a:rPr>
              <a:t> Analyzes data from IoT sensors and wearables to forecast potential hazards, enabling proactive risk management.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hlinkClick r:id="rId4"/>
              </a:rPr>
              <a:t>IoT For All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Internet of Things (IoT):</a:t>
            </a:r>
            <a:r>
              <a:rPr kumimoji="0" lang="en-US" altLang="en-US" b="0" i="0" u="none" strike="noStrike" cap="none" normalizeH="0" baseline="0" dirty="0">
                <a:ln>
                  <a:noFill/>
                </a:ln>
                <a:solidFill>
                  <a:schemeClr val="tx1"/>
                </a:solidFill>
                <a:effectLst/>
                <a:latin typeface="Arial" panose="020B0604020202020204" pitchFamily="34" charset="0"/>
              </a:rPr>
              <a:t> Provides real-time monitoring of environmental conditions and equipment status, facilitating immediate hazard detection.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hlinkClick r:id="rId5"/>
              </a:rPr>
              <a:t>Occupational Health &amp; Safety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Augmented Reality (AR):</a:t>
            </a:r>
            <a:r>
              <a:rPr kumimoji="0" lang="en-US" altLang="en-US" b="0" i="0" u="none" strike="noStrike" cap="none" normalizeH="0" baseline="0" dirty="0">
                <a:ln>
                  <a:noFill/>
                </a:ln>
                <a:solidFill>
                  <a:schemeClr val="tx1"/>
                </a:solidFill>
                <a:effectLst/>
                <a:latin typeface="Arial" panose="020B0604020202020204" pitchFamily="34" charset="0"/>
              </a:rPr>
              <a:t> Overlays critical safety information onto workers' field of vision, offering real-time guidance and enhancing situational awareness.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hlinkClick r:id="rId6"/>
              </a:rPr>
              <a:t>World Economic Forum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Federated Learning:</a:t>
            </a:r>
            <a:r>
              <a:rPr kumimoji="0" lang="en-US" altLang="en-US" b="0" i="0" u="none" strike="noStrike" cap="none" normalizeH="0" baseline="0" dirty="0">
                <a:ln>
                  <a:noFill/>
                </a:ln>
                <a:solidFill>
                  <a:schemeClr val="tx1"/>
                </a:solidFill>
                <a:effectLst/>
                <a:latin typeface="Arial" panose="020B0604020202020204" pitchFamily="34" charset="0"/>
              </a:rPr>
              <a:t> Enables decentralized training of AI models across multiple devices or locations, ensuring data privacy while continuously improving predictive capabilities.</a:t>
            </a:r>
          </a:p>
          <a:p>
            <a:pPr algn="l"/>
            <a:endParaRPr lang="en-IN" i="1" dirty="0"/>
          </a:p>
          <a:p>
            <a:endParaRPr lang="en-IN" sz="3200" dirty="0"/>
          </a:p>
        </p:txBody>
      </p:sp>
      <p:sp>
        <p:nvSpPr>
          <p:cNvPr id="14" name="TextBox 13">
            <a:extLst>
              <a:ext uri="{FF2B5EF4-FFF2-40B4-BE49-F238E27FC236}">
                <a16:creationId xmlns:a16="http://schemas.microsoft.com/office/drawing/2014/main" id="{C89754CD-44FF-54A9-AA99-F514E98E25B3}"/>
              </a:ext>
            </a:extLst>
          </p:cNvPr>
          <p:cNvSpPr txBox="1"/>
          <p:nvPr/>
        </p:nvSpPr>
        <p:spPr>
          <a:xfrm>
            <a:off x="8670926" y="5624721"/>
            <a:ext cx="9311268" cy="4708981"/>
          </a:xfrm>
          <a:prstGeom prst="rect">
            <a:avLst/>
          </a:prstGeom>
          <a:noFill/>
        </p:spPr>
        <p:txBody>
          <a:bodyPr wrap="square">
            <a:spAutoFit/>
          </a:bodyPr>
          <a:lstStyle/>
          <a:p>
            <a:r>
              <a:rPr lang="en-US" sz="2000" b="1" u="sng" dirty="0"/>
              <a:t>Impact:</a:t>
            </a:r>
          </a:p>
          <a:p>
            <a:endParaRPr lang="en-US" sz="2000" b="1" u="sng" dirty="0"/>
          </a:p>
          <a:p>
            <a:pPr>
              <a:buFont typeface="Arial" panose="020B0604020202020204" pitchFamily="34" charset="0"/>
              <a:buChar char="•"/>
            </a:pPr>
            <a:r>
              <a:rPr lang="en-US" sz="2000" b="1" dirty="0"/>
              <a:t>Accident Reduction:</a:t>
            </a:r>
            <a:r>
              <a:rPr lang="en-US" sz="2000" dirty="0"/>
              <a:t> Proactive hazard identification and real-time guidance can lead to a significant decrease in workplace accidents.</a:t>
            </a:r>
          </a:p>
          <a:p>
            <a:pPr>
              <a:buFont typeface="Arial" panose="020B0604020202020204" pitchFamily="34" charset="0"/>
              <a:buChar char="•"/>
            </a:pPr>
            <a:r>
              <a:rPr lang="en-US" sz="2000" b="1" dirty="0"/>
              <a:t>Cost Savings:</a:t>
            </a:r>
            <a:r>
              <a:rPr lang="en-US" sz="2000" dirty="0"/>
              <a:t> Reducing incidents minimizes expenses related to injury claims, equipment downtime, and regulatory fines.</a:t>
            </a:r>
          </a:p>
          <a:p>
            <a:pPr>
              <a:buFont typeface="Arial" panose="020B0604020202020204" pitchFamily="34" charset="0"/>
              <a:buChar char="•"/>
            </a:pPr>
            <a:r>
              <a:rPr lang="en-US" sz="2000" b="1" dirty="0"/>
              <a:t>Life Preservation:</a:t>
            </a:r>
            <a:r>
              <a:rPr lang="en-US" sz="2000" dirty="0"/>
              <a:t> Enhancing safety protocols directly contributes to saving lives and promoting a healthier work environment.</a:t>
            </a:r>
          </a:p>
          <a:p>
            <a:pPr>
              <a:buFont typeface="Arial" panose="020B0604020202020204" pitchFamily="34" charset="0"/>
              <a:buChar char="•"/>
            </a:pPr>
            <a:endParaRPr lang="en-US" sz="2000" dirty="0"/>
          </a:p>
          <a:p>
            <a:r>
              <a:rPr lang="en-US" sz="2000" b="1" u="sng" dirty="0"/>
              <a:t>Feasibility:</a:t>
            </a:r>
          </a:p>
          <a:p>
            <a:endParaRPr lang="en-US" sz="2000" u="sng" dirty="0"/>
          </a:p>
          <a:p>
            <a:pPr>
              <a:buFont typeface="Arial" panose="020B0604020202020204" pitchFamily="34" charset="0"/>
              <a:buChar char="•"/>
            </a:pPr>
            <a:r>
              <a:rPr lang="en-US" sz="2000" b="1" dirty="0"/>
              <a:t>Pre-Trained Models:</a:t>
            </a:r>
            <a:r>
              <a:rPr lang="en-US" sz="2000" dirty="0"/>
              <a:t> Utilizing existing AI models accelerates development and deployment processes.</a:t>
            </a:r>
          </a:p>
          <a:p>
            <a:pPr>
              <a:buFont typeface="Arial" panose="020B0604020202020204" pitchFamily="34" charset="0"/>
              <a:buChar char="•"/>
            </a:pPr>
            <a:r>
              <a:rPr lang="en-US" sz="2000" b="1" dirty="0"/>
              <a:t>Lightweight Tools:</a:t>
            </a:r>
            <a:r>
              <a:rPr lang="en-US" sz="2000" dirty="0"/>
              <a:t> Employing efficient development tools ensures rapid prototyping and scalability across various industries.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16181" y="0"/>
            <a:ext cx="9672320" cy="10287000"/>
          </a:xfrm>
          <a:custGeom>
            <a:avLst/>
            <a:gdLst/>
            <a:ahLst/>
            <a:cxnLst/>
            <a:rect l="l" t="t" r="r" b="b"/>
            <a:pathLst>
              <a:path w="9672319" h="10287000">
                <a:moveTo>
                  <a:pt x="9671818" y="10286999"/>
                </a:moveTo>
                <a:lnTo>
                  <a:pt x="0" y="10286999"/>
                </a:lnTo>
                <a:lnTo>
                  <a:pt x="0" y="0"/>
                </a:lnTo>
                <a:lnTo>
                  <a:pt x="9671818" y="0"/>
                </a:lnTo>
                <a:lnTo>
                  <a:pt x="9671818" y="10286999"/>
                </a:lnTo>
                <a:close/>
              </a:path>
            </a:pathLst>
          </a:custGeom>
          <a:solidFill>
            <a:srgbClr val="AB7560"/>
          </a:solidFill>
        </p:spPr>
        <p:txBody>
          <a:bodyPr wrap="square" lIns="0" tIns="0" rIns="0" bIns="0" rtlCol="0"/>
          <a:lstStyle/>
          <a:p>
            <a:endParaRPr/>
          </a:p>
        </p:txBody>
      </p:sp>
      <p:sp>
        <p:nvSpPr>
          <p:cNvPr id="13" name="TextBox 12">
            <a:extLst>
              <a:ext uri="{FF2B5EF4-FFF2-40B4-BE49-F238E27FC236}">
                <a16:creationId xmlns:a16="http://schemas.microsoft.com/office/drawing/2014/main" id="{46459FF6-DE3A-2968-AB27-4DD8A1156F41}"/>
              </a:ext>
            </a:extLst>
          </p:cNvPr>
          <p:cNvSpPr txBox="1"/>
          <p:nvPr/>
        </p:nvSpPr>
        <p:spPr>
          <a:xfrm>
            <a:off x="0" y="388650"/>
            <a:ext cx="85780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t>
            </a:r>
          </a:p>
        </p:txBody>
      </p:sp>
      <p:pic>
        <p:nvPicPr>
          <p:cNvPr id="19" name="Picture 18">
            <a:extLst>
              <a:ext uri="{FF2B5EF4-FFF2-40B4-BE49-F238E27FC236}">
                <a16:creationId xmlns:a16="http://schemas.microsoft.com/office/drawing/2014/main" id="{7870D464-1943-BF66-3116-5EAD22316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509" y="5447178"/>
            <a:ext cx="9709491" cy="4861195"/>
          </a:xfrm>
          <a:prstGeom prst="rect">
            <a:avLst/>
          </a:prstGeom>
        </p:spPr>
      </p:pic>
      <p:sp>
        <p:nvSpPr>
          <p:cNvPr id="21" name="TextBox 20">
            <a:extLst>
              <a:ext uri="{FF2B5EF4-FFF2-40B4-BE49-F238E27FC236}">
                <a16:creationId xmlns:a16="http://schemas.microsoft.com/office/drawing/2014/main" id="{B983BFEF-6F30-62EC-92B9-90FCCB687A2B}"/>
              </a:ext>
            </a:extLst>
          </p:cNvPr>
          <p:cNvSpPr txBox="1"/>
          <p:nvPr/>
        </p:nvSpPr>
        <p:spPr>
          <a:xfrm>
            <a:off x="328936" y="757982"/>
            <a:ext cx="13615664" cy="8032968"/>
          </a:xfrm>
          <a:prstGeom prst="rect">
            <a:avLst/>
          </a:prstGeom>
          <a:noFill/>
        </p:spPr>
        <p:txBody>
          <a:bodyPr wrap="square">
            <a:spAutoFit/>
          </a:bodyPr>
          <a:lstStyle/>
          <a:p>
            <a:r>
              <a:rPr lang="en-IN" sz="2800" b="1" u="sng" dirty="0"/>
              <a:t>Implementation Strategy</a:t>
            </a:r>
          </a:p>
          <a:p>
            <a:endParaRPr lang="en-IN" sz="2800" b="1" u="sng" dirty="0"/>
          </a:p>
          <a:p>
            <a:endParaRPr lang="en-IN" sz="2800" b="1" u="sng"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Planning (Hours 1-3)</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Define focus: Hazard prediction, AR alerts, and privacy-preserving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Assign roles for AI, IoT, AR, and backend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 Development (Hours 4-8)</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YOLOv5 for PPE detection and hazard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risk prediction models for fatigue and equipment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IoT &amp; Privacy (Hours 9-12)</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Simulate wearable sensors for worker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Train models using </a:t>
            </a:r>
            <a:r>
              <a:rPr kumimoji="0" lang="en-US" altLang="en-US" sz="2400" b="0" i="0" u="none" strike="noStrike" cap="none" normalizeH="0" baseline="0" dirty="0" err="1">
                <a:ln>
                  <a:noFill/>
                </a:ln>
                <a:solidFill>
                  <a:schemeClr val="tx1"/>
                </a:solidFill>
                <a:effectLst/>
                <a:latin typeface="Arial" panose="020B0604020202020204" pitchFamily="34" charset="0"/>
              </a:rPr>
              <a:t>PySyft</a:t>
            </a:r>
            <a:r>
              <a:rPr kumimoji="0" lang="en-US" altLang="en-US" sz="2400" b="0" i="0" u="none" strike="noStrike" cap="none" normalizeH="0" baseline="0" dirty="0">
                <a:ln>
                  <a:noFill/>
                </a:ln>
                <a:solidFill>
                  <a:schemeClr val="tx1"/>
                </a:solidFill>
                <a:effectLst/>
                <a:latin typeface="Arial" panose="020B0604020202020204" pitchFamily="34" charset="0"/>
              </a:rPr>
              <a:t> for federated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 Interface (Hours 13-16)</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AR hazard alerts with Flutter.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3D hazard markers for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Backend &amp; Dashboard (Hours 17-20)</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Flask for backend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 React.js dashboard for safety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&amp; Testing (Hours 21-24)</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 AI, IoT, AR, and backend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Conduct testing and live demo</a:t>
            </a:r>
            <a:r>
              <a:rPr lang="en-IN" sz="2400" b="1" u="sng" dirty="0"/>
              <a:t> </a:t>
            </a:r>
            <a:endParaRPr lang="en-IN" sz="2400" u="sng" dirty="0"/>
          </a:p>
        </p:txBody>
      </p:sp>
      <p:pic>
        <p:nvPicPr>
          <p:cNvPr id="25" name="Picture 24">
            <a:extLst>
              <a:ext uri="{FF2B5EF4-FFF2-40B4-BE49-F238E27FC236}">
                <a16:creationId xmlns:a16="http://schemas.microsoft.com/office/drawing/2014/main" id="{4A94D7DA-7C90-E342-F8D6-392127E56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181" y="1"/>
            <a:ext cx="9671819" cy="5905499"/>
          </a:xfrm>
          <a:prstGeom prst="rect">
            <a:avLst/>
          </a:prstGeom>
        </p:spPr>
      </p:pic>
      <p:sp>
        <p:nvSpPr>
          <p:cNvPr id="27" name="Rectangle 4">
            <a:extLst>
              <a:ext uri="{FF2B5EF4-FFF2-40B4-BE49-F238E27FC236}">
                <a16:creationId xmlns:a16="http://schemas.microsoft.com/office/drawing/2014/main" id="{05D16E66-1EDD-A56B-AB2E-FF20872A4380}"/>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43999" y="1104900"/>
            <a:ext cx="7391401" cy="8938344"/>
          </a:xfrm>
          <a:prstGeom prst="rect">
            <a:avLst/>
          </a:prstGeom>
        </p:spPr>
        <p:txBody>
          <a:bodyPr vert="horz" wrap="square" lIns="0" tIns="12700" rIns="0" bIns="0" rtlCol="0">
            <a:spAutoFit/>
          </a:bodyPr>
          <a:lstStyle/>
          <a:p>
            <a:r>
              <a:rPr lang="en-IN" sz="3200" b="1" u="sng" dirty="0"/>
              <a:t>Live Demo: Real-World Impact</a:t>
            </a:r>
          </a:p>
          <a:p>
            <a:endParaRPr lang="en-IN" sz="2400" dirty="0"/>
          </a:p>
          <a:p>
            <a:r>
              <a:rPr lang="en-IN" sz="2800" b="1" dirty="0"/>
              <a:t>Scenario:</a:t>
            </a:r>
            <a:endParaRPr lang="en-IN" sz="2800" dirty="0"/>
          </a:p>
          <a:p>
            <a:pPr>
              <a:buFont typeface="Arial" panose="020B0604020202020204" pitchFamily="34" charset="0"/>
              <a:buChar char="•"/>
            </a:pPr>
            <a:r>
              <a:rPr lang="en-IN" sz="2800" b="1" dirty="0"/>
              <a:t>Worker Approaches Hazard:</a:t>
            </a:r>
            <a:r>
              <a:rPr lang="en-IN" sz="2800" dirty="0"/>
              <a:t> A worker nears a live wire.</a:t>
            </a:r>
          </a:p>
          <a:p>
            <a:pPr>
              <a:buFont typeface="Arial" panose="020B0604020202020204" pitchFamily="34" charset="0"/>
              <a:buChar char="•"/>
            </a:pPr>
            <a:r>
              <a:rPr lang="en-IN" sz="2800" b="1" dirty="0"/>
              <a:t>AI Risk Prediction:</a:t>
            </a:r>
            <a:r>
              <a:rPr lang="en-IN" sz="2800" dirty="0"/>
              <a:t> The AI system </a:t>
            </a:r>
            <a:r>
              <a:rPr lang="en-IN" sz="2800" dirty="0" err="1"/>
              <a:t>analyzes</a:t>
            </a:r>
            <a:r>
              <a:rPr lang="en-IN" sz="2800" dirty="0"/>
              <a:t> IoT data to assess risk.</a:t>
            </a:r>
          </a:p>
          <a:p>
            <a:pPr>
              <a:buFont typeface="Arial" panose="020B0604020202020204" pitchFamily="34" charset="0"/>
              <a:buChar char="•"/>
            </a:pPr>
            <a:r>
              <a:rPr lang="en-IN" sz="2800" b="1" dirty="0"/>
              <a:t>AR Alert:</a:t>
            </a:r>
            <a:r>
              <a:rPr lang="en-IN" sz="2800" dirty="0"/>
              <a:t> AR glasses display: "High Voltage Ahead!"</a:t>
            </a:r>
          </a:p>
          <a:p>
            <a:pPr>
              <a:buFont typeface="Arial" panose="020B0604020202020204" pitchFamily="34" charset="0"/>
              <a:buChar char="•"/>
            </a:pPr>
            <a:r>
              <a:rPr lang="en-IN" sz="2800" b="1" dirty="0"/>
              <a:t>Supervisor Notification:</a:t>
            </a:r>
            <a:r>
              <a:rPr lang="en-IN" sz="2800" dirty="0"/>
              <a:t> The dashboard alerts supervisors.</a:t>
            </a:r>
          </a:p>
          <a:p>
            <a:r>
              <a:rPr lang="en-IN" sz="2800" b="1" dirty="0"/>
              <a:t>Deliverables:</a:t>
            </a:r>
            <a:endParaRPr lang="en-IN" sz="2800" dirty="0"/>
          </a:p>
          <a:p>
            <a:pPr>
              <a:buFont typeface="Arial" panose="020B0604020202020204" pitchFamily="34" charset="0"/>
              <a:buChar char="•"/>
            </a:pPr>
            <a:r>
              <a:rPr lang="en-IN" sz="2800" b="1" dirty="0"/>
              <a:t>Mobile App:</a:t>
            </a:r>
            <a:r>
              <a:rPr lang="en-IN" sz="2800" dirty="0"/>
              <a:t> Features AR alerts for immediate hazard warnings.</a:t>
            </a:r>
          </a:p>
          <a:p>
            <a:pPr>
              <a:buFont typeface="Arial" panose="020B0604020202020204" pitchFamily="34" charset="0"/>
              <a:buChar char="•"/>
            </a:pPr>
            <a:r>
              <a:rPr lang="en-IN" sz="2800" b="1" dirty="0"/>
              <a:t>Dashboard:</a:t>
            </a:r>
            <a:r>
              <a:rPr lang="en-IN" sz="2800" dirty="0"/>
              <a:t> Displays real-time safety metrics and alerts.</a:t>
            </a:r>
          </a:p>
          <a:p>
            <a:pPr>
              <a:buFont typeface="Arial" panose="020B0604020202020204" pitchFamily="34" charset="0"/>
              <a:buChar char="•"/>
            </a:pPr>
            <a:r>
              <a:rPr lang="en-IN" sz="2800" b="1" dirty="0"/>
              <a:t>Federated Learning Demo:</a:t>
            </a:r>
            <a:r>
              <a:rPr lang="en-IN" sz="2800" dirty="0"/>
              <a:t> Demonstrates multi-site safety model improvement through federated learning.</a:t>
            </a:r>
          </a:p>
          <a:p>
            <a:endParaRPr lang="en-IN" sz="2400" dirty="0"/>
          </a:p>
          <a:p>
            <a:r>
              <a:rPr lang="en-IN" sz="2400" dirty="0"/>
              <a:t>.</a:t>
            </a:r>
          </a:p>
        </p:txBody>
      </p:sp>
      <p:sp>
        <p:nvSpPr>
          <p:cNvPr id="8" name="object 8"/>
          <p:cNvSpPr txBox="1">
            <a:spLocks noGrp="1"/>
          </p:cNvSpPr>
          <p:nvPr>
            <p:ph type="title"/>
          </p:nvPr>
        </p:nvSpPr>
        <p:spPr>
          <a:xfrm>
            <a:off x="1016000" y="1305749"/>
            <a:ext cx="4023360" cy="886140"/>
          </a:xfrm>
          <a:prstGeom prst="rect">
            <a:avLst/>
          </a:prstGeom>
        </p:spPr>
        <p:txBody>
          <a:bodyPr vert="horz" wrap="square" lIns="0" tIns="166370" rIns="0" bIns="0" rtlCol="0">
            <a:spAutoFit/>
          </a:bodyPr>
          <a:lstStyle/>
          <a:p>
            <a:pPr marL="12700" marR="5080">
              <a:lnSpc>
                <a:spcPts val="5630"/>
              </a:lnSpc>
              <a:spcBef>
                <a:spcPts val="1310"/>
              </a:spcBef>
            </a:pPr>
            <a:endParaRPr sz="5700" dirty="0"/>
          </a:p>
        </p:txBody>
      </p:sp>
      <p:pic>
        <p:nvPicPr>
          <p:cNvPr id="10" name="Picture 9">
            <a:extLst>
              <a:ext uri="{FF2B5EF4-FFF2-40B4-BE49-F238E27FC236}">
                <a16:creationId xmlns:a16="http://schemas.microsoft.com/office/drawing/2014/main" id="{5FA3B352-C999-9FE7-6AFB-ED9F88D70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37304"/>
            <a:ext cx="7400925" cy="809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4CAA58-C5AD-7774-B5A6-9D15C7CB6C68}"/>
              </a:ext>
            </a:extLst>
          </p:cNvPr>
          <p:cNvSpPr txBox="1"/>
          <p:nvPr/>
        </p:nvSpPr>
        <p:spPr>
          <a:xfrm>
            <a:off x="1447800" y="2142678"/>
            <a:ext cx="15925800" cy="6001643"/>
          </a:xfrm>
          <a:prstGeom prst="rect">
            <a:avLst/>
          </a:prstGeom>
          <a:noFill/>
        </p:spPr>
        <p:txBody>
          <a:bodyPr wrap="square">
            <a:spAutoFit/>
          </a:bodyPr>
          <a:lstStyle/>
          <a:p>
            <a:r>
              <a:rPr lang="en-US" sz="3200" dirty="0"/>
              <a:t>In high-risk industrial sectors like construction, mining, and manufacturing, ensuring worker safety is paramount. An effective solution involves integrating Artificial Intelligence (AI) with Augmented Reality (AR) to create a predictive safety system that not only anticipates potential hazards but also provides real-time guidance to workers. By leveraging AI-powered APIs for visual hazard detection, the system can monitor worksite conditions in real-time, identifying risks such as equipment malfunctions or environmental dangers. When a potential hazard is detected, the AR component delivers immediate visual alerts to workers through smart devices, guiding them to safety. This proactive approach not only prevents accidents before they occur but also fosters a culture of safety and awareness among employees. Implementing such a system can lead to a significant reduction in workplace incidents, ensuring a safer environment for all. </a:t>
            </a:r>
          </a:p>
        </p:txBody>
      </p:sp>
      <p:sp>
        <p:nvSpPr>
          <p:cNvPr id="18" name="TextBox 17">
            <a:extLst>
              <a:ext uri="{FF2B5EF4-FFF2-40B4-BE49-F238E27FC236}">
                <a16:creationId xmlns:a16="http://schemas.microsoft.com/office/drawing/2014/main" id="{D8C1A138-08DB-9AB3-5C1F-DF256C1CFD28}"/>
              </a:ext>
            </a:extLst>
          </p:cNvPr>
          <p:cNvSpPr txBox="1"/>
          <p:nvPr/>
        </p:nvSpPr>
        <p:spPr>
          <a:xfrm>
            <a:off x="6553200" y="624919"/>
            <a:ext cx="8077200" cy="1323439"/>
          </a:xfrm>
          <a:prstGeom prst="rect">
            <a:avLst/>
          </a:prstGeom>
          <a:noFill/>
        </p:spPr>
        <p:txBody>
          <a:bodyPr wrap="square">
            <a:spAutoFit/>
          </a:bodyPr>
          <a:lstStyle/>
          <a:p>
            <a:r>
              <a:rPr lang="en-IN" sz="4000" b="1" u="sng" dirty="0"/>
              <a:t>SOLUTION:</a:t>
            </a:r>
          </a:p>
          <a:p>
            <a:endParaRPr lang="en-IN" sz="4000"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8190958" y="1646237"/>
            <a:ext cx="9712325" cy="6994525"/>
            <a:chOff x="8575671" y="3292791"/>
            <a:chExt cx="9712325" cy="6994525"/>
          </a:xfrm>
        </p:grpSpPr>
        <p:sp>
          <p:nvSpPr>
            <p:cNvPr id="4" name="object 4"/>
            <p:cNvSpPr/>
            <p:nvPr/>
          </p:nvSpPr>
          <p:spPr>
            <a:xfrm>
              <a:off x="8575671" y="5030832"/>
              <a:ext cx="9712325" cy="5256530"/>
            </a:xfrm>
            <a:custGeom>
              <a:avLst/>
              <a:gdLst/>
              <a:ahLst/>
              <a:cxnLst/>
              <a:rect l="l" t="t" r="r" b="b"/>
              <a:pathLst>
                <a:path w="9712325" h="5256530">
                  <a:moveTo>
                    <a:pt x="9712327" y="5256166"/>
                  </a:moveTo>
                  <a:lnTo>
                    <a:pt x="0" y="5256166"/>
                  </a:lnTo>
                  <a:lnTo>
                    <a:pt x="0" y="0"/>
                  </a:lnTo>
                  <a:lnTo>
                    <a:pt x="9712327" y="0"/>
                  </a:lnTo>
                  <a:lnTo>
                    <a:pt x="9712327" y="5256166"/>
                  </a:lnTo>
                  <a:close/>
                </a:path>
              </a:pathLst>
            </a:custGeom>
            <a:solidFill>
              <a:srgbClr val="B58673"/>
            </a:solidFill>
          </p:spPr>
          <p:txBody>
            <a:bodyPr wrap="square" lIns="0" tIns="0" rIns="0" bIns="0" rtlCol="0"/>
            <a:lstStyle/>
            <a:p>
              <a:endParaRPr/>
            </a:p>
          </p:txBody>
        </p:sp>
        <p:pic>
          <p:nvPicPr>
            <p:cNvPr id="5" name="object 5"/>
            <p:cNvPicPr/>
            <p:nvPr/>
          </p:nvPicPr>
          <p:blipFill>
            <a:blip r:embed="rId2" cstate="print"/>
            <a:stretch>
              <a:fillRect/>
            </a:stretch>
          </p:blipFill>
          <p:spPr>
            <a:xfrm>
              <a:off x="9116948" y="3292791"/>
              <a:ext cx="8554878" cy="6994207"/>
            </a:xfrm>
            <a:prstGeom prst="rect">
              <a:avLst/>
            </a:prstGeom>
          </p:spPr>
        </p:pic>
      </p:grpSp>
      <p:sp>
        <p:nvSpPr>
          <p:cNvPr id="10" name="TextBox 9">
            <a:extLst>
              <a:ext uri="{FF2B5EF4-FFF2-40B4-BE49-F238E27FC236}">
                <a16:creationId xmlns:a16="http://schemas.microsoft.com/office/drawing/2014/main" id="{D115BE88-4FEC-CCB3-8CAD-96FAAF3A6E1F}"/>
              </a:ext>
            </a:extLst>
          </p:cNvPr>
          <p:cNvSpPr txBox="1"/>
          <p:nvPr/>
        </p:nvSpPr>
        <p:spPr>
          <a:xfrm>
            <a:off x="533400" y="1080849"/>
            <a:ext cx="6625683" cy="8125301"/>
          </a:xfrm>
          <a:prstGeom prst="rect">
            <a:avLst/>
          </a:prstGeom>
          <a:noFill/>
        </p:spPr>
        <p:txBody>
          <a:bodyPr wrap="square">
            <a:spAutoFit/>
          </a:bodyPr>
          <a:lstStyle/>
          <a:p>
            <a:r>
              <a:rPr lang="en-US" sz="2800" b="1" dirty="0"/>
              <a:t>Scalability &amp; Future Scope</a:t>
            </a:r>
          </a:p>
          <a:p>
            <a:endParaRPr lang="en-US" sz="2800" b="1" dirty="0"/>
          </a:p>
          <a:p>
            <a:r>
              <a:rPr lang="en-US" sz="2400" b="1" dirty="0"/>
              <a:t>Expanding Horizons</a:t>
            </a:r>
          </a:p>
          <a:p>
            <a:r>
              <a:rPr lang="en-US" b="1" dirty="0"/>
              <a:t>Content:</a:t>
            </a:r>
            <a:endParaRPr lang="en-US" dirty="0"/>
          </a:p>
          <a:p>
            <a:pPr>
              <a:buFont typeface="+mj-lt"/>
              <a:buAutoNum type="arabicPeriod"/>
            </a:pPr>
            <a:r>
              <a:rPr lang="en-US" b="1" dirty="0"/>
              <a:t>Advanced Technology Integration:</a:t>
            </a:r>
            <a:endParaRPr lang="en-US" dirty="0"/>
          </a:p>
          <a:p>
            <a:pPr marL="742950" lvl="1" indent="-285750">
              <a:buFont typeface="+mj-lt"/>
              <a:buAutoNum type="arabicPeriod"/>
            </a:pPr>
            <a:r>
              <a:rPr lang="en-US" b="1" dirty="0"/>
              <a:t>Smart Helmets and Drones:</a:t>
            </a:r>
            <a:r>
              <a:rPr lang="en-US" dirty="0"/>
              <a:t> Enhance hazard detection by incorporating sensor-equipped smart helmets and deploying drones for aerial monitoring, providing comprehensive safety coverage. </a:t>
            </a:r>
          </a:p>
          <a:p>
            <a:pPr marL="742950" lvl="1" indent="-285750">
              <a:buFont typeface="+mj-lt"/>
              <a:buAutoNum type="arabicPeriod"/>
            </a:pPr>
            <a:r>
              <a:rPr lang="en-US" b="1" dirty="0"/>
              <a:t>Blockchain for Incident Reporting:</a:t>
            </a:r>
            <a:r>
              <a:rPr lang="en-US" dirty="0"/>
              <a:t> Implement blockchain to create immutable and transparent audit trails for incident reporting, ensuring data integrity. </a:t>
            </a:r>
            <a:r>
              <a:rPr lang="en-US" b="1" dirty="0"/>
              <a:t>Edge AI Deployment:</a:t>
            </a:r>
            <a:endParaRPr lang="en-US" dirty="0"/>
          </a:p>
          <a:p>
            <a:pPr marL="742950" lvl="1" indent="-285750">
              <a:buFont typeface="+mj-lt"/>
              <a:buAutoNum type="arabicPeriod"/>
            </a:pPr>
            <a:r>
              <a:rPr lang="en-US" b="1" dirty="0"/>
              <a:t>On-Site Processing:</a:t>
            </a:r>
            <a:r>
              <a:rPr lang="en-US" dirty="0"/>
              <a:t> Deploy AI models on edge devices to enable real-time, on-site data processing, reducing latency and improving hazard detection responsiveness. </a:t>
            </a:r>
          </a:p>
          <a:p>
            <a:pPr>
              <a:buFont typeface="+mj-lt"/>
              <a:buAutoNum type="arabicPeriod"/>
            </a:pPr>
            <a:r>
              <a:rPr lang="en-US" b="1" dirty="0"/>
              <a:t>Industry Adaptation:</a:t>
            </a:r>
            <a:endParaRPr lang="en-US" dirty="0"/>
          </a:p>
          <a:p>
            <a:pPr marL="742950" lvl="1" indent="-285750">
              <a:buFont typeface="+mj-lt"/>
              <a:buAutoNum type="arabicPeriod"/>
            </a:pPr>
            <a:r>
              <a:rPr lang="en-US" b="1" dirty="0"/>
              <a:t>Sector Customization:</a:t>
            </a:r>
            <a:r>
              <a:rPr lang="en-US" dirty="0"/>
              <a:t> Tailor the system for various industries such as construction, mining, and manufacturing, addressing unique safety challenges in each field. </a:t>
            </a:r>
          </a:p>
          <a:p>
            <a:pPr>
              <a:buFont typeface="+mj-lt"/>
              <a:buAutoNum type="arabicPeriod"/>
            </a:pPr>
            <a:r>
              <a:rPr lang="en-US" b="1" dirty="0"/>
              <a:t>Enhanced Predictive Analytics:</a:t>
            </a:r>
            <a:endParaRPr lang="en-US" dirty="0"/>
          </a:p>
          <a:p>
            <a:pPr marL="742950" lvl="1" indent="-285750">
              <a:buFont typeface="+mj-lt"/>
              <a:buAutoNum type="arabicPeriod"/>
            </a:pPr>
            <a:r>
              <a:rPr lang="en-US" b="1" dirty="0"/>
              <a:t>Proactive Risk Mitigation:</a:t>
            </a:r>
            <a:r>
              <a:rPr lang="en-US" dirty="0"/>
              <a:t> Utilize AI to predict potential hazards before they occur, allowing for preventive measures and reducing workplace accidents. </a:t>
            </a:r>
          </a:p>
          <a:p>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016000" y="1305749"/>
            <a:ext cx="3233420" cy="896619"/>
          </a:xfrm>
          <a:prstGeom prst="rect">
            <a:avLst/>
          </a:prstGeom>
        </p:spPr>
        <p:txBody>
          <a:bodyPr vert="horz" wrap="square" lIns="0" tIns="14604" rIns="0" bIns="0" rtlCol="0">
            <a:spAutoFit/>
          </a:bodyPr>
          <a:lstStyle/>
          <a:p>
            <a:pPr marL="12700">
              <a:lnSpc>
                <a:spcPct val="100000"/>
              </a:lnSpc>
              <a:spcBef>
                <a:spcPts val="114"/>
              </a:spcBef>
            </a:pPr>
            <a:r>
              <a:rPr sz="5700" spc="-170" dirty="0">
                <a:solidFill>
                  <a:srgbClr val="AB7560"/>
                </a:solidFill>
              </a:rPr>
              <a:t>Conclusion</a:t>
            </a:r>
            <a:endParaRPr sz="5700" dirty="0"/>
          </a:p>
        </p:txBody>
      </p:sp>
      <p:sp>
        <p:nvSpPr>
          <p:cNvPr id="13" name="TextBox 12">
            <a:extLst>
              <a:ext uri="{FF2B5EF4-FFF2-40B4-BE49-F238E27FC236}">
                <a16:creationId xmlns:a16="http://schemas.microsoft.com/office/drawing/2014/main" id="{91264D6C-0905-0188-0999-A20B6D57920C}"/>
              </a:ext>
            </a:extLst>
          </p:cNvPr>
          <p:cNvSpPr txBox="1"/>
          <p:nvPr/>
        </p:nvSpPr>
        <p:spPr>
          <a:xfrm>
            <a:off x="939180" y="2979608"/>
            <a:ext cx="9347820" cy="6494085"/>
          </a:xfrm>
          <a:prstGeom prst="rect">
            <a:avLst/>
          </a:prstGeom>
          <a:noFill/>
        </p:spPr>
        <p:txBody>
          <a:bodyPr wrap="square">
            <a:spAutoFit/>
          </a:bodyPr>
          <a:lstStyle/>
          <a:p>
            <a:endParaRPr lang="en-US" sz="3200" dirty="0"/>
          </a:p>
          <a:p>
            <a:pPr>
              <a:buFont typeface="Arial" panose="020B0604020202020204" pitchFamily="34" charset="0"/>
              <a:buChar char="•"/>
            </a:pPr>
            <a:r>
              <a:rPr lang="en-US" sz="3200" dirty="0"/>
              <a:t>Integrating advanced technologies like AI, AR, smart helmets, drones, blockchain, and edge computing into workplace safety systems offers a comprehensive approach to hazard detection and prevention.</a:t>
            </a:r>
          </a:p>
          <a:p>
            <a:pPr>
              <a:buFont typeface="Arial" panose="020B0604020202020204" pitchFamily="34" charset="0"/>
              <a:buChar char="•"/>
            </a:pPr>
            <a:r>
              <a:rPr lang="en-US" sz="3200" dirty="0"/>
              <a:t>These innovations enable real-time monitoring, predictive analytics, and proactive risk mitigation, leading to safer work environments across various industries.</a:t>
            </a:r>
          </a:p>
          <a:p>
            <a:pPr>
              <a:buFont typeface="Arial" panose="020B0604020202020204" pitchFamily="34" charset="0"/>
              <a:buChar char="•"/>
            </a:pPr>
            <a:r>
              <a:rPr lang="en-US" sz="3200" dirty="0"/>
              <a:t>By embracing these scalable solutions, organizations can significantly reduce workplace accidents and enhance overall safety protocols.</a:t>
            </a:r>
          </a:p>
        </p:txBody>
      </p:sp>
      <p:graphicFrame>
        <p:nvGraphicFramePr>
          <p:cNvPr id="14" name="Chart 13">
            <a:extLst>
              <a:ext uri="{FF2B5EF4-FFF2-40B4-BE49-F238E27FC236}">
                <a16:creationId xmlns:a16="http://schemas.microsoft.com/office/drawing/2014/main" id="{28EACEA6-CB5D-9DBF-9228-7499C6952519}"/>
              </a:ext>
            </a:extLst>
          </p:cNvPr>
          <p:cNvGraphicFramePr>
            <a:graphicFrameLocks noGrp="1"/>
          </p:cNvGraphicFramePr>
          <p:nvPr>
            <p:extLst>
              <p:ext uri="{D42A27DB-BD31-4B8C-83A1-F6EECF244321}">
                <p14:modId xmlns:p14="http://schemas.microsoft.com/office/powerpoint/2010/main" val="395872528"/>
              </p:ext>
            </p:extLst>
          </p:nvPr>
        </p:nvGraphicFramePr>
        <p:xfrm>
          <a:off x="10287000" y="2019300"/>
          <a:ext cx="6400800" cy="62647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B7560"/>
          </a:solidFill>
        </p:spPr>
        <p:txBody>
          <a:bodyPr wrap="square" lIns="0" tIns="0" rIns="0" bIns="0" rtlCol="0"/>
          <a:lstStyle/>
          <a:p>
            <a:endParaRPr/>
          </a:p>
        </p:txBody>
      </p:sp>
      <p:grpSp>
        <p:nvGrpSpPr>
          <p:cNvPr id="3" name="object 3"/>
          <p:cNvGrpSpPr/>
          <p:nvPr/>
        </p:nvGrpSpPr>
        <p:grpSpPr>
          <a:xfrm>
            <a:off x="9381099" y="661933"/>
            <a:ext cx="8906900" cy="9558942"/>
            <a:chOff x="9381504" y="728419"/>
            <a:chExt cx="8906900" cy="9558942"/>
          </a:xfrm>
        </p:grpSpPr>
        <p:sp>
          <p:nvSpPr>
            <p:cNvPr id="4" name="object 4"/>
            <p:cNvSpPr/>
            <p:nvPr/>
          </p:nvSpPr>
          <p:spPr>
            <a:xfrm>
              <a:off x="9990744" y="8831476"/>
              <a:ext cx="8297660" cy="1455885"/>
            </a:xfrm>
            <a:custGeom>
              <a:avLst/>
              <a:gdLst/>
              <a:ahLst/>
              <a:cxnLst/>
              <a:rect l="l" t="t" r="r" b="b"/>
              <a:pathLst>
                <a:path w="9696450" h="5256530">
                  <a:moveTo>
                    <a:pt x="9696044" y="5256166"/>
                  </a:moveTo>
                  <a:lnTo>
                    <a:pt x="0" y="5256166"/>
                  </a:lnTo>
                  <a:lnTo>
                    <a:pt x="0" y="0"/>
                  </a:lnTo>
                  <a:lnTo>
                    <a:pt x="9696044" y="0"/>
                  </a:lnTo>
                  <a:lnTo>
                    <a:pt x="9696044" y="5256166"/>
                  </a:lnTo>
                  <a:close/>
                </a:path>
              </a:pathLst>
            </a:custGeom>
            <a:solidFill>
              <a:srgbClr val="B58673"/>
            </a:solidFill>
          </p:spPr>
          <p:txBody>
            <a:bodyPr wrap="square" lIns="0" tIns="0" rIns="0" bIns="0" rtlCol="0"/>
            <a:lstStyle/>
            <a:p>
              <a:r>
                <a:rPr lang="en-IN" dirty="0"/>
                <a:t>GITHUB LINK:</a:t>
              </a:r>
              <a:endParaRPr dirty="0"/>
            </a:p>
          </p:txBody>
        </p:sp>
        <p:pic>
          <p:nvPicPr>
            <p:cNvPr id="5" name="object 5"/>
            <p:cNvPicPr/>
            <p:nvPr/>
          </p:nvPicPr>
          <p:blipFill>
            <a:blip r:embed="rId2" cstate="print"/>
            <a:stretch>
              <a:fillRect/>
            </a:stretch>
          </p:blipFill>
          <p:spPr>
            <a:xfrm>
              <a:off x="9381504" y="728419"/>
              <a:ext cx="8317799" cy="6286235"/>
            </a:xfrm>
            <a:prstGeom prst="rect">
              <a:avLst/>
            </a:prstGeom>
          </p:spPr>
        </p:pic>
        <p:sp>
          <p:nvSpPr>
            <p:cNvPr id="6" name="object 6"/>
            <p:cNvSpPr/>
            <p:nvPr/>
          </p:nvSpPr>
          <p:spPr>
            <a:xfrm>
              <a:off x="9480656" y="8355328"/>
              <a:ext cx="286385" cy="286385"/>
            </a:xfrm>
            <a:custGeom>
              <a:avLst/>
              <a:gdLst/>
              <a:ahLst/>
              <a:cxnLst/>
              <a:rect l="l" t="t" r="r" b="b"/>
              <a:pathLst>
                <a:path w="286384" h="286384">
                  <a:moveTo>
                    <a:pt x="143172" y="286345"/>
                  </a:moveTo>
                  <a:lnTo>
                    <a:pt x="101611" y="280181"/>
                  </a:lnTo>
                  <a:lnTo>
                    <a:pt x="63630" y="262216"/>
                  </a:lnTo>
                  <a:lnTo>
                    <a:pt x="32497" y="234001"/>
                  </a:lnTo>
                  <a:lnTo>
                    <a:pt x="10898" y="197962"/>
                  </a:lnTo>
                  <a:lnTo>
                    <a:pt x="687" y="157206"/>
                  </a:lnTo>
                  <a:lnTo>
                    <a:pt x="0" y="143172"/>
                  </a:lnTo>
                  <a:lnTo>
                    <a:pt x="171" y="136138"/>
                  </a:lnTo>
                  <a:lnTo>
                    <a:pt x="8365" y="94946"/>
                  </a:lnTo>
                  <a:lnTo>
                    <a:pt x="28179" y="57877"/>
                  </a:lnTo>
                  <a:lnTo>
                    <a:pt x="57877" y="28179"/>
                  </a:lnTo>
                  <a:lnTo>
                    <a:pt x="94946" y="8365"/>
                  </a:lnTo>
                  <a:lnTo>
                    <a:pt x="136138" y="171"/>
                  </a:lnTo>
                  <a:lnTo>
                    <a:pt x="143172" y="0"/>
                  </a:lnTo>
                  <a:lnTo>
                    <a:pt x="150206" y="171"/>
                  </a:lnTo>
                  <a:lnTo>
                    <a:pt x="191398" y="8365"/>
                  </a:lnTo>
                  <a:lnTo>
                    <a:pt x="228467" y="28179"/>
                  </a:lnTo>
                  <a:lnTo>
                    <a:pt x="258165" y="57877"/>
                  </a:lnTo>
                  <a:lnTo>
                    <a:pt x="277979" y="94946"/>
                  </a:lnTo>
                  <a:lnTo>
                    <a:pt x="286173" y="136138"/>
                  </a:lnTo>
                  <a:lnTo>
                    <a:pt x="286345" y="143172"/>
                  </a:lnTo>
                  <a:lnTo>
                    <a:pt x="286173" y="150206"/>
                  </a:lnTo>
                  <a:lnTo>
                    <a:pt x="277979" y="191398"/>
                  </a:lnTo>
                  <a:lnTo>
                    <a:pt x="258165" y="228467"/>
                  </a:lnTo>
                  <a:lnTo>
                    <a:pt x="228467" y="258165"/>
                  </a:lnTo>
                  <a:lnTo>
                    <a:pt x="191398" y="277979"/>
                  </a:lnTo>
                  <a:lnTo>
                    <a:pt x="150206" y="286173"/>
                  </a:lnTo>
                  <a:lnTo>
                    <a:pt x="143172" y="286345"/>
                  </a:lnTo>
                  <a:close/>
                </a:path>
              </a:pathLst>
            </a:custGeom>
            <a:solidFill>
              <a:srgbClr val="FFF7F2"/>
            </a:solidFill>
          </p:spPr>
          <p:txBody>
            <a:bodyPr wrap="square" lIns="0" tIns="0" rIns="0" bIns="0" rtlCol="0"/>
            <a:lstStyle/>
            <a:p>
              <a:endParaRPr/>
            </a:p>
          </p:txBody>
        </p:sp>
        <p:pic>
          <p:nvPicPr>
            <p:cNvPr id="7" name="object 7"/>
            <p:cNvPicPr/>
            <p:nvPr/>
          </p:nvPicPr>
          <p:blipFill>
            <a:blip r:embed="rId3" cstate="print"/>
            <a:stretch>
              <a:fillRect/>
            </a:stretch>
          </p:blipFill>
          <p:spPr>
            <a:xfrm>
              <a:off x="9548211" y="8416547"/>
              <a:ext cx="144616" cy="158127"/>
            </a:xfrm>
            <a:prstGeom prst="rect">
              <a:avLst/>
            </a:prstGeom>
          </p:spPr>
        </p:pic>
        <p:sp>
          <p:nvSpPr>
            <p:cNvPr id="8" name="object 8"/>
            <p:cNvSpPr/>
            <p:nvPr/>
          </p:nvSpPr>
          <p:spPr>
            <a:xfrm>
              <a:off x="9480656" y="8765218"/>
              <a:ext cx="286385" cy="286385"/>
            </a:xfrm>
            <a:custGeom>
              <a:avLst/>
              <a:gdLst/>
              <a:ahLst/>
              <a:cxnLst/>
              <a:rect l="l" t="t" r="r" b="b"/>
              <a:pathLst>
                <a:path w="286384" h="286384">
                  <a:moveTo>
                    <a:pt x="143172" y="286345"/>
                  </a:moveTo>
                  <a:lnTo>
                    <a:pt x="101611" y="280181"/>
                  </a:lnTo>
                  <a:lnTo>
                    <a:pt x="63630" y="262216"/>
                  </a:lnTo>
                  <a:lnTo>
                    <a:pt x="32497" y="234001"/>
                  </a:lnTo>
                  <a:lnTo>
                    <a:pt x="10898" y="197962"/>
                  </a:lnTo>
                  <a:lnTo>
                    <a:pt x="687" y="157206"/>
                  </a:lnTo>
                  <a:lnTo>
                    <a:pt x="0" y="143172"/>
                  </a:lnTo>
                  <a:lnTo>
                    <a:pt x="171" y="136138"/>
                  </a:lnTo>
                  <a:lnTo>
                    <a:pt x="8365" y="94946"/>
                  </a:lnTo>
                  <a:lnTo>
                    <a:pt x="28179" y="57877"/>
                  </a:lnTo>
                  <a:lnTo>
                    <a:pt x="57877" y="28179"/>
                  </a:lnTo>
                  <a:lnTo>
                    <a:pt x="94946" y="8365"/>
                  </a:lnTo>
                  <a:lnTo>
                    <a:pt x="136138" y="171"/>
                  </a:lnTo>
                  <a:lnTo>
                    <a:pt x="143172" y="0"/>
                  </a:lnTo>
                  <a:lnTo>
                    <a:pt x="150206" y="171"/>
                  </a:lnTo>
                  <a:lnTo>
                    <a:pt x="191398" y="8365"/>
                  </a:lnTo>
                  <a:lnTo>
                    <a:pt x="228467" y="28179"/>
                  </a:lnTo>
                  <a:lnTo>
                    <a:pt x="258165" y="57877"/>
                  </a:lnTo>
                  <a:lnTo>
                    <a:pt x="277979" y="94946"/>
                  </a:lnTo>
                  <a:lnTo>
                    <a:pt x="286173" y="136138"/>
                  </a:lnTo>
                  <a:lnTo>
                    <a:pt x="286345" y="143172"/>
                  </a:lnTo>
                  <a:lnTo>
                    <a:pt x="286173" y="150206"/>
                  </a:lnTo>
                  <a:lnTo>
                    <a:pt x="277979" y="191398"/>
                  </a:lnTo>
                  <a:lnTo>
                    <a:pt x="258165" y="228467"/>
                  </a:lnTo>
                  <a:lnTo>
                    <a:pt x="228467" y="258165"/>
                  </a:lnTo>
                  <a:lnTo>
                    <a:pt x="191398" y="277979"/>
                  </a:lnTo>
                  <a:lnTo>
                    <a:pt x="150206" y="286173"/>
                  </a:lnTo>
                  <a:lnTo>
                    <a:pt x="143172" y="286345"/>
                  </a:lnTo>
                  <a:close/>
                </a:path>
              </a:pathLst>
            </a:custGeom>
            <a:solidFill>
              <a:srgbClr val="FFF7F2"/>
            </a:solidFill>
          </p:spPr>
          <p:txBody>
            <a:bodyPr wrap="square" lIns="0" tIns="0" rIns="0" bIns="0" rtlCol="0"/>
            <a:lstStyle/>
            <a:p>
              <a:endParaRPr/>
            </a:p>
          </p:txBody>
        </p:sp>
        <p:pic>
          <p:nvPicPr>
            <p:cNvPr id="9" name="object 9"/>
            <p:cNvPicPr/>
            <p:nvPr/>
          </p:nvPicPr>
          <p:blipFill>
            <a:blip r:embed="rId4" cstate="print"/>
            <a:stretch>
              <a:fillRect/>
            </a:stretch>
          </p:blipFill>
          <p:spPr>
            <a:xfrm>
              <a:off x="9550323" y="8831477"/>
              <a:ext cx="151085" cy="149873"/>
            </a:xfrm>
            <a:prstGeom prst="rect">
              <a:avLst/>
            </a:prstGeom>
          </p:spPr>
        </p:pic>
        <p:sp>
          <p:nvSpPr>
            <p:cNvPr id="10" name="object 10"/>
            <p:cNvSpPr/>
            <p:nvPr/>
          </p:nvSpPr>
          <p:spPr>
            <a:xfrm>
              <a:off x="9480662" y="9175464"/>
              <a:ext cx="286385" cy="286385"/>
            </a:xfrm>
            <a:custGeom>
              <a:avLst/>
              <a:gdLst/>
              <a:ahLst/>
              <a:cxnLst/>
              <a:rect l="l" t="t" r="r" b="b"/>
              <a:pathLst>
                <a:path w="286384" h="286384">
                  <a:moveTo>
                    <a:pt x="143172" y="286345"/>
                  </a:moveTo>
                  <a:lnTo>
                    <a:pt x="101611" y="280181"/>
                  </a:lnTo>
                  <a:lnTo>
                    <a:pt x="63630" y="262216"/>
                  </a:lnTo>
                  <a:lnTo>
                    <a:pt x="32497" y="234001"/>
                  </a:lnTo>
                  <a:lnTo>
                    <a:pt x="10898" y="197962"/>
                  </a:lnTo>
                  <a:lnTo>
                    <a:pt x="687" y="157206"/>
                  </a:lnTo>
                  <a:lnTo>
                    <a:pt x="0" y="143172"/>
                  </a:lnTo>
                  <a:lnTo>
                    <a:pt x="171" y="136138"/>
                  </a:lnTo>
                  <a:lnTo>
                    <a:pt x="8365" y="94946"/>
                  </a:lnTo>
                  <a:lnTo>
                    <a:pt x="28179" y="57877"/>
                  </a:lnTo>
                  <a:lnTo>
                    <a:pt x="57877" y="28179"/>
                  </a:lnTo>
                  <a:lnTo>
                    <a:pt x="94946" y="8365"/>
                  </a:lnTo>
                  <a:lnTo>
                    <a:pt x="136138" y="171"/>
                  </a:lnTo>
                  <a:lnTo>
                    <a:pt x="143172" y="0"/>
                  </a:lnTo>
                  <a:lnTo>
                    <a:pt x="150206" y="171"/>
                  </a:lnTo>
                  <a:lnTo>
                    <a:pt x="191398" y="8365"/>
                  </a:lnTo>
                  <a:lnTo>
                    <a:pt x="228467" y="28179"/>
                  </a:lnTo>
                  <a:lnTo>
                    <a:pt x="258165" y="57877"/>
                  </a:lnTo>
                  <a:lnTo>
                    <a:pt x="277979" y="94946"/>
                  </a:lnTo>
                  <a:lnTo>
                    <a:pt x="286173" y="136138"/>
                  </a:lnTo>
                  <a:lnTo>
                    <a:pt x="286345" y="143172"/>
                  </a:lnTo>
                  <a:lnTo>
                    <a:pt x="286173" y="150206"/>
                  </a:lnTo>
                  <a:lnTo>
                    <a:pt x="277979" y="191398"/>
                  </a:lnTo>
                  <a:lnTo>
                    <a:pt x="258165" y="228467"/>
                  </a:lnTo>
                  <a:lnTo>
                    <a:pt x="228467" y="258165"/>
                  </a:lnTo>
                  <a:lnTo>
                    <a:pt x="191398" y="277979"/>
                  </a:lnTo>
                  <a:lnTo>
                    <a:pt x="150206" y="286173"/>
                  </a:lnTo>
                  <a:lnTo>
                    <a:pt x="143172" y="286345"/>
                  </a:lnTo>
                  <a:close/>
                </a:path>
              </a:pathLst>
            </a:custGeom>
            <a:solidFill>
              <a:srgbClr val="FFF7F2"/>
            </a:solidFill>
          </p:spPr>
          <p:txBody>
            <a:bodyPr wrap="square" lIns="0" tIns="0" rIns="0" bIns="0" rtlCol="0"/>
            <a:lstStyle/>
            <a:p>
              <a:endParaRPr/>
            </a:p>
          </p:txBody>
        </p:sp>
        <p:pic>
          <p:nvPicPr>
            <p:cNvPr id="11" name="object 11"/>
            <p:cNvPicPr/>
            <p:nvPr/>
          </p:nvPicPr>
          <p:blipFill>
            <a:blip r:embed="rId5" cstate="print"/>
            <a:stretch>
              <a:fillRect/>
            </a:stretch>
          </p:blipFill>
          <p:spPr>
            <a:xfrm>
              <a:off x="9533928" y="9264925"/>
              <a:ext cx="178965" cy="107313"/>
            </a:xfrm>
            <a:prstGeom prst="rect">
              <a:avLst/>
            </a:prstGeom>
          </p:spPr>
        </p:pic>
        <p:sp>
          <p:nvSpPr>
            <p:cNvPr id="12" name="object 12"/>
            <p:cNvSpPr/>
            <p:nvPr/>
          </p:nvSpPr>
          <p:spPr>
            <a:xfrm>
              <a:off x="13586133" y="8355328"/>
              <a:ext cx="286385" cy="286385"/>
            </a:xfrm>
            <a:custGeom>
              <a:avLst/>
              <a:gdLst/>
              <a:ahLst/>
              <a:cxnLst/>
              <a:rect l="l" t="t" r="r" b="b"/>
              <a:pathLst>
                <a:path w="286384" h="286384">
                  <a:moveTo>
                    <a:pt x="143172" y="286345"/>
                  </a:moveTo>
                  <a:lnTo>
                    <a:pt x="101611" y="280181"/>
                  </a:lnTo>
                  <a:lnTo>
                    <a:pt x="63630" y="262216"/>
                  </a:lnTo>
                  <a:lnTo>
                    <a:pt x="32497" y="234001"/>
                  </a:lnTo>
                  <a:lnTo>
                    <a:pt x="10898" y="197962"/>
                  </a:lnTo>
                  <a:lnTo>
                    <a:pt x="687" y="157206"/>
                  </a:lnTo>
                  <a:lnTo>
                    <a:pt x="0" y="143172"/>
                  </a:lnTo>
                  <a:lnTo>
                    <a:pt x="171" y="136138"/>
                  </a:lnTo>
                  <a:lnTo>
                    <a:pt x="8365" y="94946"/>
                  </a:lnTo>
                  <a:lnTo>
                    <a:pt x="28179" y="57877"/>
                  </a:lnTo>
                  <a:lnTo>
                    <a:pt x="57877" y="28179"/>
                  </a:lnTo>
                  <a:lnTo>
                    <a:pt x="94946" y="8365"/>
                  </a:lnTo>
                  <a:lnTo>
                    <a:pt x="136138" y="171"/>
                  </a:lnTo>
                  <a:lnTo>
                    <a:pt x="143172" y="0"/>
                  </a:lnTo>
                  <a:lnTo>
                    <a:pt x="150206" y="171"/>
                  </a:lnTo>
                  <a:lnTo>
                    <a:pt x="191398" y="8365"/>
                  </a:lnTo>
                  <a:lnTo>
                    <a:pt x="228467" y="28179"/>
                  </a:lnTo>
                  <a:lnTo>
                    <a:pt x="258165" y="57877"/>
                  </a:lnTo>
                  <a:lnTo>
                    <a:pt x="277979" y="94946"/>
                  </a:lnTo>
                  <a:lnTo>
                    <a:pt x="286173" y="136138"/>
                  </a:lnTo>
                  <a:lnTo>
                    <a:pt x="286345" y="143172"/>
                  </a:lnTo>
                  <a:lnTo>
                    <a:pt x="286173" y="150206"/>
                  </a:lnTo>
                  <a:lnTo>
                    <a:pt x="277979" y="191398"/>
                  </a:lnTo>
                  <a:lnTo>
                    <a:pt x="258165" y="228467"/>
                  </a:lnTo>
                  <a:lnTo>
                    <a:pt x="228467" y="258165"/>
                  </a:lnTo>
                  <a:lnTo>
                    <a:pt x="191398" y="277979"/>
                  </a:lnTo>
                  <a:lnTo>
                    <a:pt x="150206" y="286173"/>
                  </a:lnTo>
                  <a:lnTo>
                    <a:pt x="143172" y="286345"/>
                  </a:lnTo>
                  <a:close/>
                </a:path>
              </a:pathLst>
            </a:custGeom>
            <a:solidFill>
              <a:srgbClr val="FFF7F2"/>
            </a:solidFill>
          </p:spPr>
          <p:txBody>
            <a:bodyPr wrap="square" lIns="0" tIns="0" rIns="0" bIns="0" rtlCol="0"/>
            <a:lstStyle/>
            <a:p>
              <a:endParaRPr/>
            </a:p>
          </p:txBody>
        </p:sp>
        <p:pic>
          <p:nvPicPr>
            <p:cNvPr id="13" name="object 13"/>
            <p:cNvPicPr/>
            <p:nvPr/>
          </p:nvPicPr>
          <p:blipFill>
            <a:blip r:embed="rId6" cstate="print"/>
            <a:stretch>
              <a:fillRect/>
            </a:stretch>
          </p:blipFill>
          <p:spPr>
            <a:xfrm>
              <a:off x="13639823" y="8409018"/>
              <a:ext cx="178965" cy="178965"/>
            </a:xfrm>
            <a:prstGeom prst="rect">
              <a:avLst/>
            </a:prstGeom>
          </p:spPr>
        </p:pic>
        <p:sp>
          <p:nvSpPr>
            <p:cNvPr id="14" name="object 14"/>
            <p:cNvSpPr/>
            <p:nvPr/>
          </p:nvSpPr>
          <p:spPr>
            <a:xfrm>
              <a:off x="13586134" y="8765218"/>
              <a:ext cx="286385" cy="286385"/>
            </a:xfrm>
            <a:custGeom>
              <a:avLst/>
              <a:gdLst/>
              <a:ahLst/>
              <a:cxnLst/>
              <a:rect l="l" t="t" r="r" b="b"/>
              <a:pathLst>
                <a:path w="286384" h="286384">
                  <a:moveTo>
                    <a:pt x="143172" y="286345"/>
                  </a:moveTo>
                  <a:lnTo>
                    <a:pt x="101611" y="280181"/>
                  </a:lnTo>
                  <a:lnTo>
                    <a:pt x="63630" y="262216"/>
                  </a:lnTo>
                  <a:lnTo>
                    <a:pt x="32497" y="234001"/>
                  </a:lnTo>
                  <a:lnTo>
                    <a:pt x="10898" y="197962"/>
                  </a:lnTo>
                  <a:lnTo>
                    <a:pt x="687" y="157206"/>
                  </a:lnTo>
                  <a:lnTo>
                    <a:pt x="0" y="143172"/>
                  </a:lnTo>
                  <a:lnTo>
                    <a:pt x="171" y="136138"/>
                  </a:lnTo>
                  <a:lnTo>
                    <a:pt x="8365" y="94946"/>
                  </a:lnTo>
                  <a:lnTo>
                    <a:pt x="28179" y="57877"/>
                  </a:lnTo>
                  <a:lnTo>
                    <a:pt x="57877" y="28179"/>
                  </a:lnTo>
                  <a:lnTo>
                    <a:pt x="94946" y="8365"/>
                  </a:lnTo>
                  <a:lnTo>
                    <a:pt x="136138" y="171"/>
                  </a:lnTo>
                  <a:lnTo>
                    <a:pt x="143172" y="0"/>
                  </a:lnTo>
                  <a:lnTo>
                    <a:pt x="150206" y="171"/>
                  </a:lnTo>
                  <a:lnTo>
                    <a:pt x="191398" y="8365"/>
                  </a:lnTo>
                  <a:lnTo>
                    <a:pt x="228467" y="28179"/>
                  </a:lnTo>
                  <a:lnTo>
                    <a:pt x="258165" y="57877"/>
                  </a:lnTo>
                  <a:lnTo>
                    <a:pt x="277979" y="94946"/>
                  </a:lnTo>
                  <a:lnTo>
                    <a:pt x="286173" y="136138"/>
                  </a:lnTo>
                  <a:lnTo>
                    <a:pt x="286345" y="143172"/>
                  </a:lnTo>
                  <a:lnTo>
                    <a:pt x="286162" y="150202"/>
                  </a:lnTo>
                  <a:lnTo>
                    <a:pt x="277923" y="191368"/>
                  </a:lnTo>
                  <a:lnTo>
                    <a:pt x="258095" y="228410"/>
                  </a:lnTo>
                  <a:lnTo>
                    <a:pt x="228410" y="258095"/>
                  </a:lnTo>
                  <a:lnTo>
                    <a:pt x="191368" y="277923"/>
                  </a:lnTo>
                  <a:lnTo>
                    <a:pt x="150202" y="286162"/>
                  </a:lnTo>
                  <a:lnTo>
                    <a:pt x="143172" y="286345"/>
                  </a:lnTo>
                  <a:close/>
                </a:path>
              </a:pathLst>
            </a:custGeom>
            <a:solidFill>
              <a:srgbClr val="FFF7F2"/>
            </a:solidFill>
          </p:spPr>
          <p:txBody>
            <a:bodyPr wrap="square" lIns="0" tIns="0" rIns="0" bIns="0" rtlCol="0"/>
            <a:lstStyle/>
            <a:p>
              <a:endParaRPr/>
            </a:p>
          </p:txBody>
        </p:sp>
        <p:pic>
          <p:nvPicPr>
            <p:cNvPr id="15" name="object 15"/>
            <p:cNvPicPr/>
            <p:nvPr/>
          </p:nvPicPr>
          <p:blipFill>
            <a:blip r:embed="rId7" cstate="print"/>
            <a:stretch>
              <a:fillRect/>
            </a:stretch>
          </p:blipFill>
          <p:spPr>
            <a:xfrm>
              <a:off x="13662601" y="8835177"/>
              <a:ext cx="135021" cy="146426"/>
            </a:xfrm>
            <a:prstGeom prst="rect">
              <a:avLst/>
            </a:prstGeom>
          </p:spPr>
        </p:pic>
      </p:grpSp>
      <p:sp>
        <p:nvSpPr>
          <p:cNvPr id="16" name="object 1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dirty="0"/>
              <a:t>y</a:t>
            </a:r>
          </a:p>
        </p:txBody>
      </p:sp>
      <p:sp>
        <p:nvSpPr>
          <p:cNvPr id="17" name="object 17"/>
          <p:cNvSpPr txBox="1"/>
          <p:nvPr/>
        </p:nvSpPr>
        <p:spPr>
          <a:xfrm>
            <a:off x="759244" y="1166390"/>
            <a:ext cx="6957695" cy="7013458"/>
          </a:xfrm>
          <a:prstGeom prst="rect">
            <a:avLst/>
          </a:prstGeom>
        </p:spPr>
        <p:txBody>
          <a:bodyPr vert="horz" wrap="square" lIns="0" tIns="725170" rIns="0" bIns="0" rtlCol="0">
            <a:spAutoFit/>
          </a:bodyPr>
          <a:lstStyle/>
          <a:p>
            <a:pPr marL="12700" marR="1081405">
              <a:lnSpc>
                <a:spcPct val="73200"/>
              </a:lnSpc>
              <a:spcBef>
                <a:spcPts val="5710"/>
              </a:spcBef>
            </a:pPr>
            <a:r>
              <a:rPr sz="17450" spc="-645" dirty="0">
                <a:solidFill>
                  <a:srgbClr val="FFFFFF"/>
                </a:solidFill>
                <a:latin typeface="Tahoma"/>
                <a:cs typeface="Tahoma"/>
              </a:rPr>
              <a:t>T</a:t>
            </a:r>
            <a:r>
              <a:rPr sz="17450" spc="-670" dirty="0">
                <a:solidFill>
                  <a:srgbClr val="FFFFFF"/>
                </a:solidFill>
                <a:latin typeface="Tahoma"/>
                <a:cs typeface="Tahoma"/>
              </a:rPr>
              <a:t>h</a:t>
            </a:r>
            <a:r>
              <a:rPr sz="17450" spc="-520" dirty="0">
                <a:solidFill>
                  <a:srgbClr val="FFFFFF"/>
                </a:solidFill>
                <a:latin typeface="Tahoma"/>
                <a:cs typeface="Tahoma"/>
              </a:rPr>
              <a:t>a</a:t>
            </a:r>
            <a:r>
              <a:rPr sz="17450" spc="-645" dirty="0">
                <a:solidFill>
                  <a:srgbClr val="FFFFFF"/>
                </a:solidFill>
                <a:latin typeface="Tahoma"/>
                <a:cs typeface="Tahoma"/>
              </a:rPr>
              <a:t>n</a:t>
            </a:r>
            <a:r>
              <a:rPr sz="17450" spc="570" dirty="0">
                <a:solidFill>
                  <a:srgbClr val="FFFFFF"/>
                </a:solidFill>
                <a:latin typeface="Tahoma"/>
                <a:cs typeface="Tahoma"/>
              </a:rPr>
              <a:t>k</a:t>
            </a:r>
            <a:r>
              <a:rPr sz="17450" spc="-385" dirty="0">
                <a:solidFill>
                  <a:srgbClr val="FFFFFF"/>
                </a:solidFill>
                <a:latin typeface="Tahoma"/>
                <a:cs typeface="Tahoma"/>
              </a:rPr>
              <a:t> </a:t>
            </a:r>
            <a:r>
              <a:rPr sz="17450" spc="-1525" dirty="0">
                <a:solidFill>
                  <a:srgbClr val="FFFFFF"/>
                </a:solidFill>
                <a:latin typeface="Tahoma"/>
                <a:cs typeface="Tahoma"/>
              </a:rPr>
              <a:t>Y</a:t>
            </a:r>
            <a:r>
              <a:rPr sz="17450" spc="-1375" dirty="0">
                <a:solidFill>
                  <a:srgbClr val="FFFFFF"/>
                </a:solidFill>
                <a:latin typeface="Tahoma"/>
                <a:cs typeface="Tahoma"/>
              </a:rPr>
              <a:t>o</a:t>
            </a:r>
            <a:r>
              <a:rPr sz="17450" spc="-1475" dirty="0">
                <a:solidFill>
                  <a:srgbClr val="FFFFFF"/>
                </a:solidFill>
                <a:latin typeface="Tahoma"/>
                <a:cs typeface="Tahoma"/>
              </a:rPr>
              <a:t>u</a:t>
            </a:r>
            <a:r>
              <a:rPr sz="17450" spc="-250" dirty="0">
                <a:solidFill>
                  <a:srgbClr val="FFFFFF"/>
                </a:solidFill>
                <a:latin typeface="Tahoma"/>
                <a:cs typeface="Tahoma"/>
              </a:rPr>
              <a:t>!</a:t>
            </a:r>
            <a:endParaRPr lang="en-IN" sz="17450" spc="-250" dirty="0">
              <a:solidFill>
                <a:srgbClr val="FFFFFF"/>
              </a:solidFill>
              <a:latin typeface="Tahoma"/>
              <a:cs typeface="Tahoma"/>
            </a:endParaRPr>
          </a:p>
          <a:p>
            <a:pPr marL="12700" marR="1081405">
              <a:lnSpc>
                <a:spcPct val="73200"/>
              </a:lnSpc>
              <a:spcBef>
                <a:spcPts val="5710"/>
              </a:spcBef>
            </a:pPr>
            <a:r>
              <a:rPr lang="en-IN" sz="4000" spc="-250" dirty="0">
                <a:solidFill>
                  <a:srgbClr val="FFFFFF"/>
                </a:solidFill>
                <a:latin typeface="Tahoma"/>
                <a:cs typeface="Tahoma"/>
              </a:rPr>
              <a:t>-TEAM DATA DYANAMOS</a:t>
            </a:r>
          </a:p>
          <a:p>
            <a:pPr marL="12700" marR="1081405">
              <a:lnSpc>
                <a:spcPct val="73200"/>
              </a:lnSpc>
              <a:spcBef>
                <a:spcPts val="5710"/>
              </a:spcBef>
            </a:pPr>
            <a:endParaRPr lang="en-IN" sz="4000" spc="-250" dirty="0">
              <a:solidFill>
                <a:srgbClr val="FFFFFF"/>
              </a:solidFill>
              <a:latin typeface="Tahoma"/>
              <a:cs typeface="Tahoma"/>
            </a:endParaRPr>
          </a:p>
        </p:txBody>
      </p:sp>
      <p:sp>
        <p:nvSpPr>
          <p:cNvPr id="18" name="object 18"/>
          <p:cNvSpPr txBox="1"/>
          <p:nvPr/>
        </p:nvSpPr>
        <p:spPr>
          <a:xfrm>
            <a:off x="9467956" y="7595340"/>
            <a:ext cx="2444750" cy="330200"/>
          </a:xfrm>
          <a:prstGeom prst="rect">
            <a:avLst/>
          </a:prstGeom>
        </p:spPr>
        <p:txBody>
          <a:bodyPr vert="horz" wrap="square" lIns="0" tIns="12700" rIns="0" bIns="0" rtlCol="0">
            <a:spAutoFit/>
          </a:bodyPr>
          <a:lstStyle/>
          <a:p>
            <a:pPr marL="12700">
              <a:lnSpc>
                <a:spcPct val="100000"/>
              </a:lnSpc>
              <a:spcBef>
                <a:spcPts val="100"/>
              </a:spcBef>
            </a:pPr>
            <a:r>
              <a:rPr sz="2000" spc="65" dirty="0">
                <a:solidFill>
                  <a:srgbClr val="FFFFFF"/>
                </a:solidFill>
                <a:latin typeface="Tahoma"/>
                <a:cs typeface="Tahoma"/>
              </a:rPr>
              <a:t>Contact</a:t>
            </a:r>
            <a:r>
              <a:rPr sz="2000" spc="-50" dirty="0">
                <a:solidFill>
                  <a:srgbClr val="FFFFFF"/>
                </a:solidFill>
                <a:latin typeface="Tahoma"/>
                <a:cs typeface="Tahoma"/>
              </a:rPr>
              <a:t> </a:t>
            </a:r>
            <a:r>
              <a:rPr sz="2000" spc="-10" dirty="0">
                <a:solidFill>
                  <a:srgbClr val="FFFFFF"/>
                </a:solidFill>
                <a:latin typeface="Tahoma"/>
                <a:cs typeface="Tahoma"/>
              </a:rPr>
              <a:t>Information:</a:t>
            </a:r>
            <a:endParaRPr sz="2000">
              <a:latin typeface="Tahoma"/>
              <a:cs typeface="Tahoma"/>
            </a:endParaRPr>
          </a:p>
        </p:txBody>
      </p:sp>
      <p:sp>
        <p:nvSpPr>
          <p:cNvPr id="19" name="object 19"/>
          <p:cNvSpPr txBox="1"/>
          <p:nvPr/>
        </p:nvSpPr>
        <p:spPr>
          <a:xfrm>
            <a:off x="9990339" y="8189086"/>
            <a:ext cx="2785745" cy="436017"/>
          </a:xfrm>
          <a:prstGeom prst="rect">
            <a:avLst/>
          </a:prstGeom>
        </p:spPr>
        <p:txBody>
          <a:bodyPr vert="horz" wrap="square" lIns="0" tIns="157480" rIns="0" bIns="0" rtlCol="0">
            <a:spAutoFit/>
          </a:bodyPr>
          <a:lstStyle/>
          <a:p>
            <a:pPr marL="12700">
              <a:lnSpc>
                <a:spcPct val="100000"/>
              </a:lnSpc>
              <a:spcBef>
                <a:spcPts val="1240"/>
              </a:spcBef>
            </a:pPr>
            <a:endParaRPr sz="1800" dirty="0">
              <a:latin typeface="Tahoma"/>
              <a:cs typeface="Tahoma"/>
            </a:endParaRPr>
          </a:p>
        </p:txBody>
      </p:sp>
      <p:sp>
        <p:nvSpPr>
          <p:cNvPr id="20" name="object 20"/>
          <p:cNvSpPr txBox="1"/>
          <p:nvPr/>
        </p:nvSpPr>
        <p:spPr>
          <a:xfrm>
            <a:off x="13998911" y="8189086"/>
            <a:ext cx="2618740" cy="378180"/>
          </a:xfrm>
          <a:prstGeom prst="rect">
            <a:avLst/>
          </a:prstGeom>
        </p:spPr>
        <p:txBody>
          <a:bodyPr vert="horz" wrap="square" lIns="0" tIns="12700" rIns="0" bIns="0" rtlCol="0">
            <a:spAutoFit/>
          </a:bodyPr>
          <a:lstStyle/>
          <a:p>
            <a:pPr marL="12700" marR="5080">
              <a:lnSpc>
                <a:spcPct val="152800"/>
              </a:lnSpc>
              <a:spcBef>
                <a:spcPts val="100"/>
              </a:spcBef>
            </a:pPr>
            <a:endParaRPr sz="1800" dirty="0">
              <a:latin typeface="Tahoma"/>
              <a:cs typeface="Tahoma"/>
            </a:endParaRPr>
          </a:p>
        </p:txBody>
      </p:sp>
      <p:sp>
        <p:nvSpPr>
          <p:cNvPr id="22" name="TextBox 21">
            <a:extLst>
              <a:ext uri="{FF2B5EF4-FFF2-40B4-BE49-F238E27FC236}">
                <a16:creationId xmlns:a16="http://schemas.microsoft.com/office/drawing/2014/main" id="{367D4CEF-088C-4895-55F0-4E7DD84FB97D}"/>
              </a:ext>
            </a:extLst>
          </p:cNvPr>
          <p:cNvSpPr txBox="1"/>
          <p:nvPr/>
        </p:nvSpPr>
        <p:spPr>
          <a:xfrm>
            <a:off x="9954929" y="8985076"/>
            <a:ext cx="6527701" cy="646331"/>
          </a:xfrm>
          <a:prstGeom prst="rect">
            <a:avLst/>
          </a:prstGeom>
          <a:noFill/>
        </p:spPr>
        <p:txBody>
          <a:bodyPr wrap="square">
            <a:spAutoFit/>
          </a:bodyPr>
          <a:lstStyle/>
          <a:p>
            <a:r>
              <a:rPr lang="en-IN" dirty="0"/>
              <a:t>https://colab.research.google.com/drive/1QZd3o_4E6ijivuxlQRu19JRxrCy_1GE9#scrollTo=gaHXs6ltintQ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1005</Words>
  <Application>Microsoft Office PowerPoint</Application>
  <PresentationFormat>Custom</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Tahoma</vt:lpstr>
      <vt:lpstr>Times New Roman</vt:lpstr>
      <vt:lpstr>Office Theme</vt:lpstr>
      <vt:lpstr>Worker Safety through Predictive AI, AR, IoT, and Federated Worker Safety through Predictive AI, AR, IoT, and Federated Safety System with AR Guidance</vt:lpstr>
      <vt:lpstr>PowerPoint Presentation</vt:lpstr>
      <vt:lpstr> </vt:lpstr>
      <vt:lpstr>PowerPoint Presentation</vt:lpstr>
      <vt:lpstr>PowerPoint Presentation</vt:lpstr>
      <vt:lpstr>PowerPoint Presentation</vt:lpstr>
      <vt:lpstr>PowerPoint Presentation</vt:lpstr>
      <vt:lpstr>Conclusion</vt:lpstr>
      <vt:lp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Minimalist Business Project Report Presentation</dc:title>
  <dc:creator>PASAM NUTAN</dc:creator>
  <cp:keywords>DAGdQ9WuB_I,BAFZs-IMJTI</cp:keywords>
  <cp:lastModifiedBy>Shabbir Ahmed Hasan</cp:lastModifiedBy>
  <cp:revision>4</cp:revision>
  <dcterms:created xsi:type="dcterms:W3CDTF">2025-01-26T03:54:10Z</dcterms:created>
  <dcterms:modified xsi:type="dcterms:W3CDTF">2025-01-26T08:08:21Z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2025-01-26T00:00:00Z</vt:filetime>
  </property>
  <property fmtid="{D5CDD505-2E9C-101B-9397-08002B2CF9AE}" pid="3" name="Creator">
    <vt:lpwstr>Canva</vt:lpwstr>
  </property>
  <property fmtid="{D5CDD505-2E9C-101B-9397-08002B2CF9AE}" pid="4" name="LastSaved">
    <vt:filetime>2025-01-26T00:00:00Z</vt:filetime>
  </property>
  <property fmtid="{D5CDD505-2E9C-101B-9397-08002B2CF9AE}" pid="5" name="Producer">
    <vt:lpwstr>Canva</vt:lpwstr>
  </property>
</Properties>
</file>