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32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135467" y="0"/>
            <a:ext cx="14630400" cy="8229600"/>
          </a:xfrm>
          <a:prstGeom prst="rect">
            <a:avLst/>
          </a:prstGeom>
          <a:solidFill>
            <a:srgbClr val="ECECF3"/>
          </a:solidFill>
          <a:ln/>
        </p:spPr>
        <p:txBody>
          <a:bodyPr/>
          <a:lstStyle/>
          <a:p>
            <a:r>
              <a:rPr lang="en-IN" dirty="0"/>
              <a:t>                                                                                                                                          </a:t>
            </a:r>
          </a:p>
          <a:p>
            <a:endParaRPr lang="en-IN" dirty="0"/>
          </a:p>
          <a:p>
            <a:r>
              <a:rPr lang="en-IN" dirty="0"/>
              <a:t>                                                                                                                            </a:t>
            </a:r>
            <a:r>
              <a:rPr lang="en-IN" sz="3600" b="1" dirty="0">
                <a:solidFill>
                  <a:schemeClr val="accent2">
                    <a:lumMod val="75000"/>
                  </a:schemeClr>
                </a:solidFill>
              </a:rPr>
              <a:t>FUTURENSE INTERNSHIP</a:t>
            </a:r>
          </a:p>
          <a:p>
            <a:r>
              <a:rPr lang="en-IN" sz="3600" b="1" dirty="0">
                <a:solidFill>
                  <a:schemeClr val="accent2">
                    <a:lumMod val="75000"/>
                  </a:schemeClr>
                </a:solidFill>
              </a:rPr>
              <a:t>                                                               DAY-13</a:t>
            </a:r>
          </a:p>
        </p:txBody>
      </p:sp>
      <p:pic>
        <p:nvPicPr>
          <p:cNvPr id="4" name="Image 0" descr="preencoded.png"/>
          <p:cNvPicPr>
            <a:picLocks noChangeAspect="1"/>
          </p:cNvPicPr>
          <p:nvPr/>
        </p:nvPicPr>
        <p:blipFill>
          <a:blip r:embed="rId3"/>
          <a:stretch>
            <a:fillRect/>
          </a:stretch>
        </p:blipFill>
        <p:spPr>
          <a:xfrm>
            <a:off x="601980" y="914400"/>
            <a:ext cx="4876800" cy="7315200"/>
          </a:xfrm>
          <a:prstGeom prst="rect">
            <a:avLst/>
          </a:prstGeom>
        </p:spPr>
      </p:pic>
      <p:sp>
        <p:nvSpPr>
          <p:cNvPr id="5" name="Text 2"/>
          <p:cNvSpPr/>
          <p:nvPr/>
        </p:nvSpPr>
        <p:spPr>
          <a:xfrm>
            <a:off x="6216228" y="1782007"/>
            <a:ext cx="6246706" cy="1265993"/>
          </a:xfrm>
          <a:prstGeom prst="rect">
            <a:avLst/>
          </a:prstGeom>
          <a:noFill/>
          <a:ln/>
        </p:spPr>
        <p:txBody>
          <a:bodyPr wrap="square" rtlCol="0" anchor="t"/>
          <a:lstStyle/>
          <a:p>
            <a:pPr marL="0" indent="0">
              <a:lnSpc>
                <a:spcPts val="7545"/>
              </a:lnSpc>
              <a:buNone/>
            </a:pPr>
            <a:r>
              <a:rPr lang="en-US" sz="6036" dirty="0">
                <a:solidFill>
                  <a:srgbClr val="1B1B27"/>
                </a:solidFill>
                <a:latin typeface="Raleway" pitchFamily="34" charset="0"/>
                <a:ea typeface="Raleway" pitchFamily="34" charset="-122"/>
                <a:cs typeface="Raleway" pitchFamily="34" charset="-120"/>
              </a:rPr>
              <a:t>Introduction to SQL Queries</a:t>
            </a:r>
            <a:endParaRPr lang="en-US" sz="6036" dirty="0"/>
          </a:p>
        </p:txBody>
      </p:sp>
      <p:sp>
        <p:nvSpPr>
          <p:cNvPr id="6" name="Text 3"/>
          <p:cNvSpPr/>
          <p:nvPr/>
        </p:nvSpPr>
        <p:spPr>
          <a:xfrm>
            <a:off x="6319599" y="4031694"/>
            <a:ext cx="7477601"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SQL (Structured Query Language) is a powerful language used to manage and manipulate relational databases. It allows users to create, modify, and retrieve data in an efficient and organized manner. This presentation will provide an overview of SQL queries, focusing on the GROUP BY clause and its relationship with the HAVING and WHERE clauses.</a:t>
            </a:r>
            <a:endParaRPr lang="en-US" sz="1750" dirty="0"/>
          </a:p>
        </p:txBody>
      </p:sp>
      <p:sp>
        <p:nvSpPr>
          <p:cNvPr id="7" name="Shape 4"/>
          <p:cNvSpPr/>
          <p:nvPr/>
        </p:nvSpPr>
        <p:spPr>
          <a:xfrm>
            <a:off x="6319599" y="6075283"/>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058614"/>
            <a:ext cx="2292191" cy="388858"/>
          </a:xfrm>
          <a:prstGeom prst="rect">
            <a:avLst/>
          </a:prstGeom>
          <a:noFill/>
          <a:ln/>
        </p:spPr>
        <p:txBody>
          <a:bodyPr wrap="none" rtlCol="0" anchor="t"/>
          <a:lstStyle/>
          <a:p>
            <a:pPr marL="0" indent="0" algn="l">
              <a:lnSpc>
                <a:spcPts val="3062"/>
              </a:lnSpc>
              <a:buNone/>
            </a:pPr>
            <a:r>
              <a:rPr lang="en-US" sz="2187" b="1" dirty="0">
                <a:solidFill>
                  <a:schemeClr val="bg2">
                    <a:lumMod val="10000"/>
                  </a:schemeClr>
                </a:solidFill>
                <a:latin typeface="Roboto" pitchFamily="34" charset="0"/>
                <a:ea typeface="Roboto" pitchFamily="34" charset="-122"/>
                <a:cs typeface="Roboto" pitchFamily="34" charset="-120"/>
              </a:rPr>
              <a:t>                                                             NAME: PASAM NUTAN</a:t>
            </a:r>
          </a:p>
          <a:p>
            <a:pPr marL="0" indent="0" algn="l">
              <a:lnSpc>
                <a:spcPts val="3062"/>
              </a:lnSpc>
              <a:buNone/>
            </a:pPr>
            <a:r>
              <a:rPr lang="en-US" sz="2187" b="1" dirty="0">
                <a:solidFill>
                  <a:schemeClr val="bg2">
                    <a:lumMod val="10000"/>
                  </a:schemeClr>
                </a:solidFill>
                <a:latin typeface="Roboto" pitchFamily="34" charset="0"/>
                <a:ea typeface="Roboto" pitchFamily="34" charset="-122"/>
                <a:cs typeface="Roboto" pitchFamily="34" charset="-120"/>
              </a:rPr>
              <a:t>                                                             USN:22BTRAD028</a:t>
            </a:r>
          </a:p>
          <a:p>
            <a:pPr marL="0" indent="0" algn="l">
              <a:lnSpc>
                <a:spcPts val="3062"/>
              </a:lnSpc>
              <a:buNone/>
            </a:pPr>
            <a:r>
              <a:rPr lang="en-US" sz="2187" b="1" dirty="0">
                <a:solidFill>
                  <a:schemeClr val="bg2">
                    <a:lumMod val="10000"/>
                  </a:schemeClr>
                </a:solidFill>
                <a:latin typeface="Roboto" pitchFamily="34" charset="0"/>
                <a:ea typeface="Roboto" pitchFamily="34" charset="-122"/>
                <a:cs typeface="Roboto" pitchFamily="34" charset="-120"/>
              </a:rPr>
              <a:t>                                                             COURSE:CSE(AI&amp;DE)</a:t>
            </a:r>
            <a:endParaRPr lang="en-US" sz="2187" b="1" dirty="0">
              <a:solidFill>
                <a:schemeClr val="bg2">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81438" y="453840"/>
            <a:ext cx="14630400" cy="8111066"/>
          </a:xfrm>
          <a:prstGeom prst="rect">
            <a:avLst/>
          </a:prstGeom>
          <a:solidFill>
            <a:srgbClr val="ECECF3"/>
          </a:solidFill>
          <a:ln/>
        </p:spPr>
      </p:sp>
      <p:sp>
        <p:nvSpPr>
          <p:cNvPr id="3" name="Shape 1"/>
          <p:cNvSpPr/>
          <p:nvPr/>
        </p:nvSpPr>
        <p:spPr>
          <a:xfrm>
            <a:off x="-2489732" y="-2188813"/>
            <a:ext cx="2282156" cy="11528681"/>
          </a:xfrm>
          <a:prstGeom prst="rect">
            <a:avLst/>
          </a:prstGeom>
          <a:solidFill>
            <a:srgbClr val="FFFFFF">
              <a:alpha val="75000"/>
            </a:srgbClr>
          </a:solidFill>
          <a:ln/>
        </p:spPr>
        <p:txBody>
          <a:bodyPr/>
          <a:lstStyle/>
          <a:p>
            <a:endParaRPr lang="en-IN"/>
          </a:p>
        </p:txBody>
      </p:sp>
      <p:sp>
        <p:nvSpPr>
          <p:cNvPr id="5" name="Text 2"/>
          <p:cNvSpPr/>
          <p:nvPr/>
        </p:nvSpPr>
        <p:spPr>
          <a:xfrm>
            <a:off x="4482346" y="605909"/>
            <a:ext cx="8540591" cy="687348"/>
          </a:xfrm>
          <a:prstGeom prst="rect">
            <a:avLst/>
          </a:prstGeom>
          <a:noFill/>
          <a:ln/>
        </p:spPr>
        <p:txBody>
          <a:bodyPr wrap="none" rtlCol="0" anchor="t"/>
          <a:lstStyle/>
          <a:p>
            <a:pPr marL="0" indent="0">
              <a:lnSpc>
                <a:spcPts val="5412"/>
              </a:lnSpc>
              <a:buNone/>
            </a:pPr>
            <a:r>
              <a:rPr lang="en-US" sz="4330" dirty="0">
                <a:solidFill>
                  <a:srgbClr val="1B1B27"/>
                </a:solidFill>
                <a:latin typeface="Raleway" pitchFamily="34" charset="0"/>
                <a:ea typeface="Raleway" pitchFamily="34" charset="-122"/>
                <a:cs typeface="Raleway" pitchFamily="34" charset="-120"/>
              </a:rPr>
              <a:t>Understanding GROUP BY Clause</a:t>
            </a:r>
            <a:endParaRPr lang="en-US" sz="4330" dirty="0"/>
          </a:p>
        </p:txBody>
      </p:sp>
      <p:sp>
        <p:nvSpPr>
          <p:cNvPr id="6" name="Shape 3"/>
          <p:cNvSpPr/>
          <p:nvPr/>
        </p:nvSpPr>
        <p:spPr>
          <a:xfrm>
            <a:off x="4790361" y="1623179"/>
            <a:ext cx="43934" cy="6000512"/>
          </a:xfrm>
          <a:prstGeom prst="roundRect">
            <a:avLst>
              <a:gd name="adj" fmla="val 225295"/>
            </a:avLst>
          </a:prstGeom>
          <a:solidFill>
            <a:srgbClr val="C7C7D0"/>
          </a:solidFill>
          <a:ln/>
        </p:spPr>
      </p:sp>
      <p:sp>
        <p:nvSpPr>
          <p:cNvPr id="7" name="Shape 4"/>
          <p:cNvSpPr/>
          <p:nvPr/>
        </p:nvSpPr>
        <p:spPr>
          <a:xfrm>
            <a:off x="5059680" y="2020431"/>
            <a:ext cx="769739" cy="43934"/>
          </a:xfrm>
          <a:prstGeom prst="roundRect">
            <a:avLst>
              <a:gd name="adj" fmla="val 225295"/>
            </a:avLst>
          </a:prstGeom>
          <a:solidFill>
            <a:srgbClr val="C7C7D0"/>
          </a:solidFill>
          <a:ln/>
        </p:spPr>
      </p:sp>
      <p:sp>
        <p:nvSpPr>
          <p:cNvPr id="8" name="Shape 5"/>
          <p:cNvSpPr/>
          <p:nvPr/>
        </p:nvSpPr>
        <p:spPr>
          <a:xfrm>
            <a:off x="4564856" y="1794986"/>
            <a:ext cx="494824" cy="494824"/>
          </a:xfrm>
          <a:prstGeom prst="roundRect">
            <a:avLst>
              <a:gd name="adj" fmla="val 20003"/>
            </a:avLst>
          </a:prstGeom>
          <a:solidFill>
            <a:srgbClr val="E1E1EA"/>
          </a:solidFill>
          <a:ln w="7620">
            <a:solidFill>
              <a:srgbClr val="C7C7D0"/>
            </a:solidFill>
            <a:prstDash val="solid"/>
          </a:ln>
        </p:spPr>
      </p:sp>
      <p:sp>
        <p:nvSpPr>
          <p:cNvPr id="9" name="Text 6"/>
          <p:cNvSpPr/>
          <p:nvPr/>
        </p:nvSpPr>
        <p:spPr>
          <a:xfrm>
            <a:off x="4741664" y="1836182"/>
            <a:ext cx="141208" cy="412313"/>
          </a:xfrm>
          <a:prstGeom prst="rect">
            <a:avLst/>
          </a:prstGeom>
          <a:noFill/>
          <a:ln/>
        </p:spPr>
        <p:txBody>
          <a:bodyPr wrap="none" rtlCol="0" anchor="t"/>
          <a:lstStyle/>
          <a:p>
            <a:pPr marL="0" indent="0" algn="ctr">
              <a:lnSpc>
                <a:spcPts val="3247"/>
              </a:lnSpc>
              <a:buNone/>
            </a:pPr>
            <a:r>
              <a:rPr lang="en-US" sz="2598" dirty="0">
                <a:solidFill>
                  <a:srgbClr val="3C3939"/>
                </a:solidFill>
                <a:latin typeface="Raleway" pitchFamily="34" charset="0"/>
                <a:ea typeface="Raleway" pitchFamily="34" charset="-122"/>
                <a:cs typeface="Raleway" pitchFamily="34" charset="-120"/>
              </a:rPr>
              <a:t>1</a:t>
            </a:r>
            <a:endParaRPr lang="en-US" sz="2598" dirty="0"/>
          </a:p>
        </p:txBody>
      </p:sp>
      <p:sp>
        <p:nvSpPr>
          <p:cNvPr id="10" name="Text 7"/>
          <p:cNvSpPr/>
          <p:nvPr/>
        </p:nvSpPr>
        <p:spPr>
          <a:xfrm>
            <a:off x="6021943" y="1843087"/>
            <a:ext cx="2749391" cy="343614"/>
          </a:xfrm>
          <a:prstGeom prst="rect">
            <a:avLst/>
          </a:prstGeom>
          <a:noFill/>
          <a:ln/>
        </p:spPr>
        <p:txBody>
          <a:bodyPr wrap="none" rtlCol="0" anchor="t"/>
          <a:lstStyle/>
          <a:p>
            <a:pPr marL="0" indent="0" algn="l">
              <a:lnSpc>
                <a:spcPts val="2706"/>
              </a:lnSpc>
              <a:buNone/>
            </a:pPr>
            <a:r>
              <a:rPr lang="en-US" sz="2165" dirty="0">
                <a:solidFill>
                  <a:srgbClr val="3C3939"/>
                </a:solidFill>
                <a:latin typeface="Raleway" pitchFamily="34" charset="0"/>
                <a:ea typeface="Raleway" pitchFamily="34" charset="-122"/>
                <a:cs typeface="Raleway" pitchFamily="34" charset="-120"/>
              </a:rPr>
              <a:t>Grouping Data</a:t>
            </a:r>
            <a:endParaRPr lang="en-US" sz="2165" dirty="0"/>
          </a:p>
        </p:txBody>
      </p:sp>
      <p:sp>
        <p:nvSpPr>
          <p:cNvPr id="11" name="Text 8"/>
          <p:cNvSpPr/>
          <p:nvPr/>
        </p:nvSpPr>
        <p:spPr>
          <a:xfrm>
            <a:off x="6021943" y="2318623"/>
            <a:ext cx="7783711" cy="1055489"/>
          </a:xfrm>
          <a:prstGeom prst="rect">
            <a:avLst/>
          </a:prstGeom>
          <a:noFill/>
          <a:ln/>
        </p:spPr>
        <p:txBody>
          <a:bodyPr wrap="square" rtlCol="0" anchor="t"/>
          <a:lstStyle/>
          <a:p>
            <a:pPr marL="0" indent="0" algn="l">
              <a:lnSpc>
                <a:spcPts val="2771"/>
              </a:lnSpc>
              <a:buNone/>
            </a:pPr>
            <a:r>
              <a:rPr lang="en-US" sz="1732" dirty="0">
                <a:solidFill>
                  <a:srgbClr val="3C3939"/>
                </a:solidFill>
                <a:latin typeface="Roboto" pitchFamily="34" charset="0"/>
                <a:ea typeface="Roboto" pitchFamily="34" charset="-122"/>
                <a:cs typeface="Roboto" pitchFamily="34" charset="-120"/>
              </a:rPr>
              <a:t>The GROUP BY clause is used to group rows that have the same values into summary rows, such as calculating the sum, average, or count of the grouped rows.</a:t>
            </a:r>
            <a:endParaRPr lang="en-US" sz="1732" dirty="0"/>
          </a:p>
        </p:txBody>
      </p:sp>
      <p:sp>
        <p:nvSpPr>
          <p:cNvPr id="12" name="Shape 9"/>
          <p:cNvSpPr/>
          <p:nvPr/>
        </p:nvSpPr>
        <p:spPr>
          <a:xfrm>
            <a:off x="5059680" y="4211181"/>
            <a:ext cx="769739" cy="43934"/>
          </a:xfrm>
          <a:prstGeom prst="roundRect">
            <a:avLst>
              <a:gd name="adj" fmla="val 225295"/>
            </a:avLst>
          </a:prstGeom>
          <a:solidFill>
            <a:srgbClr val="C7C7D0"/>
          </a:solidFill>
          <a:ln/>
        </p:spPr>
      </p:sp>
      <p:sp>
        <p:nvSpPr>
          <p:cNvPr id="13" name="Shape 10"/>
          <p:cNvSpPr/>
          <p:nvPr/>
        </p:nvSpPr>
        <p:spPr>
          <a:xfrm>
            <a:off x="4564856" y="3985736"/>
            <a:ext cx="494824" cy="494824"/>
          </a:xfrm>
          <a:prstGeom prst="roundRect">
            <a:avLst>
              <a:gd name="adj" fmla="val 20003"/>
            </a:avLst>
          </a:prstGeom>
          <a:solidFill>
            <a:srgbClr val="E1E1EA"/>
          </a:solidFill>
          <a:ln w="7620">
            <a:solidFill>
              <a:srgbClr val="C7C7D0"/>
            </a:solidFill>
            <a:prstDash val="solid"/>
          </a:ln>
        </p:spPr>
      </p:sp>
      <p:sp>
        <p:nvSpPr>
          <p:cNvPr id="14" name="Text 11"/>
          <p:cNvSpPr/>
          <p:nvPr/>
        </p:nvSpPr>
        <p:spPr>
          <a:xfrm>
            <a:off x="4726305" y="4026932"/>
            <a:ext cx="171926" cy="412313"/>
          </a:xfrm>
          <a:prstGeom prst="rect">
            <a:avLst/>
          </a:prstGeom>
          <a:noFill/>
          <a:ln/>
        </p:spPr>
        <p:txBody>
          <a:bodyPr wrap="none" rtlCol="0" anchor="t"/>
          <a:lstStyle/>
          <a:p>
            <a:pPr marL="0" indent="0" algn="ctr">
              <a:lnSpc>
                <a:spcPts val="3247"/>
              </a:lnSpc>
              <a:buNone/>
            </a:pPr>
            <a:r>
              <a:rPr lang="en-US" sz="2598" dirty="0">
                <a:solidFill>
                  <a:srgbClr val="3C3939"/>
                </a:solidFill>
                <a:latin typeface="Raleway" pitchFamily="34" charset="0"/>
                <a:ea typeface="Raleway" pitchFamily="34" charset="-122"/>
                <a:cs typeface="Raleway" pitchFamily="34" charset="-120"/>
              </a:rPr>
              <a:t>2</a:t>
            </a:r>
            <a:endParaRPr lang="en-US" sz="2598" dirty="0"/>
          </a:p>
        </p:txBody>
      </p:sp>
      <p:sp>
        <p:nvSpPr>
          <p:cNvPr id="15" name="Text 12"/>
          <p:cNvSpPr/>
          <p:nvPr/>
        </p:nvSpPr>
        <p:spPr>
          <a:xfrm>
            <a:off x="6021943" y="4033838"/>
            <a:ext cx="2749391" cy="343614"/>
          </a:xfrm>
          <a:prstGeom prst="rect">
            <a:avLst/>
          </a:prstGeom>
          <a:noFill/>
          <a:ln/>
        </p:spPr>
        <p:txBody>
          <a:bodyPr wrap="none" rtlCol="0" anchor="t"/>
          <a:lstStyle/>
          <a:p>
            <a:pPr marL="0" indent="0" algn="l">
              <a:lnSpc>
                <a:spcPts val="2706"/>
              </a:lnSpc>
              <a:buNone/>
            </a:pPr>
            <a:r>
              <a:rPr lang="en-US" sz="2165" dirty="0">
                <a:solidFill>
                  <a:srgbClr val="3C3939"/>
                </a:solidFill>
                <a:latin typeface="Raleway" pitchFamily="34" charset="0"/>
                <a:ea typeface="Raleway" pitchFamily="34" charset="-122"/>
                <a:cs typeface="Raleway" pitchFamily="34" charset="-120"/>
              </a:rPr>
              <a:t>Aggregate Functions</a:t>
            </a:r>
            <a:endParaRPr lang="en-US" sz="2165" dirty="0"/>
          </a:p>
        </p:txBody>
      </p:sp>
      <p:sp>
        <p:nvSpPr>
          <p:cNvPr id="16" name="Text 13"/>
          <p:cNvSpPr/>
          <p:nvPr/>
        </p:nvSpPr>
        <p:spPr>
          <a:xfrm>
            <a:off x="6021943" y="4509373"/>
            <a:ext cx="7783711" cy="1055489"/>
          </a:xfrm>
          <a:prstGeom prst="rect">
            <a:avLst/>
          </a:prstGeom>
          <a:noFill/>
          <a:ln/>
        </p:spPr>
        <p:txBody>
          <a:bodyPr wrap="square" rtlCol="0" anchor="t"/>
          <a:lstStyle/>
          <a:p>
            <a:pPr marL="0" indent="0" algn="l">
              <a:lnSpc>
                <a:spcPts val="2771"/>
              </a:lnSpc>
              <a:buNone/>
            </a:pPr>
            <a:r>
              <a:rPr lang="en-US" sz="1732" dirty="0">
                <a:solidFill>
                  <a:srgbClr val="3C3939"/>
                </a:solidFill>
                <a:latin typeface="Roboto" pitchFamily="34" charset="0"/>
                <a:ea typeface="Roboto" pitchFamily="34" charset="-122"/>
                <a:cs typeface="Roboto" pitchFamily="34" charset="-120"/>
              </a:rPr>
              <a:t>Aggregate functions, like SUM, AVG, COUNT, MIN, and MAX, are often used in conjunction with the GROUP BY clause to perform calculations on the grouped data.</a:t>
            </a:r>
            <a:endParaRPr lang="en-US" sz="1732" dirty="0"/>
          </a:p>
        </p:txBody>
      </p:sp>
      <p:sp>
        <p:nvSpPr>
          <p:cNvPr id="17" name="Shape 14"/>
          <p:cNvSpPr/>
          <p:nvPr/>
        </p:nvSpPr>
        <p:spPr>
          <a:xfrm>
            <a:off x="5059680" y="6401931"/>
            <a:ext cx="769739" cy="43934"/>
          </a:xfrm>
          <a:prstGeom prst="roundRect">
            <a:avLst>
              <a:gd name="adj" fmla="val 225295"/>
            </a:avLst>
          </a:prstGeom>
          <a:solidFill>
            <a:srgbClr val="C7C7D0"/>
          </a:solidFill>
          <a:ln/>
        </p:spPr>
      </p:sp>
      <p:sp>
        <p:nvSpPr>
          <p:cNvPr id="18" name="Shape 15"/>
          <p:cNvSpPr/>
          <p:nvPr/>
        </p:nvSpPr>
        <p:spPr>
          <a:xfrm>
            <a:off x="4564856" y="6176486"/>
            <a:ext cx="494824" cy="494824"/>
          </a:xfrm>
          <a:prstGeom prst="roundRect">
            <a:avLst>
              <a:gd name="adj" fmla="val 20003"/>
            </a:avLst>
          </a:prstGeom>
          <a:solidFill>
            <a:srgbClr val="E1E1EA"/>
          </a:solidFill>
          <a:ln w="7620">
            <a:solidFill>
              <a:srgbClr val="C7C7D0"/>
            </a:solidFill>
            <a:prstDash val="solid"/>
          </a:ln>
        </p:spPr>
      </p:sp>
      <p:sp>
        <p:nvSpPr>
          <p:cNvPr id="19" name="Text 16"/>
          <p:cNvSpPr/>
          <p:nvPr/>
        </p:nvSpPr>
        <p:spPr>
          <a:xfrm>
            <a:off x="4724162" y="6217682"/>
            <a:ext cx="176212" cy="412313"/>
          </a:xfrm>
          <a:prstGeom prst="rect">
            <a:avLst/>
          </a:prstGeom>
          <a:noFill/>
          <a:ln/>
        </p:spPr>
        <p:txBody>
          <a:bodyPr wrap="none" rtlCol="0" anchor="t"/>
          <a:lstStyle/>
          <a:p>
            <a:pPr marL="0" indent="0" algn="ctr">
              <a:lnSpc>
                <a:spcPts val="3247"/>
              </a:lnSpc>
              <a:buNone/>
            </a:pPr>
            <a:r>
              <a:rPr lang="en-US" sz="2598" dirty="0">
                <a:solidFill>
                  <a:srgbClr val="3C3939"/>
                </a:solidFill>
                <a:latin typeface="Raleway" pitchFamily="34" charset="0"/>
                <a:ea typeface="Raleway" pitchFamily="34" charset="-122"/>
                <a:cs typeface="Raleway" pitchFamily="34" charset="-120"/>
              </a:rPr>
              <a:t>3</a:t>
            </a:r>
            <a:endParaRPr lang="en-US" sz="2598" dirty="0"/>
          </a:p>
        </p:txBody>
      </p:sp>
      <p:sp>
        <p:nvSpPr>
          <p:cNvPr id="20" name="Text 17"/>
          <p:cNvSpPr/>
          <p:nvPr/>
        </p:nvSpPr>
        <p:spPr>
          <a:xfrm>
            <a:off x="6021943" y="6224588"/>
            <a:ext cx="2749391" cy="343614"/>
          </a:xfrm>
          <a:prstGeom prst="rect">
            <a:avLst/>
          </a:prstGeom>
          <a:noFill/>
          <a:ln/>
        </p:spPr>
        <p:txBody>
          <a:bodyPr wrap="none" rtlCol="0" anchor="t"/>
          <a:lstStyle/>
          <a:p>
            <a:pPr marL="0" indent="0" algn="l">
              <a:lnSpc>
                <a:spcPts val="2706"/>
              </a:lnSpc>
              <a:buNone/>
            </a:pPr>
            <a:r>
              <a:rPr lang="en-US" sz="2165" dirty="0">
                <a:solidFill>
                  <a:srgbClr val="3C3939"/>
                </a:solidFill>
                <a:latin typeface="Raleway" pitchFamily="34" charset="0"/>
                <a:ea typeface="Raleway" pitchFamily="34" charset="-122"/>
                <a:cs typeface="Raleway" pitchFamily="34" charset="-120"/>
              </a:rPr>
              <a:t>Organizing Results</a:t>
            </a:r>
            <a:endParaRPr lang="en-US" sz="2165" dirty="0"/>
          </a:p>
        </p:txBody>
      </p:sp>
      <p:sp>
        <p:nvSpPr>
          <p:cNvPr id="21" name="Text 18"/>
          <p:cNvSpPr/>
          <p:nvPr/>
        </p:nvSpPr>
        <p:spPr>
          <a:xfrm>
            <a:off x="6021943" y="6700123"/>
            <a:ext cx="7783711" cy="703659"/>
          </a:xfrm>
          <a:prstGeom prst="rect">
            <a:avLst/>
          </a:prstGeom>
          <a:noFill/>
          <a:ln/>
        </p:spPr>
        <p:txBody>
          <a:bodyPr wrap="square" rtlCol="0" anchor="t"/>
          <a:lstStyle/>
          <a:p>
            <a:pPr marL="0" indent="0" algn="l">
              <a:lnSpc>
                <a:spcPts val="2771"/>
              </a:lnSpc>
              <a:buNone/>
            </a:pPr>
            <a:r>
              <a:rPr lang="en-US" sz="1732" dirty="0">
                <a:solidFill>
                  <a:srgbClr val="3C3939"/>
                </a:solidFill>
                <a:latin typeface="Roboto" pitchFamily="34" charset="0"/>
                <a:ea typeface="Roboto" pitchFamily="34" charset="-122"/>
                <a:cs typeface="Roboto" pitchFamily="34" charset="-120"/>
              </a:rPr>
              <a:t>The GROUP BY clause can be used to organize the results of a query, making it easier to analyze and interpret the data.</a:t>
            </a:r>
            <a:endParaRPr lang="en-US" sz="1732" dirty="0"/>
          </a:p>
        </p:txBody>
      </p:sp>
      <p:pic>
        <p:nvPicPr>
          <p:cNvPr id="1030" name="Picture 6">
            <a:extLst>
              <a:ext uri="{FF2B5EF4-FFF2-40B4-BE49-F238E27FC236}">
                <a16:creationId xmlns:a16="http://schemas.microsoft.com/office/drawing/2014/main" id="{C7B0105C-C813-A48E-B07D-F9985E90C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94" y="1266940"/>
            <a:ext cx="5999313" cy="6568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91878"/>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Differentiating HAVING and WHERE Clauses</a:t>
            </a:r>
            <a:endParaRPr lang="en-US" sz="4374" dirty="0"/>
          </a:p>
        </p:txBody>
      </p:sp>
      <p:sp>
        <p:nvSpPr>
          <p:cNvPr id="5" name="Text 3"/>
          <p:cNvSpPr/>
          <p:nvPr/>
        </p:nvSpPr>
        <p:spPr>
          <a:xfrm>
            <a:off x="2037993" y="3636050"/>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WHERE Clause</a:t>
            </a:r>
            <a:endParaRPr lang="en-US" sz="2187" dirty="0"/>
          </a:p>
        </p:txBody>
      </p:sp>
      <p:sp>
        <p:nvSpPr>
          <p:cNvPr id="6" name="Text 4"/>
          <p:cNvSpPr/>
          <p:nvPr/>
        </p:nvSpPr>
        <p:spPr>
          <a:xfrm>
            <a:off x="2037993" y="4205407"/>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WHERE clause is used to filter rows based on specific conditions before the aggregation is performed. It is applied to individual rows before the GROUP BY clause.</a:t>
            </a:r>
            <a:endParaRPr lang="en-US" sz="1750" dirty="0"/>
          </a:p>
        </p:txBody>
      </p:sp>
      <p:sp>
        <p:nvSpPr>
          <p:cNvPr id="7" name="Text 5"/>
          <p:cNvSpPr/>
          <p:nvPr/>
        </p:nvSpPr>
        <p:spPr>
          <a:xfrm>
            <a:off x="5743932" y="3636050"/>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HAVING Clause</a:t>
            </a:r>
            <a:endParaRPr lang="en-US" sz="2187" dirty="0"/>
          </a:p>
        </p:txBody>
      </p:sp>
      <p:sp>
        <p:nvSpPr>
          <p:cNvPr id="8" name="Text 6"/>
          <p:cNvSpPr/>
          <p:nvPr/>
        </p:nvSpPr>
        <p:spPr>
          <a:xfrm>
            <a:off x="5743932" y="4205407"/>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HAVING clause is used to filter groups based on specific conditions after the aggregation is performed. It is applied to the groups created by the GROUP BY clause.</a:t>
            </a:r>
            <a:endParaRPr lang="en-US" sz="1750" dirty="0"/>
          </a:p>
        </p:txBody>
      </p:sp>
      <p:sp>
        <p:nvSpPr>
          <p:cNvPr id="9" name="Text 7"/>
          <p:cNvSpPr/>
          <p:nvPr/>
        </p:nvSpPr>
        <p:spPr>
          <a:xfrm>
            <a:off x="9449872" y="3636050"/>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Comparison</a:t>
            </a:r>
            <a:endParaRPr lang="en-US" sz="2187" dirty="0"/>
          </a:p>
        </p:txBody>
      </p:sp>
      <p:sp>
        <p:nvSpPr>
          <p:cNvPr id="10" name="Text 8"/>
          <p:cNvSpPr/>
          <p:nvPr/>
        </p:nvSpPr>
        <p:spPr>
          <a:xfrm>
            <a:off x="9449872" y="4205407"/>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main difference is that WHERE filters individual rows, while HAVING filters the groups created by the GROUP BY clause.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Advantages and Syntax of GROUP BY, HAVING, and WHERE</a:t>
            </a:r>
            <a:endParaRPr lang="en-US" sz="4374" dirty="0"/>
          </a:p>
        </p:txBody>
      </p:sp>
      <p:sp>
        <p:nvSpPr>
          <p:cNvPr id="5" name="Shape 3"/>
          <p:cNvSpPr/>
          <p:nvPr/>
        </p:nvSpPr>
        <p:spPr>
          <a:xfrm>
            <a:off x="2037993" y="2941915"/>
            <a:ext cx="499943" cy="499943"/>
          </a:xfrm>
          <a:prstGeom prst="roundRect">
            <a:avLst>
              <a:gd name="adj" fmla="val 20000"/>
            </a:avLst>
          </a:prstGeom>
          <a:solidFill>
            <a:srgbClr val="E1E1EA"/>
          </a:solidFill>
          <a:ln w="7620">
            <a:solidFill>
              <a:srgbClr val="C7C7D0"/>
            </a:solidFill>
            <a:prstDash val="solid"/>
          </a:ln>
        </p:spPr>
      </p:sp>
      <p:sp>
        <p:nvSpPr>
          <p:cNvPr id="6" name="Text 4"/>
          <p:cNvSpPr/>
          <p:nvPr/>
        </p:nvSpPr>
        <p:spPr>
          <a:xfrm>
            <a:off x="2216587" y="2983587"/>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3018234"/>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Advantages</a:t>
            </a:r>
            <a:endParaRPr lang="en-US" sz="2187" dirty="0"/>
          </a:p>
        </p:txBody>
      </p:sp>
      <p:sp>
        <p:nvSpPr>
          <p:cNvPr id="8" name="Text 6"/>
          <p:cNvSpPr/>
          <p:nvPr/>
        </p:nvSpPr>
        <p:spPr>
          <a:xfrm>
            <a:off x="2760107" y="3498652"/>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GROUP BY, HAVING, and WHERE clauses provide powerful tools for data analysis, allowing users to filter, aggregate, and organize data in complex ways.</a:t>
            </a:r>
            <a:endParaRPr lang="en-US" sz="1750" dirty="0"/>
          </a:p>
        </p:txBody>
      </p:sp>
      <p:sp>
        <p:nvSpPr>
          <p:cNvPr id="9" name="Shape 7"/>
          <p:cNvSpPr/>
          <p:nvPr/>
        </p:nvSpPr>
        <p:spPr>
          <a:xfrm>
            <a:off x="7426285" y="2941915"/>
            <a:ext cx="499943" cy="499943"/>
          </a:xfrm>
          <a:prstGeom prst="roundRect">
            <a:avLst>
              <a:gd name="adj" fmla="val 20000"/>
            </a:avLst>
          </a:prstGeom>
          <a:solidFill>
            <a:srgbClr val="E1E1EA"/>
          </a:solidFill>
          <a:ln w="7620">
            <a:solidFill>
              <a:srgbClr val="C7C7D0"/>
            </a:solidFill>
            <a:prstDash val="solid"/>
          </a:ln>
        </p:spPr>
      </p:sp>
      <p:sp>
        <p:nvSpPr>
          <p:cNvPr id="10" name="Text 8"/>
          <p:cNvSpPr/>
          <p:nvPr/>
        </p:nvSpPr>
        <p:spPr>
          <a:xfrm>
            <a:off x="7589401" y="2983587"/>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8148399" y="3018234"/>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Syntax for GROUP BY</a:t>
            </a:r>
            <a:endParaRPr lang="en-US" sz="2187" dirty="0"/>
          </a:p>
        </p:txBody>
      </p:sp>
      <p:sp>
        <p:nvSpPr>
          <p:cNvPr id="12" name="Text 10"/>
          <p:cNvSpPr/>
          <p:nvPr/>
        </p:nvSpPr>
        <p:spPr>
          <a:xfrm>
            <a:off x="8148399" y="3498652"/>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SELECT column1, column2, ... aggregateFunction(column) FROM table GROUP BY column1, column2, ...</a:t>
            </a:r>
            <a:endParaRPr lang="en-US" sz="1750" dirty="0"/>
          </a:p>
        </p:txBody>
      </p:sp>
      <p:sp>
        <p:nvSpPr>
          <p:cNvPr id="13" name="Shape 11"/>
          <p:cNvSpPr/>
          <p:nvPr/>
        </p:nvSpPr>
        <p:spPr>
          <a:xfrm>
            <a:off x="2037993" y="5316022"/>
            <a:ext cx="499943" cy="499943"/>
          </a:xfrm>
          <a:prstGeom prst="roundRect">
            <a:avLst>
              <a:gd name="adj" fmla="val 20000"/>
            </a:avLst>
          </a:prstGeom>
          <a:solidFill>
            <a:srgbClr val="E1E1EA"/>
          </a:solidFill>
          <a:ln w="7620">
            <a:solidFill>
              <a:srgbClr val="C7C7D0"/>
            </a:solidFill>
            <a:prstDash val="solid"/>
          </a:ln>
        </p:spPr>
      </p:sp>
      <p:sp>
        <p:nvSpPr>
          <p:cNvPr id="14" name="Text 12"/>
          <p:cNvSpPr/>
          <p:nvPr/>
        </p:nvSpPr>
        <p:spPr>
          <a:xfrm>
            <a:off x="2198965" y="5357693"/>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2760107" y="5392341"/>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Syntax for HAVING</a:t>
            </a:r>
            <a:endParaRPr lang="en-US" sz="2187" dirty="0"/>
          </a:p>
        </p:txBody>
      </p:sp>
      <p:sp>
        <p:nvSpPr>
          <p:cNvPr id="16" name="Text 14"/>
          <p:cNvSpPr/>
          <p:nvPr/>
        </p:nvSpPr>
        <p:spPr>
          <a:xfrm>
            <a:off x="2760107" y="5872758"/>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SELECT column1, column2, ... aggregateFunction(column) FROM table GROUP BY column1, column2, ... HAVING condition;</a:t>
            </a:r>
            <a:endParaRPr lang="en-US" sz="1750" dirty="0"/>
          </a:p>
        </p:txBody>
      </p:sp>
      <p:sp>
        <p:nvSpPr>
          <p:cNvPr id="17" name="Shape 15"/>
          <p:cNvSpPr/>
          <p:nvPr/>
        </p:nvSpPr>
        <p:spPr>
          <a:xfrm>
            <a:off x="7426285" y="5316022"/>
            <a:ext cx="499943" cy="499943"/>
          </a:xfrm>
          <a:prstGeom prst="roundRect">
            <a:avLst>
              <a:gd name="adj" fmla="val 20000"/>
            </a:avLst>
          </a:prstGeom>
          <a:solidFill>
            <a:srgbClr val="E1E1EA"/>
          </a:solidFill>
          <a:ln w="7620">
            <a:solidFill>
              <a:srgbClr val="C7C7D0"/>
            </a:solidFill>
            <a:prstDash val="solid"/>
          </a:ln>
        </p:spPr>
      </p:sp>
      <p:sp>
        <p:nvSpPr>
          <p:cNvPr id="18" name="Text 16"/>
          <p:cNvSpPr/>
          <p:nvPr/>
        </p:nvSpPr>
        <p:spPr>
          <a:xfrm>
            <a:off x="7585234" y="5357693"/>
            <a:ext cx="18204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4</a:t>
            </a:r>
            <a:endParaRPr lang="en-US" sz="2624" dirty="0"/>
          </a:p>
        </p:txBody>
      </p:sp>
      <p:sp>
        <p:nvSpPr>
          <p:cNvPr id="19" name="Text 17"/>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Syntax for WHERE</a:t>
            </a:r>
            <a:endParaRPr lang="en-US" sz="2187" dirty="0"/>
          </a:p>
        </p:txBody>
      </p:sp>
      <p:sp>
        <p:nvSpPr>
          <p:cNvPr id="20" name="Text 18"/>
          <p:cNvSpPr/>
          <p:nvPr/>
        </p:nvSpPr>
        <p:spPr>
          <a:xfrm>
            <a:off x="8148399" y="5872758"/>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SELECT column1, column2, ... FROM table WHERE condition GROUP BY column1, column2,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706708" cy="8229600"/>
          </a:xfrm>
          <a:prstGeom prst="rect">
            <a:avLst/>
          </a:prstGeom>
          <a:solidFill>
            <a:srgbClr val="ECECF3"/>
          </a:solidFill>
          <a:ln/>
        </p:spPr>
      </p:sp>
      <p:sp>
        <p:nvSpPr>
          <p:cNvPr id="3" name="Shape 1"/>
          <p:cNvSpPr/>
          <p:nvPr/>
        </p:nvSpPr>
        <p:spPr>
          <a:xfrm>
            <a:off x="-4319588" y="-1"/>
            <a:ext cx="14630400" cy="8229600"/>
          </a:xfrm>
          <a:prstGeom prst="rect">
            <a:avLst/>
          </a:prstGeom>
          <a:solidFill>
            <a:srgbClr val="FFFFFF">
              <a:alpha val="75000"/>
            </a:srgbClr>
          </a:solidFill>
          <a:ln/>
        </p:spPr>
      </p:sp>
      <p:sp>
        <p:nvSpPr>
          <p:cNvPr id="5" name="Text 2"/>
          <p:cNvSpPr/>
          <p:nvPr/>
        </p:nvSpPr>
        <p:spPr>
          <a:xfrm>
            <a:off x="6319599" y="1351836"/>
            <a:ext cx="7477601"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Conclusion and Key Takeaways</a:t>
            </a:r>
            <a:endParaRPr lang="en-US" sz="4374" dirty="0"/>
          </a:p>
        </p:txBody>
      </p:sp>
      <p:sp>
        <p:nvSpPr>
          <p:cNvPr id="6" name="Text 3"/>
          <p:cNvSpPr/>
          <p:nvPr/>
        </p:nvSpPr>
        <p:spPr>
          <a:xfrm>
            <a:off x="6319599" y="3073837"/>
            <a:ext cx="7477601"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 conclusion, this presentation has provided a comprehensive overview of SQL queries, focusing on the GROUP BY, HAVING, and WHERE clauses. By understanding the differences and proper usage of these clauses, you can effectively filter, aggregate, and organize data to gain valuable insights and make informed decisions.</a:t>
            </a:r>
            <a:endParaRPr lang="en-US" sz="1750" dirty="0"/>
          </a:p>
        </p:txBody>
      </p:sp>
      <p:sp>
        <p:nvSpPr>
          <p:cNvPr id="7" name="Text 4"/>
          <p:cNvSpPr/>
          <p:nvPr/>
        </p:nvSpPr>
        <p:spPr>
          <a:xfrm>
            <a:off x="6319599" y="5100757"/>
            <a:ext cx="7477601"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Key takeaways include the role of the GROUP BY clause in grouping data, the use of aggregate functions, the distinction between the HAVING and WHERE clauses, and the specific syntax for each clause. These concepts are essential for mastering SQL and leveraging the full potential of relational databases.</a:t>
            </a:r>
            <a:endParaRPr lang="en-US" sz="1750" dirty="0"/>
          </a:p>
        </p:txBody>
      </p:sp>
      <p:pic>
        <p:nvPicPr>
          <p:cNvPr id="2050" name="Picture 2">
            <a:extLst>
              <a:ext uri="{FF2B5EF4-FFF2-40B4-BE49-F238E27FC236}">
                <a16:creationId xmlns:a16="http://schemas.microsoft.com/office/drawing/2014/main" id="{538A8526-85B9-203A-8FC3-67D387747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8862"/>
            <a:ext cx="5991225" cy="3571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519</Words>
  <Application>Microsoft Office PowerPoint</Application>
  <PresentationFormat>Custom</PresentationFormat>
  <Paragraphs>47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Raleway</vt:lpstr>
      <vt:lpstr>Roboto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Pasam V</cp:lastModifiedBy>
  <cp:revision>2</cp:revision>
  <dcterms:created xsi:type="dcterms:W3CDTF">2024-05-15T17:26:02Z</dcterms:created>
  <dcterms:modified xsi:type="dcterms:W3CDTF">2024-05-15T18:35:30Z</dcterms:modified>
</cp:coreProperties>
</file>