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49"/>
  </p:notesMasterIdLst>
  <p:sldIdLst>
    <p:sldId id="256" r:id="rId3"/>
    <p:sldId id="316" r:id="rId4"/>
    <p:sldId id="317" r:id="rId5"/>
    <p:sldId id="325" r:id="rId6"/>
    <p:sldId id="324" r:id="rId7"/>
    <p:sldId id="334" r:id="rId8"/>
    <p:sldId id="326" r:id="rId9"/>
    <p:sldId id="327" r:id="rId10"/>
    <p:sldId id="320" r:id="rId11"/>
    <p:sldId id="333" r:id="rId12"/>
    <p:sldId id="328" r:id="rId13"/>
    <p:sldId id="332" r:id="rId14"/>
    <p:sldId id="339" r:id="rId15"/>
    <p:sldId id="329" r:id="rId16"/>
    <p:sldId id="340" r:id="rId17"/>
    <p:sldId id="330" r:id="rId18"/>
    <p:sldId id="337" r:id="rId19"/>
    <p:sldId id="266" r:id="rId20"/>
    <p:sldId id="335" r:id="rId21"/>
    <p:sldId id="267" r:id="rId22"/>
    <p:sldId id="268" r:id="rId23"/>
    <p:sldId id="346" r:id="rId24"/>
    <p:sldId id="269" r:id="rId25"/>
    <p:sldId id="271" r:id="rId26"/>
    <p:sldId id="345" r:id="rId27"/>
    <p:sldId id="283" r:id="rId28"/>
    <p:sldId id="352" r:id="rId29"/>
    <p:sldId id="353" r:id="rId30"/>
    <p:sldId id="355" r:id="rId31"/>
    <p:sldId id="356" r:id="rId32"/>
    <p:sldId id="357" r:id="rId33"/>
    <p:sldId id="358" r:id="rId34"/>
    <p:sldId id="359" r:id="rId35"/>
    <p:sldId id="360" r:id="rId36"/>
    <p:sldId id="361" r:id="rId37"/>
    <p:sldId id="375" r:id="rId38"/>
    <p:sldId id="376" r:id="rId39"/>
    <p:sldId id="377" r:id="rId40"/>
    <p:sldId id="362" r:id="rId41"/>
    <p:sldId id="363" r:id="rId42"/>
    <p:sldId id="364" r:id="rId43"/>
    <p:sldId id="365" r:id="rId44"/>
    <p:sldId id="354" r:id="rId45"/>
    <p:sldId id="371" r:id="rId46"/>
    <p:sldId id="374" r:id="rId47"/>
    <p:sldId id="370" r:id="rId4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94660"/>
  </p:normalViewPr>
  <p:slideViewPr>
    <p:cSldViewPr>
      <p:cViewPr varScale="1">
        <p:scale>
          <a:sx n="84" d="100"/>
          <a:sy n="84" d="100"/>
        </p:scale>
        <p:origin x="153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ADCBAA2-A54B-4A94-AA2A-D0FDA9877600}" type="datetimeFigureOut">
              <a:rPr lang="en-US" smtClean="0"/>
              <a:pPr/>
              <a:t>12/30/2021</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A143A92-839C-4E20-945B-233C70CE0E4B}" type="slidenum">
              <a:rPr lang="en-US" smtClean="0"/>
              <a:pPr/>
              <a:t>‹#›</a:t>
            </a:fld>
            <a:endParaRPr lang="en-US"/>
          </a:p>
        </p:txBody>
      </p:sp>
    </p:spTree>
    <p:extLst>
      <p:ext uri="{BB962C8B-B14F-4D97-AF65-F5344CB8AC3E}">
        <p14:creationId xmlns:p14="http://schemas.microsoft.com/office/powerpoint/2010/main" val="3340537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43A92-839C-4E20-945B-233C70CE0E4B}" type="slidenum">
              <a:rPr lang="en-US" smtClean="0"/>
              <a:pPr/>
              <a:t>4</a:t>
            </a:fld>
            <a:endParaRPr lang="en-US"/>
          </a:p>
        </p:txBody>
      </p:sp>
    </p:spTree>
    <p:extLst>
      <p:ext uri="{BB962C8B-B14F-4D97-AF65-F5344CB8AC3E}">
        <p14:creationId xmlns:p14="http://schemas.microsoft.com/office/powerpoint/2010/main" val="2570438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143A92-839C-4E20-945B-233C70CE0E4B}" type="slidenum">
              <a:rPr lang="en-US" smtClean="0"/>
              <a:pPr/>
              <a:t>43</a:t>
            </a:fld>
            <a:endParaRPr lang="en-US"/>
          </a:p>
        </p:txBody>
      </p:sp>
    </p:spTree>
    <p:extLst>
      <p:ext uri="{BB962C8B-B14F-4D97-AF65-F5344CB8AC3E}">
        <p14:creationId xmlns:p14="http://schemas.microsoft.com/office/powerpoint/2010/main" val="3659389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12/30/2021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16" name="bg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12/30/2021</a:t>
            </a:fld>
            <a:endParaRPr kumimoji="0"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3003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12/30/2021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12/30/2021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12/30/2021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12/30/2021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12/30/2021</a:t>
            </a:fld>
            <a:endParaRPr kumimoji="0"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67617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EFF1D7"/>
                </a:solidFill>
                <a:latin typeface="Gabriola"/>
                <a:cs typeface="Gabriola"/>
              </a:defRPr>
            </a:lvl1pPr>
          </a:lstStyle>
          <a:p>
            <a:endParaRPr/>
          </a:p>
        </p:txBody>
      </p:sp>
      <p:sp>
        <p:nvSpPr>
          <p:cNvPr id="3" name="Holder 3"/>
          <p:cNvSpPr>
            <a:spLocks noGrp="1"/>
          </p:cNvSpPr>
          <p:nvPr>
            <p:ph type="body" idx="1"/>
          </p:nvPr>
        </p:nvSpPr>
        <p:spPr/>
        <p:txBody>
          <a:bodyPr lIns="0" tIns="0" rIns="0" bIns="0"/>
          <a:lstStyle>
            <a:lvl1pPr>
              <a:defRPr sz="2800" b="0" i="0">
                <a:solidFill>
                  <a:schemeClr val="bg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12/30/2021</a:t>
            </a:fld>
            <a:endParaRPr kumimoji="0"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02254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EFF1D7"/>
                </a:solidFill>
                <a:latin typeface="Gabriola"/>
                <a:cs typeface="Gabriol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12/30/2021</a:t>
            </a:fld>
            <a:endParaRPr kumimoji="0"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33116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16" name="bg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 name="Holder 2"/>
          <p:cNvSpPr>
            <a:spLocks noGrp="1"/>
          </p:cNvSpPr>
          <p:nvPr>
            <p:ph type="title"/>
          </p:nvPr>
        </p:nvSpPr>
        <p:spPr/>
        <p:txBody>
          <a:bodyPr lIns="0" tIns="0" rIns="0" bIns="0"/>
          <a:lstStyle>
            <a:lvl1pPr>
              <a:defRPr sz="4000" b="0" i="0">
                <a:solidFill>
                  <a:srgbClr val="EFF1D7"/>
                </a:solidFill>
                <a:latin typeface="Gabriola"/>
                <a:cs typeface="Gabriol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12/30/2021</a:t>
            </a:fld>
            <a:endParaRPr kumimoji="0"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288693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78839" y="774700"/>
            <a:ext cx="7386320" cy="1036319"/>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43559" y="1329689"/>
            <a:ext cx="8056880" cy="2324100"/>
          </a:xfrm>
          <a:prstGeom prst="rect">
            <a:avLst/>
          </a:prstGeom>
        </p:spPr>
        <p:txBody>
          <a:bodyPr wrap="square" lIns="0" tIns="0" rIns="0" bIns="0">
            <a:spAutoFit/>
          </a:bodyPr>
          <a:lstStyle>
            <a:lvl1pPr>
              <a:defRPr sz="22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12/30/2021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7" name="bg object 17"/>
          <p:cNvSpPr/>
          <p:nvPr/>
        </p:nvSpPr>
        <p:spPr>
          <a:xfrm>
            <a:off x="0" y="0"/>
            <a:ext cx="365760" cy="6855459"/>
          </a:xfrm>
          <a:custGeom>
            <a:avLst/>
            <a:gdLst/>
            <a:ahLst/>
            <a:cxnLst/>
            <a:rect l="l" t="t" r="r" b="b"/>
            <a:pathLst>
              <a:path w="365760" h="6855459">
                <a:moveTo>
                  <a:pt x="365760" y="0"/>
                </a:moveTo>
                <a:lnTo>
                  <a:pt x="0" y="0"/>
                </a:lnTo>
                <a:lnTo>
                  <a:pt x="0" y="6854952"/>
                </a:lnTo>
                <a:lnTo>
                  <a:pt x="365760" y="6854952"/>
                </a:lnTo>
                <a:lnTo>
                  <a:pt x="365760"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8" name="bg object 18"/>
          <p:cNvSpPr/>
          <p:nvPr/>
        </p:nvSpPr>
        <p:spPr>
          <a:xfrm>
            <a:off x="256031" y="5047488"/>
            <a:ext cx="73660" cy="1691639"/>
          </a:xfrm>
          <a:custGeom>
            <a:avLst/>
            <a:gdLst/>
            <a:ahLst/>
            <a:cxnLst/>
            <a:rect l="l" t="t" r="r" b="b"/>
            <a:pathLst>
              <a:path w="73660" h="1691640">
                <a:moveTo>
                  <a:pt x="73152" y="0"/>
                </a:moveTo>
                <a:lnTo>
                  <a:pt x="0" y="0"/>
                </a:lnTo>
                <a:lnTo>
                  <a:pt x="0" y="1691639"/>
                </a:lnTo>
                <a:lnTo>
                  <a:pt x="73152" y="1691639"/>
                </a:lnTo>
                <a:lnTo>
                  <a:pt x="73152" y="0"/>
                </a:lnTo>
                <a:close/>
              </a:path>
            </a:pathLst>
          </a:custGeom>
          <a:solidFill>
            <a:srgbClr val="AFCCA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19" name="bg object 19"/>
          <p:cNvSpPr/>
          <p:nvPr/>
        </p:nvSpPr>
        <p:spPr>
          <a:xfrm>
            <a:off x="256031" y="4797551"/>
            <a:ext cx="73660" cy="228600"/>
          </a:xfrm>
          <a:custGeom>
            <a:avLst/>
            <a:gdLst/>
            <a:ahLst/>
            <a:cxnLst/>
            <a:rect l="l" t="t" r="r" b="b"/>
            <a:pathLst>
              <a:path w="73660" h="228600">
                <a:moveTo>
                  <a:pt x="73152" y="0"/>
                </a:moveTo>
                <a:lnTo>
                  <a:pt x="0" y="0"/>
                </a:lnTo>
                <a:lnTo>
                  <a:pt x="0" y="228600"/>
                </a:lnTo>
                <a:lnTo>
                  <a:pt x="73152" y="228600"/>
                </a:lnTo>
                <a:lnTo>
                  <a:pt x="73152" y="0"/>
                </a:lnTo>
                <a:close/>
              </a:path>
            </a:pathLst>
          </a:custGeom>
          <a:solidFill>
            <a:srgbClr val="A8CDD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0" name="bg object 20"/>
          <p:cNvSpPr/>
          <p:nvPr/>
        </p:nvSpPr>
        <p:spPr>
          <a:xfrm>
            <a:off x="256031" y="4637532"/>
            <a:ext cx="73660" cy="137160"/>
          </a:xfrm>
          <a:custGeom>
            <a:avLst/>
            <a:gdLst/>
            <a:ahLst/>
            <a:cxnLst/>
            <a:rect l="l" t="t" r="r" b="b"/>
            <a:pathLst>
              <a:path w="73660" h="137160">
                <a:moveTo>
                  <a:pt x="73152" y="0"/>
                </a:moveTo>
                <a:lnTo>
                  <a:pt x="0" y="0"/>
                </a:lnTo>
                <a:lnTo>
                  <a:pt x="0" y="137160"/>
                </a:lnTo>
                <a:lnTo>
                  <a:pt x="73152" y="137160"/>
                </a:lnTo>
                <a:lnTo>
                  <a:pt x="73152" y="0"/>
                </a:lnTo>
                <a:close/>
              </a:path>
            </a:pathLst>
          </a:custGeom>
          <a:solidFill>
            <a:srgbClr val="676A54"/>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1" name="bg object 21"/>
          <p:cNvSpPr/>
          <p:nvPr/>
        </p:nvSpPr>
        <p:spPr>
          <a:xfrm>
            <a:off x="256031" y="4543044"/>
            <a:ext cx="73660" cy="73660"/>
          </a:xfrm>
          <a:custGeom>
            <a:avLst/>
            <a:gdLst/>
            <a:ahLst/>
            <a:cxnLst/>
            <a:rect l="l" t="t" r="r" b="b"/>
            <a:pathLst>
              <a:path w="73660" h="73660">
                <a:moveTo>
                  <a:pt x="73152" y="0"/>
                </a:moveTo>
                <a:lnTo>
                  <a:pt x="0" y="0"/>
                </a:lnTo>
                <a:lnTo>
                  <a:pt x="0" y="73151"/>
                </a:lnTo>
                <a:lnTo>
                  <a:pt x="73152" y="73151"/>
                </a:lnTo>
                <a:lnTo>
                  <a:pt x="73152" y="0"/>
                </a:lnTo>
                <a:close/>
              </a:path>
            </a:pathLst>
          </a:custGeom>
          <a:solidFill>
            <a:srgbClr val="AFCCA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2" name="bg object 22"/>
          <p:cNvSpPr/>
          <p:nvPr/>
        </p:nvSpPr>
        <p:spPr>
          <a:xfrm>
            <a:off x="222504" y="681227"/>
            <a:ext cx="132715" cy="365760"/>
          </a:xfrm>
          <a:custGeom>
            <a:avLst/>
            <a:gdLst/>
            <a:ahLst/>
            <a:cxnLst/>
            <a:rect l="l" t="t" r="r" b="b"/>
            <a:pathLst>
              <a:path w="132715" h="365759">
                <a:moveTo>
                  <a:pt x="9144" y="0"/>
                </a:moveTo>
                <a:lnTo>
                  <a:pt x="0" y="0"/>
                </a:lnTo>
                <a:lnTo>
                  <a:pt x="0" y="365760"/>
                </a:lnTo>
                <a:lnTo>
                  <a:pt x="9144" y="365760"/>
                </a:lnTo>
                <a:lnTo>
                  <a:pt x="9144" y="0"/>
                </a:lnTo>
                <a:close/>
              </a:path>
              <a:path w="132715" h="365759">
                <a:moveTo>
                  <a:pt x="36576" y="0"/>
                </a:moveTo>
                <a:lnTo>
                  <a:pt x="27432" y="0"/>
                </a:lnTo>
                <a:lnTo>
                  <a:pt x="27432" y="365760"/>
                </a:lnTo>
                <a:lnTo>
                  <a:pt x="36576" y="365760"/>
                </a:lnTo>
                <a:lnTo>
                  <a:pt x="36576" y="0"/>
                </a:lnTo>
                <a:close/>
              </a:path>
              <a:path w="132715" h="365759">
                <a:moveTo>
                  <a:pt x="74676" y="0"/>
                </a:moveTo>
                <a:lnTo>
                  <a:pt x="47244" y="0"/>
                </a:lnTo>
                <a:lnTo>
                  <a:pt x="47244" y="365760"/>
                </a:lnTo>
                <a:lnTo>
                  <a:pt x="74676" y="365760"/>
                </a:lnTo>
                <a:lnTo>
                  <a:pt x="74676" y="0"/>
                </a:lnTo>
                <a:close/>
              </a:path>
              <a:path w="132715" h="365759">
                <a:moveTo>
                  <a:pt x="132588" y="0"/>
                </a:moveTo>
                <a:lnTo>
                  <a:pt x="86868" y="0"/>
                </a:lnTo>
                <a:lnTo>
                  <a:pt x="86868" y="365760"/>
                </a:lnTo>
                <a:lnTo>
                  <a:pt x="132588" y="365760"/>
                </a:lnTo>
                <a:lnTo>
                  <a:pt x="132588"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2" name="Holder 2"/>
          <p:cNvSpPr>
            <a:spLocks noGrp="1"/>
          </p:cNvSpPr>
          <p:nvPr>
            <p:ph type="title"/>
          </p:nvPr>
        </p:nvSpPr>
        <p:spPr>
          <a:xfrm>
            <a:off x="993444" y="534669"/>
            <a:ext cx="7157110" cy="635000"/>
          </a:xfrm>
          <a:prstGeom prst="rect">
            <a:avLst/>
          </a:prstGeom>
        </p:spPr>
        <p:txBody>
          <a:bodyPr wrap="square" lIns="0" tIns="0" rIns="0" bIns="0">
            <a:spAutoFit/>
          </a:bodyPr>
          <a:lstStyle>
            <a:lvl1pPr>
              <a:defRPr sz="4000" b="0" i="0">
                <a:solidFill>
                  <a:srgbClr val="EFF1D7"/>
                </a:solidFill>
                <a:latin typeface="Gabriola"/>
                <a:cs typeface="Gabriola"/>
              </a:defRPr>
            </a:lvl1pPr>
          </a:lstStyle>
          <a:p>
            <a:endParaRPr/>
          </a:p>
        </p:txBody>
      </p:sp>
      <p:sp>
        <p:nvSpPr>
          <p:cNvPr id="3" name="Holder 3"/>
          <p:cNvSpPr>
            <a:spLocks noGrp="1"/>
          </p:cNvSpPr>
          <p:nvPr>
            <p:ph type="body" idx="1"/>
          </p:nvPr>
        </p:nvSpPr>
        <p:spPr>
          <a:xfrm>
            <a:off x="532764" y="1653667"/>
            <a:ext cx="8078470" cy="1732279"/>
          </a:xfrm>
          <a:prstGeom prst="rect">
            <a:avLst/>
          </a:prstGeom>
        </p:spPr>
        <p:txBody>
          <a:bodyPr wrap="square" lIns="0" tIns="0" rIns="0" bIns="0">
            <a:spAutoFit/>
          </a:bodyPr>
          <a:lstStyle>
            <a:lvl1pPr>
              <a:defRPr sz="2800" b="0" i="0">
                <a:solidFill>
                  <a:schemeClr val="bg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BD707-D9CF-40AE-B4C6-C98DA3205C09}" type="datetimeFigureOut">
              <a:rPr kumimoji="0" lang="en-US"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12/30/2021</a:t>
            </a:fld>
            <a:endParaRPr kumimoji="0" lang="en-US"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sz="18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9553143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2459" y="2440940"/>
            <a:ext cx="7872730" cy="1367041"/>
          </a:xfrm>
          <a:prstGeom prst="rect">
            <a:avLst/>
          </a:prstGeom>
        </p:spPr>
        <p:txBody>
          <a:bodyPr vert="horz" wrap="square" lIns="0" tIns="12700" rIns="0" bIns="0" rtlCol="0">
            <a:spAutoFit/>
          </a:bodyPr>
          <a:lstStyle/>
          <a:p>
            <a:pPr marL="12700" algn="ctr">
              <a:lnSpc>
                <a:spcPct val="100000"/>
              </a:lnSpc>
              <a:spcBef>
                <a:spcPts val="95"/>
              </a:spcBef>
            </a:pPr>
            <a:r>
              <a:rPr sz="4400" b="1" spc="-95" dirty="0">
                <a:solidFill>
                  <a:srgbClr val="FF0000"/>
                </a:solidFill>
                <a:latin typeface="Courier New" panose="02070309020205020404" pitchFamily="49" charset="0"/>
                <a:cs typeface="Courier New" panose="02070309020205020404" pitchFamily="49" charset="0"/>
              </a:rPr>
              <a:t>Entity Relationship Model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
          <p:cNvSpPr txBox="1">
            <a:spLocks noGrp="1"/>
          </p:cNvSpPr>
          <p:nvPr>
            <p:ph type="title"/>
          </p:nvPr>
        </p:nvSpPr>
        <p:spPr>
          <a:xfrm>
            <a:off x="228600" y="457200"/>
            <a:ext cx="6786880" cy="689932"/>
          </a:xfrm>
          <a:prstGeom prst="rect">
            <a:avLst/>
          </a:prstGeom>
        </p:spPr>
        <p:txBody>
          <a:bodyPr vert="horz" wrap="square" lIns="0" tIns="12700" rIns="0" bIns="0" rtlCol="0">
            <a:spAutoFit/>
          </a:bodyPr>
          <a:lstStyle/>
          <a:p>
            <a:pPr marL="12700">
              <a:lnSpc>
                <a:spcPct val="100000"/>
              </a:lnSpc>
              <a:spcBef>
                <a:spcPts val="100"/>
              </a:spcBef>
            </a:pPr>
            <a:r>
              <a:rPr sz="4400" b="1" kern="1200" spc="-95" dirty="0" smtClean="0">
                <a:solidFill>
                  <a:srgbClr val="FF0000"/>
                </a:solidFill>
                <a:latin typeface="Courier New" panose="02070309020205020404" pitchFamily="49" charset="0"/>
                <a:ea typeface="+mn-ea"/>
                <a:cs typeface="Courier New" panose="02070309020205020404" pitchFamily="49" charset="0"/>
              </a:rPr>
              <a:t>Types of Attributes</a:t>
            </a:r>
            <a:endParaRPr sz="4400" b="1" kern="1200" spc="-95" dirty="0">
              <a:solidFill>
                <a:srgbClr val="FF0000"/>
              </a:solidFill>
              <a:latin typeface="Courier New" panose="02070309020205020404" pitchFamily="49" charset="0"/>
              <a:ea typeface="+mn-ea"/>
              <a:cs typeface="Courier New" panose="02070309020205020404" pitchFamily="49" charset="0"/>
            </a:endParaRPr>
          </a:p>
        </p:txBody>
      </p:sp>
      <p:sp>
        <p:nvSpPr>
          <p:cNvPr id="5" name="Rectangle 4"/>
          <p:cNvSpPr/>
          <p:nvPr/>
        </p:nvSpPr>
        <p:spPr>
          <a:xfrm>
            <a:off x="2362200" y="1905000"/>
            <a:ext cx="4424929" cy="2831544"/>
          </a:xfrm>
          <a:prstGeom prst="rect">
            <a:avLst/>
          </a:prstGeom>
        </p:spPr>
        <p:txBody>
          <a:bodyPr wrap="none">
            <a:spAutoFit/>
          </a:bodyPr>
          <a:lstStyle/>
          <a:p>
            <a:pPr marL="457200" indent="-457200">
              <a:buFont typeface="Wingdings" panose="05000000000000000000" pitchFamily="2" charset="2"/>
              <a:buChar char="Ø"/>
            </a:pPr>
            <a:r>
              <a:rPr lang="en-US" sz="3200" b="1" spc="-5" dirty="0">
                <a:solidFill>
                  <a:prstClr val="black"/>
                </a:solidFill>
                <a:latin typeface="Times New Roman"/>
                <a:cs typeface="Times New Roman"/>
              </a:rPr>
              <a:t>Simple </a:t>
            </a:r>
            <a:r>
              <a:rPr lang="en-US" sz="3200" b="1" spc="-5" dirty="0" smtClean="0">
                <a:solidFill>
                  <a:prstClr val="black"/>
                </a:solidFill>
                <a:latin typeface="Times New Roman"/>
                <a:cs typeface="Times New Roman"/>
              </a:rPr>
              <a:t>attribute</a:t>
            </a:r>
          </a:p>
          <a:p>
            <a:pPr marL="457200" indent="-457200">
              <a:buFont typeface="Wingdings" panose="05000000000000000000" pitchFamily="2" charset="2"/>
              <a:buChar char="Ø"/>
            </a:pPr>
            <a:r>
              <a:rPr lang="en-US" sz="3200" b="1" spc="-5" dirty="0" smtClean="0">
                <a:solidFill>
                  <a:prstClr val="black"/>
                </a:solidFill>
                <a:latin typeface="Times New Roman"/>
                <a:cs typeface="Times New Roman"/>
              </a:rPr>
              <a:t>Composite attribute</a:t>
            </a:r>
          </a:p>
          <a:p>
            <a:pPr marL="457200" indent="-457200">
              <a:buFont typeface="Wingdings" panose="05000000000000000000" pitchFamily="2" charset="2"/>
              <a:buChar char="Ø"/>
            </a:pPr>
            <a:r>
              <a:rPr lang="en-US" sz="3200" b="1" spc="-5" dirty="0" smtClean="0">
                <a:solidFill>
                  <a:prstClr val="black"/>
                </a:solidFill>
                <a:latin typeface="Times New Roman"/>
                <a:cs typeface="Times New Roman"/>
              </a:rPr>
              <a:t>Derived attribute</a:t>
            </a:r>
          </a:p>
          <a:p>
            <a:pPr marL="457200" indent="-457200">
              <a:buFont typeface="Wingdings" panose="05000000000000000000" pitchFamily="2" charset="2"/>
              <a:buChar char="Ø"/>
            </a:pPr>
            <a:r>
              <a:rPr lang="en-US" sz="3200" b="1" spc="-5" dirty="0" smtClean="0">
                <a:solidFill>
                  <a:prstClr val="black"/>
                </a:solidFill>
                <a:latin typeface="Times New Roman"/>
                <a:cs typeface="Times New Roman"/>
              </a:rPr>
              <a:t>Single-value attribute</a:t>
            </a:r>
          </a:p>
          <a:p>
            <a:pPr marL="457200" indent="-457200">
              <a:buFont typeface="Wingdings" panose="05000000000000000000" pitchFamily="2" charset="2"/>
              <a:buChar char="Ø"/>
            </a:pPr>
            <a:r>
              <a:rPr lang="en-US" sz="3200" b="1" spc="-5" dirty="0" smtClean="0">
                <a:solidFill>
                  <a:prstClr val="black"/>
                </a:solidFill>
                <a:latin typeface="Times New Roman"/>
                <a:cs typeface="Times New Roman"/>
              </a:rPr>
              <a:t>Multi-value attribute</a:t>
            </a:r>
          </a:p>
          <a:p>
            <a:endParaRPr lang="en-US" b="1" spc="-5" dirty="0" smtClean="0">
              <a:solidFill>
                <a:prstClr val="black"/>
              </a:solidFill>
              <a:latin typeface="Times New Roman"/>
              <a:cs typeface="Times New Roman"/>
            </a:endParaRPr>
          </a:p>
        </p:txBody>
      </p:sp>
    </p:spTree>
    <p:extLst>
      <p:ext uri="{BB962C8B-B14F-4D97-AF65-F5344CB8AC3E}">
        <p14:creationId xmlns:p14="http://schemas.microsoft.com/office/powerpoint/2010/main" val="329574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381000"/>
            <a:ext cx="6786880" cy="689932"/>
          </a:xfrm>
          <a:prstGeom prst="rect">
            <a:avLst/>
          </a:prstGeom>
        </p:spPr>
        <p:txBody>
          <a:bodyPr vert="horz" wrap="square" lIns="0" tIns="12700" rIns="0" bIns="0" rtlCol="0">
            <a:spAutoFit/>
          </a:bodyPr>
          <a:lstStyle/>
          <a:p>
            <a:pPr marL="12700">
              <a:lnSpc>
                <a:spcPct val="100000"/>
              </a:lnSpc>
              <a:spcBef>
                <a:spcPts val="100"/>
              </a:spcBef>
            </a:pPr>
            <a:r>
              <a:rPr lang="en-US" sz="4400" b="1" kern="1200" spc="-95" dirty="0" smtClean="0">
                <a:solidFill>
                  <a:srgbClr val="FF0000"/>
                </a:solidFill>
                <a:latin typeface="Courier New" panose="02070309020205020404" pitchFamily="49" charset="0"/>
                <a:ea typeface="+mn-ea"/>
                <a:cs typeface="Courier New" panose="02070309020205020404" pitchFamily="49" charset="0"/>
              </a:rPr>
              <a:t>Simple attribute</a:t>
            </a:r>
            <a:endParaRPr sz="4400" b="1" kern="1200" spc="-95" dirty="0">
              <a:solidFill>
                <a:srgbClr val="FF0000"/>
              </a:solidFill>
              <a:latin typeface="Courier New" panose="02070309020205020404" pitchFamily="49" charset="0"/>
              <a:ea typeface="+mn-ea"/>
              <a:cs typeface="Courier New" panose="02070309020205020404" pitchFamily="49" charset="0"/>
            </a:endParaRPr>
          </a:p>
        </p:txBody>
      </p:sp>
      <p:sp>
        <p:nvSpPr>
          <p:cNvPr id="7" name="TextBox 6"/>
          <p:cNvSpPr txBox="1"/>
          <p:nvPr/>
        </p:nvSpPr>
        <p:spPr>
          <a:xfrm>
            <a:off x="685800" y="1752600"/>
            <a:ext cx="7924800" cy="3911327"/>
          </a:xfrm>
          <a:prstGeom prst="rect">
            <a:avLst/>
          </a:prstGeom>
          <a:noFill/>
        </p:spPr>
        <p:txBody>
          <a:bodyPr wrap="square" rtlCol="0">
            <a:spAutoFit/>
          </a:bodyPr>
          <a:lstStyle/>
          <a:p>
            <a:pPr marL="12700" lvl="0" algn="just">
              <a:spcBef>
                <a:spcPts val="100"/>
              </a:spcBef>
              <a:tabLst>
                <a:tab pos="1049655" algn="l"/>
                <a:tab pos="2592070" algn="l"/>
                <a:tab pos="3592829" algn="l"/>
                <a:tab pos="4869180" algn="l"/>
                <a:tab pos="5381625" algn="l"/>
                <a:tab pos="6349365" algn="l"/>
                <a:tab pos="7344409" algn="l"/>
              </a:tabLst>
              <a:defRPr/>
            </a:pPr>
            <a:r>
              <a:rPr lang="en-US" sz="3200" spc="-5" dirty="0" smtClean="0">
                <a:solidFill>
                  <a:prstClr val="black"/>
                </a:solidFill>
                <a:latin typeface="Times New Roman"/>
                <a:cs typeface="Times New Roman"/>
              </a:rPr>
              <a:t>Simple </a:t>
            </a:r>
            <a:r>
              <a:rPr lang="en-US" sz="3200" dirty="0" smtClean="0">
                <a:solidFill>
                  <a:prstClr val="black"/>
                </a:solidFill>
                <a:latin typeface="Times New Roman"/>
                <a:cs typeface="Times New Roman"/>
              </a:rPr>
              <a:t>attributes </a:t>
            </a:r>
            <a:r>
              <a:rPr lang="en-US" sz="3200" dirty="0">
                <a:solidFill>
                  <a:prstClr val="black"/>
                </a:solidFill>
                <a:latin typeface="Times New Roman"/>
                <a:cs typeface="Times New Roman"/>
              </a:rPr>
              <a:t>are </a:t>
            </a:r>
            <a:r>
              <a:rPr lang="en-US" sz="3200" spc="-5" dirty="0" smtClean="0">
                <a:solidFill>
                  <a:prstClr val="black"/>
                </a:solidFill>
                <a:latin typeface="Times New Roman"/>
                <a:cs typeface="Times New Roman"/>
              </a:rPr>
              <a:t>atomic values</a:t>
            </a:r>
            <a:r>
              <a:rPr lang="en-US" sz="3200" spc="-5" dirty="0">
                <a:solidFill>
                  <a:prstClr val="black"/>
                </a:solidFill>
                <a:latin typeface="Times New Roman"/>
                <a:cs typeface="Times New Roman"/>
              </a:rPr>
              <a:t>, which</a:t>
            </a:r>
            <a:r>
              <a:rPr lang="en-US" sz="3200" dirty="0">
                <a:solidFill>
                  <a:prstClr val="black"/>
                </a:solidFill>
                <a:latin typeface="Times New Roman"/>
                <a:cs typeface="Times New Roman"/>
              </a:rPr>
              <a:t>  </a:t>
            </a:r>
            <a:r>
              <a:rPr lang="en-US" sz="3200" dirty="0" smtClean="0">
                <a:solidFill>
                  <a:prstClr val="black"/>
                </a:solidFill>
                <a:latin typeface="Times New Roman"/>
                <a:cs typeface="Times New Roman"/>
              </a:rPr>
              <a:t>ca</a:t>
            </a:r>
            <a:r>
              <a:rPr lang="en-US" sz="3200" spc="-10" dirty="0" smtClean="0">
                <a:solidFill>
                  <a:prstClr val="black"/>
                </a:solidFill>
                <a:latin typeface="Times New Roman"/>
                <a:cs typeface="Times New Roman"/>
              </a:rPr>
              <a:t>n</a:t>
            </a:r>
            <a:r>
              <a:rPr lang="en-US" sz="3200" dirty="0" smtClean="0">
                <a:solidFill>
                  <a:prstClr val="black"/>
                </a:solidFill>
                <a:latin typeface="Times New Roman"/>
                <a:cs typeface="Times New Roman"/>
              </a:rPr>
              <a:t>n</a:t>
            </a:r>
            <a:r>
              <a:rPr lang="en-US" sz="3200" spc="5" dirty="0" smtClean="0">
                <a:solidFill>
                  <a:prstClr val="black"/>
                </a:solidFill>
                <a:latin typeface="Times New Roman"/>
                <a:cs typeface="Times New Roman"/>
              </a:rPr>
              <a:t>o</a:t>
            </a:r>
            <a:r>
              <a:rPr lang="en-US" sz="3200" dirty="0" smtClean="0">
                <a:solidFill>
                  <a:prstClr val="black"/>
                </a:solidFill>
                <a:latin typeface="Times New Roman"/>
                <a:cs typeface="Times New Roman"/>
              </a:rPr>
              <a:t>t be </a:t>
            </a:r>
            <a:r>
              <a:rPr lang="en-US" sz="3200" dirty="0">
                <a:solidFill>
                  <a:prstClr val="black"/>
                </a:solidFill>
                <a:latin typeface="Times New Roman"/>
                <a:cs typeface="Times New Roman"/>
              </a:rPr>
              <a:t>divided </a:t>
            </a:r>
            <a:r>
              <a:rPr lang="en-US" sz="3200" spc="-10" dirty="0" smtClean="0">
                <a:solidFill>
                  <a:prstClr val="black"/>
                </a:solidFill>
                <a:latin typeface="Times New Roman"/>
                <a:cs typeface="Times New Roman"/>
              </a:rPr>
              <a:t>f</a:t>
            </a:r>
            <a:r>
              <a:rPr lang="en-US" sz="3200" dirty="0" smtClean="0">
                <a:solidFill>
                  <a:prstClr val="black"/>
                </a:solidFill>
                <a:latin typeface="Times New Roman"/>
                <a:cs typeface="Times New Roman"/>
              </a:rPr>
              <a:t>ur</a:t>
            </a:r>
            <a:r>
              <a:rPr lang="en-US" sz="3200" spc="10" dirty="0" smtClean="0">
                <a:solidFill>
                  <a:prstClr val="black"/>
                </a:solidFill>
                <a:latin typeface="Times New Roman"/>
                <a:cs typeface="Times New Roman"/>
              </a:rPr>
              <a:t>t</a:t>
            </a:r>
            <a:r>
              <a:rPr lang="en-US" sz="3200" dirty="0" smtClean="0">
                <a:solidFill>
                  <a:prstClr val="black"/>
                </a:solidFill>
                <a:latin typeface="Times New Roman"/>
                <a:cs typeface="Times New Roman"/>
              </a:rPr>
              <a:t>h</a:t>
            </a:r>
            <a:r>
              <a:rPr lang="en-US" sz="3200" spc="-5" dirty="0" smtClean="0">
                <a:solidFill>
                  <a:prstClr val="black"/>
                </a:solidFill>
                <a:latin typeface="Times New Roman"/>
                <a:cs typeface="Times New Roman"/>
              </a:rPr>
              <a:t>e</a:t>
            </a:r>
            <a:r>
              <a:rPr lang="en-US" sz="3200" spc="5" dirty="0" smtClean="0">
                <a:solidFill>
                  <a:prstClr val="black"/>
                </a:solidFill>
                <a:latin typeface="Times New Roman"/>
                <a:cs typeface="Times New Roman"/>
              </a:rPr>
              <a:t>r</a:t>
            </a:r>
            <a:r>
              <a:rPr lang="en-US" sz="3200" dirty="0" smtClean="0">
                <a:solidFill>
                  <a:prstClr val="black"/>
                </a:solidFill>
                <a:latin typeface="Times New Roman"/>
                <a:cs typeface="Times New Roman"/>
              </a:rPr>
              <a:t>.</a:t>
            </a:r>
            <a:r>
              <a:rPr lang="en-US" sz="3200" dirty="0">
                <a:solidFill>
                  <a:prstClr val="black"/>
                </a:solidFill>
                <a:latin typeface="Times New Roman"/>
                <a:cs typeface="Times New Roman"/>
              </a:rPr>
              <a:t> </a:t>
            </a:r>
          </a:p>
          <a:p>
            <a:pPr marL="12700" lvl="0" algn="just">
              <a:spcBef>
                <a:spcPts val="100"/>
              </a:spcBef>
              <a:tabLst>
                <a:tab pos="1049655" algn="l"/>
                <a:tab pos="2592070" algn="l"/>
                <a:tab pos="3592829" algn="l"/>
                <a:tab pos="4869180" algn="l"/>
                <a:tab pos="5381625" algn="l"/>
                <a:tab pos="6349365" algn="l"/>
                <a:tab pos="7344409" algn="l"/>
              </a:tabLst>
              <a:defRPr/>
            </a:pPr>
            <a:endParaRPr lang="en-US" sz="3200" dirty="0" smtClean="0">
              <a:solidFill>
                <a:prstClr val="black"/>
              </a:solidFill>
              <a:latin typeface="Times New Roman"/>
              <a:cs typeface="Times New Roman"/>
            </a:endParaRPr>
          </a:p>
          <a:p>
            <a:pPr marL="12700" lvl="0" algn="just">
              <a:spcBef>
                <a:spcPts val="100"/>
              </a:spcBef>
              <a:tabLst>
                <a:tab pos="1049655" algn="l"/>
                <a:tab pos="2592070" algn="l"/>
                <a:tab pos="3592829" algn="l"/>
                <a:tab pos="4869180" algn="l"/>
                <a:tab pos="5381625" algn="l"/>
                <a:tab pos="6349365" algn="l"/>
                <a:tab pos="7344409" algn="l"/>
              </a:tabLst>
              <a:defRPr/>
            </a:pPr>
            <a:r>
              <a:rPr lang="en-US" sz="3200" dirty="0" smtClean="0">
                <a:solidFill>
                  <a:prstClr val="black"/>
                </a:solidFill>
                <a:latin typeface="Times New Roman"/>
                <a:cs typeface="Times New Roman"/>
              </a:rPr>
              <a:t>For exa</a:t>
            </a:r>
            <a:r>
              <a:rPr lang="en-US" sz="3200" spc="-30" dirty="0" smtClean="0">
                <a:solidFill>
                  <a:prstClr val="black"/>
                </a:solidFill>
                <a:latin typeface="Times New Roman"/>
                <a:cs typeface="Times New Roman"/>
              </a:rPr>
              <a:t>m</a:t>
            </a:r>
            <a:r>
              <a:rPr lang="en-US" sz="3200" dirty="0" smtClean="0">
                <a:solidFill>
                  <a:prstClr val="black"/>
                </a:solidFill>
                <a:latin typeface="Times New Roman"/>
                <a:cs typeface="Times New Roman"/>
              </a:rPr>
              <a:t>ple, </a:t>
            </a:r>
            <a:r>
              <a:rPr lang="en-US" sz="3200" b="1" dirty="0" smtClean="0">
                <a:solidFill>
                  <a:srgbClr val="BF0000"/>
                </a:solidFill>
                <a:latin typeface="Times New Roman"/>
                <a:cs typeface="Times New Roman"/>
              </a:rPr>
              <a:t>a </a:t>
            </a:r>
            <a:r>
              <a:rPr lang="en-US" sz="3200" b="1" spc="-10" dirty="0" smtClean="0">
                <a:solidFill>
                  <a:srgbClr val="BF0000"/>
                </a:solidFill>
                <a:latin typeface="Times New Roman"/>
                <a:cs typeface="Times New Roman"/>
              </a:rPr>
              <a:t>s</a:t>
            </a:r>
            <a:r>
              <a:rPr lang="en-US" sz="3200" b="1" spc="5" dirty="0" smtClean="0">
                <a:solidFill>
                  <a:srgbClr val="BF0000"/>
                </a:solidFill>
                <a:latin typeface="Times New Roman"/>
                <a:cs typeface="Times New Roman"/>
              </a:rPr>
              <a:t>t</a:t>
            </a:r>
            <a:r>
              <a:rPr lang="en-US" sz="3200" b="1" spc="-10" dirty="0" smtClean="0">
                <a:solidFill>
                  <a:srgbClr val="BF0000"/>
                </a:solidFill>
                <a:latin typeface="Times New Roman"/>
                <a:cs typeface="Times New Roman"/>
              </a:rPr>
              <a:t>ud</a:t>
            </a:r>
            <a:r>
              <a:rPr lang="en-US" sz="3200" b="1" dirty="0" smtClean="0">
                <a:solidFill>
                  <a:srgbClr val="BF0000"/>
                </a:solidFill>
                <a:latin typeface="Times New Roman"/>
                <a:cs typeface="Times New Roman"/>
              </a:rPr>
              <a:t>e</a:t>
            </a:r>
            <a:r>
              <a:rPr lang="en-US" sz="3200" b="1" spc="-10" dirty="0" smtClean="0">
                <a:solidFill>
                  <a:srgbClr val="BF0000"/>
                </a:solidFill>
                <a:latin typeface="Times New Roman"/>
                <a:cs typeface="Times New Roman"/>
              </a:rPr>
              <a:t>n</a:t>
            </a:r>
            <a:r>
              <a:rPr lang="en-US" sz="3200" b="1" dirty="0" smtClean="0">
                <a:solidFill>
                  <a:srgbClr val="BF0000"/>
                </a:solidFill>
                <a:latin typeface="Times New Roman"/>
                <a:cs typeface="Times New Roman"/>
              </a:rPr>
              <a:t>t</a:t>
            </a:r>
            <a:r>
              <a:rPr lang="en-US" sz="3200" b="1" spc="10" dirty="0" smtClean="0">
                <a:solidFill>
                  <a:srgbClr val="BF0000"/>
                </a:solidFill>
                <a:latin typeface="Times New Roman"/>
                <a:cs typeface="Times New Roman"/>
              </a:rPr>
              <a:t>'</a:t>
            </a:r>
            <a:r>
              <a:rPr lang="en-US" sz="3200" b="1" dirty="0" smtClean="0">
                <a:solidFill>
                  <a:srgbClr val="BF0000"/>
                </a:solidFill>
                <a:latin typeface="Times New Roman"/>
                <a:cs typeface="Times New Roman"/>
              </a:rPr>
              <a:t>s </a:t>
            </a:r>
            <a:r>
              <a:rPr lang="en-US" sz="3200" b="1" spc="-10" dirty="0" smtClean="0">
                <a:solidFill>
                  <a:srgbClr val="BF0000"/>
                </a:solidFill>
                <a:latin typeface="Times New Roman"/>
                <a:cs typeface="Times New Roman"/>
              </a:rPr>
              <a:t>ph</a:t>
            </a:r>
            <a:r>
              <a:rPr lang="en-US" sz="3200" b="1" dirty="0" smtClean="0">
                <a:solidFill>
                  <a:srgbClr val="BF0000"/>
                </a:solidFill>
                <a:latin typeface="Times New Roman"/>
                <a:cs typeface="Times New Roman"/>
              </a:rPr>
              <a:t>o</a:t>
            </a:r>
            <a:r>
              <a:rPr lang="en-US" sz="3200" b="1" spc="-5" dirty="0" smtClean="0">
                <a:solidFill>
                  <a:srgbClr val="BF0000"/>
                </a:solidFill>
                <a:latin typeface="Times New Roman"/>
                <a:cs typeface="Times New Roman"/>
              </a:rPr>
              <a:t>n</a:t>
            </a:r>
            <a:r>
              <a:rPr lang="en-US" sz="3200" b="1" dirty="0" smtClean="0">
                <a:solidFill>
                  <a:srgbClr val="BF0000"/>
                </a:solidFill>
                <a:latin typeface="Times New Roman"/>
                <a:cs typeface="Times New Roman"/>
              </a:rPr>
              <a:t>e  </a:t>
            </a:r>
            <a:r>
              <a:rPr lang="en-US" sz="3200" b="1" spc="-5" dirty="0">
                <a:solidFill>
                  <a:srgbClr val="BF0000"/>
                </a:solidFill>
                <a:latin typeface="Times New Roman"/>
                <a:cs typeface="Times New Roman"/>
              </a:rPr>
              <a:t>number </a:t>
            </a:r>
            <a:r>
              <a:rPr lang="en-US" sz="3200" b="1" spc="5" dirty="0">
                <a:solidFill>
                  <a:srgbClr val="BF0000"/>
                </a:solidFill>
                <a:latin typeface="Times New Roman"/>
                <a:cs typeface="Times New Roman"/>
              </a:rPr>
              <a:t>is </a:t>
            </a:r>
            <a:r>
              <a:rPr lang="en-US" sz="3200" b="1" spc="5" dirty="0" smtClean="0">
                <a:solidFill>
                  <a:srgbClr val="BF0000"/>
                </a:solidFill>
                <a:latin typeface="Times New Roman"/>
                <a:cs typeface="Times New Roman"/>
              </a:rPr>
              <a:t> </a:t>
            </a:r>
            <a:r>
              <a:rPr lang="en-US" sz="3200" b="1" dirty="0" smtClean="0">
                <a:solidFill>
                  <a:srgbClr val="BF0000"/>
                </a:solidFill>
                <a:latin typeface="Times New Roman"/>
                <a:cs typeface="Times New Roman"/>
              </a:rPr>
              <a:t>an </a:t>
            </a:r>
            <a:r>
              <a:rPr lang="en-US" sz="3200" b="1" spc="-5" dirty="0">
                <a:solidFill>
                  <a:srgbClr val="BF0000"/>
                </a:solidFill>
                <a:latin typeface="Times New Roman"/>
                <a:cs typeface="Times New Roman"/>
              </a:rPr>
              <a:t>atomic </a:t>
            </a:r>
            <a:r>
              <a:rPr lang="en-US" sz="3200" b="1" dirty="0">
                <a:solidFill>
                  <a:srgbClr val="BF0000"/>
                </a:solidFill>
                <a:latin typeface="Times New Roman"/>
                <a:cs typeface="Times New Roman"/>
              </a:rPr>
              <a:t>value </a:t>
            </a:r>
            <a:r>
              <a:rPr lang="en-US" sz="3200" b="1" spc="-5" dirty="0">
                <a:solidFill>
                  <a:srgbClr val="BF0000"/>
                </a:solidFill>
                <a:latin typeface="Times New Roman"/>
                <a:cs typeface="Times New Roman"/>
              </a:rPr>
              <a:t>of </a:t>
            </a:r>
            <a:r>
              <a:rPr lang="en-US" sz="3200" b="1" dirty="0">
                <a:solidFill>
                  <a:srgbClr val="BF0000"/>
                </a:solidFill>
                <a:latin typeface="Times New Roman"/>
                <a:cs typeface="Times New Roman"/>
              </a:rPr>
              <a:t>10</a:t>
            </a:r>
            <a:r>
              <a:rPr lang="en-US" sz="3200" b="1" spc="-10" dirty="0">
                <a:solidFill>
                  <a:srgbClr val="BF0000"/>
                </a:solidFill>
                <a:latin typeface="Times New Roman"/>
                <a:cs typeface="Times New Roman"/>
              </a:rPr>
              <a:t> </a:t>
            </a:r>
            <a:r>
              <a:rPr lang="en-US" sz="3200" b="1" dirty="0">
                <a:solidFill>
                  <a:srgbClr val="BF0000"/>
                </a:solidFill>
                <a:latin typeface="Times New Roman"/>
                <a:cs typeface="Times New Roman"/>
              </a:rPr>
              <a:t>digits</a:t>
            </a:r>
            <a:r>
              <a:rPr lang="en-US" sz="3200" dirty="0" smtClean="0">
                <a:solidFill>
                  <a:prstClr val="black"/>
                </a:solidFill>
                <a:latin typeface="Times New Roman"/>
                <a:cs typeface="Times New Roman"/>
              </a:rPr>
              <a:t>.</a:t>
            </a:r>
            <a:endParaRPr lang="en-US" sz="3200" dirty="0">
              <a:solidFill>
                <a:prstClr val="black"/>
              </a:solidFill>
              <a:latin typeface="Times New Roman"/>
              <a:cs typeface="Times New Roman"/>
            </a:endParaRPr>
          </a:p>
          <a:p>
            <a:pPr marL="927100" lvl="2" algn="just">
              <a:spcBef>
                <a:spcPts val="100"/>
              </a:spcBef>
              <a:tabLst>
                <a:tab pos="1049655" algn="l"/>
                <a:tab pos="2592070" algn="l"/>
                <a:tab pos="3592829" algn="l"/>
                <a:tab pos="4869180" algn="l"/>
                <a:tab pos="5381625" algn="l"/>
                <a:tab pos="6349365" algn="l"/>
                <a:tab pos="7344409" algn="l"/>
              </a:tabLst>
              <a:defRPr/>
            </a:pPr>
            <a:endParaRPr lang="en-US" sz="2800" dirty="0" smtClean="0">
              <a:solidFill>
                <a:prstClr val="black"/>
              </a:solidFill>
              <a:latin typeface="Times New Roman"/>
              <a:cs typeface="Times New Roman"/>
            </a:endParaRPr>
          </a:p>
          <a:p>
            <a:pPr marL="927100" lvl="2" algn="just">
              <a:spcBef>
                <a:spcPts val="100"/>
              </a:spcBef>
              <a:tabLst>
                <a:tab pos="1049655" algn="l"/>
                <a:tab pos="2592070" algn="l"/>
                <a:tab pos="3592829" algn="l"/>
                <a:tab pos="4869180" algn="l"/>
                <a:tab pos="5381625" algn="l"/>
                <a:tab pos="6349365" algn="l"/>
                <a:tab pos="7344409" algn="l"/>
              </a:tabLst>
              <a:defRPr/>
            </a:pPr>
            <a:endParaRPr lang="en-US" sz="2800" dirty="0">
              <a:solidFill>
                <a:prstClr val="black"/>
              </a:solidFill>
              <a:latin typeface="Times New Roman"/>
              <a:cs typeface="Times New Roman"/>
            </a:endParaRPr>
          </a:p>
          <a:p>
            <a:pPr marL="927100" lvl="2" algn="just">
              <a:spcBef>
                <a:spcPts val="100"/>
              </a:spcBef>
              <a:tabLst>
                <a:tab pos="1049655" algn="l"/>
                <a:tab pos="2592070" algn="l"/>
                <a:tab pos="3592829" algn="l"/>
                <a:tab pos="4869180" algn="l"/>
                <a:tab pos="5381625" algn="l"/>
                <a:tab pos="6349365" algn="l"/>
                <a:tab pos="7344409" algn="l"/>
              </a:tabLst>
              <a:defRPr/>
            </a:pPr>
            <a:endParaRPr lang="en-US" sz="2800" dirty="0" smtClean="0">
              <a:solidFill>
                <a:prstClr val="black"/>
              </a:solidFill>
              <a:latin typeface="Times New Roman"/>
              <a:cs typeface="Times New Roman"/>
            </a:endParaRPr>
          </a:p>
        </p:txBody>
      </p:sp>
    </p:spTree>
    <p:extLst>
      <p:ext uri="{BB962C8B-B14F-4D97-AF65-F5344CB8AC3E}">
        <p14:creationId xmlns:p14="http://schemas.microsoft.com/office/powerpoint/2010/main" val="1569225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6"/>
          <p:cNvSpPr/>
          <p:nvPr/>
        </p:nvSpPr>
        <p:spPr>
          <a:xfrm>
            <a:off x="4667826" y="4488914"/>
            <a:ext cx="4238244" cy="2314956"/>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
        <p:nvSpPr>
          <p:cNvPr id="5" name="Rectangle 4"/>
          <p:cNvSpPr/>
          <p:nvPr/>
        </p:nvSpPr>
        <p:spPr>
          <a:xfrm>
            <a:off x="261366" y="914400"/>
            <a:ext cx="8806434" cy="3590727"/>
          </a:xfrm>
          <a:prstGeom prst="rect">
            <a:avLst/>
          </a:prstGeom>
        </p:spPr>
        <p:txBody>
          <a:bodyPr wrap="square">
            <a:spAutoFit/>
          </a:bodyPr>
          <a:lstStyle/>
          <a:p>
            <a:pPr marL="469900" lvl="0" indent="-457200">
              <a:spcBef>
                <a:spcPts val="100"/>
              </a:spcBef>
              <a:buFont typeface="Arial" panose="020B0604020202020204" pitchFamily="34" charset="0"/>
              <a:buChar char="•"/>
              <a:tabLst>
                <a:tab pos="1532890" algn="l"/>
                <a:tab pos="3068955" algn="l"/>
                <a:tab pos="4519295" algn="l"/>
                <a:tab pos="5788025" algn="l"/>
                <a:tab pos="6292850" algn="l"/>
                <a:tab pos="7082155" algn="l"/>
                <a:tab pos="7466330" algn="l"/>
              </a:tabLst>
              <a:defRPr/>
            </a:pPr>
            <a:r>
              <a:rPr lang="en-US" sz="2800" spc="-15" dirty="0" smtClean="0">
                <a:solidFill>
                  <a:prstClr val="black"/>
                </a:solidFill>
                <a:latin typeface="Times New Roman"/>
                <a:cs typeface="Times New Roman"/>
              </a:rPr>
              <a:t>C</a:t>
            </a:r>
            <a:r>
              <a:rPr lang="en-US" sz="2800" dirty="0" smtClean="0">
                <a:solidFill>
                  <a:prstClr val="black"/>
                </a:solidFill>
                <a:latin typeface="Times New Roman"/>
                <a:cs typeface="Times New Roman"/>
              </a:rPr>
              <a:t>o</a:t>
            </a:r>
            <a:r>
              <a:rPr lang="en-US" sz="2800" spc="-15" dirty="0" smtClean="0">
                <a:solidFill>
                  <a:prstClr val="black"/>
                </a:solidFill>
                <a:latin typeface="Times New Roman"/>
                <a:cs typeface="Times New Roman"/>
              </a:rPr>
              <a:t>m</a:t>
            </a:r>
            <a:r>
              <a:rPr lang="en-US" sz="2800" dirty="0" smtClean="0">
                <a:solidFill>
                  <a:prstClr val="black"/>
                </a:solidFill>
                <a:latin typeface="Times New Roman"/>
                <a:cs typeface="Times New Roman"/>
              </a:rPr>
              <a:t>posite </a:t>
            </a:r>
            <a:r>
              <a:rPr lang="en-US" sz="2800" dirty="0">
                <a:solidFill>
                  <a:prstClr val="black"/>
                </a:solidFill>
                <a:latin typeface="Times New Roman"/>
                <a:cs typeface="Times New Roman"/>
              </a:rPr>
              <a:t>att</a:t>
            </a:r>
            <a:r>
              <a:rPr lang="en-US" sz="2800" spc="5" dirty="0">
                <a:solidFill>
                  <a:prstClr val="black"/>
                </a:solidFill>
                <a:latin typeface="Times New Roman"/>
                <a:cs typeface="Times New Roman"/>
              </a:rPr>
              <a:t>r</a:t>
            </a:r>
            <a:r>
              <a:rPr lang="en-US" sz="2800" dirty="0">
                <a:solidFill>
                  <a:prstClr val="black"/>
                </a:solidFill>
                <a:latin typeface="Times New Roman"/>
                <a:cs typeface="Times New Roman"/>
              </a:rPr>
              <a:t>ibutes </a:t>
            </a:r>
            <a:r>
              <a:rPr lang="en-US" sz="2800" spc="-5" dirty="0">
                <a:solidFill>
                  <a:prstClr val="black"/>
                </a:solidFill>
                <a:latin typeface="Times New Roman"/>
                <a:cs typeface="Times New Roman"/>
              </a:rPr>
              <a:t>a</a:t>
            </a:r>
            <a:r>
              <a:rPr lang="en-US" sz="2800" spc="5" dirty="0">
                <a:solidFill>
                  <a:prstClr val="black"/>
                </a:solidFill>
                <a:latin typeface="Times New Roman"/>
                <a:cs typeface="Times New Roman"/>
              </a:rPr>
              <a:t>r</a:t>
            </a:r>
            <a:r>
              <a:rPr lang="en-US" sz="2800" dirty="0">
                <a:solidFill>
                  <a:prstClr val="black"/>
                </a:solidFill>
                <a:latin typeface="Times New Roman"/>
                <a:cs typeface="Times New Roman"/>
              </a:rPr>
              <a:t>e </a:t>
            </a:r>
            <a:r>
              <a:rPr lang="en-US" sz="2800" spc="-30" dirty="0">
                <a:solidFill>
                  <a:prstClr val="black"/>
                </a:solidFill>
                <a:latin typeface="Times New Roman"/>
                <a:cs typeface="Times New Roman"/>
              </a:rPr>
              <a:t>m</a:t>
            </a:r>
            <a:r>
              <a:rPr lang="en-US" sz="2800" dirty="0">
                <a:solidFill>
                  <a:prstClr val="black"/>
                </a:solidFill>
                <a:latin typeface="Times New Roman"/>
                <a:cs typeface="Times New Roman"/>
              </a:rPr>
              <a:t>ade of </a:t>
            </a:r>
            <a:r>
              <a:rPr lang="en-US" sz="2800" spc="-20" dirty="0">
                <a:solidFill>
                  <a:prstClr val="black"/>
                </a:solidFill>
                <a:latin typeface="Times New Roman"/>
                <a:cs typeface="Times New Roman"/>
              </a:rPr>
              <a:t>m</a:t>
            </a:r>
            <a:r>
              <a:rPr lang="en-US" sz="2800" dirty="0">
                <a:solidFill>
                  <a:prstClr val="black"/>
                </a:solidFill>
                <a:latin typeface="Times New Roman"/>
                <a:cs typeface="Times New Roman"/>
              </a:rPr>
              <a:t>ore than one si</a:t>
            </a:r>
            <a:r>
              <a:rPr lang="en-US" sz="2800" spc="-20" dirty="0">
                <a:solidFill>
                  <a:prstClr val="black"/>
                </a:solidFill>
                <a:latin typeface="Times New Roman"/>
                <a:cs typeface="Times New Roman"/>
              </a:rPr>
              <a:t>m</a:t>
            </a:r>
            <a:r>
              <a:rPr lang="en-US" sz="2800" dirty="0">
                <a:solidFill>
                  <a:prstClr val="black"/>
                </a:solidFill>
                <a:latin typeface="Times New Roman"/>
                <a:cs typeface="Times New Roman"/>
              </a:rPr>
              <a:t>ple </a:t>
            </a:r>
            <a:r>
              <a:rPr lang="en-US" sz="2800" spc="-5" dirty="0">
                <a:solidFill>
                  <a:prstClr val="black"/>
                </a:solidFill>
                <a:latin typeface="Times New Roman"/>
                <a:cs typeface="Times New Roman"/>
              </a:rPr>
              <a:t>a</a:t>
            </a:r>
            <a:r>
              <a:rPr lang="en-US" sz="2800" spc="10" dirty="0">
                <a:solidFill>
                  <a:prstClr val="black"/>
                </a:solidFill>
                <a:latin typeface="Times New Roman"/>
                <a:cs typeface="Times New Roman"/>
              </a:rPr>
              <a:t>t</a:t>
            </a:r>
            <a:r>
              <a:rPr lang="en-US" sz="2800" dirty="0">
                <a:solidFill>
                  <a:prstClr val="black"/>
                </a:solidFill>
                <a:latin typeface="Times New Roman"/>
                <a:cs typeface="Times New Roman"/>
              </a:rPr>
              <a:t>trib</a:t>
            </a:r>
            <a:r>
              <a:rPr lang="en-US" sz="2800" spc="5" dirty="0">
                <a:solidFill>
                  <a:prstClr val="black"/>
                </a:solidFill>
                <a:latin typeface="Times New Roman"/>
                <a:cs typeface="Times New Roman"/>
              </a:rPr>
              <a:t>u</a:t>
            </a:r>
            <a:r>
              <a:rPr lang="en-US" sz="2800" dirty="0">
                <a:solidFill>
                  <a:prstClr val="black"/>
                </a:solidFill>
                <a:latin typeface="Times New Roman"/>
                <a:cs typeface="Times New Roman"/>
              </a:rPr>
              <a:t>t</a:t>
            </a:r>
            <a:r>
              <a:rPr lang="en-US" sz="2800" spc="-5" dirty="0">
                <a:solidFill>
                  <a:prstClr val="black"/>
                </a:solidFill>
                <a:latin typeface="Times New Roman"/>
                <a:cs typeface="Times New Roman"/>
              </a:rPr>
              <a:t>e</a:t>
            </a:r>
            <a:r>
              <a:rPr lang="en-US" sz="2800" dirty="0" smtClean="0">
                <a:solidFill>
                  <a:prstClr val="black"/>
                </a:solidFill>
                <a:latin typeface="Times New Roman"/>
                <a:cs typeface="Times New Roman"/>
              </a:rPr>
              <a:t>.</a:t>
            </a:r>
          </a:p>
          <a:p>
            <a:pPr marL="12700" lvl="0" algn="ctr">
              <a:spcBef>
                <a:spcPts val="100"/>
              </a:spcBef>
              <a:tabLst>
                <a:tab pos="1532890" algn="l"/>
                <a:tab pos="3068955" algn="l"/>
                <a:tab pos="4519295" algn="l"/>
                <a:tab pos="5788025" algn="l"/>
                <a:tab pos="6292850" algn="l"/>
                <a:tab pos="7082155" algn="l"/>
                <a:tab pos="7466330" algn="l"/>
              </a:tabLst>
              <a:defRPr/>
            </a:pPr>
            <a:r>
              <a:rPr lang="en-US" sz="2800" i="1" spc="-15" dirty="0">
                <a:solidFill>
                  <a:prstClr val="black"/>
                </a:solidFill>
                <a:latin typeface="Times New Roman"/>
                <a:cs typeface="Times New Roman"/>
              </a:rPr>
              <a:t>or</a:t>
            </a:r>
            <a:r>
              <a:rPr lang="en-US" sz="2800" spc="-15" dirty="0">
                <a:solidFill>
                  <a:prstClr val="black"/>
                </a:solidFill>
                <a:latin typeface="Times New Roman"/>
                <a:cs typeface="Times New Roman"/>
              </a:rPr>
              <a:t>	</a:t>
            </a:r>
          </a:p>
          <a:p>
            <a:pPr marL="469900" indent="-457200">
              <a:spcBef>
                <a:spcPts val="100"/>
              </a:spcBef>
              <a:buFont typeface="Arial" panose="020B0604020202020204" pitchFamily="34" charset="0"/>
              <a:buChar char="•"/>
              <a:tabLst>
                <a:tab pos="1532890" algn="l"/>
                <a:tab pos="3068955" algn="l"/>
                <a:tab pos="4519295" algn="l"/>
                <a:tab pos="5788025" algn="l"/>
                <a:tab pos="6292850" algn="l"/>
                <a:tab pos="7082155" algn="l"/>
                <a:tab pos="7466330" algn="l"/>
              </a:tabLst>
              <a:defRPr/>
            </a:pPr>
            <a:r>
              <a:rPr lang="en-US" sz="2800" spc="-15" dirty="0">
                <a:solidFill>
                  <a:prstClr val="black"/>
                </a:solidFill>
                <a:latin typeface="Times New Roman"/>
                <a:cs typeface="Times New Roman"/>
              </a:rPr>
              <a:t>An attribute that composed of many other  attributes is known as a composite </a:t>
            </a:r>
            <a:r>
              <a:rPr lang="en-US" sz="2800" spc="-15" dirty="0" smtClean="0">
                <a:solidFill>
                  <a:prstClr val="black"/>
                </a:solidFill>
                <a:latin typeface="Times New Roman"/>
                <a:cs typeface="Times New Roman"/>
              </a:rPr>
              <a:t>attribute.</a:t>
            </a:r>
          </a:p>
          <a:p>
            <a:pPr marL="12700">
              <a:spcBef>
                <a:spcPts val="100"/>
              </a:spcBef>
              <a:tabLst>
                <a:tab pos="1532890" algn="l"/>
                <a:tab pos="3068955" algn="l"/>
                <a:tab pos="4519295" algn="l"/>
                <a:tab pos="5788025" algn="l"/>
                <a:tab pos="6292850" algn="l"/>
                <a:tab pos="7082155" algn="l"/>
                <a:tab pos="7466330" algn="l"/>
              </a:tabLst>
              <a:defRPr/>
            </a:pPr>
            <a:endParaRPr lang="en-US" sz="2800" spc="-15" dirty="0" smtClean="0">
              <a:solidFill>
                <a:prstClr val="black"/>
              </a:solidFill>
              <a:latin typeface="Times New Roman"/>
              <a:cs typeface="Times New Roman"/>
            </a:endParaRPr>
          </a:p>
          <a:p>
            <a:pPr marL="469900" indent="-457200">
              <a:spcBef>
                <a:spcPts val="100"/>
              </a:spcBef>
              <a:buFont typeface="Arial" panose="020B0604020202020204" pitchFamily="34" charset="0"/>
              <a:buChar char="•"/>
              <a:tabLst>
                <a:tab pos="1532890" algn="l"/>
                <a:tab pos="3068955" algn="l"/>
                <a:tab pos="4519295" algn="l"/>
                <a:tab pos="5788025" algn="l"/>
                <a:tab pos="6292850" algn="l"/>
                <a:tab pos="7082155" algn="l"/>
                <a:tab pos="7466330" algn="l"/>
              </a:tabLst>
              <a:defRPr/>
            </a:pPr>
            <a:r>
              <a:rPr lang="en-US" sz="2800" spc="-10" dirty="0" smtClean="0">
                <a:solidFill>
                  <a:prstClr val="black"/>
                </a:solidFill>
                <a:latin typeface="Times New Roman"/>
                <a:cs typeface="Times New Roman"/>
              </a:rPr>
              <a:t>F</a:t>
            </a:r>
            <a:r>
              <a:rPr lang="en-US" sz="2800" dirty="0" smtClean="0">
                <a:solidFill>
                  <a:prstClr val="black"/>
                </a:solidFill>
                <a:latin typeface="Times New Roman"/>
                <a:cs typeface="Times New Roman"/>
              </a:rPr>
              <a:t>or exa</a:t>
            </a:r>
            <a:r>
              <a:rPr lang="en-US" sz="2800" spc="-20" dirty="0" smtClean="0">
                <a:solidFill>
                  <a:prstClr val="black"/>
                </a:solidFill>
                <a:latin typeface="Times New Roman"/>
                <a:cs typeface="Times New Roman"/>
              </a:rPr>
              <a:t>m</a:t>
            </a:r>
            <a:r>
              <a:rPr lang="en-US" sz="2800" dirty="0" smtClean="0">
                <a:solidFill>
                  <a:prstClr val="black"/>
                </a:solidFill>
                <a:latin typeface="Times New Roman"/>
                <a:cs typeface="Times New Roman"/>
              </a:rPr>
              <a:t>ple</a:t>
            </a:r>
            <a:r>
              <a:rPr lang="en-US" sz="2800" dirty="0">
                <a:solidFill>
                  <a:prstClr val="black"/>
                </a:solidFill>
                <a:latin typeface="Times New Roman"/>
                <a:cs typeface="Times New Roman"/>
              </a:rPr>
              <a:t>, </a:t>
            </a:r>
            <a:r>
              <a:rPr lang="en-US" sz="2800" b="1" dirty="0">
                <a:solidFill>
                  <a:srgbClr val="BF0000"/>
                </a:solidFill>
                <a:latin typeface="Times New Roman"/>
                <a:cs typeface="Times New Roman"/>
              </a:rPr>
              <a:t>a stu</a:t>
            </a:r>
            <a:r>
              <a:rPr lang="en-US" sz="2800" b="1" spc="-10" dirty="0">
                <a:solidFill>
                  <a:srgbClr val="BF0000"/>
                </a:solidFill>
                <a:latin typeface="Times New Roman"/>
                <a:cs typeface="Times New Roman"/>
              </a:rPr>
              <a:t>d</a:t>
            </a:r>
            <a:r>
              <a:rPr lang="en-US" sz="2800" b="1" spc="-5" dirty="0">
                <a:solidFill>
                  <a:srgbClr val="BF0000"/>
                </a:solidFill>
                <a:latin typeface="Times New Roman"/>
                <a:cs typeface="Times New Roman"/>
              </a:rPr>
              <a:t>e</a:t>
            </a:r>
            <a:r>
              <a:rPr lang="en-US" sz="2800" b="1" dirty="0">
                <a:solidFill>
                  <a:srgbClr val="BF0000"/>
                </a:solidFill>
                <a:latin typeface="Times New Roman"/>
                <a:cs typeface="Times New Roman"/>
              </a:rPr>
              <a:t>nt's </a:t>
            </a:r>
            <a:r>
              <a:rPr lang="en-US" sz="2800" b="1" spc="-5" dirty="0" smtClean="0">
                <a:solidFill>
                  <a:srgbClr val="BF0000"/>
                </a:solidFill>
                <a:latin typeface="Times New Roman"/>
                <a:cs typeface="Times New Roman"/>
              </a:rPr>
              <a:t>name </a:t>
            </a:r>
            <a:r>
              <a:rPr lang="en-US" sz="2800" b="1" dirty="0">
                <a:solidFill>
                  <a:srgbClr val="BF0000"/>
                </a:solidFill>
                <a:latin typeface="Times New Roman"/>
                <a:cs typeface="Times New Roman"/>
              </a:rPr>
              <a:t>may </a:t>
            </a:r>
            <a:r>
              <a:rPr lang="en-US" sz="2800" b="1" spc="-5" dirty="0">
                <a:solidFill>
                  <a:srgbClr val="BF0000"/>
                </a:solidFill>
                <a:latin typeface="Times New Roman"/>
                <a:cs typeface="Times New Roman"/>
              </a:rPr>
              <a:t>have </a:t>
            </a:r>
            <a:r>
              <a:rPr lang="en-US" sz="2800" b="1" dirty="0" err="1">
                <a:solidFill>
                  <a:srgbClr val="BF0000"/>
                </a:solidFill>
                <a:latin typeface="Times New Roman"/>
                <a:cs typeface="Times New Roman"/>
              </a:rPr>
              <a:t>first_name</a:t>
            </a:r>
            <a:r>
              <a:rPr lang="en-US" sz="2800" b="1" dirty="0">
                <a:solidFill>
                  <a:srgbClr val="BF0000"/>
                </a:solidFill>
                <a:latin typeface="Times New Roman"/>
                <a:cs typeface="Times New Roman"/>
              </a:rPr>
              <a:t> </a:t>
            </a:r>
            <a:r>
              <a:rPr lang="en-US" sz="2800" b="1" spc="-5" dirty="0">
                <a:solidFill>
                  <a:srgbClr val="BF0000"/>
                </a:solidFill>
                <a:latin typeface="Times New Roman"/>
                <a:cs typeface="Times New Roman"/>
              </a:rPr>
              <a:t>and</a:t>
            </a:r>
            <a:r>
              <a:rPr lang="en-US" sz="2800" b="1" spc="-20" dirty="0">
                <a:solidFill>
                  <a:srgbClr val="BF0000"/>
                </a:solidFill>
                <a:latin typeface="Times New Roman"/>
                <a:cs typeface="Times New Roman"/>
              </a:rPr>
              <a:t> </a:t>
            </a:r>
            <a:r>
              <a:rPr lang="en-US" sz="2800" b="1" dirty="0" err="1">
                <a:solidFill>
                  <a:srgbClr val="BF0000"/>
                </a:solidFill>
                <a:latin typeface="Times New Roman"/>
                <a:cs typeface="Times New Roman"/>
              </a:rPr>
              <a:t>last_name</a:t>
            </a:r>
            <a:r>
              <a:rPr lang="en-US" sz="2800" b="1" dirty="0">
                <a:solidFill>
                  <a:srgbClr val="BF0000"/>
                </a:solidFill>
                <a:latin typeface="Times New Roman"/>
                <a:cs typeface="Times New Roman"/>
              </a:rPr>
              <a:t>.</a:t>
            </a:r>
            <a:endParaRPr lang="en-US" sz="2800" dirty="0">
              <a:solidFill>
                <a:prstClr val="black"/>
              </a:solidFill>
              <a:latin typeface="Times New Roman"/>
              <a:cs typeface="Times New Roman"/>
            </a:endParaRPr>
          </a:p>
        </p:txBody>
      </p:sp>
      <p:sp>
        <p:nvSpPr>
          <p:cNvPr id="6" name="object 2"/>
          <p:cNvSpPr txBox="1">
            <a:spLocks noGrp="1"/>
          </p:cNvSpPr>
          <p:nvPr>
            <p:ph type="title"/>
          </p:nvPr>
        </p:nvSpPr>
        <p:spPr>
          <a:xfrm>
            <a:off x="152400" y="119692"/>
            <a:ext cx="6786880" cy="689932"/>
          </a:xfrm>
          <a:prstGeom prst="rect">
            <a:avLst/>
          </a:prstGeom>
        </p:spPr>
        <p:txBody>
          <a:bodyPr vert="horz" wrap="square" lIns="0" tIns="12700" rIns="0" bIns="0" rtlCol="0">
            <a:spAutoFit/>
          </a:bodyPr>
          <a:lstStyle/>
          <a:p>
            <a:pPr marL="12700">
              <a:lnSpc>
                <a:spcPct val="100000"/>
              </a:lnSpc>
              <a:spcBef>
                <a:spcPts val="100"/>
              </a:spcBef>
            </a:pPr>
            <a:r>
              <a:rPr lang="en-US" sz="4400" b="1" kern="1200" spc="-95" dirty="0">
                <a:solidFill>
                  <a:srgbClr val="FF0000"/>
                </a:solidFill>
                <a:latin typeface="Courier New" panose="02070309020205020404" pitchFamily="49" charset="0"/>
                <a:ea typeface="+mn-ea"/>
                <a:cs typeface="Courier New" panose="02070309020205020404" pitchFamily="49" charset="0"/>
              </a:rPr>
              <a:t>Composite attribute </a:t>
            </a:r>
            <a:endParaRPr sz="4400" b="1" kern="1200" spc="-95" dirty="0">
              <a:solidFill>
                <a:srgbClr val="FF0000"/>
              </a:solidFill>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868862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3400" y="609600"/>
            <a:ext cx="7995919" cy="2986074"/>
          </a:xfrm>
          <a:prstGeom prst="rect">
            <a:avLst/>
          </a:prstGeom>
        </p:spPr>
        <p:txBody>
          <a:bodyPr vert="horz" wrap="square" lIns="0" tIns="12700" rIns="0" bIns="0" rtlCol="0">
            <a:spAutoFit/>
          </a:bodyPr>
          <a:lstStyle/>
          <a:p>
            <a:pPr marL="12700" marR="5080" algn="just">
              <a:lnSpc>
                <a:spcPct val="138100"/>
              </a:lnSpc>
              <a:spcBef>
                <a:spcPts val="100"/>
              </a:spcBef>
            </a:pPr>
            <a:r>
              <a:rPr sz="2800" dirty="0"/>
              <a:t>If the attributes are </a:t>
            </a:r>
            <a:r>
              <a:rPr sz="2800" b="1" dirty="0"/>
              <a:t>composite</a:t>
            </a:r>
            <a:r>
              <a:rPr sz="2800" dirty="0"/>
              <a:t>, they are </a:t>
            </a:r>
            <a:r>
              <a:rPr sz="2800" b="1" spc="-5" dirty="0">
                <a:solidFill>
                  <a:srgbClr val="00AF4F"/>
                </a:solidFill>
              </a:rPr>
              <a:t>further divided </a:t>
            </a:r>
            <a:r>
              <a:rPr sz="2800" b="1" spc="5" dirty="0">
                <a:solidFill>
                  <a:srgbClr val="00AF4F"/>
                </a:solidFill>
              </a:rPr>
              <a:t>in </a:t>
            </a:r>
            <a:r>
              <a:rPr sz="2800" b="1" dirty="0">
                <a:solidFill>
                  <a:srgbClr val="00AF4F"/>
                </a:solidFill>
              </a:rPr>
              <a:t>a  tree like structure</a:t>
            </a:r>
            <a:r>
              <a:rPr sz="2800" dirty="0"/>
              <a:t>. Every node </a:t>
            </a:r>
            <a:r>
              <a:rPr sz="2800" spc="5" dirty="0"/>
              <a:t>is </a:t>
            </a:r>
            <a:r>
              <a:rPr sz="2800" dirty="0"/>
              <a:t>then </a:t>
            </a:r>
            <a:r>
              <a:rPr sz="2800" spc="-5" dirty="0"/>
              <a:t>connected </a:t>
            </a:r>
            <a:r>
              <a:rPr sz="2800" dirty="0"/>
              <a:t>to its  attribute. That is, </a:t>
            </a:r>
            <a:r>
              <a:rPr sz="2800" spc="-5" dirty="0"/>
              <a:t>composite </a:t>
            </a:r>
            <a:r>
              <a:rPr sz="2800" dirty="0"/>
              <a:t>attributes are </a:t>
            </a:r>
            <a:r>
              <a:rPr sz="2800" spc="-5" dirty="0"/>
              <a:t>represented </a:t>
            </a:r>
            <a:r>
              <a:rPr sz="2800" dirty="0"/>
              <a:t>by  </a:t>
            </a:r>
            <a:r>
              <a:rPr lang="en-US" sz="2800" dirty="0" smtClean="0"/>
              <a:t>ovals</a:t>
            </a:r>
            <a:r>
              <a:rPr sz="2800" dirty="0" smtClean="0"/>
              <a:t> </a:t>
            </a:r>
            <a:r>
              <a:rPr sz="2800" dirty="0"/>
              <a:t>that are connected </a:t>
            </a:r>
            <a:r>
              <a:rPr sz="2800" spc="-5" dirty="0"/>
              <a:t>with </a:t>
            </a:r>
            <a:r>
              <a:rPr sz="2800" dirty="0"/>
              <a:t>an</a:t>
            </a:r>
            <a:r>
              <a:rPr sz="2800" spc="-25" dirty="0"/>
              <a:t> </a:t>
            </a:r>
            <a:r>
              <a:rPr lang="en-US" sz="2800" dirty="0" smtClean="0"/>
              <a:t>ovals</a:t>
            </a:r>
            <a:r>
              <a:rPr sz="2800" dirty="0" smtClean="0"/>
              <a:t>.</a:t>
            </a:r>
            <a:endParaRPr sz="2800" dirty="0"/>
          </a:p>
        </p:txBody>
      </p:sp>
      <p:sp>
        <p:nvSpPr>
          <p:cNvPr id="4" name="object 4"/>
          <p:cNvSpPr/>
          <p:nvPr/>
        </p:nvSpPr>
        <p:spPr>
          <a:xfrm>
            <a:off x="2514600" y="3810000"/>
            <a:ext cx="5229859" cy="286639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40100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379" y="137864"/>
            <a:ext cx="7012305" cy="689932"/>
          </a:xfrm>
          <a:prstGeom prst="rect">
            <a:avLst/>
          </a:prstGeom>
        </p:spPr>
        <p:txBody>
          <a:bodyPr vert="horz" wrap="square" lIns="0" tIns="12700" rIns="0" bIns="0" rtlCol="0">
            <a:spAutoFit/>
          </a:bodyPr>
          <a:lstStyle/>
          <a:p>
            <a:pPr marL="12700">
              <a:spcBef>
                <a:spcPts val="100"/>
              </a:spcBef>
              <a:tabLst>
                <a:tab pos="4855210" algn="l"/>
              </a:tabLst>
            </a:pPr>
            <a:r>
              <a:rPr lang="en-US" sz="4400" b="1" kern="1200" spc="-95" dirty="0" smtClean="0">
                <a:solidFill>
                  <a:srgbClr val="FF0000"/>
                </a:solidFill>
                <a:latin typeface="Courier New" panose="02070309020205020404" pitchFamily="49" charset="0"/>
                <a:ea typeface="+mn-ea"/>
                <a:cs typeface="Courier New" panose="02070309020205020404" pitchFamily="49" charset="0"/>
              </a:rPr>
              <a:t>Derived attribute</a:t>
            </a:r>
            <a:endParaRPr sz="4400" b="1" kern="1200" spc="-95" dirty="0">
              <a:solidFill>
                <a:srgbClr val="FF0000"/>
              </a:solidFill>
              <a:latin typeface="Courier New" panose="02070309020205020404" pitchFamily="49" charset="0"/>
              <a:ea typeface="+mn-ea"/>
              <a:cs typeface="Courier New" panose="02070309020205020404" pitchFamily="49" charset="0"/>
            </a:endParaRPr>
          </a:p>
        </p:txBody>
      </p:sp>
      <p:sp>
        <p:nvSpPr>
          <p:cNvPr id="4" name="object 4"/>
          <p:cNvSpPr txBox="1"/>
          <p:nvPr/>
        </p:nvSpPr>
        <p:spPr>
          <a:xfrm>
            <a:off x="533400" y="827796"/>
            <a:ext cx="8409305" cy="5339923"/>
          </a:xfrm>
          <a:prstGeom prst="rect">
            <a:avLst/>
          </a:prstGeom>
        </p:spPr>
        <p:txBody>
          <a:bodyPr vert="horz" wrap="square" lIns="0" tIns="12700" rIns="0" bIns="0" rtlCol="0">
            <a:spAutoFit/>
          </a:bodyPr>
          <a:lstStyle/>
          <a:p>
            <a:pPr marL="469900" marR="5080" lvl="0" indent="-457200" algn="just" defTabSz="914400" rtl="0" eaLnBrk="1" fontAlgn="auto" latinLnBrk="0" hangingPunct="1">
              <a:lnSpc>
                <a:spcPct val="150000"/>
              </a:lnSpc>
              <a:spcBef>
                <a:spcPts val="100"/>
              </a:spcBef>
              <a:spcAft>
                <a:spcPts val="0"/>
              </a:spcAft>
              <a:buClrTx/>
              <a:buSzTx/>
              <a:buFont typeface="Arial" panose="020B0604020202020204" pitchFamily="34" charset="0"/>
              <a:buChar char="•"/>
              <a:tabLst/>
              <a:defRPr/>
            </a:pPr>
            <a:r>
              <a:rPr kumimoji="0" sz="2800" b="0" i="0" u="none" strike="noStrike" kern="1200" cap="none" spc="-5" normalizeH="0" baseline="0" noProof="0" dirty="0" smtClean="0">
                <a:ln>
                  <a:noFill/>
                </a:ln>
                <a:solidFill>
                  <a:prstClr val="black"/>
                </a:solidFill>
                <a:effectLst/>
                <a:uLnTx/>
                <a:uFillTx/>
                <a:latin typeface="Times New Roman"/>
                <a:ea typeface="+mn-ea"/>
                <a:cs typeface="Times New Roman"/>
              </a:rPr>
              <a:t>Derived </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attributes </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are the </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attributes that </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do not </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exist in  </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the </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physical database, </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but </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their </a:t>
            </a:r>
            <a:r>
              <a:rPr kumimoji="0" sz="2800" b="1" i="0" u="none" strike="noStrike" kern="1200" cap="none" spc="-5" normalizeH="0" baseline="0" noProof="0" dirty="0">
                <a:ln>
                  <a:noFill/>
                </a:ln>
                <a:solidFill>
                  <a:srgbClr val="BF0000"/>
                </a:solidFill>
                <a:effectLst/>
                <a:uLnTx/>
                <a:uFillTx/>
                <a:latin typeface="Times New Roman"/>
                <a:ea typeface="+mn-ea"/>
                <a:cs typeface="Times New Roman"/>
              </a:rPr>
              <a:t>values </a:t>
            </a:r>
            <a:r>
              <a:rPr kumimoji="0" sz="2800" b="1" i="0" u="none" strike="noStrike" kern="1200" cap="none" spc="0" normalizeH="0" baseline="0" noProof="0" dirty="0">
                <a:ln>
                  <a:noFill/>
                </a:ln>
                <a:solidFill>
                  <a:srgbClr val="BF0000"/>
                </a:solidFill>
                <a:effectLst/>
                <a:uLnTx/>
                <a:uFillTx/>
                <a:latin typeface="Times New Roman"/>
                <a:ea typeface="+mn-ea"/>
                <a:cs typeface="Times New Roman"/>
              </a:rPr>
              <a:t>are </a:t>
            </a:r>
            <a:r>
              <a:rPr kumimoji="0" sz="2800" b="1" i="0" u="none" strike="noStrike" kern="1200" cap="none" spc="-5" normalizeH="0" baseline="0" noProof="0" dirty="0">
                <a:ln>
                  <a:noFill/>
                </a:ln>
                <a:solidFill>
                  <a:srgbClr val="BF0000"/>
                </a:solidFill>
                <a:effectLst/>
                <a:uLnTx/>
                <a:uFillTx/>
                <a:latin typeface="Times New Roman"/>
                <a:ea typeface="+mn-ea"/>
                <a:cs typeface="Times New Roman"/>
              </a:rPr>
              <a:t>derived from </a:t>
            </a:r>
            <a:r>
              <a:rPr kumimoji="0" sz="2800" b="1" i="0" u="none" strike="noStrike" kern="1200" cap="none" spc="0" normalizeH="0" baseline="0" noProof="0" dirty="0">
                <a:ln>
                  <a:noFill/>
                </a:ln>
                <a:solidFill>
                  <a:srgbClr val="BF0000"/>
                </a:solidFill>
                <a:effectLst/>
                <a:uLnTx/>
                <a:uFillTx/>
                <a:latin typeface="Times New Roman"/>
                <a:ea typeface="+mn-ea"/>
                <a:cs typeface="Times New Roman"/>
              </a:rPr>
              <a:t>other attributes  </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present </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in the</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5" normalizeH="0" baseline="0" noProof="0" dirty="0" smtClean="0">
                <a:ln>
                  <a:noFill/>
                </a:ln>
                <a:solidFill>
                  <a:prstClr val="black"/>
                </a:solidFill>
                <a:effectLst/>
                <a:uLnTx/>
                <a:uFillTx/>
                <a:latin typeface="Times New Roman"/>
                <a:ea typeface="+mn-ea"/>
                <a:cs typeface="Times New Roman"/>
              </a:rPr>
              <a:t>database.</a:t>
            </a:r>
            <a:endParaRPr lang="en-US" sz="2800" spc="-5" dirty="0">
              <a:solidFill>
                <a:prstClr val="black"/>
              </a:solidFill>
              <a:latin typeface="Times New Roman"/>
              <a:cs typeface="Times New Roman"/>
            </a:endParaRPr>
          </a:p>
          <a:p>
            <a:pPr marL="469900" marR="5080" lvl="0" indent="-457200" algn="just" defTabSz="914400" rtl="0" eaLnBrk="1" fontAlgn="auto" latinLnBrk="0" hangingPunct="1">
              <a:lnSpc>
                <a:spcPct val="150000"/>
              </a:lnSpc>
              <a:spcBef>
                <a:spcPts val="100"/>
              </a:spcBef>
              <a:spcAft>
                <a:spcPts val="0"/>
              </a:spcAft>
              <a:buClrTx/>
              <a:buSzTx/>
              <a:buFont typeface="Arial" panose="020B0604020202020204" pitchFamily="34" charset="0"/>
              <a:buChar char="•"/>
              <a:tabLst/>
              <a:defRPr/>
            </a:pPr>
            <a:r>
              <a:rPr lang="en-US" sz="2800" dirty="0" smtClean="0">
                <a:solidFill>
                  <a:prstClr val="black"/>
                </a:solidFill>
                <a:latin typeface="Times New Roman"/>
                <a:cs typeface="Times New Roman"/>
              </a:rPr>
              <a:t>For </a:t>
            </a:r>
            <a:r>
              <a:rPr lang="en-US" sz="2800" spc="-5" dirty="0">
                <a:solidFill>
                  <a:prstClr val="black"/>
                </a:solidFill>
                <a:latin typeface="Times New Roman"/>
                <a:cs typeface="Times New Roman"/>
              </a:rPr>
              <a:t>example, </a:t>
            </a:r>
            <a:endParaRPr lang="en-US" sz="2800" spc="-5" dirty="0" smtClean="0">
              <a:solidFill>
                <a:prstClr val="black"/>
              </a:solidFill>
              <a:latin typeface="Times New Roman"/>
              <a:cs typeface="Times New Roman"/>
            </a:endParaRPr>
          </a:p>
          <a:p>
            <a:pPr marL="1384300" marR="5080" lvl="2" indent="-457200" algn="just">
              <a:lnSpc>
                <a:spcPct val="150000"/>
              </a:lnSpc>
              <a:spcBef>
                <a:spcPts val="100"/>
              </a:spcBef>
              <a:buFont typeface="Arial" panose="020B0604020202020204" pitchFamily="34" charset="0"/>
              <a:buChar char="•"/>
            </a:pPr>
            <a:r>
              <a:rPr lang="en-US" sz="2000" spc="-5" dirty="0" err="1" smtClean="0">
                <a:solidFill>
                  <a:prstClr val="black"/>
                </a:solidFill>
                <a:latin typeface="Times New Roman"/>
                <a:cs typeface="Times New Roman"/>
              </a:rPr>
              <a:t>average_salary</a:t>
            </a:r>
            <a:r>
              <a:rPr lang="en-US" sz="2000" spc="-5" dirty="0" smtClean="0">
                <a:solidFill>
                  <a:prstClr val="black"/>
                </a:solidFill>
                <a:latin typeface="Times New Roman"/>
                <a:cs typeface="Times New Roman"/>
              </a:rPr>
              <a:t> </a:t>
            </a:r>
            <a:r>
              <a:rPr lang="en-US" sz="2000" spc="-5" dirty="0">
                <a:solidFill>
                  <a:prstClr val="black"/>
                </a:solidFill>
                <a:latin typeface="Times New Roman"/>
                <a:cs typeface="Times New Roman"/>
              </a:rPr>
              <a:t>in </a:t>
            </a:r>
            <a:r>
              <a:rPr lang="en-US" sz="2000" dirty="0">
                <a:solidFill>
                  <a:prstClr val="black"/>
                </a:solidFill>
                <a:latin typeface="Times New Roman"/>
                <a:cs typeface="Times New Roman"/>
              </a:rPr>
              <a:t>a </a:t>
            </a:r>
            <a:r>
              <a:rPr lang="en-US" sz="2000" spc="-5" dirty="0">
                <a:solidFill>
                  <a:prstClr val="black"/>
                </a:solidFill>
                <a:latin typeface="Times New Roman"/>
                <a:cs typeface="Times New Roman"/>
              </a:rPr>
              <a:t>department should </a:t>
            </a:r>
            <a:r>
              <a:rPr lang="en-US" sz="2000" dirty="0">
                <a:solidFill>
                  <a:prstClr val="black"/>
                </a:solidFill>
                <a:latin typeface="Times New Roman"/>
                <a:cs typeface="Times New Roman"/>
              </a:rPr>
              <a:t>not be </a:t>
            </a:r>
            <a:r>
              <a:rPr lang="en-US" sz="2000" spc="-5" dirty="0">
                <a:solidFill>
                  <a:prstClr val="black"/>
                </a:solidFill>
                <a:latin typeface="Times New Roman"/>
                <a:cs typeface="Times New Roman"/>
              </a:rPr>
              <a:t>saved directly in  </a:t>
            </a:r>
            <a:r>
              <a:rPr lang="en-US" sz="2000" dirty="0">
                <a:solidFill>
                  <a:prstClr val="black"/>
                </a:solidFill>
                <a:latin typeface="Times New Roman"/>
                <a:cs typeface="Times New Roman"/>
              </a:rPr>
              <a:t>the </a:t>
            </a:r>
            <a:r>
              <a:rPr lang="en-US" sz="2000" spc="-5" dirty="0">
                <a:solidFill>
                  <a:prstClr val="black"/>
                </a:solidFill>
                <a:latin typeface="Times New Roman"/>
                <a:cs typeface="Times New Roman"/>
              </a:rPr>
              <a:t>database, instead </a:t>
            </a:r>
            <a:r>
              <a:rPr lang="en-US" sz="2000" dirty="0">
                <a:solidFill>
                  <a:prstClr val="black"/>
                </a:solidFill>
                <a:latin typeface="Times New Roman"/>
                <a:cs typeface="Times New Roman"/>
              </a:rPr>
              <a:t>it can be</a:t>
            </a:r>
            <a:r>
              <a:rPr lang="en-US" sz="2000" spc="15" dirty="0">
                <a:solidFill>
                  <a:prstClr val="black"/>
                </a:solidFill>
                <a:latin typeface="Times New Roman"/>
                <a:cs typeface="Times New Roman"/>
              </a:rPr>
              <a:t> </a:t>
            </a:r>
            <a:r>
              <a:rPr lang="en-US" sz="2000" dirty="0" smtClean="0">
                <a:solidFill>
                  <a:prstClr val="black"/>
                </a:solidFill>
                <a:latin typeface="Times New Roman"/>
                <a:cs typeface="Times New Roman"/>
              </a:rPr>
              <a:t>derived.</a:t>
            </a:r>
          </a:p>
          <a:p>
            <a:pPr marL="1384300" marR="5080" lvl="2" indent="-457200" algn="just">
              <a:lnSpc>
                <a:spcPct val="150000"/>
              </a:lnSpc>
              <a:spcBef>
                <a:spcPts val="100"/>
              </a:spcBef>
              <a:buFont typeface="Arial" panose="020B0604020202020204" pitchFamily="34" charset="0"/>
              <a:buChar char="•"/>
            </a:pPr>
            <a:r>
              <a:rPr lang="en-US" sz="2000" spc="-5" dirty="0" smtClean="0">
                <a:solidFill>
                  <a:prstClr val="black"/>
                </a:solidFill>
                <a:latin typeface="Times New Roman"/>
                <a:cs typeface="Times New Roman"/>
              </a:rPr>
              <a:t>For </a:t>
            </a:r>
            <a:r>
              <a:rPr lang="en-US" sz="2000" spc="-5" dirty="0">
                <a:solidFill>
                  <a:prstClr val="black"/>
                </a:solidFill>
                <a:latin typeface="Times New Roman"/>
                <a:cs typeface="Times New Roman"/>
              </a:rPr>
              <a:t>example for a circle the area can be derived from the radius.</a:t>
            </a:r>
          </a:p>
          <a:p>
            <a:pPr marL="469900" marR="5080" lvl="0" indent="-457200" algn="just" defTabSz="914400" rtl="0" eaLnBrk="1" fontAlgn="auto" latinLnBrk="0" hangingPunct="1">
              <a:lnSpc>
                <a:spcPct val="150000"/>
              </a:lnSpc>
              <a:spcBef>
                <a:spcPts val="100"/>
              </a:spcBef>
              <a:spcAft>
                <a:spcPts val="0"/>
              </a:spcAft>
              <a:buClrTx/>
              <a:buSzTx/>
              <a:buFont typeface="Arial" panose="020B0604020202020204" pitchFamily="34" charset="0"/>
              <a:buChar char="•"/>
              <a:tabLst/>
              <a:defRPr/>
            </a:pPr>
            <a:endParaRPr lang="en-US" sz="2800" dirty="0">
              <a:solidFill>
                <a:prstClr val="black"/>
              </a:solidFill>
              <a:latin typeface="Times New Roman"/>
              <a:cs typeface="Times New Roman"/>
            </a:endParaRPr>
          </a:p>
          <a:p>
            <a:pPr marL="12700" marR="5080" lvl="0" indent="0" algn="just" defTabSz="914400" rtl="0" eaLnBrk="1" fontAlgn="auto" latinLnBrk="0" hangingPunct="1">
              <a:lnSpc>
                <a:spcPct val="150000"/>
              </a:lnSpc>
              <a:spcBef>
                <a:spcPts val="100"/>
              </a:spcBef>
              <a:spcAft>
                <a:spcPts val="0"/>
              </a:spcAft>
              <a:buClrTx/>
              <a:buSzTx/>
              <a:buFontTx/>
              <a:buNone/>
              <a:tabLst/>
              <a:defRPr/>
            </a:pPr>
            <a:endParaRPr kumimoji="0" sz="2800" b="1"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10" name="object 10"/>
          <p:cNvSpPr/>
          <p:nvPr/>
        </p:nvSpPr>
        <p:spPr>
          <a:xfrm>
            <a:off x="5388609" y="4799654"/>
            <a:ext cx="3486150" cy="208915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2003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605790"/>
            <a:ext cx="7419340" cy="452120"/>
          </a:xfrm>
          <a:prstGeom prst="rect">
            <a:avLst/>
          </a:prstGeom>
        </p:spPr>
        <p:txBody>
          <a:bodyPr vert="horz" wrap="square" lIns="0" tIns="12700" rIns="0" bIns="0" rtlCol="0">
            <a:spAutoFit/>
          </a:bodyPr>
          <a:lstStyle/>
          <a:p>
            <a:pPr marL="12700">
              <a:lnSpc>
                <a:spcPct val="100000"/>
              </a:lnSpc>
              <a:spcBef>
                <a:spcPts val="100"/>
              </a:spcBef>
              <a:tabLst>
                <a:tab pos="354965" algn="l"/>
                <a:tab pos="355600" algn="l"/>
              </a:tabLst>
            </a:pPr>
            <a:r>
              <a:rPr sz="2800" b="1" spc="-5" dirty="0">
                <a:latin typeface="Times New Roman"/>
                <a:cs typeface="Times New Roman"/>
              </a:rPr>
              <a:t>Derived </a:t>
            </a:r>
            <a:r>
              <a:rPr sz="2800" spc="-5" dirty="0">
                <a:latin typeface="Times New Roman"/>
                <a:cs typeface="Times New Roman"/>
              </a:rPr>
              <a:t>attributes are depicted </a:t>
            </a:r>
            <a:r>
              <a:rPr sz="2800" dirty="0">
                <a:latin typeface="Times New Roman"/>
                <a:cs typeface="Times New Roman"/>
              </a:rPr>
              <a:t>by </a:t>
            </a:r>
            <a:r>
              <a:rPr sz="2800" spc="-5" dirty="0">
                <a:latin typeface="Times New Roman"/>
                <a:cs typeface="Times New Roman"/>
              </a:rPr>
              <a:t>dashed</a:t>
            </a:r>
            <a:r>
              <a:rPr sz="2800" spc="-10" dirty="0">
                <a:latin typeface="Times New Roman"/>
                <a:cs typeface="Times New Roman"/>
              </a:rPr>
              <a:t> </a:t>
            </a:r>
            <a:r>
              <a:rPr lang="en-US" sz="2800" spc="-5" dirty="0" smtClean="0">
                <a:latin typeface="Times New Roman"/>
                <a:cs typeface="Times New Roman"/>
              </a:rPr>
              <a:t>oval</a:t>
            </a:r>
            <a:r>
              <a:rPr sz="2800" spc="-5" dirty="0" smtClean="0">
                <a:latin typeface="Times New Roman"/>
                <a:cs typeface="Times New Roman"/>
              </a:rPr>
              <a:t>.</a:t>
            </a:r>
            <a:endParaRPr sz="2800" dirty="0">
              <a:latin typeface="Times New Roman"/>
              <a:cs typeface="Times New Roman"/>
            </a:endParaRPr>
          </a:p>
        </p:txBody>
      </p:sp>
      <p:sp>
        <p:nvSpPr>
          <p:cNvPr id="3" name="object 3"/>
          <p:cNvSpPr/>
          <p:nvPr/>
        </p:nvSpPr>
        <p:spPr>
          <a:xfrm>
            <a:off x="1219200" y="1524000"/>
            <a:ext cx="6477000" cy="424053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59983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454" y="150646"/>
            <a:ext cx="8615681" cy="1367041"/>
          </a:xfrm>
          <a:prstGeom prst="rect">
            <a:avLst/>
          </a:prstGeom>
        </p:spPr>
        <p:txBody>
          <a:bodyPr vert="horz" wrap="square" lIns="0" tIns="12700" rIns="0" bIns="0" rtlCol="0">
            <a:spAutoFit/>
          </a:bodyPr>
          <a:lstStyle/>
          <a:p>
            <a:pPr marL="12700">
              <a:lnSpc>
                <a:spcPct val="100000"/>
              </a:lnSpc>
              <a:spcBef>
                <a:spcPts val="100"/>
              </a:spcBef>
              <a:tabLst>
                <a:tab pos="4855210" algn="l"/>
              </a:tabLst>
            </a:pPr>
            <a:r>
              <a:rPr lang="en-US" sz="4400" b="1" kern="1200" spc="-95" dirty="0" smtClean="0">
                <a:solidFill>
                  <a:srgbClr val="FF0000"/>
                </a:solidFill>
                <a:latin typeface="Courier New" panose="02070309020205020404" pitchFamily="49" charset="0"/>
                <a:ea typeface="+mn-ea"/>
                <a:cs typeface="Courier New" panose="02070309020205020404" pitchFamily="49" charset="0"/>
              </a:rPr>
              <a:t>Single-value vs multi-value attribute</a:t>
            </a:r>
            <a:endParaRPr sz="4400" b="1" kern="1200" spc="-95" dirty="0">
              <a:solidFill>
                <a:srgbClr val="FF0000"/>
              </a:solidFill>
              <a:latin typeface="Courier New" panose="02070309020205020404" pitchFamily="49" charset="0"/>
              <a:ea typeface="+mn-ea"/>
              <a:cs typeface="Courier New" panose="02070309020205020404" pitchFamily="49" charset="0"/>
            </a:endParaRPr>
          </a:p>
        </p:txBody>
      </p:sp>
      <p:sp>
        <p:nvSpPr>
          <p:cNvPr id="4" name="object 4"/>
          <p:cNvSpPr txBox="1"/>
          <p:nvPr/>
        </p:nvSpPr>
        <p:spPr>
          <a:xfrm>
            <a:off x="483735" y="1622209"/>
            <a:ext cx="8336915" cy="3893374"/>
          </a:xfrm>
          <a:prstGeom prst="rect">
            <a:avLst/>
          </a:prstGeom>
        </p:spPr>
        <p:txBody>
          <a:bodyPr vert="horz" wrap="square" lIns="0" tIns="12700" rIns="0" bIns="0" rtlCol="0">
            <a:spAutoFit/>
          </a:bodyPr>
          <a:lstStyle/>
          <a:p>
            <a:pPr marL="355600" marR="0" lvl="0" indent="-342900" algn="l" defTabSz="914400" rtl="0" eaLnBrk="1" fontAlgn="auto" latinLnBrk="0" hangingPunct="1">
              <a:lnSpc>
                <a:spcPct val="100000"/>
              </a:lnSpc>
              <a:spcBef>
                <a:spcPts val="100"/>
              </a:spcBef>
              <a:spcAft>
                <a:spcPts val="0"/>
              </a:spcAft>
              <a:buClrTx/>
              <a:buSzTx/>
              <a:buFont typeface="Arial" panose="020B0604020202020204" pitchFamily="34" charset="0"/>
              <a:buChar char="•"/>
              <a:tabLst>
                <a:tab pos="1788160" algn="l"/>
                <a:tab pos="3376295" algn="l"/>
                <a:tab pos="5102225" algn="l"/>
                <a:tab pos="6428105" algn="l"/>
                <a:tab pos="7578090" algn="l"/>
              </a:tabLst>
              <a:defRPr/>
            </a:pPr>
            <a:r>
              <a:rPr kumimoji="0" sz="2800" b="0" i="0" u="none" strike="noStrike" kern="1200" cap="none" spc="0" normalizeH="0" baseline="0" noProof="0" dirty="0" smtClean="0">
                <a:ln>
                  <a:noFill/>
                </a:ln>
                <a:solidFill>
                  <a:prstClr val="black"/>
                </a:solidFill>
                <a:effectLst/>
                <a:uLnTx/>
                <a:uFillTx/>
                <a:latin typeface="Times New Roman"/>
                <a:cs typeface="Times New Roman"/>
              </a:rPr>
              <a:t>Single-value</a:t>
            </a:r>
            <a:r>
              <a:rPr lang="en-US" sz="2800" dirty="0">
                <a:solidFill>
                  <a:prstClr val="black"/>
                </a:solidFill>
                <a:latin typeface="Times New Roman"/>
                <a:cs typeface="Times New Roman"/>
              </a:rPr>
              <a:t> </a:t>
            </a:r>
            <a:r>
              <a:rPr kumimoji="0" sz="2800" b="0" i="0" u="none" strike="noStrike" kern="1200" cap="none" spc="0" normalizeH="0" baseline="0" noProof="0" dirty="0" smtClean="0">
                <a:ln>
                  <a:noFill/>
                </a:ln>
                <a:solidFill>
                  <a:prstClr val="black"/>
                </a:solidFill>
                <a:effectLst/>
                <a:uLnTx/>
                <a:uFillTx/>
                <a:latin typeface="Times New Roman"/>
                <a:cs typeface="Times New Roman"/>
              </a:rPr>
              <a:t>at</a:t>
            </a:r>
            <a:r>
              <a:rPr kumimoji="0" sz="2800" b="0" i="0" u="none" strike="noStrike" kern="1200" cap="none" spc="10" normalizeH="0" baseline="0" noProof="0" dirty="0" smtClean="0">
                <a:ln>
                  <a:noFill/>
                </a:ln>
                <a:solidFill>
                  <a:prstClr val="black"/>
                </a:solidFill>
                <a:effectLst/>
                <a:uLnTx/>
                <a:uFillTx/>
                <a:latin typeface="Times New Roman"/>
                <a:cs typeface="Times New Roman"/>
              </a:rPr>
              <a:t>t</a:t>
            </a:r>
            <a:r>
              <a:rPr kumimoji="0" sz="2800" b="0" i="0" u="none" strike="noStrike" kern="1200" cap="none" spc="0" normalizeH="0" baseline="0" noProof="0" dirty="0" smtClean="0">
                <a:ln>
                  <a:noFill/>
                </a:ln>
                <a:solidFill>
                  <a:prstClr val="black"/>
                </a:solidFill>
                <a:effectLst/>
                <a:uLnTx/>
                <a:uFillTx/>
                <a:latin typeface="Times New Roman"/>
                <a:cs typeface="Times New Roman"/>
              </a:rPr>
              <a:t>ributes</a:t>
            </a:r>
            <a:r>
              <a:rPr kumimoji="0" lang="en-US" sz="2800" b="0" i="0" u="none" strike="noStrike" kern="1200" cap="none" spc="0" normalizeH="0" noProof="0" dirty="0" smtClean="0">
                <a:ln>
                  <a:noFill/>
                </a:ln>
                <a:solidFill>
                  <a:prstClr val="black"/>
                </a:solidFill>
                <a:effectLst/>
                <a:uLnTx/>
                <a:uFillTx/>
                <a:latin typeface="Times New Roman"/>
                <a:cs typeface="Times New Roman"/>
              </a:rPr>
              <a:t> </a:t>
            </a:r>
            <a:r>
              <a:rPr kumimoji="0" sz="2800" b="1" i="0" u="none" strike="noStrike" kern="1200" cap="none" spc="0" normalizeH="0" baseline="0" noProof="0" dirty="0" smtClean="0">
                <a:ln>
                  <a:noFill/>
                </a:ln>
                <a:solidFill>
                  <a:srgbClr val="BF0000"/>
                </a:solidFill>
                <a:effectLst/>
                <a:uLnTx/>
                <a:uFillTx/>
                <a:latin typeface="Times New Roman"/>
                <a:cs typeface="Times New Roman"/>
              </a:rPr>
              <a:t>co</a:t>
            </a:r>
            <a:r>
              <a:rPr kumimoji="0" sz="2800" b="1" i="0" u="none" strike="noStrike" kern="1200" cap="none" spc="-5" normalizeH="0" baseline="0" noProof="0" dirty="0" smtClean="0">
                <a:ln>
                  <a:noFill/>
                </a:ln>
                <a:solidFill>
                  <a:srgbClr val="BF0000"/>
                </a:solidFill>
                <a:effectLst/>
                <a:uLnTx/>
                <a:uFillTx/>
                <a:latin typeface="Times New Roman"/>
                <a:cs typeface="Times New Roman"/>
              </a:rPr>
              <a:t>n</a:t>
            </a:r>
            <a:r>
              <a:rPr kumimoji="0" sz="2800" b="1" i="0" u="none" strike="noStrike" kern="1200" cap="none" spc="5" normalizeH="0" baseline="0" noProof="0" dirty="0" smtClean="0">
                <a:ln>
                  <a:noFill/>
                </a:ln>
                <a:solidFill>
                  <a:srgbClr val="BF0000"/>
                </a:solidFill>
                <a:effectLst/>
                <a:uLnTx/>
                <a:uFillTx/>
                <a:latin typeface="Times New Roman"/>
                <a:cs typeface="Times New Roman"/>
              </a:rPr>
              <a:t>t</a:t>
            </a:r>
            <a:r>
              <a:rPr kumimoji="0" sz="2800" b="1" i="0" u="none" strike="noStrike" kern="1200" cap="none" spc="-10" normalizeH="0" baseline="0" noProof="0" dirty="0" smtClean="0">
                <a:ln>
                  <a:noFill/>
                </a:ln>
                <a:solidFill>
                  <a:srgbClr val="BF0000"/>
                </a:solidFill>
                <a:effectLst/>
                <a:uLnTx/>
                <a:uFillTx/>
                <a:latin typeface="Times New Roman"/>
                <a:cs typeface="Times New Roman"/>
              </a:rPr>
              <a:t>a</a:t>
            </a:r>
            <a:r>
              <a:rPr kumimoji="0" sz="2800" b="1" i="0" u="none" strike="noStrike" kern="1200" cap="none" spc="10" normalizeH="0" baseline="0" noProof="0" dirty="0" smtClean="0">
                <a:ln>
                  <a:noFill/>
                </a:ln>
                <a:solidFill>
                  <a:srgbClr val="BF0000"/>
                </a:solidFill>
                <a:effectLst/>
                <a:uLnTx/>
                <a:uFillTx/>
                <a:latin typeface="Times New Roman"/>
                <a:cs typeface="Times New Roman"/>
              </a:rPr>
              <a:t>i</a:t>
            </a:r>
            <a:r>
              <a:rPr kumimoji="0" sz="2800" b="1" i="0" u="none" strike="noStrike" kern="1200" cap="none" spc="0" normalizeH="0" baseline="0" noProof="0" dirty="0" smtClean="0">
                <a:ln>
                  <a:noFill/>
                </a:ln>
                <a:solidFill>
                  <a:srgbClr val="BF0000"/>
                </a:solidFill>
                <a:effectLst/>
                <a:uLnTx/>
                <a:uFillTx/>
                <a:latin typeface="Times New Roman"/>
                <a:cs typeface="Times New Roman"/>
              </a:rPr>
              <a:t>n</a:t>
            </a:r>
            <a:r>
              <a:rPr lang="en-US" sz="2800" b="1" dirty="0">
                <a:solidFill>
                  <a:srgbClr val="BF0000"/>
                </a:solidFill>
                <a:latin typeface="Times New Roman"/>
                <a:cs typeface="Times New Roman"/>
              </a:rPr>
              <a:t> </a:t>
            </a:r>
            <a:r>
              <a:rPr kumimoji="0" sz="2800" b="1" i="0" u="none" strike="noStrike" kern="1200" cap="none" spc="0" normalizeH="0" baseline="0" noProof="0" dirty="0" smtClean="0">
                <a:ln>
                  <a:noFill/>
                </a:ln>
                <a:solidFill>
                  <a:srgbClr val="BF0000"/>
                </a:solidFill>
                <a:effectLst/>
                <a:uLnTx/>
                <a:uFillTx/>
                <a:latin typeface="Times New Roman"/>
                <a:cs typeface="Times New Roman"/>
              </a:rPr>
              <a:t>si</a:t>
            </a:r>
            <a:r>
              <a:rPr kumimoji="0" sz="2800" b="1" i="0" u="none" strike="noStrike" kern="1200" cap="none" spc="-10" normalizeH="0" baseline="0" noProof="0" dirty="0" smtClean="0">
                <a:ln>
                  <a:noFill/>
                </a:ln>
                <a:solidFill>
                  <a:srgbClr val="BF0000"/>
                </a:solidFill>
                <a:effectLst/>
                <a:uLnTx/>
                <a:uFillTx/>
                <a:latin typeface="Times New Roman"/>
                <a:cs typeface="Times New Roman"/>
              </a:rPr>
              <a:t>n</a:t>
            </a:r>
            <a:r>
              <a:rPr kumimoji="0" sz="2800" b="1" i="0" u="none" strike="noStrike" kern="1200" cap="none" spc="0" normalizeH="0" baseline="0" noProof="0" dirty="0" smtClean="0">
                <a:ln>
                  <a:noFill/>
                </a:ln>
                <a:solidFill>
                  <a:srgbClr val="BF0000"/>
                </a:solidFill>
                <a:effectLst/>
                <a:uLnTx/>
                <a:uFillTx/>
                <a:latin typeface="Times New Roman"/>
                <a:cs typeface="Times New Roman"/>
              </a:rPr>
              <a:t>gle</a:t>
            </a:r>
            <a:r>
              <a:rPr lang="en-US" sz="2800" dirty="0" smtClean="0">
                <a:solidFill>
                  <a:prstClr val="black"/>
                </a:solidFill>
                <a:latin typeface="Times New Roman"/>
                <a:cs typeface="Times New Roman"/>
              </a:rPr>
              <a:t> </a:t>
            </a:r>
            <a:r>
              <a:rPr kumimoji="0" sz="2800" b="1" i="0" u="none" strike="noStrike" kern="1200" cap="none" spc="-5" normalizeH="0" baseline="0" noProof="0" dirty="0" smtClean="0">
                <a:ln>
                  <a:noFill/>
                </a:ln>
                <a:solidFill>
                  <a:srgbClr val="BF0000"/>
                </a:solidFill>
                <a:effectLst/>
                <a:uLnTx/>
                <a:uFillTx/>
                <a:latin typeface="Times New Roman"/>
                <a:cs typeface="Times New Roman"/>
              </a:rPr>
              <a:t>value</a:t>
            </a:r>
            <a:r>
              <a:rPr kumimoji="0" sz="2800" b="0" i="0" u="none" strike="noStrike" kern="1200" cap="none" spc="-5" normalizeH="0" baseline="0" noProof="0" dirty="0">
                <a:ln>
                  <a:noFill/>
                </a:ln>
                <a:solidFill>
                  <a:prstClr val="black"/>
                </a:solidFill>
                <a:effectLst/>
                <a:uLnTx/>
                <a:uFillTx/>
                <a:latin typeface="Times New Roman"/>
                <a:cs typeface="Times New Roman"/>
              </a:rPr>
              <a:t>. </a:t>
            </a:r>
            <a:endParaRPr lang="en-US" sz="2800" spc="-5" dirty="0">
              <a:solidFill>
                <a:prstClr val="black"/>
              </a:solidFill>
              <a:latin typeface="Times New Roman"/>
              <a:cs typeface="Times New Roman"/>
            </a:endParaRPr>
          </a:p>
          <a:p>
            <a:pPr marL="1384300" lvl="3">
              <a:spcBef>
                <a:spcPts val="100"/>
              </a:spcBef>
              <a:tabLst>
                <a:tab pos="1788160" algn="l"/>
                <a:tab pos="3376295" algn="l"/>
                <a:tab pos="5102225" algn="l"/>
                <a:tab pos="6428105" algn="l"/>
                <a:tab pos="7578090" algn="l"/>
              </a:tabLst>
            </a:pPr>
            <a:r>
              <a:rPr kumimoji="0" sz="2800" b="0" i="0" u="none" strike="noStrike" kern="1200" cap="none" spc="-5" normalizeH="0" baseline="0" noProof="0" dirty="0" smtClean="0">
                <a:ln>
                  <a:noFill/>
                </a:ln>
                <a:solidFill>
                  <a:prstClr val="black"/>
                </a:solidFill>
                <a:effectLst/>
                <a:uLnTx/>
                <a:uFillTx/>
                <a:latin typeface="Times New Roman"/>
                <a:cs typeface="Times New Roman"/>
              </a:rPr>
              <a:t>For </a:t>
            </a:r>
            <a:r>
              <a:rPr kumimoji="0" sz="2800" b="0" i="0" u="none" strike="noStrike" kern="1200" cap="none" spc="-5" normalizeH="0" baseline="0" noProof="0" dirty="0">
                <a:ln>
                  <a:noFill/>
                </a:ln>
                <a:solidFill>
                  <a:prstClr val="black"/>
                </a:solidFill>
                <a:effectLst/>
                <a:uLnTx/>
                <a:uFillTx/>
                <a:latin typeface="Times New Roman"/>
                <a:cs typeface="Times New Roman"/>
              </a:rPr>
              <a:t>example </a:t>
            </a:r>
            <a:r>
              <a:rPr kumimoji="0" sz="2800" b="0" i="0" u="none" strike="noStrike" kern="1200" cap="none" spc="0" normalizeH="0" baseline="0" noProof="0" dirty="0">
                <a:ln>
                  <a:noFill/>
                </a:ln>
                <a:solidFill>
                  <a:prstClr val="black"/>
                </a:solidFill>
                <a:effectLst/>
                <a:uLnTx/>
                <a:uFillTx/>
                <a:latin typeface="Times New Roman"/>
                <a:cs typeface="Times New Roman"/>
              </a:rPr>
              <a:t>−</a:t>
            </a:r>
            <a:r>
              <a:rPr kumimoji="0" sz="2800" b="0" i="0" u="none" strike="noStrike" kern="1200" cap="none" spc="10" normalizeH="0" baseline="0" noProof="0" dirty="0">
                <a:ln>
                  <a:noFill/>
                </a:ln>
                <a:solidFill>
                  <a:prstClr val="black"/>
                </a:solidFill>
                <a:effectLst/>
                <a:uLnTx/>
                <a:uFillTx/>
                <a:latin typeface="Times New Roman"/>
                <a:cs typeface="Times New Roman"/>
              </a:rPr>
              <a:t> </a:t>
            </a:r>
            <a:r>
              <a:rPr kumimoji="0" sz="2800" b="0" i="0" u="none" strike="noStrike" kern="1200" cap="none" spc="-5" normalizeH="0" baseline="0" noProof="0" dirty="0" err="1" smtClean="0">
                <a:ln>
                  <a:noFill/>
                </a:ln>
                <a:solidFill>
                  <a:prstClr val="black"/>
                </a:solidFill>
                <a:effectLst/>
                <a:uLnTx/>
                <a:uFillTx/>
                <a:latin typeface="Times New Roman"/>
                <a:cs typeface="Times New Roman"/>
              </a:rPr>
              <a:t>Social_Security_Number</a:t>
            </a:r>
            <a:r>
              <a:rPr kumimoji="0" sz="2800" b="0" i="0" u="none" strike="noStrike" kern="1200" cap="none" spc="-5" normalizeH="0" baseline="0" noProof="0" dirty="0" smtClean="0">
                <a:ln>
                  <a:noFill/>
                </a:ln>
                <a:solidFill>
                  <a:prstClr val="black"/>
                </a:solidFill>
                <a:effectLst/>
                <a:uLnTx/>
                <a:uFillTx/>
                <a:latin typeface="Times New Roman"/>
                <a:cs typeface="Times New Roman"/>
              </a:rPr>
              <a:t>.</a:t>
            </a:r>
            <a:endParaRPr kumimoji="0" lang="en-US" sz="2800" b="0" i="0" u="none" strike="noStrike" kern="1200" cap="none" spc="-5" normalizeH="0" baseline="0" noProof="0" dirty="0" smtClean="0">
              <a:ln>
                <a:noFill/>
              </a:ln>
              <a:solidFill>
                <a:prstClr val="black"/>
              </a:solidFill>
              <a:effectLst/>
              <a:uLnTx/>
              <a:uFillTx/>
              <a:latin typeface="Times New Roman"/>
              <a:cs typeface="Times New Roman"/>
            </a:endParaRPr>
          </a:p>
          <a:p>
            <a:pPr marL="1384300" lvl="3">
              <a:spcBef>
                <a:spcPts val="100"/>
              </a:spcBef>
              <a:tabLst>
                <a:tab pos="1788160" algn="l"/>
                <a:tab pos="3376295" algn="l"/>
                <a:tab pos="5102225" algn="l"/>
                <a:tab pos="6428105" algn="l"/>
                <a:tab pos="7578090" algn="l"/>
              </a:tabLst>
            </a:pPr>
            <a:endParaRPr lang="en-US" sz="2800" spc="-5" dirty="0" smtClean="0">
              <a:solidFill>
                <a:prstClr val="black"/>
              </a:solidFill>
              <a:latin typeface="Times New Roman"/>
              <a:cs typeface="Times New Roman"/>
            </a:endParaRPr>
          </a:p>
          <a:p>
            <a:pPr marL="355600" indent="-342900">
              <a:spcBef>
                <a:spcPts val="100"/>
              </a:spcBef>
              <a:buFont typeface="Arial" panose="020B0604020202020204" pitchFamily="34" charset="0"/>
              <a:buChar char="•"/>
              <a:tabLst>
                <a:tab pos="1788160" algn="l"/>
                <a:tab pos="3376295" algn="l"/>
                <a:tab pos="5102225" algn="l"/>
                <a:tab pos="6428105" algn="l"/>
                <a:tab pos="7578090" algn="l"/>
              </a:tabLst>
            </a:pPr>
            <a:r>
              <a:rPr lang="en-US" sz="2800" dirty="0" smtClean="0">
                <a:solidFill>
                  <a:prstClr val="black"/>
                </a:solidFill>
                <a:latin typeface="Times New Roman"/>
                <a:cs typeface="Times New Roman"/>
              </a:rPr>
              <a:t>Multi-value </a:t>
            </a:r>
            <a:r>
              <a:rPr lang="en-US" sz="2800" dirty="0">
                <a:solidFill>
                  <a:prstClr val="black"/>
                </a:solidFill>
                <a:latin typeface="Times New Roman"/>
                <a:cs typeface="Times New Roman"/>
              </a:rPr>
              <a:t>attributes </a:t>
            </a:r>
            <a:r>
              <a:rPr lang="en-US" sz="2800" spc="-10" dirty="0">
                <a:solidFill>
                  <a:prstClr val="black"/>
                </a:solidFill>
                <a:latin typeface="Times New Roman"/>
                <a:cs typeface="Times New Roman"/>
              </a:rPr>
              <a:t>may </a:t>
            </a:r>
            <a:r>
              <a:rPr lang="en-US" sz="2800" b="1" dirty="0">
                <a:solidFill>
                  <a:srgbClr val="BF0000"/>
                </a:solidFill>
                <a:latin typeface="Times New Roman"/>
                <a:cs typeface="Times New Roman"/>
              </a:rPr>
              <a:t>contain</a:t>
            </a:r>
            <a:r>
              <a:rPr lang="en-US" sz="2800" b="1" spc="280" dirty="0">
                <a:solidFill>
                  <a:srgbClr val="BF0000"/>
                </a:solidFill>
                <a:latin typeface="Times New Roman"/>
                <a:cs typeface="Times New Roman"/>
              </a:rPr>
              <a:t> </a:t>
            </a:r>
            <a:r>
              <a:rPr lang="en-US" sz="2800" b="1" spc="-5" dirty="0" smtClean="0">
                <a:solidFill>
                  <a:srgbClr val="BF0000"/>
                </a:solidFill>
                <a:latin typeface="Times New Roman"/>
                <a:cs typeface="Times New Roman"/>
              </a:rPr>
              <a:t>more</a:t>
            </a:r>
            <a:r>
              <a:rPr lang="en-US" sz="2800" dirty="0" smtClean="0">
                <a:solidFill>
                  <a:prstClr val="black"/>
                </a:solidFill>
                <a:latin typeface="Times New Roman"/>
                <a:cs typeface="Times New Roman"/>
              </a:rPr>
              <a:t> </a:t>
            </a:r>
            <a:r>
              <a:rPr lang="en-US" sz="2800" b="1" spc="-5" dirty="0" smtClean="0">
                <a:solidFill>
                  <a:srgbClr val="BF0000"/>
                </a:solidFill>
                <a:latin typeface="Times New Roman"/>
                <a:cs typeface="Times New Roman"/>
              </a:rPr>
              <a:t>than </a:t>
            </a:r>
            <a:r>
              <a:rPr lang="en-US" sz="2800" b="1" spc="-5" dirty="0">
                <a:solidFill>
                  <a:srgbClr val="BF0000"/>
                </a:solidFill>
                <a:latin typeface="Times New Roman"/>
                <a:cs typeface="Times New Roman"/>
              </a:rPr>
              <a:t>one </a:t>
            </a:r>
            <a:r>
              <a:rPr lang="en-US" sz="2800" b="1" dirty="0">
                <a:solidFill>
                  <a:srgbClr val="BF0000"/>
                </a:solidFill>
                <a:latin typeface="Times New Roman"/>
                <a:cs typeface="Times New Roman"/>
              </a:rPr>
              <a:t>values</a:t>
            </a:r>
            <a:r>
              <a:rPr lang="en-US" sz="2800" dirty="0">
                <a:solidFill>
                  <a:prstClr val="black"/>
                </a:solidFill>
                <a:latin typeface="Times New Roman"/>
                <a:cs typeface="Times New Roman"/>
              </a:rPr>
              <a:t>. </a:t>
            </a:r>
            <a:r>
              <a:rPr lang="en-US" sz="2800" spc="-5" dirty="0">
                <a:solidFill>
                  <a:prstClr val="black"/>
                </a:solidFill>
                <a:latin typeface="Times New Roman"/>
                <a:cs typeface="Times New Roman"/>
              </a:rPr>
              <a:t>For example, </a:t>
            </a:r>
            <a:r>
              <a:rPr lang="en-US" sz="2800" dirty="0">
                <a:solidFill>
                  <a:prstClr val="black"/>
                </a:solidFill>
                <a:latin typeface="Times New Roman"/>
                <a:cs typeface="Times New Roman"/>
              </a:rPr>
              <a:t>a person can have </a:t>
            </a:r>
            <a:r>
              <a:rPr lang="en-US" sz="2800" spc="-5" dirty="0">
                <a:solidFill>
                  <a:prstClr val="black"/>
                </a:solidFill>
                <a:latin typeface="Times New Roman"/>
                <a:cs typeface="Times New Roman"/>
              </a:rPr>
              <a:t>more </a:t>
            </a:r>
            <a:r>
              <a:rPr lang="en-US" sz="2800" dirty="0">
                <a:solidFill>
                  <a:prstClr val="black"/>
                </a:solidFill>
                <a:latin typeface="Times New Roman"/>
                <a:cs typeface="Times New Roman"/>
              </a:rPr>
              <a:t>than one  </a:t>
            </a:r>
            <a:r>
              <a:rPr lang="en-US" sz="2800" spc="-5" dirty="0">
                <a:solidFill>
                  <a:prstClr val="black"/>
                </a:solidFill>
                <a:latin typeface="Times New Roman"/>
                <a:cs typeface="Times New Roman"/>
              </a:rPr>
              <a:t>phone number, </a:t>
            </a:r>
            <a:r>
              <a:rPr lang="en-US" sz="2800" spc="-5" dirty="0" err="1">
                <a:solidFill>
                  <a:prstClr val="black"/>
                </a:solidFill>
                <a:latin typeface="Times New Roman"/>
                <a:cs typeface="Times New Roman"/>
              </a:rPr>
              <a:t>email_address</a:t>
            </a:r>
            <a:r>
              <a:rPr lang="en-US" sz="2800" spc="-5" dirty="0">
                <a:solidFill>
                  <a:prstClr val="black"/>
                </a:solidFill>
                <a:latin typeface="Times New Roman"/>
                <a:cs typeface="Times New Roman"/>
              </a:rPr>
              <a:t>,</a:t>
            </a:r>
            <a:r>
              <a:rPr lang="en-US" sz="2800" spc="5" dirty="0">
                <a:solidFill>
                  <a:prstClr val="black"/>
                </a:solidFill>
                <a:latin typeface="Times New Roman"/>
                <a:cs typeface="Times New Roman"/>
              </a:rPr>
              <a:t> </a:t>
            </a:r>
            <a:r>
              <a:rPr lang="en-US" sz="2800" dirty="0">
                <a:solidFill>
                  <a:prstClr val="black"/>
                </a:solidFill>
                <a:latin typeface="Times New Roman"/>
                <a:cs typeface="Times New Roman"/>
              </a:rPr>
              <a:t>etc</a:t>
            </a:r>
            <a:r>
              <a:rPr lang="en-US" sz="2800" dirty="0" smtClean="0">
                <a:solidFill>
                  <a:prstClr val="black"/>
                </a:solidFill>
                <a:latin typeface="Times New Roman"/>
                <a:cs typeface="Times New Roman"/>
              </a:rPr>
              <a:t>.</a:t>
            </a:r>
          </a:p>
          <a:p>
            <a:pPr marL="12700">
              <a:spcBef>
                <a:spcPts val="100"/>
              </a:spcBef>
              <a:tabLst>
                <a:tab pos="1788160" algn="l"/>
                <a:tab pos="3376295" algn="l"/>
                <a:tab pos="5102225" algn="l"/>
                <a:tab pos="6428105" algn="l"/>
                <a:tab pos="7578090" algn="l"/>
              </a:tabLst>
            </a:pPr>
            <a:r>
              <a:rPr lang="en-US" sz="2800" spc="-5" dirty="0" smtClean="0">
                <a:solidFill>
                  <a:prstClr val="black"/>
                </a:solidFill>
                <a:latin typeface="Times New Roman"/>
                <a:cs typeface="Times New Roman"/>
              </a:rPr>
              <a:t>	For </a:t>
            </a:r>
            <a:r>
              <a:rPr lang="en-US" sz="2800" spc="-5" dirty="0">
                <a:solidFill>
                  <a:prstClr val="black"/>
                </a:solidFill>
                <a:latin typeface="Times New Roman"/>
                <a:cs typeface="Times New Roman"/>
              </a:rPr>
              <a:t>example </a:t>
            </a:r>
            <a:r>
              <a:rPr lang="en-US" sz="2800" dirty="0">
                <a:solidFill>
                  <a:prstClr val="black"/>
                </a:solidFill>
                <a:latin typeface="Times New Roman"/>
                <a:cs typeface="Times New Roman"/>
              </a:rPr>
              <a:t>a teacher entity can </a:t>
            </a:r>
            <a:r>
              <a:rPr lang="en-US" sz="2800" spc="-5" dirty="0">
                <a:solidFill>
                  <a:prstClr val="black"/>
                </a:solidFill>
                <a:latin typeface="Times New Roman"/>
                <a:cs typeface="Times New Roman"/>
              </a:rPr>
              <a:t>have </a:t>
            </a:r>
            <a:r>
              <a:rPr lang="en-US" sz="2800" spc="-5" dirty="0" smtClean="0">
                <a:solidFill>
                  <a:prstClr val="black"/>
                </a:solidFill>
                <a:latin typeface="Times New Roman"/>
                <a:cs typeface="Times New Roman"/>
              </a:rPr>
              <a:t>	multiple subject</a:t>
            </a:r>
            <a:r>
              <a:rPr lang="en-US" sz="2800" spc="30" dirty="0" smtClean="0">
                <a:solidFill>
                  <a:prstClr val="black"/>
                </a:solidFill>
                <a:latin typeface="Times New Roman"/>
                <a:cs typeface="Times New Roman"/>
              </a:rPr>
              <a:t> </a:t>
            </a:r>
            <a:r>
              <a:rPr lang="en-US" sz="2800" dirty="0">
                <a:solidFill>
                  <a:prstClr val="black"/>
                </a:solidFill>
                <a:latin typeface="Times New Roman"/>
                <a:cs typeface="Times New Roman"/>
              </a:rPr>
              <a:t>values</a:t>
            </a:r>
          </a:p>
          <a:p>
            <a:pPr marL="12700" marR="0" lvl="0" indent="0" algn="l" defTabSz="914400" rtl="0" eaLnBrk="1" fontAlgn="auto" latinLnBrk="0" hangingPunct="1">
              <a:lnSpc>
                <a:spcPct val="100000"/>
              </a:lnSpc>
              <a:spcBef>
                <a:spcPts val="100"/>
              </a:spcBef>
              <a:spcAft>
                <a:spcPts val="0"/>
              </a:spcAft>
              <a:buClrTx/>
              <a:buSzTx/>
              <a:buFontTx/>
              <a:buNone/>
              <a:tabLst>
                <a:tab pos="1788160" algn="l"/>
                <a:tab pos="3376295" algn="l"/>
                <a:tab pos="5102225" algn="l"/>
                <a:tab pos="6428105" algn="l"/>
                <a:tab pos="7578090" algn="l"/>
              </a:tabLst>
              <a:defRPr/>
            </a:pP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9" name="object 9"/>
          <p:cNvSpPr/>
          <p:nvPr/>
        </p:nvSpPr>
        <p:spPr>
          <a:xfrm>
            <a:off x="1676400" y="5486400"/>
            <a:ext cx="5486400" cy="123825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357966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3540" y="265429"/>
            <a:ext cx="7912100" cy="1371914"/>
          </a:xfrm>
          <a:prstGeom prst="rect">
            <a:avLst/>
          </a:prstGeom>
        </p:spPr>
        <p:txBody>
          <a:bodyPr vert="horz" wrap="square" lIns="0" tIns="12700" rIns="0" bIns="0" rtlCol="0">
            <a:spAutoFit/>
          </a:bodyPr>
          <a:lstStyle/>
          <a:p>
            <a:pPr marL="12700" marR="5080">
              <a:lnSpc>
                <a:spcPct val="138000"/>
              </a:lnSpc>
              <a:spcBef>
                <a:spcPts val="100"/>
              </a:spcBef>
              <a:tabLst>
                <a:tab pos="354965" algn="l"/>
                <a:tab pos="355600" algn="l"/>
              </a:tabLst>
            </a:pPr>
            <a:r>
              <a:rPr sz="3200" b="1" spc="-5" dirty="0">
                <a:latin typeface="Times New Roman"/>
                <a:cs typeface="Times New Roman"/>
              </a:rPr>
              <a:t>Multivalued </a:t>
            </a:r>
            <a:r>
              <a:rPr sz="3200" spc="-5" dirty="0">
                <a:latin typeface="Times New Roman"/>
                <a:cs typeface="Times New Roman"/>
              </a:rPr>
              <a:t>attributes are depicted </a:t>
            </a:r>
            <a:r>
              <a:rPr sz="3200" dirty="0">
                <a:latin typeface="Times New Roman"/>
                <a:cs typeface="Times New Roman"/>
              </a:rPr>
              <a:t>by </a:t>
            </a:r>
            <a:r>
              <a:rPr sz="3200" spc="-5" dirty="0">
                <a:latin typeface="Times New Roman"/>
                <a:cs typeface="Times New Roman"/>
              </a:rPr>
              <a:t>double  </a:t>
            </a:r>
            <a:r>
              <a:rPr lang="en-US" sz="3200" spc="-5" dirty="0" smtClean="0">
                <a:latin typeface="Times New Roman"/>
                <a:cs typeface="Times New Roman"/>
              </a:rPr>
              <a:t>oval</a:t>
            </a:r>
            <a:r>
              <a:rPr sz="3200" spc="-5" dirty="0" smtClean="0">
                <a:latin typeface="Times New Roman"/>
                <a:cs typeface="Times New Roman"/>
              </a:rPr>
              <a:t>.</a:t>
            </a:r>
            <a:endParaRPr sz="3200" dirty="0">
              <a:latin typeface="Times New Roman"/>
              <a:cs typeface="Times New Roman"/>
            </a:endParaRPr>
          </a:p>
        </p:txBody>
      </p:sp>
      <p:sp>
        <p:nvSpPr>
          <p:cNvPr id="3" name="object 3"/>
          <p:cNvSpPr/>
          <p:nvPr/>
        </p:nvSpPr>
        <p:spPr>
          <a:xfrm>
            <a:off x="1447800" y="2286000"/>
            <a:ext cx="5624830" cy="40767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697750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362" y="63017"/>
            <a:ext cx="4533900" cy="689932"/>
          </a:xfrm>
          <a:prstGeom prst="rect">
            <a:avLst/>
          </a:prstGeom>
        </p:spPr>
        <p:txBody>
          <a:bodyPr vert="horz" wrap="square" lIns="0" tIns="12700" rIns="0" bIns="0" rtlCol="0">
            <a:spAutoFit/>
          </a:bodyPr>
          <a:lstStyle/>
          <a:p>
            <a:pPr marL="12700">
              <a:lnSpc>
                <a:spcPct val="100000"/>
              </a:lnSpc>
              <a:spcBef>
                <a:spcPts val="100"/>
              </a:spcBef>
            </a:pPr>
            <a:r>
              <a:rPr sz="4400" b="1" kern="1200" spc="-95" dirty="0">
                <a:solidFill>
                  <a:srgbClr val="FF0000"/>
                </a:solidFill>
                <a:latin typeface="Courier New" panose="02070309020205020404" pitchFamily="49" charset="0"/>
                <a:ea typeface="+mn-ea"/>
                <a:cs typeface="Courier New" panose="02070309020205020404" pitchFamily="49" charset="0"/>
              </a:rPr>
              <a:t>Relationship</a:t>
            </a:r>
          </a:p>
        </p:txBody>
      </p:sp>
      <p:sp>
        <p:nvSpPr>
          <p:cNvPr id="4" name="object 4"/>
          <p:cNvSpPr txBox="1"/>
          <p:nvPr/>
        </p:nvSpPr>
        <p:spPr>
          <a:xfrm>
            <a:off x="381000" y="1143000"/>
            <a:ext cx="8377849" cy="3916457"/>
          </a:xfrm>
          <a:prstGeom prst="rect">
            <a:avLst/>
          </a:prstGeom>
        </p:spPr>
        <p:txBody>
          <a:bodyPr vert="horz" wrap="square" lIns="0" tIns="12700" rIns="0" bIns="0" rtlCol="0">
            <a:spAutoFit/>
          </a:bodyPr>
          <a:lstStyle/>
          <a:p>
            <a:pPr marL="355600" indent="-342900" algn="just">
              <a:lnSpc>
                <a:spcPct val="150000"/>
              </a:lnSpc>
              <a:spcBef>
                <a:spcPts val="100"/>
              </a:spcBef>
              <a:buFont typeface="Wingdings" panose="05000000000000000000" pitchFamily="2" charset="2"/>
              <a:buChar char="Ø"/>
            </a:pPr>
            <a:r>
              <a:rPr sz="2800" dirty="0" smtClean="0">
                <a:latin typeface="Times New Roman"/>
                <a:cs typeface="Times New Roman"/>
              </a:rPr>
              <a:t>The</a:t>
            </a:r>
            <a:r>
              <a:rPr lang="en-US" sz="2800" dirty="0" smtClean="0">
                <a:latin typeface="Times New Roman"/>
                <a:cs typeface="Times New Roman"/>
              </a:rPr>
              <a:t> </a:t>
            </a:r>
            <a:r>
              <a:rPr sz="2800" spc="-5" dirty="0" smtClean="0">
                <a:latin typeface="Times New Roman"/>
                <a:cs typeface="Times New Roman"/>
              </a:rPr>
              <a:t>association among </a:t>
            </a:r>
            <a:r>
              <a:rPr sz="2800" dirty="0" smtClean="0">
                <a:latin typeface="Times New Roman"/>
                <a:cs typeface="Times New Roman"/>
              </a:rPr>
              <a:t>entities is called a</a:t>
            </a:r>
            <a:r>
              <a:rPr sz="2800" spc="-20" dirty="0" smtClean="0">
                <a:latin typeface="Times New Roman"/>
                <a:cs typeface="Times New Roman"/>
              </a:rPr>
              <a:t> </a:t>
            </a:r>
            <a:r>
              <a:rPr sz="2800" dirty="0" smtClean="0">
                <a:latin typeface="Times New Roman"/>
                <a:cs typeface="Times New Roman"/>
              </a:rPr>
              <a:t>relationship.</a:t>
            </a:r>
            <a:endParaRPr lang="en-US" sz="2800" dirty="0" smtClean="0">
              <a:latin typeface="Times New Roman"/>
              <a:cs typeface="Times New Roman"/>
            </a:endParaRPr>
          </a:p>
          <a:p>
            <a:pPr marL="355600" indent="-342900" algn="just">
              <a:lnSpc>
                <a:spcPct val="150000"/>
              </a:lnSpc>
              <a:spcBef>
                <a:spcPts val="100"/>
              </a:spcBef>
              <a:buFont typeface="Wingdings" panose="05000000000000000000" pitchFamily="2" charset="2"/>
              <a:buChar char="Ø"/>
            </a:pPr>
            <a:r>
              <a:rPr lang="en-US" sz="2800" spc="-5" dirty="0">
                <a:latin typeface="Times New Roman"/>
                <a:cs typeface="Times New Roman"/>
              </a:rPr>
              <a:t>Relationships  </a:t>
            </a:r>
            <a:r>
              <a:rPr lang="en-US" sz="2800" dirty="0">
                <a:latin typeface="Times New Roman"/>
                <a:cs typeface="Times New Roman"/>
              </a:rPr>
              <a:t>are represented by </a:t>
            </a:r>
            <a:r>
              <a:rPr lang="en-US" sz="2800" spc="-5" dirty="0">
                <a:solidFill>
                  <a:srgbClr val="C00000"/>
                </a:solidFill>
                <a:latin typeface="Times New Roman"/>
                <a:cs typeface="Times New Roman"/>
              </a:rPr>
              <a:t>diamond shapes </a:t>
            </a:r>
            <a:r>
              <a:rPr lang="en-US" sz="2800" spc="-5" dirty="0">
                <a:latin typeface="Times New Roman"/>
                <a:cs typeface="Times New Roman"/>
              </a:rPr>
              <a:t>and </a:t>
            </a:r>
            <a:r>
              <a:rPr lang="en-US" sz="2800" dirty="0">
                <a:latin typeface="Times New Roman"/>
                <a:cs typeface="Times New Roman"/>
              </a:rPr>
              <a:t>are labeled using</a:t>
            </a:r>
            <a:r>
              <a:rPr lang="en-US" sz="2800" spc="-10" dirty="0">
                <a:latin typeface="Times New Roman"/>
                <a:cs typeface="Times New Roman"/>
              </a:rPr>
              <a:t> </a:t>
            </a:r>
            <a:r>
              <a:rPr lang="en-US" sz="2800" dirty="0" smtClean="0">
                <a:latin typeface="Times New Roman"/>
                <a:cs typeface="Times New Roman"/>
              </a:rPr>
              <a:t>verbs. Name </a:t>
            </a:r>
            <a:r>
              <a:rPr lang="en-US" sz="2800" dirty="0">
                <a:latin typeface="Times New Roman"/>
                <a:cs typeface="Times New Roman"/>
              </a:rPr>
              <a:t>of the relationship is written inside the </a:t>
            </a:r>
            <a:r>
              <a:rPr lang="en-US" sz="2800" dirty="0" smtClean="0">
                <a:latin typeface="Times New Roman"/>
                <a:cs typeface="Times New Roman"/>
              </a:rPr>
              <a:t>diamond-box.</a:t>
            </a:r>
          </a:p>
          <a:p>
            <a:pPr marL="355600" indent="-342900" algn="just">
              <a:lnSpc>
                <a:spcPct val="150000"/>
              </a:lnSpc>
              <a:spcBef>
                <a:spcPts val="100"/>
              </a:spcBef>
              <a:buFont typeface="Wingdings" panose="05000000000000000000" pitchFamily="2" charset="2"/>
              <a:buChar char="Ø"/>
            </a:pPr>
            <a:r>
              <a:rPr lang="en-US" sz="2800" dirty="0" smtClean="0">
                <a:latin typeface="Times New Roman"/>
                <a:cs typeface="Times New Roman"/>
              </a:rPr>
              <a:t>All</a:t>
            </a:r>
            <a:r>
              <a:rPr lang="en-US" sz="2800" dirty="0">
                <a:latin typeface="Times New Roman"/>
                <a:cs typeface="Times New Roman"/>
              </a:rPr>
              <a:t>	</a:t>
            </a:r>
            <a:r>
              <a:rPr lang="en-US" sz="2800" dirty="0" smtClean="0">
                <a:latin typeface="Times New Roman"/>
                <a:cs typeface="Times New Roman"/>
              </a:rPr>
              <a:t>the entities (rectangles) participating in</a:t>
            </a:r>
            <a:r>
              <a:rPr lang="en-US" sz="2800" dirty="0">
                <a:latin typeface="Times New Roman"/>
                <a:cs typeface="Times New Roman"/>
              </a:rPr>
              <a:t> </a:t>
            </a:r>
            <a:r>
              <a:rPr lang="en-US" sz="2800" dirty="0" smtClean="0">
                <a:latin typeface="Times New Roman"/>
                <a:cs typeface="Times New Roman"/>
              </a:rPr>
              <a:t>a relationship, are  </a:t>
            </a:r>
            <a:r>
              <a:rPr lang="en-US" sz="2800" dirty="0">
                <a:latin typeface="Times New Roman"/>
                <a:cs typeface="Times New Roman"/>
              </a:rPr>
              <a:t>connected to it by a line.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70654"/>
            <a:ext cx="4914900" cy="689932"/>
          </a:xfrm>
          <a:prstGeom prst="rect">
            <a:avLst/>
          </a:prstGeom>
        </p:spPr>
        <p:txBody>
          <a:bodyPr vert="horz" wrap="square" lIns="0" tIns="12700" rIns="0" bIns="0" rtlCol="0">
            <a:spAutoFit/>
          </a:bodyPr>
          <a:lstStyle/>
          <a:p>
            <a:pPr marL="12700">
              <a:lnSpc>
                <a:spcPct val="100000"/>
              </a:lnSpc>
              <a:spcBef>
                <a:spcPts val="100"/>
              </a:spcBef>
            </a:pPr>
            <a:r>
              <a:rPr sz="4400" b="1" kern="1200" spc="-95" dirty="0">
                <a:solidFill>
                  <a:srgbClr val="FF0000"/>
                </a:solidFill>
                <a:latin typeface="Courier New" panose="02070309020205020404" pitchFamily="49" charset="0"/>
                <a:ea typeface="+mn-ea"/>
                <a:cs typeface="Courier New" panose="02070309020205020404" pitchFamily="49" charset="0"/>
              </a:rPr>
              <a:t>Relationship</a:t>
            </a:r>
          </a:p>
        </p:txBody>
      </p:sp>
      <p:sp>
        <p:nvSpPr>
          <p:cNvPr id="11" name="Rectangle 10"/>
          <p:cNvSpPr/>
          <p:nvPr/>
        </p:nvSpPr>
        <p:spPr>
          <a:xfrm>
            <a:off x="914400" y="1143000"/>
            <a:ext cx="7620000" cy="3816429"/>
          </a:xfrm>
          <a:prstGeom prst="rect">
            <a:avLst/>
          </a:prstGeom>
        </p:spPr>
        <p:txBody>
          <a:bodyPr wrap="square">
            <a:spAutoFit/>
          </a:bodyPr>
          <a:lstStyle/>
          <a:p>
            <a:endParaRPr lang="en-US" dirty="0"/>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For example, an employee </a:t>
            </a:r>
            <a:r>
              <a:rPr lang="en-US" sz="2800" dirty="0" err="1">
                <a:solidFill>
                  <a:srgbClr val="C00000"/>
                </a:solidFill>
                <a:latin typeface="Times New Roman" panose="02020603050405020304" pitchFamily="18" charset="0"/>
                <a:cs typeface="Times New Roman" panose="02020603050405020304" pitchFamily="18" charset="0"/>
              </a:rPr>
              <a:t>works_at</a:t>
            </a:r>
            <a:r>
              <a:rPr lang="en-US" sz="2800" dirty="0">
                <a:latin typeface="Times New Roman" panose="02020603050405020304" pitchFamily="18" charset="0"/>
                <a:cs typeface="Times New Roman" panose="02020603050405020304" pitchFamily="18" charset="0"/>
              </a:rPr>
              <a:t> a department, a  student </a:t>
            </a:r>
            <a:r>
              <a:rPr lang="en-US" sz="2800" dirty="0">
                <a:solidFill>
                  <a:srgbClr val="C00000"/>
                </a:solidFill>
                <a:latin typeface="Times New Roman" panose="02020603050405020304" pitchFamily="18" charset="0"/>
                <a:cs typeface="Times New Roman" panose="02020603050405020304" pitchFamily="18" charset="0"/>
              </a:rPr>
              <a:t>enrolls</a:t>
            </a:r>
            <a:r>
              <a:rPr lang="en-US" sz="2800" dirty="0">
                <a:latin typeface="Times New Roman" panose="02020603050405020304" pitchFamily="18" charset="0"/>
                <a:cs typeface="Times New Roman" panose="02020603050405020304" pitchFamily="18" charset="0"/>
              </a:rPr>
              <a:t> in a course. Here, </a:t>
            </a:r>
            <a:r>
              <a:rPr lang="en-US" sz="2800" dirty="0" err="1">
                <a:solidFill>
                  <a:srgbClr val="C00000"/>
                </a:solidFill>
                <a:latin typeface="Times New Roman" panose="02020603050405020304" pitchFamily="18" charset="0"/>
                <a:cs typeface="Times New Roman" panose="02020603050405020304" pitchFamily="18" charset="0"/>
              </a:rPr>
              <a:t>Works_at</a:t>
            </a:r>
            <a:r>
              <a:rPr lang="en-US" sz="2800" dirty="0">
                <a:latin typeface="Times New Roman" panose="02020603050405020304" pitchFamily="18" charset="0"/>
                <a:cs typeface="Times New Roman" panose="02020603050405020304" pitchFamily="18" charset="0"/>
              </a:rPr>
              <a:t> and </a:t>
            </a:r>
            <a:r>
              <a:rPr lang="en-US" sz="2800" dirty="0">
                <a:solidFill>
                  <a:srgbClr val="C00000"/>
                </a:solidFill>
                <a:latin typeface="Times New Roman" panose="02020603050405020304" pitchFamily="18" charset="0"/>
                <a:cs typeface="Times New Roman" panose="02020603050405020304" pitchFamily="18" charset="0"/>
              </a:rPr>
              <a:t>Enrolls</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are called relationships.</a:t>
            </a:r>
          </a:p>
          <a:p>
            <a:pPr algn="just"/>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For </a:t>
            </a:r>
            <a:r>
              <a:rPr lang="en-US" sz="2800" dirty="0">
                <a:latin typeface="Times New Roman" panose="02020603050405020304" pitchFamily="18" charset="0"/>
                <a:cs typeface="Times New Roman" panose="02020603050405020304" pitchFamily="18" charset="0"/>
              </a:rPr>
              <a:t>example, the entity “carpenter” may be related to the entity  “table” by the relationship “</a:t>
            </a:r>
            <a:r>
              <a:rPr lang="en-US" sz="2800" dirty="0">
                <a:solidFill>
                  <a:srgbClr val="C00000"/>
                </a:solidFill>
                <a:latin typeface="Times New Roman" panose="02020603050405020304" pitchFamily="18" charset="0"/>
                <a:cs typeface="Times New Roman" panose="02020603050405020304" pitchFamily="18" charset="0"/>
              </a:rPr>
              <a:t>builds</a:t>
            </a:r>
            <a:r>
              <a:rPr lang="en-US" sz="2800" dirty="0">
                <a:latin typeface="Times New Roman" panose="02020603050405020304" pitchFamily="18" charset="0"/>
                <a:cs typeface="Times New Roman" panose="02020603050405020304" pitchFamily="18" charset="0"/>
              </a:rPr>
              <a:t>” or “</a:t>
            </a:r>
            <a:r>
              <a:rPr lang="en-US" sz="2800" dirty="0">
                <a:solidFill>
                  <a:srgbClr val="C00000"/>
                </a:solidFill>
                <a:latin typeface="Times New Roman" panose="02020603050405020304" pitchFamily="18" charset="0"/>
                <a:cs typeface="Times New Roman" panose="02020603050405020304" pitchFamily="18" charset="0"/>
              </a:rPr>
              <a:t>makes</a:t>
            </a:r>
            <a:r>
              <a:rPr lang="en-US" sz="2800" dirty="0">
                <a:latin typeface="Times New Roman" panose="02020603050405020304" pitchFamily="18" charset="0"/>
                <a:cs typeface="Times New Roman" panose="02020603050405020304" pitchFamily="18" charset="0"/>
              </a:rPr>
              <a:t>”. </a:t>
            </a:r>
          </a:p>
          <a:p>
            <a:pPr algn="just"/>
            <a:endParaRPr lang="en-US" sz="2800" dirty="0">
              <a:latin typeface="Times New Roman" panose="02020603050405020304" pitchFamily="18" charset="0"/>
              <a:cs typeface="Times New Roman" panose="02020603050405020304" pitchFamily="18" charset="0"/>
            </a:endParaRPr>
          </a:p>
        </p:txBody>
      </p:sp>
      <p:sp>
        <p:nvSpPr>
          <p:cNvPr id="12" name="object 8"/>
          <p:cNvSpPr/>
          <p:nvPr/>
        </p:nvSpPr>
        <p:spPr>
          <a:xfrm>
            <a:off x="1524000" y="4931126"/>
            <a:ext cx="7010400" cy="96308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18057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304800" y="194772"/>
            <a:ext cx="7696200" cy="1304844"/>
          </a:xfrm>
          <a:prstGeom prst="rect">
            <a:avLst/>
          </a:prstGeom>
        </p:spPr>
        <p:txBody>
          <a:bodyPr vert="horz" wrap="square" lIns="0" tIns="12065" rIns="0" bIns="0" rtlCol="0">
            <a:spAutoFit/>
          </a:bodyPr>
          <a:lstStyle/>
          <a:p>
            <a:pPr marL="12700">
              <a:lnSpc>
                <a:spcPct val="100000"/>
              </a:lnSpc>
              <a:spcBef>
                <a:spcPts val="95"/>
              </a:spcBef>
            </a:pPr>
            <a:r>
              <a:rPr sz="4400" b="1" spc="-95" dirty="0" smtClean="0">
                <a:solidFill>
                  <a:srgbClr val="FF0000"/>
                </a:solidFill>
                <a:latin typeface="Courier New" panose="02070309020205020404" pitchFamily="49" charset="0"/>
                <a:cs typeface="Courier New" panose="02070309020205020404" pitchFamily="49" charset="0"/>
              </a:rPr>
              <a:t>Component</a:t>
            </a:r>
            <a:r>
              <a:rPr lang="en-US" sz="4400" b="1" spc="-215" dirty="0">
                <a:solidFill>
                  <a:srgbClr val="FF0000"/>
                </a:solidFill>
                <a:latin typeface="Courier New" panose="02070309020205020404" pitchFamily="49" charset="0"/>
                <a:cs typeface="Courier New" panose="02070309020205020404" pitchFamily="49" charset="0"/>
              </a:rPr>
              <a:t> </a:t>
            </a:r>
            <a:r>
              <a:rPr sz="4400" b="1" spc="-55" dirty="0" smtClean="0">
                <a:solidFill>
                  <a:srgbClr val="FF0000"/>
                </a:solidFill>
                <a:latin typeface="Courier New" panose="02070309020205020404" pitchFamily="49" charset="0"/>
                <a:cs typeface="Courier New" panose="02070309020205020404" pitchFamily="49" charset="0"/>
              </a:rPr>
              <a:t>of</a:t>
            </a:r>
            <a:r>
              <a:rPr lang="en-US" sz="4400" b="1" spc="-204" dirty="0">
                <a:solidFill>
                  <a:srgbClr val="FF0000"/>
                </a:solidFill>
                <a:latin typeface="Courier New" panose="02070309020205020404" pitchFamily="49" charset="0"/>
                <a:cs typeface="Courier New" panose="02070309020205020404" pitchFamily="49" charset="0"/>
              </a:rPr>
              <a:t> </a:t>
            </a:r>
            <a:r>
              <a:rPr sz="4400" b="1" spc="-55" dirty="0" smtClean="0">
                <a:solidFill>
                  <a:srgbClr val="FF0000"/>
                </a:solidFill>
                <a:latin typeface="Courier New" panose="02070309020205020404" pitchFamily="49" charset="0"/>
                <a:cs typeface="Courier New" panose="02070309020205020404" pitchFamily="49" charset="0"/>
              </a:rPr>
              <a:t>ER</a:t>
            </a:r>
            <a:r>
              <a:rPr sz="4400" b="1" spc="-220" dirty="0" smtClean="0">
                <a:solidFill>
                  <a:srgbClr val="FF0000"/>
                </a:solidFill>
                <a:latin typeface="Courier New" panose="02070309020205020404" pitchFamily="49" charset="0"/>
                <a:cs typeface="Courier New" panose="02070309020205020404" pitchFamily="49" charset="0"/>
              </a:rPr>
              <a:t> </a:t>
            </a:r>
            <a:r>
              <a:rPr sz="4400" b="1" spc="-90" dirty="0">
                <a:solidFill>
                  <a:srgbClr val="FF0000"/>
                </a:solidFill>
                <a:latin typeface="Courier New" panose="02070309020205020404" pitchFamily="49" charset="0"/>
                <a:cs typeface="Courier New" panose="02070309020205020404" pitchFamily="49" charset="0"/>
              </a:rPr>
              <a:t>Diagram</a:t>
            </a:r>
            <a:r>
              <a:rPr sz="4400" b="1" spc="-220" dirty="0">
                <a:solidFill>
                  <a:srgbClr val="FF0000"/>
                </a:solidFill>
                <a:latin typeface="Courier New" panose="02070309020205020404" pitchFamily="49" charset="0"/>
                <a:cs typeface="Courier New" panose="02070309020205020404" pitchFamily="49" charset="0"/>
              </a:rPr>
              <a:t> </a:t>
            </a:r>
            <a:r>
              <a:rPr spc="-5" dirty="0"/>
              <a:t>-</a:t>
            </a:r>
          </a:p>
        </p:txBody>
      </p:sp>
      <p:sp>
        <p:nvSpPr>
          <p:cNvPr id="10" name="object 10"/>
          <p:cNvSpPr/>
          <p:nvPr/>
        </p:nvSpPr>
        <p:spPr>
          <a:xfrm>
            <a:off x="499872" y="1499616"/>
            <a:ext cx="8429244" cy="5201412"/>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cxnSp>
        <p:nvCxnSpPr>
          <p:cNvPr id="3" name="Straight Connector 2"/>
          <p:cNvCxnSpPr/>
          <p:nvPr/>
        </p:nvCxnSpPr>
        <p:spPr>
          <a:xfrm>
            <a:off x="1066800" y="4876800"/>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50126" y="4692134"/>
            <a:ext cx="1676400" cy="369332"/>
          </a:xfrm>
          <a:prstGeom prst="rect">
            <a:avLst/>
          </a:prstGeom>
          <a:noFill/>
        </p:spPr>
        <p:txBody>
          <a:bodyPr wrap="square" rtlCol="0">
            <a:spAutoFit/>
          </a:bodyPr>
          <a:lstStyle/>
          <a:p>
            <a:r>
              <a:rPr lang="en-US" dirty="0" smtClean="0">
                <a:latin typeface="Bell MT" panose="02020503060305020303" pitchFamily="18" charset="0"/>
              </a:rPr>
              <a:t>Strong Entity</a:t>
            </a:r>
            <a:endParaRPr lang="en-US" dirty="0">
              <a:latin typeface="Bell MT" panose="02020503060305020303" pitchFamily="18" charset="0"/>
            </a:endParaRPr>
          </a:p>
        </p:txBody>
      </p:sp>
    </p:spTree>
    <p:extLst>
      <p:ext uri="{BB962C8B-B14F-4D97-AF65-F5344CB8AC3E}">
        <p14:creationId xmlns:p14="http://schemas.microsoft.com/office/powerpoint/2010/main" val="765804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304800"/>
            <a:ext cx="7176771" cy="689932"/>
          </a:xfrm>
          <a:prstGeom prst="rect">
            <a:avLst/>
          </a:prstGeom>
        </p:spPr>
        <p:txBody>
          <a:bodyPr vert="horz" wrap="square" lIns="0" tIns="12700" rIns="0" bIns="0" rtlCol="0">
            <a:spAutoFit/>
          </a:bodyPr>
          <a:lstStyle/>
          <a:p>
            <a:pPr marL="12700">
              <a:lnSpc>
                <a:spcPct val="100000"/>
              </a:lnSpc>
              <a:spcBef>
                <a:spcPts val="100"/>
              </a:spcBef>
            </a:pPr>
            <a:r>
              <a:rPr sz="4400" b="1" kern="1200" spc="-95" dirty="0">
                <a:solidFill>
                  <a:srgbClr val="FF0000"/>
                </a:solidFill>
                <a:latin typeface="Courier New" panose="02070309020205020404" pitchFamily="49" charset="0"/>
                <a:ea typeface="+mn-ea"/>
                <a:cs typeface="Courier New" panose="02070309020205020404" pitchFamily="49" charset="0"/>
              </a:rPr>
              <a:t>Degree of Relationship</a:t>
            </a:r>
          </a:p>
        </p:txBody>
      </p:sp>
      <p:sp>
        <p:nvSpPr>
          <p:cNvPr id="3" name="object 3"/>
          <p:cNvSpPr txBox="1"/>
          <p:nvPr/>
        </p:nvSpPr>
        <p:spPr>
          <a:xfrm>
            <a:off x="535940" y="1633220"/>
            <a:ext cx="8150860" cy="3942105"/>
          </a:xfrm>
          <a:prstGeom prst="rect">
            <a:avLst/>
          </a:prstGeom>
        </p:spPr>
        <p:txBody>
          <a:bodyPr vert="horz" wrap="square" lIns="0" tIns="12700" rIns="0" bIns="0" rtlCol="0">
            <a:spAutoFit/>
          </a:bodyPr>
          <a:lstStyle/>
          <a:p>
            <a:pPr marL="355600" indent="-342900" algn="just">
              <a:lnSpc>
                <a:spcPct val="150000"/>
              </a:lnSpc>
              <a:spcBef>
                <a:spcPts val="100"/>
              </a:spcBef>
              <a:buFont typeface="Wingdings" panose="05000000000000000000" pitchFamily="2" charset="2"/>
              <a:buChar char="Ø"/>
              <a:tabLst>
                <a:tab pos="354965" algn="l"/>
                <a:tab pos="355600" algn="l"/>
                <a:tab pos="1279525" algn="l"/>
                <a:tab pos="2811780" algn="l"/>
                <a:tab pos="3442335" algn="l"/>
                <a:tab pos="5787390" algn="l"/>
              </a:tabLst>
            </a:pPr>
            <a:r>
              <a:rPr sz="2800" spc="-5" dirty="0" smtClean="0">
                <a:latin typeface="Times New Roman"/>
                <a:cs typeface="Times New Roman"/>
              </a:rPr>
              <a:t>The</a:t>
            </a:r>
            <a:r>
              <a:rPr lang="en-US" sz="2800" spc="-5" dirty="0" smtClean="0">
                <a:latin typeface="Times New Roman"/>
                <a:cs typeface="Times New Roman"/>
              </a:rPr>
              <a:t> </a:t>
            </a:r>
            <a:r>
              <a:rPr sz="2800" spc="-5" dirty="0" smtClean="0">
                <a:latin typeface="Times New Roman"/>
                <a:cs typeface="Times New Roman"/>
              </a:rPr>
              <a:t>number</a:t>
            </a:r>
            <a:r>
              <a:rPr lang="en-US" sz="2800" spc="-5" dirty="0">
                <a:latin typeface="Times New Roman"/>
                <a:cs typeface="Times New Roman"/>
              </a:rPr>
              <a:t> </a:t>
            </a:r>
            <a:r>
              <a:rPr sz="2800" spc="-5" dirty="0" smtClean="0">
                <a:latin typeface="Times New Roman"/>
                <a:cs typeface="Times New Roman"/>
              </a:rPr>
              <a:t>of</a:t>
            </a:r>
            <a:r>
              <a:rPr lang="en-US" sz="2800" spc="-5" dirty="0">
                <a:latin typeface="Times New Roman"/>
                <a:cs typeface="Times New Roman"/>
              </a:rPr>
              <a:t> </a:t>
            </a:r>
            <a:r>
              <a:rPr sz="2800" spc="-5" dirty="0" smtClean="0">
                <a:latin typeface="Times New Roman"/>
                <a:cs typeface="Times New Roman"/>
              </a:rPr>
              <a:t>participating</a:t>
            </a:r>
            <a:r>
              <a:rPr lang="en-US" sz="2800" spc="-5" dirty="0" smtClean="0">
                <a:latin typeface="Times New Roman"/>
                <a:cs typeface="Times New Roman"/>
              </a:rPr>
              <a:t> </a:t>
            </a:r>
            <a:r>
              <a:rPr sz="2800" spc="-5" dirty="0" smtClean="0">
                <a:latin typeface="Times New Roman"/>
                <a:cs typeface="Times New Roman"/>
              </a:rPr>
              <a:t>entities</a:t>
            </a:r>
            <a:r>
              <a:rPr lang="en-US" sz="2800" spc="-5" dirty="0">
                <a:latin typeface="Times New Roman"/>
                <a:cs typeface="Times New Roman"/>
              </a:rPr>
              <a:t> </a:t>
            </a:r>
            <a:r>
              <a:rPr lang="en-US" sz="2800" spc="-5" dirty="0" smtClean="0">
                <a:latin typeface="Times New Roman"/>
                <a:cs typeface="Times New Roman"/>
              </a:rPr>
              <a:t>in a </a:t>
            </a:r>
            <a:r>
              <a:rPr lang="en-US" sz="2800" dirty="0" smtClean="0">
                <a:latin typeface="Times New Roman"/>
                <a:cs typeface="Times New Roman"/>
              </a:rPr>
              <a:t>r</a:t>
            </a:r>
            <a:r>
              <a:rPr lang="en-US" sz="2800" spc="5" dirty="0" smtClean="0">
                <a:latin typeface="Times New Roman"/>
                <a:cs typeface="Times New Roman"/>
              </a:rPr>
              <a:t>e</a:t>
            </a:r>
            <a:r>
              <a:rPr lang="en-US" sz="2800" spc="-10" dirty="0" smtClean="0">
                <a:latin typeface="Times New Roman"/>
                <a:cs typeface="Times New Roman"/>
              </a:rPr>
              <a:t>l</a:t>
            </a:r>
            <a:r>
              <a:rPr lang="en-US" sz="2800" spc="5" dirty="0" smtClean="0">
                <a:latin typeface="Times New Roman"/>
                <a:cs typeface="Times New Roman"/>
              </a:rPr>
              <a:t>a</a:t>
            </a:r>
            <a:r>
              <a:rPr lang="en-US" sz="2800" spc="-5" dirty="0" smtClean="0">
                <a:latin typeface="Times New Roman"/>
                <a:cs typeface="Times New Roman"/>
              </a:rPr>
              <a:t>tio</a:t>
            </a:r>
            <a:r>
              <a:rPr lang="en-US" sz="2800" dirty="0" smtClean="0">
                <a:latin typeface="Times New Roman"/>
                <a:cs typeface="Times New Roman"/>
              </a:rPr>
              <a:t>ns</a:t>
            </a:r>
            <a:r>
              <a:rPr lang="en-US" sz="2800" spc="5" dirty="0" smtClean="0">
                <a:latin typeface="Times New Roman"/>
                <a:cs typeface="Times New Roman"/>
              </a:rPr>
              <a:t>h</a:t>
            </a:r>
            <a:r>
              <a:rPr lang="en-US" sz="2800" spc="-5" dirty="0" smtClean="0">
                <a:latin typeface="Times New Roman"/>
                <a:cs typeface="Times New Roman"/>
              </a:rPr>
              <a:t>i</a:t>
            </a:r>
            <a:r>
              <a:rPr lang="en-US" sz="2800" dirty="0" smtClean="0">
                <a:latin typeface="Times New Roman"/>
                <a:cs typeface="Times New Roman"/>
              </a:rPr>
              <a:t>p </a:t>
            </a:r>
            <a:r>
              <a:rPr lang="en-US" sz="2800" spc="5" dirty="0" smtClean="0">
                <a:latin typeface="Times New Roman"/>
                <a:cs typeface="Times New Roman"/>
              </a:rPr>
              <a:t>d</a:t>
            </a:r>
            <a:r>
              <a:rPr lang="en-US" sz="2800" spc="-5" dirty="0" smtClean="0">
                <a:latin typeface="Times New Roman"/>
                <a:cs typeface="Times New Roman"/>
              </a:rPr>
              <a:t>e</a:t>
            </a:r>
            <a:r>
              <a:rPr lang="en-US" sz="2800" spc="-10" dirty="0" smtClean="0">
                <a:latin typeface="Times New Roman"/>
                <a:cs typeface="Times New Roman"/>
              </a:rPr>
              <a:t>f</a:t>
            </a:r>
            <a:r>
              <a:rPr lang="en-US" sz="2800" spc="-5" dirty="0" smtClean="0">
                <a:latin typeface="Times New Roman"/>
                <a:cs typeface="Times New Roman"/>
              </a:rPr>
              <a:t>i</a:t>
            </a:r>
            <a:r>
              <a:rPr lang="en-US" sz="2800" dirty="0" smtClean="0">
                <a:latin typeface="Times New Roman"/>
                <a:cs typeface="Times New Roman"/>
              </a:rPr>
              <a:t>n</a:t>
            </a:r>
            <a:r>
              <a:rPr lang="en-US" sz="2800" spc="-5" dirty="0" smtClean="0">
                <a:latin typeface="Times New Roman"/>
                <a:cs typeface="Times New Roman"/>
              </a:rPr>
              <a:t>e</a:t>
            </a:r>
            <a:r>
              <a:rPr lang="en-US" sz="2800" dirty="0" smtClean="0">
                <a:latin typeface="Times New Roman"/>
                <a:cs typeface="Times New Roman"/>
              </a:rPr>
              <a:t>s </a:t>
            </a:r>
            <a:r>
              <a:rPr lang="en-US" sz="2800" spc="-10" dirty="0" smtClean="0">
                <a:latin typeface="Times New Roman"/>
                <a:cs typeface="Times New Roman"/>
              </a:rPr>
              <a:t>t</a:t>
            </a:r>
            <a:r>
              <a:rPr lang="en-US" sz="2800" spc="5" dirty="0" smtClean="0">
                <a:latin typeface="Times New Roman"/>
                <a:cs typeface="Times New Roman"/>
              </a:rPr>
              <a:t>h</a:t>
            </a:r>
            <a:r>
              <a:rPr lang="en-US" sz="2800" dirty="0" smtClean="0">
                <a:latin typeface="Times New Roman"/>
                <a:cs typeface="Times New Roman"/>
              </a:rPr>
              <a:t>e </a:t>
            </a:r>
            <a:r>
              <a:rPr lang="en-US" sz="2800" spc="5" dirty="0" smtClean="0">
                <a:solidFill>
                  <a:srgbClr val="C00000"/>
                </a:solidFill>
                <a:latin typeface="Times New Roman"/>
                <a:cs typeface="Times New Roman"/>
              </a:rPr>
              <a:t>deg</a:t>
            </a:r>
            <a:r>
              <a:rPr lang="en-US" sz="2800" dirty="0" smtClean="0">
                <a:solidFill>
                  <a:srgbClr val="C00000"/>
                </a:solidFill>
                <a:latin typeface="Times New Roman"/>
                <a:cs typeface="Times New Roman"/>
              </a:rPr>
              <a:t>ree </a:t>
            </a:r>
            <a:r>
              <a:rPr lang="en-US" sz="2800" spc="5" dirty="0" smtClean="0">
                <a:solidFill>
                  <a:srgbClr val="C00000"/>
                </a:solidFill>
                <a:latin typeface="Times New Roman"/>
                <a:cs typeface="Times New Roman"/>
              </a:rPr>
              <a:t>o</a:t>
            </a:r>
            <a:r>
              <a:rPr lang="en-US" sz="2800" dirty="0" smtClean="0">
                <a:solidFill>
                  <a:srgbClr val="C00000"/>
                </a:solidFill>
                <a:latin typeface="Times New Roman"/>
                <a:cs typeface="Times New Roman"/>
              </a:rPr>
              <a:t>f </a:t>
            </a:r>
            <a:r>
              <a:rPr lang="en-US" sz="2800" spc="-5" dirty="0" smtClean="0">
                <a:solidFill>
                  <a:srgbClr val="C00000"/>
                </a:solidFill>
                <a:latin typeface="Times New Roman"/>
                <a:cs typeface="Times New Roman"/>
              </a:rPr>
              <a:t>the  relationship.</a:t>
            </a:r>
          </a:p>
          <a:p>
            <a:pPr marL="1727200" lvl="3" indent="-342900" algn="just">
              <a:lnSpc>
                <a:spcPct val="150000"/>
              </a:lnSpc>
              <a:spcBef>
                <a:spcPts val="100"/>
              </a:spcBef>
              <a:buFont typeface="Wingdings" panose="05000000000000000000" pitchFamily="2" charset="2"/>
              <a:buChar char="Ø"/>
              <a:tabLst>
                <a:tab pos="354965" algn="l"/>
                <a:tab pos="355600" algn="l"/>
                <a:tab pos="1279525" algn="l"/>
                <a:tab pos="2811780" algn="l"/>
                <a:tab pos="3442335" algn="l"/>
                <a:tab pos="5787390" algn="l"/>
              </a:tabLst>
            </a:pPr>
            <a:r>
              <a:rPr lang="en-US" sz="2800" dirty="0" smtClean="0">
                <a:latin typeface="Times New Roman"/>
                <a:cs typeface="Times New Roman"/>
              </a:rPr>
              <a:t>Binary </a:t>
            </a:r>
            <a:r>
              <a:rPr lang="en-US" sz="2800" dirty="0">
                <a:latin typeface="Times New Roman"/>
                <a:cs typeface="Times New Roman"/>
              </a:rPr>
              <a:t>= degree</a:t>
            </a:r>
            <a:r>
              <a:rPr lang="en-US" sz="2800" spc="10" dirty="0">
                <a:latin typeface="Times New Roman"/>
                <a:cs typeface="Times New Roman"/>
              </a:rPr>
              <a:t> </a:t>
            </a:r>
            <a:r>
              <a:rPr lang="en-US" sz="2800" dirty="0" smtClean="0">
                <a:latin typeface="Times New Roman"/>
                <a:cs typeface="Times New Roman"/>
              </a:rPr>
              <a:t>2</a:t>
            </a:r>
          </a:p>
          <a:p>
            <a:pPr marL="1727200" lvl="3" indent="-342900" algn="just">
              <a:lnSpc>
                <a:spcPct val="150000"/>
              </a:lnSpc>
              <a:spcBef>
                <a:spcPts val="100"/>
              </a:spcBef>
              <a:buFont typeface="Wingdings" panose="05000000000000000000" pitchFamily="2" charset="2"/>
              <a:buChar char="Ø"/>
              <a:tabLst>
                <a:tab pos="354965" algn="l"/>
                <a:tab pos="355600" algn="l"/>
                <a:tab pos="1279525" algn="l"/>
                <a:tab pos="2811780" algn="l"/>
                <a:tab pos="3442335" algn="l"/>
                <a:tab pos="5787390" algn="l"/>
              </a:tabLst>
            </a:pPr>
            <a:r>
              <a:rPr lang="en-US" sz="2800" spc="-5" dirty="0" smtClean="0">
                <a:latin typeface="Times New Roman"/>
                <a:cs typeface="Times New Roman"/>
              </a:rPr>
              <a:t>Ternary </a:t>
            </a:r>
            <a:r>
              <a:rPr lang="en-US" sz="2800" dirty="0">
                <a:latin typeface="Times New Roman"/>
                <a:cs typeface="Times New Roman"/>
              </a:rPr>
              <a:t>= degree</a:t>
            </a:r>
            <a:r>
              <a:rPr lang="en-US" sz="2800" spc="35" dirty="0">
                <a:latin typeface="Times New Roman"/>
                <a:cs typeface="Times New Roman"/>
              </a:rPr>
              <a:t> </a:t>
            </a:r>
            <a:r>
              <a:rPr lang="en-US" sz="2800" dirty="0" smtClean="0">
                <a:latin typeface="Times New Roman"/>
                <a:cs typeface="Times New Roman"/>
              </a:rPr>
              <a:t>3</a:t>
            </a:r>
          </a:p>
          <a:p>
            <a:pPr marL="1727200" lvl="3" indent="-342900" algn="just">
              <a:lnSpc>
                <a:spcPct val="150000"/>
              </a:lnSpc>
              <a:spcBef>
                <a:spcPts val="100"/>
              </a:spcBef>
              <a:buFont typeface="Wingdings" panose="05000000000000000000" pitchFamily="2" charset="2"/>
              <a:buChar char="Ø"/>
              <a:tabLst>
                <a:tab pos="354965" algn="l"/>
                <a:tab pos="355600" algn="l"/>
                <a:tab pos="1279525" algn="l"/>
                <a:tab pos="2811780" algn="l"/>
                <a:tab pos="3442335" algn="l"/>
                <a:tab pos="5787390" algn="l"/>
              </a:tabLst>
            </a:pPr>
            <a:r>
              <a:rPr lang="en-US" sz="2800" dirty="0" smtClean="0">
                <a:latin typeface="Times New Roman"/>
                <a:cs typeface="Times New Roman"/>
              </a:rPr>
              <a:t>n-</a:t>
            </a:r>
            <a:r>
              <a:rPr lang="en-US" sz="2800" dirty="0" err="1" smtClean="0">
                <a:latin typeface="Times New Roman"/>
                <a:cs typeface="Times New Roman"/>
              </a:rPr>
              <a:t>ary</a:t>
            </a:r>
            <a:r>
              <a:rPr lang="en-US" sz="2800" dirty="0" smtClean="0">
                <a:latin typeface="Times New Roman"/>
                <a:cs typeface="Times New Roman"/>
              </a:rPr>
              <a:t> </a:t>
            </a:r>
            <a:r>
              <a:rPr lang="en-US" sz="2800" dirty="0">
                <a:latin typeface="Times New Roman"/>
                <a:cs typeface="Times New Roman"/>
              </a:rPr>
              <a:t>=</a:t>
            </a:r>
            <a:r>
              <a:rPr lang="en-US" sz="2800" spc="15" dirty="0">
                <a:latin typeface="Times New Roman"/>
                <a:cs typeface="Times New Roman"/>
              </a:rPr>
              <a:t> </a:t>
            </a:r>
            <a:r>
              <a:rPr lang="en-US" sz="2800" dirty="0" smtClean="0">
                <a:latin typeface="Times New Roman"/>
                <a:cs typeface="Times New Roman"/>
              </a:rPr>
              <a:t>degree n</a:t>
            </a:r>
            <a:endParaRPr lang="en-US" sz="2800" dirty="0">
              <a:latin typeface="Times New Roman"/>
              <a:cs typeface="Times New Roman"/>
            </a:endParaRPr>
          </a:p>
          <a:p>
            <a:pPr marL="469900" lvl="1" algn="just">
              <a:lnSpc>
                <a:spcPct val="150000"/>
              </a:lnSpc>
              <a:spcBef>
                <a:spcPts val="100"/>
              </a:spcBef>
              <a:tabLst>
                <a:tab pos="354965" algn="l"/>
                <a:tab pos="355600" algn="l"/>
                <a:tab pos="1279525" algn="l"/>
                <a:tab pos="2811780" algn="l"/>
                <a:tab pos="3442335" algn="l"/>
                <a:tab pos="5787390" algn="l"/>
              </a:tabLst>
            </a:pPr>
            <a:endParaRPr sz="2800" spc="-5" dirty="0">
              <a:latin typeface="Times New Roman"/>
              <a:cs typeface="Times New Roman"/>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13063"/>
            <a:ext cx="6907530" cy="689932"/>
          </a:xfrm>
          <a:prstGeom prst="rect">
            <a:avLst/>
          </a:prstGeom>
        </p:spPr>
        <p:txBody>
          <a:bodyPr vert="horz" wrap="square" lIns="0" tIns="12700" rIns="0" bIns="0" rtlCol="0">
            <a:spAutoFit/>
          </a:bodyPr>
          <a:lstStyle/>
          <a:p>
            <a:pPr marL="12700">
              <a:lnSpc>
                <a:spcPct val="100000"/>
              </a:lnSpc>
              <a:spcBef>
                <a:spcPts val="100"/>
              </a:spcBef>
            </a:pPr>
            <a:r>
              <a:rPr sz="4400" b="1" kern="1200" spc="-95" dirty="0">
                <a:solidFill>
                  <a:srgbClr val="FF0000"/>
                </a:solidFill>
                <a:latin typeface="Courier New" panose="02070309020205020404" pitchFamily="49" charset="0"/>
                <a:ea typeface="+mn-ea"/>
                <a:cs typeface="Courier New" panose="02070309020205020404" pitchFamily="49" charset="0"/>
              </a:rPr>
              <a:t>Mapping Cardinalities</a:t>
            </a:r>
          </a:p>
        </p:txBody>
      </p:sp>
      <p:sp>
        <p:nvSpPr>
          <p:cNvPr id="4" name="object 4"/>
          <p:cNvSpPr txBox="1"/>
          <p:nvPr/>
        </p:nvSpPr>
        <p:spPr>
          <a:xfrm>
            <a:off x="228600" y="838200"/>
            <a:ext cx="8180070" cy="5247590"/>
          </a:xfrm>
          <a:prstGeom prst="rect">
            <a:avLst/>
          </a:prstGeom>
        </p:spPr>
        <p:txBody>
          <a:bodyPr vert="horz" wrap="square" lIns="0" tIns="12700" rIns="0" bIns="0" rtlCol="0">
            <a:spAutoFit/>
          </a:bodyPr>
          <a:lstStyle/>
          <a:p>
            <a:pPr marL="355600" marR="5080" indent="-342900" algn="just">
              <a:lnSpc>
                <a:spcPct val="150000"/>
              </a:lnSpc>
              <a:spcBef>
                <a:spcPts val="100"/>
              </a:spcBef>
              <a:buFont typeface="Arial" panose="020B0604020202020204" pitchFamily="34" charset="0"/>
              <a:buChar char="•"/>
            </a:pPr>
            <a:r>
              <a:rPr sz="2400" b="1" spc="-5" dirty="0">
                <a:latin typeface="Times New Roman"/>
                <a:cs typeface="Times New Roman"/>
              </a:rPr>
              <a:t>Cardinality </a:t>
            </a:r>
            <a:r>
              <a:rPr sz="2800" spc="-5" dirty="0">
                <a:latin typeface="Times New Roman"/>
                <a:cs typeface="Times New Roman"/>
              </a:rPr>
              <a:t>defines the number of entities in one entity set, which  can be associated with the number of entities of other set via  relationship </a:t>
            </a:r>
            <a:r>
              <a:rPr sz="2800" spc="-5" dirty="0" smtClean="0">
                <a:latin typeface="Times New Roman"/>
                <a:cs typeface="Times New Roman"/>
              </a:rPr>
              <a:t>set.</a:t>
            </a:r>
            <a:endParaRPr lang="en-US" sz="2800" spc="-5" dirty="0">
              <a:latin typeface="Times New Roman"/>
              <a:cs typeface="Times New Roman"/>
            </a:endParaRPr>
          </a:p>
          <a:p>
            <a:pPr marL="355600" marR="5080" indent="-342900" algn="just">
              <a:lnSpc>
                <a:spcPct val="150000"/>
              </a:lnSpc>
              <a:spcBef>
                <a:spcPts val="100"/>
              </a:spcBef>
              <a:buFont typeface="Arial" panose="020B0604020202020204" pitchFamily="34" charset="0"/>
              <a:buChar char="•"/>
            </a:pPr>
            <a:r>
              <a:rPr lang="en-US" sz="2800" spc="-5" dirty="0" smtClean="0">
                <a:latin typeface="Times New Roman"/>
                <a:cs typeface="Times New Roman"/>
              </a:rPr>
              <a:t>The </a:t>
            </a:r>
            <a:r>
              <a:rPr lang="en-US" sz="2800" spc="-5" dirty="0">
                <a:latin typeface="Times New Roman"/>
                <a:cs typeface="Times New Roman"/>
              </a:rPr>
              <a:t>three common cardinal relationships </a:t>
            </a:r>
            <a:r>
              <a:rPr lang="en-US" sz="2800" spc="-5" dirty="0" smtClean="0">
                <a:latin typeface="Times New Roman"/>
                <a:cs typeface="Times New Roman"/>
              </a:rPr>
              <a:t>are:</a:t>
            </a:r>
          </a:p>
          <a:p>
            <a:pPr marL="1270000" marR="5080" lvl="2" indent="-342900" algn="just">
              <a:lnSpc>
                <a:spcPct val="150000"/>
              </a:lnSpc>
              <a:spcBef>
                <a:spcPts val="100"/>
              </a:spcBef>
              <a:buFont typeface="Arial" panose="020B0604020202020204" pitchFamily="34" charset="0"/>
              <a:buChar char="•"/>
            </a:pPr>
            <a:r>
              <a:rPr lang="en-US" sz="2800" spc="-5" dirty="0" smtClean="0">
                <a:latin typeface="Times New Roman"/>
                <a:cs typeface="Times New Roman"/>
              </a:rPr>
              <a:t>One-to-one</a:t>
            </a:r>
          </a:p>
          <a:p>
            <a:pPr marL="1270000" marR="5080" lvl="2" indent="-342900" algn="just">
              <a:lnSpc>
                <a:spcPct val="150000"/>
              </a:lnSpc>
              <a:spcBef>
                <a:spcPts val="100"/>
              </a:spcBef>
              <a:buFont typeface="Arial" panose="020B0604020202020204" pitchFamily="34" charset="0"/>
              <a:buChar char="•"/>
            </a:pPr>
            <a:r>
              <a:rPr lang="en-US" sz="2800" spc="-5" dirty="0">
                <a:latin typeface="Times New Roman"/>
                <a:cs typeface="Times New Roman"/>
              </a:rPr>
              <a:t>O</a:t>
            </a:r>
            <a:r>
              <a:rPr lang="en-US" sz="2800" spc="-5" dirty="0" smtClean="0">
                <a:latin typeface="Times New Roman"/>
                <a:cs typeface="Times New Roman"/>
              </a:rPr>
              <a:t>ne-to-many</a:t>
            </a:r>
          </a:p>
          <a:p>
            <a:pPr marL="1270000" marR="5080" lvl="2" indent="-342900" algn="just">
              <a:lnSpc>
                <a:spcPct val="150000"/>
              </a:lnSpc>
              <a:spcBef>
                <a:spcPts val="100"/>
              </a:spcBef>
              <a:buFont typeface="Arial" panose="020B0604020202020204" pitchFamily="34" charset="0"/>
              <a:buChar char="•"/>
            </a:pPr>
            <a:r>
              <a:rPr lang="en-US" sz="2800" spc="-5" dirty="0" smtClean="0">
                <a:latin typeface="Times New Roman"/>
                <a:cs typeface="Times New Roman"/>
              </a:rPr>
              <a:t>Many-to-many</a:t>
            </a:r>
            <a:r>
              <a:rPr lang="en-US" sz="2800" spc="-5" dirty="0">
                <a:latin typeface="Times New Roman"/>
                <a:cs typeface="Times New Roman"/>
              </a:rPr>
              <a:t>.</a:t>
            </a:r>
          </a:p>
          <a:p>
            <a:pPr marL="12700" marR="5080" algn="just">
              <a:lnSpc>
                <a:spcPct val="150000"/>
              </a:lnSpc>
              <a:spcBef>
                <a:spcPts val="100"/>
              </a:spcBef>
            </a:pPr>
            <a:endParaRPr sz="2800" spc="-5" dirty="0">
              <a:latin typeface="Times New Roman"/>
              <a:cs typeface="Times New Roman"/>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02771" y="1337995"/>
            <a:ext cx="8153400" cy="3995966"/>
          </a:xfrm>
          <a:prstGeom prst="rect">
            <a:avLst/>
          </a:prstGeom>
        </p:spPr>
        <p:txBody>
          <a:bodyPr wrap="square">
            <a:spAutoFit/>
          </a:bodyPr>
          <a:lstStyle/>
          <a:p>
            <a:pPr marL="355600" marR="5080" indent="-342900" algn="just">
              <a:lnSpc>
                <a:spcPct val="150000"/>
              </a:lnSpc>
              <a:spcBef>
                <a:spcPts val="100"/>
              </a:spcBef>
              <a:buFont typeface="Arial" panose="020B0604020202020204" pitchFamily="34" charset="0"/>
              <a:buChar char="•"/>
            </a:pPr>
            <a:r>
              <a:rPr lang="en-US" sz="2400" spc="-10" dirty="0" smtClean="0">
                <a:latin typeface="Times New Roman"/>
                <a:ea typeface="+mj-ea"/>
                <a:cs typeface="Times New Roman"/>
              </a:rPr>
              <a:t>One </a:t>
            </a:r>
            <a:r>
              <a:rPr lang="en-US" sz="2400" spc="-10" dirty="0">
                <a:latin typeface="Times New Roman"/>
                <a:ea typeface="+mj-ea"/>
                <a:cs typeface="Times New Roman"/>
              </a:rPr>
              <a:t>entity from entity set A can be associated with  at most one entity of entity set B and vice </a:t>
            </a:r>
            <a:r>
              <a:rPr lang="en-US" sz="2400" spc="-10" dirty="0" smtClean="0">
                <a:latin typeface="Times New Roman"/>
                <a:ea typeface="+mj-ea"/>
                <a:cs typeface="Times New Roman"/>
              </a:rPr>
              <a:t>versa.</a:t>
            </a:r>
          </a:p>
          <a:p>
            <a:pPr marL="355600" marR="5080" indent="-342900" algn="just">
              <a:lnSpc>
                <a:spcPct val="150000"/>
              </a:lnSpc>
              <a:spcBef>
                <a:spcPts val="100"/>
              </a:spcBef>
              <a:buFont typeface="Arial" panose="020B0604020202020204" pitchFamily="34" charset="0"/>
              <a:buChar char="•"/>
            </a:pPr>
            <a:r>
              <a:rPr lang="en-US" sz="2400" spc="-10" dirty="0" smtClean="0">
                <a:latin typeface="Times New Roman"/>
                <a:ea typeface="+mj-ea"/>
                <a:cs typeface="Times New Roman"/>
              </a:rPr>
              <a:t>When </a:t>
            </a:r>
            <a:r>
              <a:rPr lang="en-US" sz="2400" spc="-10" dirty="0">
                <a:latin typeface="Times New Roman"/>
                <a:ea typeface="+mj-ea"/>
                <a:cs typeface="Times New Roman"/>
              </a:rPr>
              <a:t>only one instance of an entity is  associated with the relationship, it is marked as '</a:t>
            </a:r>
            <a:r>
              <a:rPr lang="en-US" sz="2400" b="1" spc="-10" dirty="0">
                <a:latin typeface="Times New Roman"/>
                <a:ea typeface="+mj-ea"/>
                <a:cs typeface="Times New Roman"/>
              </a:rPr>
              <a:t>1:1</a:t>
            </a:r>
            <a:r>
              <a:rPr lang="en-US" sz="2400" spc="-10" dirty="0" smtClean="0">
                <a:latin typeface="Times New Roman"/>
                <a:ea typeface="+mj-ea"/>
                <a:cs typeface="Times New Roman"/>
              </a:rPr>
              <a:t>'.</a:t>
            </a:r>
          </a:p>
          <a:p>
            <a:pPr marL="355600" marR="5080" indent="-342900" algn="just">
              <a:lnSpc>
                <a:spcPct val="150000"/>
              </a:lnSpc>
              <a:spcBef>
                <a:spcPts val="100"/>
              </a:spcBef>
              <a:buFont typeface="Arial" panose="020B0604020202020204" pitchFamily="34" charset="0"/>
              <a:buChar char="•"/>
            </a:pPr>
            <a:r>
              <a:rPr lang="en-US" sz="2400" spc="-10" dirty="0">
                <a:latin typeface="Times New Roman"/>
                <a:ea typeface="+mj-ea"/>
                <a:cs typeface="Times New Roman"/>
              </a:rPr>
              <a:t>The  following image reflects that only one instance of each entity  should be associated with the relationship. It depicts </a:t>
            </a:r>
            <a:r>
              <a:rPr lang="en-US" sz="2400" spc="-10" dirty="0" smtClean="0">
                <a:latin typeface="Times New Roman"/>
                <a:ea typeface="+mj-ea"/>
                <a:cs typeface="Times New Roman"/>
              </a:rPr>
              <a:t>one-to-one </a:t>
            </a:r>
            <a:r>
              <a:rPr lang="en-US" sz="2400" spc="-10" dirty="0">
                <a:latin typeface="Times New Roman"/>
                <a:ea typeface="+mj-ea"/>
                <a:cs typeface="Times New Roman"/>
              </a:rPr>
              <a:t>relationship.</a:t>
            </a:r>
          </a:p>
        </p:txBody>
      </p:sp>
      <p:sp>
        <p:nvSpPr>
          <p:cNvPr id="5" name="object 7"/>
          <p:cNvSpPr/>
          <p:nvPr/>
        </p:nvSpPr>
        <p:spPr>
          <a:xfrm>
            <a:off x="6400800" y="152400"/>
            <a:ext cx="2133600" cy="1337956"/>
          </a:xfrm>
          <a:prstGeom prst="rect">
            <a:avLst/>
          </a:prstGeom>
          <a:blipFill>
            <a:blip r:embed="rId2" cstate="print"/>
            <a:stretch>
              <a:fillRect/>
            </a:stretch>
          </a:blipFill>
        </p:spPr>
        <p:txBody>
          <a:bodyPr wrap="square" lIns="0" tIns="0" rIns="0" bIns="0" rtlCol="0"/>
          <a:lstStyle/>
          <a:p>
            <a:endParaRPr/>
          </a:p>
        </p:txBody>
      </p:sp>
      <p:sp>
        <p:nvSpPr>
          <p:cNvPr id="6" name="object 4"/>
          <p:cNvSpPr/>
          <p:nvPr/>
        </p:nvSpPr>
        <p:spPr>
          <a:xfrm>
            <a:off x="4012474" y="5181600"/>
            <a:ext cx="4572000" cy="1447800"/>
          </a:xfrm>
          <a:prstGeom prst="rect">
            <a:avLst/>
          </a:prstGeom>
          <a:blipFill>
            <a:blip r:embed="rId3" cstate="print"/>
            <a:stretch>
              <a:fillRect/>
            </a:stretch>
          </a:blipFill>
        </p:spPr>
        <p:txBody>
          <a:bodyPr wrap="square" lIns="0" tIns="0" rIns="0" bIns="0" rtlCol="0"/>
          <a:lstStyle/>
          <a:p>
            <a:endParaRPr/>
          </a:p>
        </p:txBody>
      </p:sp>
      <p:sp>
        <p:nvSpPr>
          <p:cNvPr id="2" name="TextBox 1"/>
          <p:cNvSpPr txBox="1"/>
          <p:nvPr/>
        </p:nvSpPr>
        <p:spPr>
          <a:xfrm>
            <a:off x="228600" y="152400"/>
            <a:ext cx="4267200" cy="769441"/>
          </a:xfrm>
          <a:prstGeom prst="rect">
            <a:avLst/>
          </a:prstGeom>
          <a:noFill/>
        </p:spPr>
        <p:txBody>
          <a:bodyPr wrap="square" rtlCol="0">
            <a:spAutoFit/>
          </a:bodyPr>
          <a:lstStyle/>
          <a:p>
            <a:r>
              <a:rPr lang="en-US" sz="4400" b="1" spc="-95" dirty="0">
                <a:solidFill>
                  <a:srgbClr val="FF0000"/>
                </a:solidFill>
                <a:latin typeface="Courier New" panose="02070309020205020404" pitchFamily="49" charset="0"/>
                <a:cs typeface="Courier New" panose="02070309020205020404" pitchFamily="49" charset="0"/>
              </a:rPr>
              <a:t>One-to-one</a:t>
            </a:r>
            <a:r>
              <a:rPr lang="en-US" spc="-10" dirty="0">
                <a:latin typeface="Times New Roman"/>
                <a:cs typeface="Times New Roman"/>
              </a:rPr>
              <a:t> </a:t>
            </a:r>
          </a:p>
        </p:txBody>
      </p:sp>
    </p:spTree>
    <p:extLst>
      <p:ext uri="{BB962C8B-B14F-4D97-AF65-F5344CB8AC3E}">
        <p14:creationId xmlns:p14="http://schemas.microsoft.com/office/powerpoint/2010/main" val="9095077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0" y="-26126"/>
            <a:ext cx="3810000" cy="1028487"/>
          </a:xfrm>
          <a:prstGeom prst="rect">
            <a:avLst/>
          </a:prstGeom>
        </p:spPr>
        <p:txBody>
          <a:bodyPr vert="horz" wrap="square" lIns="0" tIns="12700" rIns="0" bIns="0" rtlCol="0">
            <a:spAutoFit/>
          </a:bodyPr>
          <a:lstStyle/>
          <a:p>
            <a:pPr marR="5080" algn="l" rtl="0">
              <a:lnSpc>
                <a:spcPct val="150000"/>
              </a:lnSpc>
              <a:spcBef>
                <a:spcPts val="100"/>
              </a:spcBef>
            </a:pPr>
            <a:r>
              <a:rPr sz="4400" b="1" kern="1200" spc="-95" dirty="0">
                <a:solidFill>
                  <a:srgbClr val="FF0000"/>
                </a:solidFill>
                <a:latin typeface="Courier New" panose="02070309020205020404" pitchFamily="49" charset="0"/>
                <a:ea typeface="+mn-ea"/>
                <a:cs typeface="Courier New" panose="02070309020205020404" pitchFamily="49" charset="0"/>
              </a:rPr>
              <a:t>One-to-many</a:t>
            </a:r>
          </a:p>
        </p:txBody>
      </p:sp>
      <p:sp>
        <p:nvSpPr>
          <p:cNvPr id="4" name="object 4"/>
          <p:cNvSpPr/>
          <p:nvPr/>
        </p:nvSpPr>
        <p:spPr>
          <a:xfrm>
            <a:off x="6781800" y="158931"/>
            <a:ext cx="2057400" cy="990600"/>
          </a:xfrm>
          <a:prstGeom prst="rect">
            <a:avLst/>
          </a:prstGeom>
          <a:blipFill>
            <a:blip r:embed="rId2" cstate="print"/>
            <a:stretch>
              <a:fillRect/>
            </a:stretch>
          </a:blipFill>
        </p:spPr>
        <p:txBody>
          <a:bodyPr wrap="square" lIns="0" tIns="0" rIns="0" bIns="0" rtlCol="0"/>
          <a:lstStyle/>
          <a:p>
            <a:endParaRPr/>
          </a:p>
        </p:txBody>
      </p:sp>
      <p:sp>
        <p:nvSpPr>
          <p:cNvPr id="5" name="Rectangle 4"/>
          <p:cNvSpPr/>
          <p:nvPr/>
        </p:nvSpPr>
        <p:spPr>
          <a:xfrm>
            <a:off x="397646" y="978412"/>
            <a:ext cx="8136754" cy="5103961"/>
          </a:xfrm>
          <a:prstGeom prst="rect">
            <a:avLst/>
          </a:prstGeom>
        </p:spPr>
        <p:txBody>
          <a:bodyPr wrap="square">
            <a:spAutoFit/>
          </a:bodyPr>
          <a:lstStyle/>
          <a:p>
            <a:pPr marL="355600" marR="5080" indent="-342900" algn="just">
              <a:lnSpc>
                <a:spcPct val="150000"/>
              </a:lnSpc>
              <a:spcBef>
                <a:spcPts val="100"/>
              </a:spcBef>
              <a:buFont typeface="Arial" panose="020B0604020202020204" pitchFamily="34" charset="0"/>
              <a:buChar char="•"/>
            </a:pPr>
            <a:r>
              <a:rPr lang="en-US" sz="2400" spc="-10" dirty="0">
                <a:latin typeface="Times New Roman"/>
                <a:ea typeface="+mj-ea"/>
                <a:cs typeface="Times New Roman"/>
              </a:rPr>
              <a:t>One entity from entity set A can be associated  with more than one entities of entity set B however an entity  from entity set B, can be associated with at most one entity.</a:t>
            </a:r>
          </a:p>
          <a:p>
            <a:pPr marL="355600" marR="5080" indent="-342900" algn="just">
              <a:lnSpc>
                <a:spcPct val="150000"/>
              </a:lnSpc>
              <a:spcBef>
                <a:spcPts val="100"/>
              </a:spcBef>
              <a:buFont typeface="Arial" panose="020B0604020202020204" pitchFamily="34" charset="0"/>
              <a:buChar char="•"/>
            </a:pPr>
            <a:r>
              <a:rPr lang="en-US" sz="2400" spc="-10" dirty="0">
                <a:latin typeface="Times New Roman"/>
                <a:ea typeface="+mj-ea"/>
                <a:cs typeface="Times New Roman"/>
              </a:rPr>
              <a:t>When more than one instance of an entity is  associated with a relationship, it is marked as '</a:t>
            </a:r>
            <a:r>
              <a:rPr lang="en-US" sz="2400" b="1" spc="-10" dirty="0">
                <a:latin typeface="Times New Roman"/>
                <a:ea typeface="+mj-ea"/>
                <a:cs typeface="Times New Roman"/>
              </a:rPr>
              <a:t>1:N</a:t>
            </a:r>
            <a:r>
              <a:rPr lang="en-US" sz="2400" spc="-10" dirty="0">
                <a:latin typeface="Times New Roman"/>
                <a:ea typeface="+mj-ea"/>
                <a:cs typeface="Times New Roman"/>
              </a:rPr>
              <a:t>'.</a:t>
            </a:r>
          </a:p>
          <a:p>
            <a:pPr marL="355600" marR="5080" indent="-342900" algn="just">
              <a:lnSpc>
                <a:spcPct val="150000"/>
              </a:lnSpc>
              <a:spcBef>
                <a:spcPts val="100"/>
              </a:spcBef>
              <a:buFont typeface="Arial" panose="020B0604020202020204" pitchFamily="34" charset="0"/>
              <a:buChar char="•"/>
            </a:pPr>
            <a:r>
              <a:rPr lang="en-US" sz="2400" spc="-10" dirty="0">
                <a:latin typeface="Times New Roman"/>
                <a:ea typeface="+mj-ea"/>
                <a:cs typeface="Times New Roman"/>
              </a:rPr>
              <a:t>The  following image reflects that only one instance of entity on  the left and more than one instance of an entity on the right  can be associated with the relationship. It depicts </a:t>
            </a:r>
            <a:r>
              <a:rPr lang="en-US" sz="2400" b="1" spc="-10" dirty="0">
                <a:latin typeface="Times New Roman"/>
                <a:ea typeface="+mj-ea"/>
                <a:cs typeface="Times New Roman"/>
              </a:rPr>
              <a:t>one-to-  many relationship</a:t>
            </a:r>
            <a:r>
              <a:rPr lang="en-US" sz="2400" spc="-10" dirty="0">
                <a:latin typeface="Times New Roman"/>
                <a:ea typeface="+mj-ea"/>
                <a:cs typeface="Times New Roman"/>
              </a:rPr>
              <a:t>.</a:t>
            </a:r>
          </a:p>
        </p:txBody>
      </p:sp>
      <p:sp>
        <p:nvSpPr>
          <p:cNvPr id="6" name="object 4"/>
          <p:cNvSpPr/>
          <p:nvPr/>
        </p:nvSpPr>
        <p:spPr>
          <a:xfrm>
            <a:off x="3810000" y="5638800"/>
            <a:ext cx="5089498" cy="10668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6553200" y="127000"/>
            <a:ext cx="1922143" cy="1320800"/>
          </a:xfrm>
          <a:prstGeom prst="rect">
            <a:avLst/>
          </a:prstGeom>
          <a:blipFill>
            <a:blip r:embed="rId2" cstate="print"/>
            <a:stretch>
              <a:fillRect/>
            </a:stretch>
          </a:blipFill>
        </p:spPr>
        <p:txBody>
          <a:bodyPr wrap="square" lIns="0" tIns="0" rIns="0" bIns="0" rtlCol="0"/>
          <a:lstStyle/>
          <a:p>
            <a:endParaRPr/>
          </a:p>
        </p:txBody>
      </p:sp>
      <p:sp>
        <p:nvSpPr>
          <p:cNvPr id="5" name="object 4"/>
          <p:cNvSpPr/>
          <p:nvPr/>
        </p:nvSpPr>
        <p:spPr>
          <a:xfrm>
            <a:off x="3305717" y="4572000"/>
            <a:ext cx="4495800" cy="1219200"/>
          </a:xfrm>
          <a:prstGeom prst="rect">
            <a:avLst/>
          </a:prstGeom>
          <a:blipFill>
            <a:blip r:embed="rId3" cstate="print"/>
            <a:stretch>
              <a:fillRect/>
            </a:stretch>
          </a:blipFill>
        </p:spPr>
        <p:txBody>
          <a:bodyPr wrap="square" lIns="0" tIns="0" rIns="0" bIns="0" rtlCol="0"/>
          <a:lstStyle/>
          <a:p>
            <a:endParaRPr/>
          </a:p>
        </p:txBody>
      </p:sp>
      <p:sp>
        <p:nvSpPr>
          <p:cNvPr id="2" name="TextBox 1"/>
          <p:cNvSpPr txBox="1"/>
          <p:nvPr/>
        </p:nvSpPr>
        <p:spPr>
          <a:xfrm>
            <a:off x="304800" y="0"/>
            <a:ext cx="5105400" cy="769441"/>
          </a:xfrm>
          <a:prstGeom prst="rect">
            <a:avLst/>
          </a:prstGeom>
          <a:noFill/>
        </p:spPr>
        <p:txBody>
          <a:bodyPr wrap="square" rtlCol="0">
            <a:spAutoFit/>
          </a:bodyPr>
          <a:lstStyle/>
          <a:p>
            <a:r>
              <a:rPr lang="en-US" sz="4400" b="1" spc="-95" dirty="0">
                <a:solidFill>
                  <a:srgbClr val="FF0000"/>
                </a:solidFill>
                <a:latin typeface="Courier New" panose="02070309020205020404" pitchFamily="49" charset="0"/>
                <a:cs typeface="Courier New" panose="02070309020205020404" pitchFamily="49" charset="0"/>
              </a:rPr>
              <a:t>Many-to-many</a:t>
            </a:r>
          </a:p>
        </p:txBody>
      </p:sp>
      <p:sp>
        <p:nvSpPr>
          <p:cNvPr id="6" name="TextBox 5"/>
          <p:cNvSpPr txBox="1"/>
          <p:nvPr/>
        </p:nvSpPr>
        <p:spPr>
          <a:xfrm>
            <a:off x="457200" y="1565266"/>
            <a:ext cx="7696200"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spc="-10" dirty="0">
                <a:latin typeface="Times New Roman"/>
                <a:ea typeface="+mj-ea"/>
                <a:cs typeface="Times New Roman"/>
              </a:rPr>
              <a:t>One entity from A can be associated with  more than one entity from B and vice versa</a:t>
            </a:r>
            <a:r>
              <a:rPr lang="en-US" sz="2400" spc="-10" dirty="0" smtClean="0">
                <a:latin typeface="Times New Roman"/>
                <a:ea typeface="+mj-ea"/>
                <a:cs typeface="Times New Roman"/>
              </a:rPr>
              <a:t>.</a:t>
            </a:r>
          </a:p>
          <a:p>
            <a:pPr marL="342900" indent="-342900" algn="just">
              <a:buFont typeface="Arial" panose="020B0604020202020204" pitchFamily="34" charset="0"/>
              <a:buChar char="•"/>
            </a:pPr>
            <a:endParaRPr lang="en-US" sz="2400" spc="-10" dirty="0">
              <a:latin typeface="Times New Roman"/>
              <a:ea typeface="+mj-ea"/>
              <a:cs typeface="Times New Roman"/>
            </a:endParaRPr>
          </a:p>
          <a:p>
            <a:pPr marL="342900" indent="-342900" algn="just">
              <a:buFont typeface="Arial" panose="020B0604020202020204" pitchFamily="34" charset="0"/>
              <a:buChar char="•"/>
            </a:pPr>
            <a:r>
              <a:rPr lang="en-US" sz="2400" spc="-10" dirty="0">
                <a:latin typeface="Times New Roman"/>
                <a:ea typeface="+mj-ea"/>
                <a:cs typeface="Times New Roman"/>
              </a:rPr>
              <a:t>The following image reflects tha</a:t>
            </a:r>
            <a:r>
              <a:rPr lang="en-US" sz="2400" dirty="0">
                <a:latin typeface="Times New Roman" panose="02020603050405020304" pitchFamily="18" charset="0"/>
                <a:cs typeface="Times New Roman" panose="02020603050405020304" pitchFamily="18" charset="0"/>
              </a:rPr>
              <a:t>t </a:t>
            </a:r>
            <a:r>
              <a:rPr lang="en-US" sz="2400" b="1" i="1" dirty="0">
                <a:solidFill>
                  <a:srgbClr val="BF0000"/>
                </a:solidFill>
                <a:latin typeface="Times New Roman" panose="02020603050405020304" pitchFamily="18" charset="0"/>
                <a:cs typeface="Times New Roman" panose="02020603050405020304" pitchFamily="18" charset="0"/>
              </a:rPr>
              <a:t>more  </a:t>
            </a:r>
            <a:r>
              <a:rPr lang="en-US" sz="2400" b="1" i="1" spc="-5" dirty="0">
                <a:solidFill>
                  <a:srgbClr val="BF0000"/>
                </a:solidFill>
                <a:latin typeface="Times New Roman" panose="02020603050405020304" pitchFamily="18" charset="0"/>
                <a:cs typeface="Times New Roman" panose="02020603050405020304" pitchFamily="18" charset="0"/>
              </a:rPr>
              <a:t>than one instance </a:t>
            </a:r>
            <a:r>
              <a:rPr lang="en-US" sz="2400" b="1" i="1" dirty="0">
                <a:solidFill>
                  <a:srgbClr val="BF0000"/>
                </a:solidFill>
                <a:latin typeface="Times New Roman" panose="02020603050405020304" pitchFamily="18" charset="0"/>
                <a:cs typeface="Times New Roman" panose="02020603050405020304" pitchFamily="18" charset="0"/>
              </a:rPr>
              <a:t>of an </a:t>
            </a:r>
            <a:r>
              <a:rPr lang="en-US" sz="2400" b="1" i="1" spc="-5" dirty="0">
                <a:solidFill>
                  <a:srgbClr val="BF0000"/>
                </a:solidFill>
                <a:latin typeface="Times New Roman" panose="02020603050405020304" pitchFamily="18" charset="0"/>
                <a:cs typeface="Times New Roman" panose="02020603050405020304" pitchFamily="18" charset="0"/>
              </a:rPr>
              <a:t>entity </a:t>
            </a:r>
            <a:r>
              <a:rPr lang="en-US" sz="2400" b="1" i="1" dirty="0">
                <a:solidFill>
                  <a:srgbClr val="BF0000"/>
                </a:solidFill>
                <a:latin typeface="Times New Roman" panose="02020603050405020304" pitchFamily="18" charset="0"/>
                <a:cs typeface="Times New Roman" panose="02020603050405020304" pitchFamily="18" charset="0"/>
              </a:rPr>
              <a:t>on the left </a:t>
            </a:r>
            <a:r>
              <a:rPr lang="en-US" sz="2400" b="1" i="1" spc="-5" dirty="0">
                <a:solidFill>
                  <a:srgbClr val="BF0000"/>
                </a:solidFill>
                <a:latin typeface="Times New Roman" panose="02020603050405020304" pitchFamily="18" charset="0"/>
                <a:cs typeface="Times New Roman" panose="02020603050405020304" pitchFamily="18" charset="0"/>
              </a:rPr>
              <a:t>and </a:t>
            </a:r>
            <a:r>
              <a:rPr lang="en-US" sz="2400" b="1" i="1" dirty="0">
                <a:solidFill>
                  <a:srgbClr val="BF0000"/>
                </a:solidFill>
                <a:latin typeface="Times New Roman" panose="02020603050405020304" pitchFamily="18" charset="0"/>
                <a:cs typeface="Times New Roman" panose="02020603050405020304" pitchFamily="18" charset="0"/>
              </a:rPr>
              <a:t>more than </a:t>
            </a:r>
            <a:r>
              <a:rPr lang="en-US" sz="2400" b="1" i="1" spc="-5" dirty="0">
                <a:solidFill>
                  <a:srgbClr val="BF0000"/>
                </a:solidFill>
                <a:latin typeface="Times New Roman" panose="02020603050405020304" pitchFamily="18" charset="0"/>
                <a:cs typeface="Times New Roman" panose="02020603050405020304" pitchFamily="18" charset="0"/>
              </a:rPr>
              <a:t>one  instance </a:t>
            </a:r>
            <a:r>
              <a:rPr lang="en-US" sz="2400" b="1" i="1" dirty="0">
                <a:solidFill>
                  <a:srgbClr val="BF0000"/>
                </a:solidFill>
                <a:latin typeface="Times New Roman" panose="02020603050405020304" pitchFamily="18" charset="0"/>
                <a:cs typeface="Times New Roman" panose="02020603050405020304" pitchFamily="18" charset="0"/>
              </a:rPr>
              <a:t>of an </a:t>
            </a:r>
            <a:r>
              <a:rPr lang="en-US" sz="2400" b="1" i="1" spc="-5" dirty="0">
                <a:solidFill>
                  <a:srgbClr val="BF0000"/>
                </a:solidFill>
                <a:latin typeface="Times New Roman" panose="02020603050405020304" pitchFamily="18" charset="0"/>
                <a:cs typeface="Times New Roman" panose="02020603050405020304" pitchFamily="18" charset="0"/>
              </a:rPr>
              <a:t>entity on the right </a:t>
            </a:r>
            <a:r>
              <a:rPr lang="en-US" sz="2400" b="1" i="1" dirty="0">
                <a:solidFill>
                  <a:srgbClr val="BF0000"/>
                </a:solidFill>
                <a:latin typeface="Times New Roman" panose="02020603050405020304" pitchFamily="18" charset="0"/>
                <a:cs typeface="Times New Roman" panose="02020603050405020304" pitchFamily="18" charset="0"/>
              </a:rPr>
              <a:t>can be </a:t>
            </a:r>
            <a:r>
              <a:rPr lang="en-US" sz="2400" b="1" i="1" spc="-5" dirty="0">
                <a:solidFill>
                  <a:srgbClr val="BF0000"/>
                </a:solidFill>
                <a:latin typeface="Times New Roman" panose="02020603050405020304" pitchFamily="18" charset="0"/>
                <a:cs typeface="Times New Roman" panose="02020603050405020304" pitchFamily="18" charset="0"/>
              </a:rPr>
              <a:t>associated with </a:t>
            </a:r>
            <a:r>
              <a:rPr lang="en-US" sz="2400" b="1" i="1" spc="-5" dirty="0" smtClean="0">
                <a:solidFill>
                  <a:srgbClr val="BF0000"/>
                </a:solidFill>
                <a:latin typeface="Times New Roman" panose="02020603050405020304" pitchFamily="18" charset="0"/>
                <a:cs typeface="Times New Roman" panose="02020603050405020304" pitchFamily="18" charset="0"/>
              </a:rPr>
              <a:t>the relationship</a:t>
            </a:r>
            <a:r>
              <a:rPr lang="en-US" sz="2400" spc="-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depicts </a:t>
            </a:r>
            <a:r>
              <a:rPr lang="en-US" sz="2400" spc="-5" dirty="0">
                <a:latin typeface="Times New Roman" panose="02020603050405020304" pitchFamily="18" charset="0"/>
                <a:cs typeface="Times New Roman" panose="02020603050405020304" pitchFamily="18" charset="0"/>
              </a:rPr>
              <a:t>many-to-many</a:t>
            </a:r>
            <a:r>
              <a:rPr lang="en-US" sz="2400" spc="2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relationship.</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22579"/>
            <a:ext cx="8686800" cy="689932"/>
          </a:xfrm>
          <a:prstGeom prst="rect">
            <a:avLst/>
          </a:prstGeom>
        </p:spPr>
        <p:txBody>
          <a:bodyPr vert="horz" wrap="square" lIns="0" tIns="12700" rIns="0" bIns="0" rtlCol="0">
            <a:spAutoFit/>
          </a:bodyPr>
          <a:lstStyle/>
          <a:p>
            <a:pPr marL="12700">
              <a:spcBef>
                <a:spcPts val="95"/>
              </a:spcBef>
            </a:pPr>
            <a:r>
              <a:rPr sz="4400" b="1" spc="-95" dirty="0">
                <a:solidFill>
                  <a:srgbClr val="FF0000"/>
                </a:solidFill>
                <a:latin typeface="Courier New" panose="02070309020205020404" pitchFamily="49" charset="0"/>
                <a:cs typeface="Courier New" panose="02070309020205020404" pitchFamily="49" charset="0"/>
              </a:rPr>
              <a:t>Entity Relationship Model</a:t>
            </a:r>
          </a:p>
        </p:txBody>
      </p:sp>
      <p:sp>
        <p:nvSpPr>
          <p:cNvPr id="4" name="object 4"/>
          <p:cNvSpPr txBox="1"/>
          <p:nvPr/>
        </p:nvSpPr>
        <p:spPr>
          <a:xfrm>
            <a:off x="506412" y="2391552"/>
            <a:ext cx="8283575" cy="764312"/>
          </a:xfrm>
          <a:prstGeom prst="rect">
            <a:avLst/>
          </a:prstGeom>
        </p:spPr>
        <p:txBody>
          <a:bodyPr vert="horz" wrap="square" lIns="0" tIns="12700" rIns="0" bIns="0" rtlCol="0">
            <a:spAutoFit/>
          </a:bodyPr>
          <a:lstStyle/>
          <a:p>
            <a:pPr marL="12700">
              <a:spcBef>
                <a:spcPts val="100"/>
              </a:spcBef>
              <a:tabLst>
                <a:tab pos="701675" algn="l"/>
                <a:tab pos="1768475" algn="l"/>
                <a:tab pos="3627754" algn="l"/>
                <a:tab pos="5011420" algn="l"/>
                <a:tab pos="6141085" algn="l"/>
                <a:tab pos="6662420" algn="l"/>
                <a:tab pos="7121525" algn="l"/>
              </a:tabLst>
            </a:pPr>
            <a:endParaRPr lang="en-US" sz="2400" dirty="0" smtClean="0">
              <a:latin typeface="Times New Roman"/>
              <a:cs typeface="Times New Roman"/>
            </a:endParaRPr>
          </a:p>
          <a:p>
            <a:pPr marL="12700">
              <a:lnSpc>
                <a:spcPct val="100000"/>
              </a:lnSpc>
              <a:spcBef>
                <a:spcPts val="100"/>
              </a:spcBef>
              <a:tabLst>
                <a:tab pos="701675" algn="l"/>
                <a:tab pos="1768475" algn="l"/>
                <a:tab pos="3627754" algn="l"/>
                <a:tab pos="5011420" algn="l"/>
                <a:tab pos="6141085" algn="l"/>
                <a:tab pos="6662420" algn="l"/>
                <a:tab pos="7121525" algn="l"/>
              </a:tabLst>
            </a:pPr>
            <a:endParaRPr sz="2400" dirty="0">
              <a:latin typeface="Times New Roman"/>
              <a:cs typeface="Times New Roman"/>
            </a:endParaRPr>
          </a:p>
        </p:txBody>
      </p:sp>
      <p:sp>
        <p:nvSpPr>
          <p:cNvPr id="8" name="object 8"/>
          <p:cNvSpPr/>
          <p:nvPr/>
        </p:nvSpPr>
        <p:spPr>
          <a:xfrm>
            <a:off x="952500" y="3264354"/>
            <a:ext cx="3657600" cy="3240376"/>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5182870" y="3691890"/>
            <a:ext cx="3503929" cy="1671320"/>
          </a:xfrm>
          <a:prstGeom prst="rect">
            <a:avLst/>
          </a:prstGeom>
        </p:spPr>
        <p:txBody>
          <a:bodyPr vert="horz" wrap="square" lIns="0" tIns="12700" rIns="0" bIns="0" rtlCol="0">
            <a:spAutoFit/>
          </a:bodyPr>
          <a:lstStyle/>
          <a:p>
            <a:pPr marL="12700" marR="5080" algn="just">
              <a:lnSpc>
                <a:spcPct val="150000"/>
              </a:lnSpc>
              <a:spcBef>
                <a:spcPts val="100"/>
              </a:spcBef>
            </a:pPr>
            <a:r>
              <a:rPr sz="1800" spc="-5" dirty="0">
                <a:latin typeface="Times New Roman"/>
                <a:cs typeface="Times New Roman"/>
              </a:rPr>
              <a:t>The elements inside </a:t>
            </a:r>
            <a:r>
              <a:rPr sz="1800" b="1" spc="-5" dirty="0">
                <a:latin typeface="Times New Roman"/>
                <a:cs typeface="Times New Roman"/>
              </a:rPr>
              <a:t>rectangles </a:t>
            </a:r>
            <a:r>
              <a:rPr sz="1800" spc="-5" dirty="0">
                <a:latin typeface="Times New Roman"/>
                <a:cs typeface="Times New Roman"/>
              </a:rPr>
              <a:t>are  called </a:t>
            </a:r>
            <a:r>
              <a:rPr sz="1800" b="1" u="sng" spc="-5" dirty="0">
                <a:uFill>
                  <a:solidFill>
                    <a:srgbClr val="000000"/>
                  </a:solidFill>
                </a:uFill>
                <a:latin typeface="Times New Roman"/>
                <a:cs typeface="Times New Roman"/>
              </a:rPr>
              <a:t>entities</a:t>
            </a:r>
            <a:r>
              <a:rPr sz="1800" b="1" spc="-5" dirty="0">
                <a:latin typeface="Times New Roman"/>
                <a:cs typeface="Times New Roman"/>
              </a:rPr>
              <a:t> </a:t>
            </a:r>
            <a:r>
              <a:rPr sz="1800" spc="-5" dirty="0">
                <a:latin typeface="Times New Roman"/>
                <a:cs typeface="Times New Roman"/>
              </a:rPr>
              <a:t>while the items inside  </a:t>
            </a:r>
            <a:r>
              <a:rPr sz="1800" b="1" spc="-10" dirty="0">
                <a:latin typeface="Times New Roman"/>
                <a:cs typeface="Times New Roman"/>
              </a:rPr>
              <a:t>diamonds </a:t>
            </a:r>
            <a:r>
              <a:rPr sz="1800" dirty="0">
                <a:latin typeface="Times New Roman"/>
                <a:cs typeface="Times New Roman"/>
              </a:rPr>
              <a:t>denote the </a:t>
            </a:r>
            <a:r>
              <a:rPr sz="1800" b="1" u="sng" spc="-5" dirty="0">
                <a:uFill>
                  <a:solidFill>
                    <a:srgbClr val="000000"/>
                  </a:solidFill>
                </a:uFill>
                <a:latin typeface="Times New Roman"/>
                <a:cs typeface="Times New Roman"/>
              </a:rPr>
              <a:t>relationships </a:t>
            </a:r>
            <a:r>
              <a:rPr sz="1800" b="1" spc="-5" dirty="0">
                <a:latin typeface="Times New Roman"/>
                <a:cs typeface="Times New Roman"/>
              </a:rPr>
              <a:t> </a:t>
            </a:r>
            <a:r>
              <a:rPr sz="1800" spc="-5" dirty="0">
                <a:latin typeface="Times New Roman"/>
                <a:cs typeface="Times New Roman"/>
              </a:rPr>
              <a:t>between</a:t>
            </a:r>
            <a:r>
              <a:rPr sz="1800" dirty="0">
                <a:latin typeface="Times New Roman"/>
                <a:cs typeface="Times New Roman"/>
              </a:rPr>
              <a:t> </a:t>
            </a:r>
            <a:r>
              <a:rPr sz="1800" spc="-5" dirty="0">
                <a:latin typeface="Times New Roman"/>
                <a:cs typeface="Times New Roman"/>
              </a:rPr>
              <a:t>entities.</a:t>
            </a:r>
            <a:endParaRPr sz="1800">
              <a:latin typeface="Times New Roman"/>
              <a:cs typeface="Times New Roman"/>
            </a:endParaRPr>
          </a:p>
        </p:txBody>
      </p:sp>
      <p:sp>
        <p:nvSpPr>
          <p:cNvPr id="10" name="TextBox 9"/>
          <p:cNvSpPr txBox="1"/>
          <p:nvPr/>
        </p:nvSpPr>
        <p:spPr>
          <a:xfrm>
            <a:off x="762000" y="1143000"/>
            <a:ext cx="7696200" cy="2492990"/>
          </a:xfrm>
          <a:prstGeom prst="rect">
            <a:avLst/>
          </a:prstGeom>
          <a:noFill/>
        </p:spPr>
        <p:txBody>
          <a:bodyPr wrap="square" rtlCol="0">
            <a:spAutoFit/>
          </a:bodyPr>
          <a:lstStyle/>
          <a:p>
            <a:pPr marL="285750" indent="-285750" algn="just">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n Entity </a:t>
            </a:r>
            <a:r>
              <a:rPr lang="en-US" sz="2400" spc="-5"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elationship </a:t>
            </a:r>
            <a:r>
              <a:rPr lang="en-US" sz="2400" spc="-5" dirty="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iag</a:t>
            </a:r>
            <a:r>
              <a:rPr lang="en-US" sz="2400" spc="5" dirty="0">
                <a:latin typeface="Times New Roman" panose="02020603050405020304" pitchFamily="18" charset="0"/>
                <a:cs typeface="Times New Roman" panose="02020603050405020304" pitchFamily="18" charset="0"/>
              </a:rPr>
              <a:t>r</a:t>
            </a:r>
            <a:r>
              <a:rPr lang="en-US" sz="2400" spc="-5"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m (</a:t>
            </a:r>
            <a:r>
              <a:rPr lang="en-US" sz="2400" spc="-5" dirty="0">
                <a:latin typeface="Times New Roman" panose="02020603050405020304" pitchFamily="18" charset="0"/>
                <a:cs typeface="Times New Roman" panose="02020603050405020304" pitchFamily="18" charset="0"/>
              </a:rPr>
              <a:t>ERD</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is a </a:t>
            </a:r>
            <a:r>
              <a:rPr lang="en-US" sz="2400" b="1" i="1" dirty="0">
                <a:solidFill>
                  <a:srgbClr val="BF0000"/>
                </a:solidFill>
                <a:latin typeface="Times New Roman" panose="02020603050405020304" pitchFamily="18" charset="0"/>
                <a:cs typeface="Times New Roman" panose="02020603050405020304" pitchFamily="18" charset="0"/>
              </a:rPr>
              <a:t>vis</a:t>
            </a:r>
            <a:r>
              <a:rPr lang="en-US" sz="2400" b="1" i="1" spc="-10" dirty="0">
                <a:solidFill>
                  <a:srgbClr val="BF0000"/>
                </a:solidFill>
                <a:latin typeface="Times New Roman" panose="02020603050405020304" pitchFamily="18" charset="0"/>
                <a:cs typeface="Times New Roman" panose="02020603050405020304" pitchFamily="18" charset="0"/>
              </a:rPr>
              <a:t>u</a:t>
            </a:r>
            <a:r>
              <a:rPr lang="en-US" sz="2400" b="1" i="1" dirty="0">
                <a:solidFill>
                  <a:srgbClr val="BF0000"/>
                </a:solidFill>
                <a:latin typeface="Times New Roman" panose="02020603050405020304" pitchFamily="18" charset="0"/>
                <a:cs typeface="Times New Roman" panose="02020603050405020304" pitchFamily="18" charset="0"/>
              </a:rPr>
              <a:t>al </a:t>
            </a:r>
            <a:r>
              <a:rPr lang="en-US" sz="2400" b="1" i="1" spc="-10" dirty="0">
                <a:solidFill>
                  <a:srgbClr val="BF0000"/>
                </a:solidFill>
                <a:latin typeface="Times New Roman" panose="02020603050405020304" pitchFamily="18" charset="0"/>
                <a:cs typeface="Times New Roman" panose="02020603050405020304" pitchFamily="18" charset="0"/>
              </a:rPr>
              <a:t>r</a:t>
            </a:r>
            <a:r>
              <a:rPr lang="en-US" sz="2400" b="1" i="1" dirty="0">
                <a:solidFill>
                  <a:srgbClr val="BF0000"/>
                </a:solidFill>
                <a:latin typeface="Times New Roman" panose="02020603050405020304" pitchFamily="18" charset="0"/>
                <a:cs typeface="Times New Roman" panose="02020603050405020304" pitchFamily="18" charset="0"/>
              </a:rPr>
              <a:t>epr</a:t>
            </a:r>
            <a:r>
              <a:rPr lang="en-US" sz="2400" b="1" i="1" spc="-5" dirty="0">
                <a:solidFill>
                  <a:srgbClr val="BF0000"/>
                </a:solidFill>
                <a:latin typeface="Times New Roman" panose="02020603050405020304" pitchFamily="18" charset="0"/>
                <a:cs typeface="Times New Roman" panose="02020603050405020304" pitchFamily="18" charset="0"/>
              </a:rPr>
              <a:t>e</a:t>
            </a:r>
            <a:r>
              <a:rPr lang="en-US" sz="2400" b="1" i="1" dirty="0">
                <a:solidFill>
                  <a:srgbClr val="BF0000"/>
                </a:solidFill>
                <a:latin typeface="Times New Roman" panose="02020603050405020304" pitchFamily="18" charset="0"/>
                <a:cs typeface="Times New Roman" panose="02020603050405020304" pitchFamily="18" charset="0"/>
              </a:rPr>
              <a:t>se</a:t>
            </a:r>
            <a:r>
              <a:rPr lang="en-US" sz="2400" b="1" i="1" spc="-10" dirty="0">
                <a:solidFill>
                  <a:srgbClr val="BF0000"/>
                </a:solidFill>
                <a:latin typeface="Times New Roman" panose="02020603050405020304" pitchFamily="18" charset="0"/>
                <a:cs typeface="Times New Roman" panose="02020603050405020304" pitchFamily="18" charset="0"/>
              </a:rPr>
              <a:t>n</a:t>
            </a:r>
            <a:r>
              <a:rPr lang="en-US" sz="2400" b="1" i="1" dirty="0">
                <a:solidFill>
                  <a:srgbClr val="BF0000"/>
                </a:solidFill>
                <a:latin typeface="Times New Roman" panose="02020603050405020304" pitchFamily="18" charset="0"/>
                <a:cs typeface="Times New Roman" panose="02020603050405020304" pitchFamily="18" charset="0"/>
              </a:rPr>
              <a:t>ta</a:t>
            </a:r>
            <a:r>
              <a:rPr lang="en-US" sz="2400" b="1" i="1" spc="10" dirty="0">
                <a:solidFill>
                  <a:srgbClr val="BF0000"/>
                </a:solidFill>
                <a:latin typeface="Times New Roman" panose="02020603050405020304" pitchFamily="18" charset="0"/>
                <a:cs typeface="Times New Roman" panose="02020603050405020304" pitchFamily="18" charset="0"/>
              </a:rPr>
              <a:t>t</a:t>
            </a:r>
            <a:r>
              <a:rPr lang="en-US" sz="2400" b="1" i="1" dirty="0">
                <a:solidFill>
                  <a:srgbClr val="BF0000"/>
                </a:solidFill>
                <a:latin typeface="Times New Roman" panose="02020603050405020304" pitchFamily="18" charset="0"/>
                <a:cs typeface="Times New Roman" panose="02020603050405020304" pitchFamily="18" charset="0"/>
              </a:rPr>
              <a:t>ion of </a:t>
            </a:r>
            <a:r>
              <a:rPr lang="en-US" sz="2400" b="1" i="1" dirty="0" smtClean="0">
                <a:solidFill>
                  <a:srgbClr val="BF0000"/>
                </a:solidFill>
                <a:latin typeface="Times New Roman" panose="02020603050405020304" pitchFamily="18" charset="0"/>
                <a:cs typeface="Times New Roman" panose="02020603050405020304" pitchFamily="18" charset="0"/>
              </a:rPr>
              <a:t>dif</a:t>
            </a:r>
            <a:r>
              <a:rPr lang="en-US" sz="2400" b="1" i="1" spc="5" dirty="0" smtClean="0">
                <a:solidFill>
                  <a:srgbClr val="BF0000"/>
                </a:solidFill>
                <a:latin typeface="Times New Roman" panose="02020603050405020304" pitchFamily="18" charset="0"/>
                <a:cs typeface="Times New Roman" panose="02020603050405020304" pitchFamily="18" charset="0"/>
              </a:rPr>
              <a:t>f</a:t>
            </a:r>
            <a:r>
              <a:rPr lang="en-US" sz="2400" b="1" i="1" dirty="0" smtClean="0">
                <a:solidFill>
                  <a:srgbClr val="BF0000"/>
                </a:solidFill>
                <a:latin typeface="Times New Roman" panose="02020603050405020304" pitchFamily="18" charset="0"/>
                <a:cs typeface="Times New Roman" panose="02020603050405020304" pitchFamily="18" charset="0"/>
              </a:rPr>
              <a:t>e</a:t>
            </a:r>
            <a:r>
              <a:rPr lang="en-US" sz="2400" b="1" i="1" spc="-10" dirty="0" smtClean="0">
                <a:solidFill>
                  <a:srgbClr val="BF0000"/>
                </a:solidFill>
                <a:latin typeface="Times New Roman" panose="02020603050405020304" pitchFamily="18" charset="0"/>
                <a:cs typeface="Times New Roman" panose="02020603050405020304" pitchFamily="18" charset="0"/>
              </a:rPr>
              <a:t>r</a:t>
            </a:r>
            <a:r>
              <a:rPr lang="en-US" sz="2400" b="1" i="1" dirty="0" smtClean="0">
                <a:solidFill>
                  <a:srgbClr val="BF0000"/>
                </a:solidFill>
                <a:latin typeface="Times New Roman" panose="02020603050405020304" pitchFamily="18" charset="0"/>
                <a:cs typeface="Times New Roman" panose="02020603050405020304" pitchFamily="18" charset="0"/>
              </a:rPr>
              <a:t>ent data </a:t>
            </a:r>
            <a:r>
              <a:rPr lang="en-US" sz="2400" b="1" i="1" dirty="0">
                <a:solidFill>
                  <a:srgbClr val="BF0000"/>
                </a:solidFill>
                <a:latin typeface="Times New Roman" panose="02020603050405020304" pitchFamily="18" charset="0"/>
                <a:cs typeface="Times New Roman" panose="02020603050405020304" pitchFamily="18" charset="0"/>
              </a:rPr>
              <a:t>u</a:t>
            </a:r>
            <a:r>
              <a:rPr lang="en-US" sz="2400" b="1" i="1" spc="-10" dirty="0">
                <a:solidFill>
                  <a:srgbClr val="BF0000"/>
                </a:solidFill>
                <a:latin typeface="Times New Roman" panose="02020603050405020304" pitchFamily="18" charset="0"/>
                <a:cs typeface="Times New Roman" panose="02020603050405020304" pitchFamily="18" charset="0"/>
              </a:rPr>
              <a:t>s</a:t>
            </a:r>
            <a:r>
              <a:rPr lang="en-US" sz="2400" b="1" i="1" dirty="0">
                <a:solidFill>
                  <a:srgbClr val="BF0000"/>
                </a:solidFill>
                <a:latin typeface="Times New Roman" panose="02020603050405020304" pitchFamily="18" charset="0"/>
                <a:cs typeface="Times New Roman" panose="02020603050405020304" pitchFamily="18" charset="0"/>
              </a:rPr>
              <a:t>ing c</a:t>
            </a:r>
            <a:r>
              <a:rPr lang="en-US" sz="2400" b="1" i="1" spc="-10" dirty="0">
                <a:solidFill>
                  <a:srgbClr val="BF0000"/>
                </a:solidFill>
                <a:latin typeface="Times New Roman" panose="02020603050405020304" pitchFamily="18" charset="0"/>
                <a:cs typeface="Times New Roman" panose="02020603050405020304" pitchFamily="18" charset="0"/>
              </a:rPr>
              <a:t>o</a:t>
            </a:r>
            <a:r>
              <a:rPr lang="en-US" sz="2400" b="1" i="1" dirty="0">
                <a:solidFill>
                  <a:srgbClr val="BF0000"/>
                </a:solidFill>
                <a:latin typeface="Times New Roman" panose="02020603050405020304" pitchFamily="18" charset="0"/>
                <a:cs typeface="Times New Roman" panose="02020603050405020304" pitchFamily="18" charset="0"/>
              </a:rPr>
              <a:t>nv</a:t>
            </a:r>
            <a:r>
              <a:rPr lang="en-US" sz="2400" b="1" i="1" spc="-5" dirty="0">
                <a:solidFill>
                  <a:srgbClr val="BF0000"/>
                </a:solidFill>
                <a:latin typeface="Times New Roman" panose="02020603050405020304" pitchFamily="18" charset="0"/>
                <a:cs typeface="Times New Roman" panose="02020603050405020304" pitchFamily="18" charset="0"/>
              </a:rPr>
              <a:t>e</a:t>
            </a:r>
            <a:r>
              <a:rPr lang="en-US" sz="2400" b="1" i="1" spc="-10" dirty="0">
                <a:solidFill>
                  <a:srgbClr val="BF0000"/>
                </a:solidFill>
                <a:latin typeface="Times New Roman" panose="02020603050405020304" pitchFamily="18" charset="0"/>
                <a:cs typeface="Times New Roman" panose="02020603050405020304" pitchFamily="18" charset="0"/>
              </a:rPr>
              <a:t>n</a:t>
            </a:r>
            <a:r>
              <a:rPr lang="en-US" sz="2400" b="1" i="1" spc="10" dirty="0">
                <a:solidFill>
                  <a:srgbClr val="BF0000"/>
                </a:solidFill>
                <a:latin typeface="Times New Roman" panose="02020603050405020304" pitchFamily="18" charset="0"/>
                <a:cs typeface="Times New Roman" panose="02020603050405020304" pitchFamily="18" charset="0"/>
              </a:rPr>
              <a:t>t</a:t>
            </a:r>
            <a:r>
              <a:rPr lang="en-US" sz="2400" b="1" i="1" dirty="0">
                <a:solidFill>
                  <a:srgbClr val="BF0000"/>
                </a:solidFill>
                <a:latin typeface="Times New Roman" panose="02020603050405020304" pitchFamily="18" charset="0"/>
                <a:cs typeface="Times New Roman" panose="02020603050405020304" pitchFamily="18" charset="0"/>
              </a:rPr>
              <a:t>io</a:t>
            </a:r>
            <a:r>
              <a:rPr lang="en-US" sz="2400" b="1" i="1" spc="-5" dirty="0">
                <a:solidFill>
                  <a:srgbClr val="BF0000"/>
                </a:solidFill>
                <a:latin typeface="Times New Roman" panose="02020603050405020304" pitchFamily="18" charset="0"/>
                <a:cs typeface="Times New Roman" panose="02020603050405020304" pitchFamily="18" charset="0"/>
              </a:rPr>
              <a:t>n</a:t>
            </a:r>
            <a:r>
              <a:rPr lang="en-US" sz="2400" b="1" i="1" dirty="0">
                <a:solidFill>
                  <a:srgbClr val="BF0000"/>
                </a:solidFill>
                <a:latin typeface="Times New Roman" panose="02020603050405020304" pitchFamily="18" charset="0"/>
                <a:cs typeface="Times New Roman" panose="02020603050405020304" pitchFamily="18" charset="0"/>
              </a:rPr>
              <a:t>s </a:t>
            </a:r>
            <a:r>
              <a:rPr lang="en-US" sz="2400" dirty="0">
                <a:latin typeface="Times New Roman" panose="02020603050405020304" pitchFamily="18" charset="0"/>
                <a:cs typeface="Times New Roman" panose="02020603050405020304" pitchFamily="18" charset="0"/>
              </a:rPr>
              <a:t>that </a:t>
            </a:r>
            <a:r>
              <a:rPr lang="en-US" sz="2400" b="1" i="1" spc="-5" dirty="0">
                <a:solidFill>
                  <a:srgbClr val="00AF4F"/>
                </a:solidFill>
                <a:latin typeface="Times New Roman" panose="02020603050405020304" pitchFamily="18" charset="0"/>
                <a:cs typeface="Times New Roman" panose="02020603050405020304" pitchFamily="18" charset="0"/>
              </a:rPr>
              <a:t>describe </a:t>
            </a:r>
            <a:r>
              <a:rPr lang="en-US" sz="2400" b="1" i="1" dirty="0">
                <a:solidFill>
                  <a:srgbClr val="00AF4F"/>
                </a:solidFill>
                <a:latin typeface="Times New Roman" panose="02020603050405020304" pitchFamily="18" charset="0"/>
                <a:cs typeface="Times New Roman" panose="02020603050405020304" pitchFamily="18" charset="0"/>
              </a:rPr>
              <a:t>how </a:t>
            </a:r>
            <a:r>
              <a:rPr lang="en-US" sz="2400" b="1" i="1" spc="-5" dirty="0">
                <a:solidFill>
                  <a:srgbClr val="00AF4F"/>
                </a:solidFill>
                <a:latin typeface="Times New Roman" panose="02020603050405020304" pitchFamily="18" charset="0"/>
                <a:cs typeface="Times New Roman" panose="02020603050405020304" pitchFamily="18" charset="0"/>
              </a:rPr>
              <a:t>these </a:t>
            </a:r>
            <a:r>
              <a:rPr lang="en-US" sz="2400" b="1" i="1" dirty="0">
                <a:solidFill>
                  <a:srgbClr val="00AF4F"/>
                </a:solidFill>
                <a:latin typeface="Times New Roman" panose="02020603050405020304" pitchFamily="18" charset="0"/>
                <a:cs typeface="Times New Roman" panose="02020603050405020304" pitchFamily="18" charset="0"/>
              </a:rPr>
              <a:t>data are related to </a:t>
            </a:r>
            <a:r>
              <a:rPr lang="en-US" sz="2400" b="1" i="1" dirty="0" smtClean="0">
                <a:solidFill>
                  <a:srgbClr val="00AF4F"/>
                </a:solidFill>
                <a:latin typeface="Times New Roman" panose="02020603050405020304" pitchFamily="18" charset="0"/>
                <a:cs typeface="Times New Roman" panose="02020603050405020304" pitchFamily="18" charset="0"/>
              </a:rPr>
              <a:t>each</a:t>
            </a:r>
            <a:r>
              <a:rPr lang="en-US" sz="2400" b="1" i="1" spc="-35" dirty="0" smtClean="0">
                <a:solidFill>
                  <a:srgbClr val="00AF4F"/>
                </a:solidFill>
                <a:latin typeface="Times New Roman" panose="02020603050405020304" pitchFamily="18" charset="0"/>
                <a:cs typeface="Times New Roman" panose="02020603050405020304" pitchFamily="18" charset="0"/>
              </a:rPr>
              <a:t> </a:t>
            </a:r>
            <a:r>
              <a:rPr lang="en-US" sz="2400" b="1" i="1" spc="5" dirty="0" smtClean="0">
                <a:solidFill>
                  <a:srgbClr val="00AF4F"/>
                </a:solidFill>
                <a:latin typeface="Times New Roman" panose="02020603050405020304" pitchFamily="18" charset="0"/>
                <a:cs typeface="Times New Roman" panose="02020603050405020304" pitchFamily="18" charset="0"/>
              </a:rPr>
              <a:t>other</a:t>
            </a:r>
            <a:r>
              <a:rPr lang="en-US" sz="2400" spc="5"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400" spc="-5" dirty="0">
                <a:latin typeface="Times New Roman"/>
                <a:cs typeface="Times New Roman"/>
              </a:rPr>
              <a:t>For example, </a:t>
            </a:r>
            <a:r>
              <a:rPr lang="en-US" sz="2400" dirty="0">
                <a:latin typeface="Times New Roman"/>
                <a:cs typeface="Times New Roman"/>
              </a:rPr>
              <a:t>the </a:t>
            </a:r>
            <a:r>
              <a:rPr lang="en-US" sz="2400" spc="-5" dirty="0">
                <a:latin typeface="Times New Roman"/>
                <a:cs typeface="Times New Roman"/>
              </a:rPr>
              <a:t>elements </a:t>
            </a:r>
            <a:r>
              <a:rPr lang="en-US" sz="2400" dirty="0">
                <a:latin typeface="Times New Roman"/>
                <a:cs typeface="Times New Roman"/>
              </a:rPr>
              <a:t>writer, </a:t>
            </a:r>
            <a:r>
              <a:rPr lang="en-US" sz="2400" spc="-5" dirty="0">
                <a:latin typeface="Times New Roman"/>
                <a:cs typeface="Times New Roman"/>
              </a:rPr>
              <a:t>novel, </a:t>
            </a:r>
            <a:r>
              <a:rPr lang="en-US" sz="2400" dirty="0">
                <a:latin typeface="Times New Roman"/>
                <a:cs typeface="Times New Roman"/>
              </a:rPr>
              <a:t>and </a:t>
            </a:r>
            <a:r>
              <a:rPr lang="en-US" sz="2400" spc="-5" dirty="0">
                <a:latin typeface="Times New Roman"/>
                <a:cs typeface="Times New Roman"/>
              </a:rPr>
              <a:t>consumer </a:t>
            </a:r>
            <a:r>
              <a:rPr lang="en-US" sz="2400" spc="-10" dirty="0">
                <a:latin typeface="Times New Roman"/>
                <a:cs typeface="Times New Roman"/>
              </a:rPr>
              <a:t>may </a:t>
            </a:r>
            <a:r>
              <a:rPr lang="en-US" sz="2400" dirty="0">
                <a:latin typeface="Times New Roman"/>
                <a:cs typeface="Times New Roman"/>
              </a:rPr>
              <a:t>be  </a:t>
            </a:r>
            <a:r>
              <a:rPr lang="en-US" sz="2400" spc="-5" dirty="0">
                <a:latin typeface="Times New Roman"/>
                <a:cs typeface="Times New Roman"/>
              </a:rPr>
              <a:t>described </a:t>
            </a:r>
            <a:r>
              <a:rPr lang="en-US" sz="2400" dirty="0">
                <a:latin typeface="Times New Roman"/>
                <a:cs typeface="Times New Roman"/>
              </a:rPr>
              <a:t>using </a:t>
            </a:r>
            <a:r>
              <a:rPr lang="en-US" sz="2400" spc="-5" dirty="0">
                <a:latin typeface="Times New Roman"/>
                <a:cs typeface="Times New Roman"/>
              </a:rPr>
              <a:t>ER diagrams </a:t>
            </a:r>
            <a:r>
              <a:rPr lang="en-US" sz="2400" dirty="0">
                <a:latin typeface="Times New Roman"/>
                <a:cs typeface="Times New Roman"/>
              </a:rPr>
              <a:t>this</a:t>
            </a:r>
            <a:r>
              <a:rPr lang="en-US" sz="2400" spc="5" dirty="0">
                <a:latin typeface="Times New Roman"/>
                <a:cs typeface="Times New Roman"/>
              </a:rPr>
              <a:t> </a:t>
            </a:r>
            <a:r>
              <a:rPr lang="en-US" sz="2400" dirty="0">
                <a:latin typeface="Times New Roman"/>
                <a:cs typeface="Times New Roman"/>
              </a:rPr>
              <a:t>way:</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079786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400" y="1176630"/>
            <a:ext cx="8060055" cy="3593163"/>
          </a:xfrm>
          <a:prstGeom prst="rect">
            <a:avLst/>
          </a:prstGeom>
        </p:spPr>
        <p:txBody>
          <a:bodyPr vert="horz" wrap="square" lIns="0" tIns="12700" rIns="0" bIns="0" rtlCol="0">
            <a:spAutoFit/>
          </a:bodyPr>
          <a:lstStyle/>
          <a:p>
            <a:pPr marL="469900" marR="56515" indent="-457200" algn="just">
              <a:lnSpc>
                <a:spcPct val="137500"/>
              </a:lnSpc>
              <a:spcBef>
                <a:spcPts val="620"/>
              </a:spcBef>
              <a:buFont typeface="Arial" panose="020B0604020202020204" pitchFamily="34" charset="0"/>
              <a:buChar char="•"/>
              <a:tabLst>
                <a:tab pos="354965" algn="l"/>
                <a:tab pos="355600" algn="l"/>
              </a:tabLst>
            </a:pPr>
            <a:r>
              <a:rPr sz="2800" b="1" spc="-5" dirty="0" smtClean="0">
                <a:latin typeface="Times New Roman"/>
                <a:cs typeface="Times New Roman"/>
              </a:rPr>
              <a:t>Total </a:t>
            </a:r>
            <a:r>
              <a:rPr sz="2800" b="1" spc="-5" dirty="0">
                <a:latin typeface="Times New Roman"/>
                <a:cs typeface="Times New Roman"/>
              </a:rPr>
              <a:t>Participation </a:t>
            </a:r>
            <a:r>
              <a:rPr sz="2800" dirty="0">
                <a:latin typeface="Times New Roman"/>
                <a:cs typeface="Times New Roman"/>
              </a:rPr>
              <a:t>− </a:t>
            </a:r>
            <a:r>
              <a:rPr sz="2800" spc="-5" dirty="0">
                <a:latin typeface="Times New Roman"/>
                <a:cs typeface="Times New Roman"/>
              </a:rPr>
              <a:t>Each </a:t>
            </a:r>
            <a:r>
              <a:rPr sz="2800" dirty="0">
                <a:latin typeface="Times New Roman"/>
                <a:cs typeface="Times New Roman"/>
              </a:rPr>
              <a:t>entity is involved in the  relationship. Total participation is </a:t>
            </a:r>
            <a:r>
              <a:rPr sz="2800" spc="-5" dirty="0">
                <a:latin typeface="Times New Roman"/>
                <a:cs typeface="Times New Roman"/>
              </a:rPr>
              <a:t>represented </a:t>
            </a:r>
            <a:r>
              <a:rPr sz="2800" dirty="0">
                <a:latin typeface="Times New Roman"/>
                <a:cs typeface="Times New Roman"/>
              </a:rPr>
              <a:t>by double</a:t>
            </a:r>
            <a:r>
              <a:rPr sz="2800" spc="10" dirty="0">
                <a:latin typeface="Times New Roman"/>
                <a:cs typeface="Times New Roman"/>
              </a:rPr>
              <a:t> </a:t>
            </a:r>
            <a:r>
              <a:rPr sz="2800" spc="-5" dirty="0" smtClean="0">
                <a:latin typeface="Times New Roman"/>
                <a:cs typeface="Times New Roman"/>
              </a:rPr>
              <a:t>lines.</a:t>
            </a:r>
            <a:endParaRPr lang="en-US" sz="2800" dirty="0">
              <a:latin typeface="Times New Roman"/>
              <a:cs typeface="Times New Roman"/>
            </a:endParaRPr>
          </a:p>
          <a:p>
            <a:pPr marL="469900" marR="56515" indent="-457200" algn="just">
              <a:lnSpc>
                <a:spcPct val="137500"/>
              </a:lnSpc>
              <a:spcBef>
                <a:spcPts val="620"/>
              </a:spcBef>
              <a:buFont typeface="Arial" panose="020B0604020202020204" pitchFamily="34" charset="0"/>
              <a:buChar char="•"/>
              <a:tabLst>
                <a:tab pos="354965" algn="l"/>
                <a:tab pos="355600" algn="l"/>
              </a:tabLst>
            </a:pPr>
            <a:r>
              <a:rPr sz="2800" b="1" spc="-5" dirty="0" smtClean="0">
                <a:latin typeface="Times New Roman"/>
                <a:cs typeface="Times New Roman"/>
              </a:rPr>
              <a:t>Partial </a:t>
            </a:r>
            <a:r>
              <a:rPr sz="2800" b="1" spc="-5" dirty="0">
                <a:latin typeface="Times New Roman"/>
                <a:cs typeface="Times New Roman"/>
              </a:rPr>
              <a:t>participation </a:t>
            </a:r>
            <a:r>
              <a:rPr sz="2800" dirty="0">
                <a:latin typeface="Times New Roman"/>
                <a:cs typeface="Times New Roman"/>
              </a:rPr>
              <a:t>− </a:t>
            </a:r>
            <a:r>
              <a:rPr sz="2800" spc="-5" dirty="0">
                <a:latin typeface="Times New Roman"/>
                <a:cs typeface="Times New Roman"/>
              </a:rPr>
              <a:t>Not </a:t>
            </a:r>
            <a:r>
              <a:rPr sz="2800" dirty="0">
                <a:latin typeface="Times New Roman"/>
                <a:cs typeface="Times New Roman"/>
              </a:rPr>
              <a:t>all entities are involved in </a:t>
            </a:r>
            <a:r>
              <a:rPr sz="2800" dirty="0" smtClean="0">
                <a:latin typeface="Times New Roman"/>
                <a:cs typeface="Times New Roman"/>
              </a:rPr>
              <a:t>the</a:t>
            </a:r>
            <a:r>
              <a:rPr lang="en-US" sz="2800" dirty="0" smtClean="0">
                <a:latin typeface="Times New Roman"/>
                <a:cs typeface="Times New Roman"/>
              </a:rPr>
              <a:t> </a:t>
            </a:r>
            <a:r>
              <a:rPr sz="2800" dirty="0" smtClean="0">
                <a:latin typeface="Times New Roman"/>
                <a:cs typeface="Times New Roman"/>
              </a:rPr>
              <a:t>relationship.</a:t>
            </a:r>
            <a:r>
              <a:rPr lang="en-US" sz="2800" dirty="0" smtClean="0">
                <a:latin typeface="Times New Roman"/>
                <a:cs typeface="Times New Roman"/>
              </a:rPr>
              <a:t> </a:t>
            </a:r>
            <a:r>
              <a:rPr sz="2800" dirty="0" smtClean="0">
                <a:latin typeface="Times New Roman"/>
                <a:cs typeface="Times New Roman"/>
              </a:rPr>
              <a:t>Partial</a:t>
            </a:r>
            <a:r>
              <a:rPr lang="en-US" sz="2800" dirty="0" smtClean="0">
                <a:latin typeface="Times New Roman"/>
                <a:cs typeface="Times New Roman"/>
              </a:rPr>
              <a:t> </a:t>
            </a:r>
            <a:r>
              <a:rPr sz="2800" dirty="0" smtClean="0">
                <a:latin typeface="Times New Roman"/>
                <a:cs typeface="Times New Roman"/>
              </a:rPr>
              <a:t>participation </a:t>
            </a:r>
            <a:r>
              <a:rPr sz="2800" dirty="0">
                <a:latin typeface="Times New Roman"/>
                <a:cs typeface="Times New Roman"/>
              </a:rPr>
              <a:t>is </a:t>
            </a:r>
            <a:r>
              <a:rPr sz="2800" spc="-5" dirty="0">
                <a:latin typeface="Times New Roman"/>
                <a:cs typeface="Times New Roman"/>
              </a:rPr>
              <a:t>represented </a:t>
            </a:r>
            <a:r>
              <a:rPr sz="2800" dirty="0">
                <a:latin typeface="Times New Roman"/>
                <a:cs typeface="Times New Roman"/>
              </a:rPr>
              <a:t>by single</a:t>
            </a:r>
            <a:r>
              <a:rPr sz="2800" spc="-25" dirty="0">
                <a:latin typeface="Times New Roman"/>
                <a:cs typeface="Times New Roman"/>
              </a:rPr>
              <a:t> </a:t>
            </a:r>
            <a:r>
              <a:rPr sz="2800" dirty="0">
                <a:latin typeface="Times New Roman"/>
                <a:cs typeface="Times New Roman"/>
              </a:rPr>
              <a:t>lines.</a:t>
            </a:r>
          </a:p>
        </p:txBody>
      </p:sp>
      <p:sp>
        <p:nvSpPr>
          <p:cNvPr id="3" name="object 3"/>
          <p:cNvSpPr/>
          <p:nvPr/>
        </p:nvSpPr>
        <p:spPr>
          <a:xfrm>
            <a:off x="2038161" y="4785033"/>
            <a:ext cx="6555294" cy="1828800"/>
          </a:xfrm>
          <a:prstGeom prst="rect">
            <a:avLst/>
          </a:prstGeom>
          <a:blipFill>
            <a:blip r:embed="rId2" cstate="print"/>
            <a:stretch>
              <a:fillRect/>
            </a:stretch>
          </a:blipFill>
        </p:spPr>
        <p:txBody>
          <a:bodyPr wrap="square" lIns="0" tIns="0" rIns="0" bIns="0" rtlCol="0"/>
          <a:lstStyle/>
          <a:p>
            <a:endParaRPr/>
          </a:p>
        </p:txBody>
      </p:sp>
      <p:sp>
        <p:nvSpPr>
          <p:cNvPr id="4" name="TextBox 3"/>
          <p:cNvSpPr txBox="1"/>
          <p:nvPr/>
        </p:nvSpPr>
        <p:spPr>
          <a:xfrm>
            <a:off x="76200" y="152400"/>
            <a:ext cx="5867400" cy="609600"/>
          </a:xfrm>
          <a:prstGeom prst="rect">
            <a:avLst/>
          </a:prstGeom>
          <a:noFill/>
        </p:spPr>
        <p:txBody>
          <a:bodyPr wrap="square" rtlCol="0">
            <a:spAutoFit/>
          </a:bodyPr>
          <a:lstStyle/>
          <a:p>
            <a:endParaRPr lang="en-US" dirty="0"/>
          </a:p>
        </p:txBody>
      </p:sp>
      <p:pic>
        <p:nvPicPr>
          <p:cNvPr id="5" name="Picture 4"/>
          <p:cNvPicPr>
            <a:picLocks noChangeAspect="1"/>
          </p:cNvPicPr>
          <p:nvPr/>
        </p:nvPicPr>
        <p:blipFill>
          <a:blip r:embed="rId3" cstate="print"/>
          <a:stretch>
            <a:fillRect/>
          </a:stretch>
        </p:blipFill>
        <p:spPr>
          <a:xfrm>
            <a:off x="76200" y="139337"/>
            <a:ext cx="8742422" cy="117663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200"/>
            <a:ext cx="8991600" cy="67818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776769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421612"/>
            <a:ext cx="7541261" cy="690574"/>
          </a:xfrm>
          <a:prstGeom prst="rect">
            <a:avLst/>
          </a:prstGeom>
        </p:spPr>
        <p:txBody>
          <a:bodyPr vert="horz" wrap="square" lIns="0" tIns="13335" rIns="0" bIns="0" rtlCol="0">
            <a:spAutoFit/>
          </a:bodyPr>
          <a:lstStyle/>
          <a:p>
            <a:pPr marL="12700">
              <a:lnSpc>
                <a:spcPct val="100000"/>
              </a:lnSpc>
              <a:spcBef>
                <a:spcPts val="95"/>
              </a:spcBef>
            </a:pPr>
            <a:r>
              <a:rPr sz="4400" b="1" spc="-95" dirty="0">
                <a:solidFill>
                  <a:srgbClr val="FF0000"/>
                </a:solidFill>
                <a:latin typeface="Courier New" panose="02070309020205020404" pitchFamily="49" charset="0"/>
                <a:cs typeface="Courier New" panose="02070309020205020404" pitchFamily="49" charset="0"/>
              </a:rPr>
              <a:t>Recursive </a:t>
            </a:r>
            <a:r>
              <a:rPr sz="4400" b="1" spc="-95" dirty="0" smtClean="0">
                <a:solidFill>
                  <a:srgbClr val="FF0000"/>
                </a:solidFill>
                <a:latin typeface="Courier New" panose="02070309020205020404" pitchFamily="49" charset="0"/>
                <a:cs typeface="Courier New" panose="02070309020205020404" pitchFamily="49" charset="0"/>
              </a:rPr>
              <a:t>Relationship</a:t>
            </a:r>
            <a:r>
              <a:rPr lang="en-US" sz="4400" b="1" spc="-95" dirty="0" smtClean="0">
                <a:solidFill>
                  <a:srgbClr val="FF0000"/>
                </a:solidFill>
                <a:latin typeface="Courier New" panose="02070309020205020404" pitchFamily="49" charset="0"/>
                <a:cs typeface="Courier New" panose="02070309020205020404" pitchFamily="49" charset="0"/>
              </a:rPr>
              <a:t>s</a:t>
            </a:r>
            <a:endParaRPr sz="4400" b="1" spc="-95" dirty="0">
              <a:solidFill>
                <a:srgbClr val="FF0000"/>
              </a:solidFill>
              <a:latin typeface="Courier New" panose="02070309020205020404" pitchFamily="49" charset="0"/>
              <a:cs typeface="Courier New" panose="02070309020205020404" pitchFamily="49" charset="0"/>
            </a:endParaRPr>
          </a:p>
        </p:txBody>
      </p:sp>
      <p:sp>
        <p:nvSpPr>
          <p:cNvPr id="3" name="object 3"/>
          <p:cNvSpPr txBox="1"/>
          <p:nvPr/>
        </p:nvSpPr>
        <p:spPr>
          <a:xfrm>
            <a:off x="304800" y="1600200"/>
            <a:ext cx="8293100" cy="872675"/>
          </a:xfrm>
          <a:prstGeom prst="rect">
            <a:avLst/>
          </a:prstGeom>
        </p:spPr>
        <p:txBody>
          <a:bodyPr vert="horz" wrap="square" lIns="0" tIns="10795" rIns="0" bIns="0" rtlCol="0">
            <a:spAutoFit/>
          </a:bodyPr>
          <a:lstStyle/>
          <a:p>
            <a:pPr marL="12700" marR="156210">
              <a:lnSpc>
                <a:spcPct val="100400"/>
              </a:lnSpc>
              <a:spcBef>
                <a:spcPts val="85"/>
              </a:spcBef>
              <a:buClr>
                <a:srgbClr val="00AFEF"/>
              </a:buClr>
              <a:buSzPct val="53125"/>
              <a:tabLst>
                <a:tab pos="127635" algn="l"/>
              </a:tabLst>
            </a:pPr>
            <a:r>
              <a:rPr sz="2800" b="1" dirty="0">
                <a:latin typeface="Times New Roman"/>
                <a:cs typeface="Times New Roman"/>
              </a:rPr>
              <a:t>Recursive relationship</a:t>
            </a:r>
            <a:r>
              <a:rPr sz="2800" dirty="0">
                <a:latin typeface="Times New Roman"/>
                <a:cs typeface="Times New Roman"/>
              </a:rPr>
              <a:t>: An entity set relating to itself  gives rise to a recursive relationship</a:t>
            </a:r>
          </a:p>
        </p:txBody>
      </p:sp>
      <p:sp>
        <p:nvSpPr>
          <p:cNvPr id="4" name="object 4"/>
          <p:cNvSpPr/>
          <p:nvPr/>
        </p:nvSpPr>
        <p:spPr>
          <a:xfrm>
            <a:off x="1471387" y="3124200"/>
            <a:ext cx="6172200" cy="18288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898869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 y="457200"/>
            <a:ext cx="8763000" cy="6278642"/>
          </a:xfrm>
          <a:prstGeom prst="rect">
            <a:avLst/>
          </a:prstGeom>
        </p:spPr>
        <p:txBody>
          <a:bodyPr wrap="square">
            <a:spAutoFit/>
          </a:bodyPr>
          <a:lstStyle/>
          <a:p>
            <a:pPr marL="457200" indent="-457200" algn="just">
              <a:buFont typeface="Arial" panose="020B0604020202020204" pitchFamily="34" charset="0"/>
              <a:buChar char="•"/>
            </a:pPr>
            <a:r>
              <a:rPr lang="en-US" sz="3200" dirty="0">
                <a:solidFill>
                  <a:srgbClr val="000000"/>
                </a:solidFill>
                <a:latin typeface="Bell MT" panose="02020503060305020303" pitchFamily="18" charset="0"/>
              </a:rPr>
              <a:t>Consider the student record keeping system; there are STUDENT, </a:t>
            </a:r>
            <a:r>
              <a:rPr lang="en-US" sz="3200" dirty="0" smtClean="0">
                <a:solidFill>
                  <a:srgbClr val="000000"/>
                </a:solidFill>
                <a:latin typeface="Bell MT" panose="02020503060305020303" pitchFamily="18" charset="0"/>
              </a:rPr>
              <a:t>SUBJECT, DEPARTMENT</a:t>
            </a:r>
            <a:r>
              <a:rPr lang="en-US" sz="3200" dirty="0">
                <a:solidFill>
                  <a:srgbClr val="000000"/>
                </a:solidFill>
                <a:latin typeface="Bell MT" panose="02020503060305020303" pitchFamily="18" charset="0"/>
              </a:rPr>
              <a:t>, COURSE and HEADS</a:t>
            </a:r>
            <a:r>
              <a:rPr lang="en-US" sz="3200" dirty="0" smtClean="0">
                <a:solidFill>
                  <a:srgbClr val="000000"/>
                </a:solidFill>
                <a:latin typeface="Bell MT" panose="02020503060305020303" pitchFamily="18" charset="0"/>
              </a:rPr>
              <a:t>.</a:t>
            </a:r>
          </a:p>
          <a:p>
            <a:pPr marL="457200" indent="-457200" algn="just">
              <a:buFont typeface="Arial" panose="020B0604020202020204" pitchFamily="34" charset="0"/>
              <a:buChar char="•"/>
            </a:pPr>
            <a:r>
              <a:rPr lang="en-US" sz="3200" dirty="0" smtClean="0">
                <a:solidFill>
                  <a:srgbClr val="000000"/>
                </a:solidFill>
                <a:latin typeface="Bell MT" panose="02020503060305020303" pitchFamily="18" charset="0"/>
              </a:rPr>
              <a:t>Also </a:t>
            </a:r>
            <a:r>
              <a:rPr lang="en-US" sz="3200" dirty="0">
                <a:solidFill>
                  <a:srgbClr val="000000"/>
                </a:solidFill>
                <a:latin typeface="Bell MT" panose="02020503060305020303" pitchFamily="18" charset="0"/>
              </a:rPr>
              <a:t>the </a:t>
            </a:r>
            <a:r>
              <a:rPr lang="en-US" sz="3200" dirty="0">
                <a:solidFill>
                  <a:srgbClr val="FF0000"/>
                </a:solidFill>
                <a:latin typeface="Bell MT" panose="02020503060305020303" pitchFamily="18" charset="0"/>
              </a:rPr>
              <a:t>student study subjects </a:t>
            </a:r>
            <a:r>
              <a:rPr lang="en-US" sz="3200" dirty="0">
                <a:solidFill>
                  <a:srgbClr val="000000"/>
                </a:solidFill>
                <a:latin typeface="Bell MT" panose="02020503060305020303" pitchFamily="18" charset="0"/>
              </a:rPr>
              <a:t>and </a:t>
            </a:r>
            <a:r>
              <a:rPr lang="en-US" sz="3200" dirty="0" smtClean="0">
                <a:solidFill>
                  <a:srgbClr val="FF0000"/>
                </a:solidFill>
                <a:latin typeface="Bell MT" panose="02020503060305020303" pitchFamily="18" charset="0"/>
              </a:rPr>
              <a:t>student register </a:t>
            </a:r>
            <a:r>
              <a:rPr lang="en-US" sz="3200" dirty="0">
                <a:solidFill>
                  <a:srgbClr val="FF0000"/>
                </a:solidFill>
                <a:latin typeface="Bell MT" panose="02020503060305020303" pitchFamily="18" charset="0"/>
              </a:rPr>
              <a:t>for courses </a:t>
            </a:r>
            <a:r>
              <a:rPr lang="en-US" sz="3200" dirty="0">
                <a:solidFill>
                  <a:srgbClr val="000000"/>
                </a:solidFill>
                <a:latin typeface="Bell MT" panose="02020503060305020303" pitchFamily="18" charset="0"/>
              </a:rPr>
              <a:t>and so on. </a:t>
            </a:r>
            <a:endParaRPr lang="en-US" sz="3200" dirty="0" smtClean="0">
              <a:solidFill>
                <a:srgbClr val="000000"/>
              </a:solidFill>
              <a:latin typeface="Bell MT" panose="02020503060305020303" pitchFamily="18" charset="0"/>
            </a:endParaRPr>
          </a:p>
          <a:p>
            <a:pPr marL="457200" indent="-457200" algn="just">
              <a:buFont typeface="Arial" panose="020B0604020202020204" pitchFamily="34" charset="0"/>
              <a:buChar char="•"/>
            </a:pPr>
            <a:r>
              <a:rPr lang="en-US" sz="3200" dirty="0" smtClean="0">
                <a:solidFill>
                  <a:srgbClr val="000000"/>
                </a:solidFill>
                <a:latin typeface="Bell MT" panose="02020503060305020303" pitchFamily="18" charset="0"/>
              </a:rPr>
              <a:t>First </a:t>
            </a:r>
            <a:r>
              <a:rPr lang="en-US" sz="3200" dirty="0">
                <a:solidFill>
                  <a:srgbClr val="000000"/>
                </a:solidFill>
                <a:latin typeface="Bell MT" panose="02020503060305020303" pitchFamily="18" charset="0"/>
              </a:rPr>
              <a:t>we identify three entities STUDENT, </a:t>
            </a:r>
            <a:r>
              <a:rPr lang="en-US" sz="3200" dirty="0" smtClean="0">
                <a:solidFill>
                  <a:srgbClr val="000000"/>
                </a:solidFill>
                <a:latin typeface="Bell MT" panose="02020503060305020303" pitchFamily="18" charset="0"/>
              </a:rPr>
              <a:t>SUBJECT and </a:t>
            </a:r>
            <a:r>
              <a:rPr lang="en-US" sz="3200" dirty="0">
                <a:solidFill>
                  <a:srgbClr val="000000"/>
                </a:solidFill>
                <a:latin typeface="Bell MT" panose="02020503060305020303" pitchFamily="18" charset="0"/>
              </a:rPr>
              <a:t>COURSE and the </a:t>
            </a:r>
            <a:r>
              <a:rPr lang="en-US" sz="3200" dirty="0" smtClean="0">
                <a:solidFill>
                  <a:srgbClr val="000000"/>
                </a:solidFill>
                <a:latin typeface="Bell MT" panose="02020503060305020303" pitchFamily="18" charset="0"/>
              </a:rPr>
              <a:t>relationship between </a:t>
            </a:r>
            <a:r>
              <a:rPr lang="en-US" sz="3200" dirty="0">
                <a:solidFill>
                  <a:srgbClr val="000000"/>
                </a:solidFill>
                <a:latin typeface="Bell MT" panose="02020503060305020303" pitchFamily="18" charset="0"/>
              </a:rPr>
              <a:t>STUDENT and COURSE on the one</a:t>
            </a:r>
            <a:br>
              <a:rPr lang="en-US" sz="3200" dirty="0">
                <a:solidFill>
                  <a:srgbClr val="000000"/>
                </a:solidFill>
                <a:latin typeface="Bell MT" panose="02020503060305020303" pitchFamily="18" charset="0"/>
              </a:rPr>
            </a:br>
            <a:r>
              <a:rPr lang="en-US" sz="3200" dirty="0">
                <a:solidFill>
                  <a:srgbClr val="000000"/>
                </a:solidFill>
                <a:latin typeface="Bell MT" panose="02020503060305020303" pitchFamily="18" charset="0"/>
              </a:rPr>
              <a:t>hand and STUDENT and SUBJECT on the other hand. </a:t>
            </a:r>
            <a:endParaRPr lang="en-US" sz="3200" dirty="0" smtClean="0">
              <a:solidFill>
                <a:srgbClr val="000000"/>
              </a:solidFill>
              <a:latin typeface="Bell MT" panose="02020503060305020303" pitchFamily="18" charset="0"/>
            </a:endParaRPr>
          </a:p>
          <a:p>
            <a:pPr marL="457200" indent="-457200">
              <a:buFont typeface="Arial" panose="020B0604020202020204" pitchFamily="34" charset="0"/>
              <a:buChar char="•"/>
            </a:pPr>
            <a:r>
              <a:rPr lang="en-US" sz="3200" dirty="0" smtClean="0">
                <a:solidFill>
                  <a:srgbClr val="000000"/>
                </a:solidFill>
                <a:latin typeface="Bell MT" panose="02020503060305020303" pitchFamily="18" charset="0"/>
              </a:rPr>
              <a:t>ER </a:t>
            </a:r>
            <a:r>
              <a:rPr lang="en-US" sz="3200" dirty="0">
                <a:solidFill>
                  <a:srgbClr val="000000"/>
                </a:solidFill>
                <a:latin typeface="Bell MT" panose="02020503060305020303" pitchFamily="18" charset="0"/>
              </a:rPr>
              <a:t>Diagrams for these </a:t>
            </a:r>
            <a:r>
              <a:rPr lang="en-US" sz="3200" dirty="0" smtClean="0">
                <a:solidFill>
                  <a:srgbClr val="000000"/>
                </a:solidFill>
                <a:latin typeface="Bell MT" panose="02020503060305020303" pitchFamily="18" charset="0"/>
              </a:rPr>
              <a:t>is shown </a:t>
            </a:r>
            <a:r>
              <a:rPr lang="en-US" sz="3200" dirty="0">
                <a:solidFill>
                  <a:srgbClr val="000000"/>
                </a:solidFill>
                <a:latin typeface="Bell MT" panose="02020503060305020303" pitchFamily="18" charset="0"/>
              </a:rPr>
              <a:t>in the </a:t>
            </a:r>
            <a:r>
              <a:rPr lang="en-US" sz="3200" dirty="0" smtClean="0">
                <a:solidFill>
                  <a:srgbClr val="000000"/>
                </a:solidFill>
                <a:latin typeface="Bell MT" panose="02020503060305020303" pitchFamily="18" charset="0"/>
              </a:rPr>
              <a:t>following figures</a:t>
            </a:r>
            <a:r>
              <a:rPr lang="en-US" sz="3200" dirty="0">
                <a:solidFill>
                  <a:srgbClr val="000000"/>
                </a:solidFill>
                <a:latin typeface="Bell MT" panose="02020503060305020303" pitchFamily="18" charset="0"/>
              </a:rPr>
              <a:t>:</a:t>
            </a:r>
            <a:r>
              <a:rPr lang="en-US" sz="3200" dirty="0">
                <a:latin typeface="Bell MT" panose="02020503060305020303" pitchFamily="18" charset="0"/>
              </a:rPr>
              <a:t> </a:t>
            </a:r>
            <a:r>
              <a:rPr lang="en-US" dirty="0"/>
              <a:t/>
            </a:r>
            <a:br>
              <a:rPr lang="en-US" dirty="0"/>
            </a:br>
            <a:endParaRPr lang="en-US" dirty="0"/>
          </a:p>
        </p:txBody>
      </p:sp>
    </p:spTree>
    <p:extLst>
      <p:ext uri="{BB962C8B-B14F-4D97-AF65-F5344CB8AC3E}">
        <p14:creationId xmlns:p14="http://schemas.microsoft.com/office/powerpoint/2010/main" val="4133959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p:cNvSpPr txBox="1"/>
          <p:nvPr/>
        </p:nvSpPr>
        <p:spPr>
          <a:xfrm>
            <a:off x="685800" y="1371600"/>
            <a:ext cx="7620000" cy="2339102"/>
          </a:xfrm>
          <a:prstGeom prst="rect">
            <a:avLst/>
          </a:prstGeom>
          <a:noFill/>
        </p:spPr>
        <p:txBody>
          <a:bodyPr wrap="square" rtlCol="0">
            <a:spAutoFit/>
          </a:bodyPr>
          <a:lstStyle/>
          <a:p>
            <a:pPr marL="354965" lvl="0" indent="-342900">
              <a:buSzPct val="96428"/>
              <a:buFont typeface="Arial" panose="020B0604020202020204" pitchFamily="34" charset="0"/>
              <a:buChar char="•"/>
              <a:tabLst>
                <a:tab pos="330200" algn="l"/>
              </a:tabLst>
              <a:defRPr/>
            </a:pPr>
            <a:r>
              <a:rPr lang="en-US" sz="3200" spc="-5" dirty="0">
                <a:latin typeface="Times New Roman" panose="02020603050405020304" pitchFamily="18" charset="0"/>
                <a:cs typeface="Times New Roman" panose="02020603050405020304" pitchFamily="18" charset="0"/>
              </a:rPr>
              <a:t>An </a:t>
            </a:r>
            <a:r>
              <a:rPr lang="en-US" sz="3200" spc="-10" dirty="0">
                <a:latin typeface="Times New Roman" panose="02020603050405020304" pitchFamily="18" charset="0"/>
                <a:cs typeface="Times New Roman" panose="02020603050405020304" pitchFamily="18" charset="0"/>
              </a:rPr>
              <a:t>entity </a:t>
            </a:r>
            <a:r>
              <a:rPr lang="en-US" sz="3200" spc="-20" dirty="0">
                <a:latin typeface="Times New Roman" panose="02020603050405020304" pitchFamily="18" charset="0"/>
                <a:cs typeface="Times New Roman" panose="02020603050405020304" pitchFamily="18" charset="0"/>
              </a:rPr>
              <a:t>may </a:t>
            </a:r>
            <a:r>
              <a:rPr lang="en-US" sz="3200" spc="-5" dirty="0">
                <a:latin typeface="Times New Roman" panose="02020603050405020304" pitchFamily="18" charset="0"/>
                <a:cs typeface="Times New Roman" panose="02020603050405020304" pitchFamily="18" charset="0"/>
              </a:rPr>
              <a:t>be </a:t>
            </a:r>
            <a:r>
              <a:rPr lang="en-US" sz="3200" spc="-20" dirty="0">
                <a:latin typeface="Times New Roman" panose="02020603050405020304" pitchFamily="18" charset="0"/>
                <a:cs typeface="Times New Roman" panose="02020603050405020304" pitchFamily="18" charset="0"/>
              </a:rPr>
              <a:t>any </a:t>
            </a:r>
            <a:r>
              <a:rPr lang="en-US" sz="3200" spc="-5" dirty="0">
                <a:solidFill>
                  <a:srgbClr val="C00000"/>
                </a:solidFill>
                <a:latin typeface="Times New Roman" panose="02020603050405020304" pitchFamily="18" charset="0"/>
                <a:cs typeface="Times New Roman" panose="02020603050405020304" pitchFamily="18" charset="0"/>
              </a:rPr>
              <a:t>object, class, </a:t>
            </a:r>
            <a:r>
              <a:rPr lang="en-US" sz="3200" spc="-15" dirty="0">
                <a:solidFill>
                  <a:srgbClr val="C00000"/>
                </a:solidFill>
                <a:latin typeface="Times New Roman" panose="02020603050405020304" pitchFamily="18" charset="0"/>
                <a:cs typeface="Times New Roman" panose="02020603050405020304" pitchFamily="18" charset="0"/>
              </a:rPr>
              <a:t>person </a:t>
            </a:r>
            <a:r>
              <a:rPr lang="en-US" sz="3200" spc="-5" dirty="0">
                <a:latin typeface="Times New Roman" panose="02020603050405020304" pitchFamily="18" charset="0"/>
                <a:cs typeface="Times New Roman" panose="02020603050405020304" pitchFamily="18" charset="0"/>
              </a:rPr>
              <a:t>or</a:t>
            </a:r>
            <a:r>
              <a:rPr lang="en-US" sz="3200" spc="140" dirty="0">
                <a:latin typeface="Times New Roman" panose="02020603050405020304" pitchFamily="18" charset="0"/>
                <a:cs typeface="Times New Roman" panose="02020603050405020304" pitchFamily="18" charset="0"/>
              </a:rPr>
              <a:t> </a:t>
            </a:r>
            <a:r>
              <a:rPr lang="en-US" sz="3200" spc="-5" dirty="0" smtClean="0">
                <a:solidFill>
                  <a:srgbClr val="C00000"/>
                </a:solidFill>
                <a:latin typeface="Times New Roman" panose="02020603050405020304" pitchFamily="18" charset="0"/>
                <a:cs typeface="Times New Roman" panose="02020603050405020304" pitchFamily="18" charset="0"/>
              </a:rPr>
              <a:t>place</a:t>
            </a:r>
            <a:r>
              <a:rPr lang="en-US" sz="3200" spc="-5" dirty="0" smtClean="0">
                <a:latin typeface="Times New Roman" panose="02020603050405020304" pitchFamily="18" charset="0"/>
                <a:cs typeface="Times New Roman" panose="02020603050405020304" pitchFamily="18" charset="0"/>
              </a:rPr>
              <a:t>.</a:t>
            </a:r>
            <a:endParaRPr lang="en-US" sz="3200" dirty="0" smtClean="0">
              <a:latin typeface="Times New Roman" panose="02020603050405020304" pitchFamily="18" charset="0"/>
              <a:cs typeface="Times New Roman" panose="02020603050405020304" pitchFamily="18" charset="0"/>
            </a:endParaRPr>
          </a:p>
          <a:p>
            <a:pPr marL="354965" lvl="0" indent="-342900">
              <a:buSzPct val="96428"/>
              <a:buFont typeface="Arial" panose="020B0604020202020204" pitchFamily="34" charset="0"/>
              <a:buChar char="•"/>
              <a:tabLst>
                <a:tab pos="330200" algn="l"/>
              </a:tabLst>
              <a:defRPr/>
            </a:pPr>
            <a:r>
              <a:rPr lang="en-US" sz="3200" spc="-5" dirty="0" smtClean="0">
                <a:latin typeface="Times New Roman" panose="02020603050405020304" pitchFamily="18" charset="0"/>
                <a:cs typeface="Times New Roman" panose="02020603050405020304" pitchFamily="18" charset="0"/>
              </a:rPr>
              <a:t>In </a:t>
            </a:r>
            <a:r>
              <a:rPr lang="en-US" sz="3200" spc="-5" dirty="0">
                <a:latin typeface="Times New Roman" panose="02020603050405020304" pitchFamily="18" charset="0"/>
                <a:cs typeface="Times New Roman" panose="02020603050405020304" pitchFamily="18" charset="0"/>
              </a:rPr>
              <a:t>the ER </a:t>
            </a:r>
            <a:r>
              <a:rPr lang="en-US" sz="3200" spc="-15" dirty="0">
                <a:latin typeface="Times New Roman" panose="02020603050405020304" pitchFamily="18" charset="0"/>
                <a:cs typeface="Times New Roman" panose="02020603050405020304" pitchFamily="18" charset="0"/>
              </a:rPr>
              <a:t>diagram, </a:t>
            </a:r>
            <a:r>
              <a:rPr lang="en-US" sz="3200" spc="-5" dirty="0">
                <a:latin typeface="Times New Roman" panose="02020603050405020304" pitchFamily="18" charset="0"/>
                <a:cs typeface="Times New Roman" panose="02020603050405020304" pitchFamily="18" charset="0"/>
              </a:rPr>
              <a:t>an </a:t>
            </a:r>
            <a:r>
              <a:rPr lang="en-US" sz="3200" spc="-10" dirty="0">
                <a:latin typeface="Times New Roman" panose="02020603050405020304" pitchFamily="18" charset="0"/>
                <a:cs typeface="Times New Roman" panose="02020603050405020304" pitchFamily="18" charset="0"/>
              </a:rPr>
              <a:t>entity can </a:t>
            </a:r>
            <a:r>
              <a:rPr lang="en-US" sz="3200" spc="-5" dirty="0">
                <a:latin typeface="Times New Roman" panose="02020603050405020304" pitchFamily="18" charset="0"/>
                <a:cs typeface="Times New Roman" panose="02020603050405020304" pitchFamily="18" charset="0"/>
              </a:rPr>
              <a:t>be </a:t>
            </a:r>
            <a:r>
              <a:rPr lang="en-US" sz="3200" spc="-15" dirty="0">
                <a:latin typeface="Times New Roman" panose="02020603050405020304" pitchFamily="18" charset="0"/>
                <a:cs typeface="Times New Roman" panose="02020603050405020304" pitchFamily="18" charset="0"/>
              </a:rPr>
              <a:t>represented </a:t>
            </a:r>
            <a:r>
              <a:rPr lang="en-US" sz="3200" spc="-5" dirty="0">
                <a:latin typeface="Times New Roman" panose="02020603050405020304" pitchFamily="18" charset="0"/>
                <a:cs typeface="Times New Roman" panose="02020603050405020304" pitchFamily="18" charset="0"/>
              </a:rPr>
              <a:t>as  </a:t>
            </a:r>
            <a:r>
              <a:rPr lang="en-US" sz="3200" b="1" spc="-10" dirty="0">
                <a:latin typeface="Times New Roman" panose="02020603050405020304" pitchFamily="18" charset="0"/>
                <a:cs typeface="Times New Roman" panose="02020603050405020304" pitchFamily="18" charset="0"/>
              </a:rPr>
              <a:t>rectangles</a:t>
            </a:r>
            <a:r>
              <a:rPr lang="en-US" sz="3200" spc="-10"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endParaRPr lang="en-US" dirty="0"/>
          </a:p>
        </p:txBody>
      </p:sp>
      <p:sp>
        <p:nvSpPr>
          <p:cNvPr id="12" name="TextBox 11"/>
          <p:cNvSpPr txBox="1"/>
          <p:nvPr/>
        </p:nvSpPr>
        <p:spPr>
          <a:xfrm>
            <a:off x="228600" y="228600"/>
            <a:ext cx="3200400" cy="769441"/>
          </a:xfrm>
          <a:prstGeom prst="rect">
            <a:avLst/>
          </a:prstGeom>
          <a:noFill/>
        </p:spPr>
        <p:txBody>
          <a:bodyPr wrap="square" rtlCol="0">
            <a:spAutoFit/>
          </a:bodyPr>
          <a:lstStyle/>
          <a:p>
            <a:r>
              <a:rPr lang="en-US" sz="4400" b="1" spc="-95" dirty="0">
                <a:solidFill>
                  <a:srgbClr val="FF0000"/>
                </a:solidFill>
                <a:latin typeface="Courier New" panose="02070309020205020404" pitchFamily="49" charset="0"/>
                <a:ea typeface="+mj-ea"/>
                <a:cs typeface="Courier New" panose="02070309020205020404" pitchFamily="49" charset="0"/>
              </a:rPr>
              <a:t>Entity</a:t>
            </a:r>
            <a:r>
              <a:rPr lang="en-US" dirty="0" smtClean="0"/>
              <a:t> </a:t>
            </a:r>
            <a:endParaRPr lang="en-US" dirty="0"/>
          </a:p>
        </p:txBody>
      </p:sp>
      <p:sp>
        <p:nvSpPr>
          <p:cNvPr id="5" name="object 7"/>
          <p:cNvSpPr/>
          <p:nvPr/>
        </p:nvSpPr>
        <p:spPr>
          <a:xfrm>
            <a:off x="685800" y="3962400"/>
            <a:ext cx="8077200" cy="12192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083886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stretch>
            <a:fillRect/>
          </a:stretch>
        </p:blipFill>
        <p:spPr>
          <a:xfrm>
            <a:off x="457200" y="990600"/>
            <a:ext cx="7696200" cy="5493033"/>
          </a:xfrm>
          <a:prstGeom prst="rect">
            <a:avLst/>
          </a:prstGeom>
        </p:spPr>
      </p:pic>
    </p:spTree>
    <p:extLst>
      <p:ext uri="{BB962C8B-B14F-4D97-AF65-F5344CB8AC3E}">
        <p14:creationId xmlns:p14="http://schemas.microsoft.com/office/powerpoint/2010/main" val="7962126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304800" y="838200"/>
            <a:ext cx="8001000" cy="5262979"/>
          </a:xfrm>
          <a:prstGeom prst="rect">
            <a:avLst/>
          </a:prstGeom>
        </p:spPr>
        <p:txBody>
          <a:bodyPr wrap="square">
            <a:spAutoFit/>
          </a:bodyPr>
          <a:lstStyle/>
          <a:p>
            <a:pPr marL="342900" indent="-342900" algn="just">
              <a:buFont typeface="Arial" panose="020B0604020202020204" pitchFamily="34" charset="0"/>
              <a:buChar char="•"/>
            </a:pPr>
            <a:r>
              <a:rPr lang="en-US" sz="2800" dirty="0">
                <a:solidFill>
                  <a:srgbClr val="000000"/>
                </a:solidFill>
                <a:latin typeface="Bell MT" panose="02020503060305020303" pitchFamily="18" charset="0"/>
              </a:rPr>
              <a:t>STUDENT participation in the REGISTER relationship is </a:t>
            </a:r>
            <a:r>
              <a:rPr lang="en-US" sz="2800" dirty="0" smtClean="0">
                <a:solidFill>
                  <a:srgbClr val="FF0000"/>
                </a:solidFill>
                <a:latin typeface="Bell MT" panose="02020503060305020303" pitchFamily="18" charset="0"/>
              </a:rPr>
              <a:t>obligatory</a:t>
            </a:r>
            <a:r>
              <a:rPr lang="en-US" sz="2800" dirty="0" smtClean="0">
                <a:solidFill>
                  <a:srgbClr val="000000"/>
                </a:solidFill>
                <a:latin typeface="Bell MT" panose="02020503060305020303" pitchFamily="18" charset="0"/>
              </a:rPr>
              <a:t>, since </a:t>
            </a:r>
            <a:r>
              <a:rPr lang="en-US" sz="2800" dirty="0">
                <a:solidFill>
                  <a:srgbClr val="000000"/>
                </a:solidFill>
                <a:latin typeface="Bell MT" panose="02020503060305020303" pitchFamily="18" charset="0"/>
              </a:rPr>
              <a:t>a </a:t>
            </a:r>
            <a:r>
              <a:rPr lang="en-US" sz="2800" dirty="0" smtClean="0">
                <a:solidFill>
                  <a:srgbClr val="000000"/>
                </a:solidFill>
                <a:latin typeface="Bell MT" panose="02020503060305020303" pitchFamily="18" charset="0"/>
              </a:rPr>
              <a:t>student must </a:t>
            </a:r>
            <a:r>
              <a:rPr lang="en-US" sz="2800" dirty="0">
                <a:solidFill>
                  <a:srgbClr val="000000"/>
                </a:solidFill>
                <a:latin typeface="Bell MT" panose="02020503060305020303" pitchFamily="18" charset="0"/>
              </a:rPr>
              <a:t>register for a course. </a:t>
            </a:r>
            <a:endParaRPr lang="en-US" sz="2800" dirty="0" smtClean="0">
              <a:solidFill>
                <a:srgbClr val="000000"/>
              </a:solidFill>
              <a:latin typeface="Bell MT" panose="02020503060305020303" pitchFamily="18" charset="0"/>
            </a:endParaRPr>
          </a:p>
          <a:p>
            <a:pPr marL="342900" indent="-342900" algn="just">
              <a:buFont typeface="Arial" panose="020B0604020202020204" pitchFamily="34" charset="0"/>
              <a:buChar char="•"/>
            </a:pPr>
            <a:r>
              <a:rPr lang="en-US" sz="2800" dirty="0" smtClean="0">
                <a:solidFill>
                  <a:srgbClr val="000000"/>
                </a:solidFill>
                <a:latin typeface="Bell MT" panose="02020503060305020303" pitchFamily="18" charset="0"/>
              </a:rPr>
              <a:t>Participation of </a:t>
            </a:r>
            <a:r>
              <a:rPr lang="en-US" sz="2800" dirty="0">
                <a:solidFill>
                  <a:srgbClr val="000000"/>
                </a:solidFill>
                <a:latin typeface="Bell MT" panose="02020503060305020303" pitchFamily="18" charset="0"/>
              </a:rPr>
              <a:t>the entity COURSE in the relationship </a:t>
            </a:r>
            <a:r>
              <a:rPr lang="en-US" sz="2800" dirty="0" smtClean="0">
                <a:solidFill>
                  <a:srgbClr val="000000"/>
                </a:solidFill>
                <a:latin typeface="Bell MT" panose="02020503060305020303" pitchFamily="18" charset="0"/>
              </a:rPr>
              <a:t>is </a:t>
            </a:r>
            <a:r>
              <a:rPr lang="en-US" sz="2800" dirty="0" smtClean="0">
                <a:solidFill>
                  <a:srgbClr val="FF0000"/>
                </a:solidFill>
                <a:latin typeface="Bell MT" panose="02020503060305020303" pitchFamily="18" charset="0"/>
              </a:rPr>
              <a:t>non- </a:t>
            </a:r>
            <a:r>
              <a:rPr lang="en-US" sz="2800" dirty="0">
                <a:solidFill>
                  <a:srgbClr val="FF0000"/>
                </a:solidFill>
                <a:latin typeface="Bell MT" panose="02020503060305020303" pitchFamily="18" charset="0"/>
              </a:rPr>
              <a:t>obligatory</a:t>
            </a:r>
            <a:r>
              <a:rPr lang="en-US" sz="2800" dirty="0">
                <a:solidFill>
                  <a:srgbClr val="000000"/>
                </a:solidFill>
                <a:latin typeface="Bell MT" panose="02020503060305020303" pitchFamily="18" charset="0"/>
              </a:rPr>
              <a:t>, since it might be the case that no students register </a:t>
            </a:r>
            <a:r>
              <a:rPr lang="en-US" sz="2800" dirty="0" smtClean="0">
                <a:solidFill>
                  <a:srgbClr val="000000"/>
                </a:solidFill>
                <a:latin typeface="Bell MT" panose="02020503060305020303" pitchFamily="18" charset="0"/>
              </a:rPr>
              <a:t>for a course.</a:t>
            </a:r>
          </a:p>
          <a:p>
            <a:pPr marL="342900" indent="-342900" algn="just">
              <a:buFont typeface="Arial" panose="020B0604020202020204" pitchFamily="34" charset="0"/>
              <a:buChar char="•"/>
            </a:pPr>
            <a:r>
              <a:rPr lang="en-US" sz="2800" dirty="0" smtClean="0">
                <a:solidFill>
                  <a:srgbClr val="000000"/>
                </a:solidFill>
                <a:latin typeface="Bell MT" panose="02020503060305020303" pitchFamily="18" charset="0"/>
              </a:rPr>
              <a:t>For </a:t>
            </a:r>
            <a:r>
              <a:rPr lang="en-US" sz="2800" dirty="0">
                <a:solidFill>
                  <a:srgbClr val="000000"/>
                </a:solidFill>
                <a:latin typeface="Bell MT" panose="02020503060305020303" pitchFamily="18" charset="0"/>
              </a:rPr>
              <a:t>the STUDY relationship STUDENT is </a:t>
            </a:r>
            <a:r>
              <a:rPr lang="en-US" sz="2800" dirty="0">
                <a:solidFill>
                  <a:srgbClr val="FF0000"/>
                </a:solidFill>
                <a:latin typeface="Bell MT" panose="02020503060305020303" pitchFamily="18" charset="0"/>
              </a:rPr>
              <a:t>obligatory</a:t>
            </a:r>
            <a:r>
              <a:rPr lang="en-US" sz="2800" dirty="0">
                <a:solidFill>
                  <a:srgbClr val="000000"/>
                </a:solidFill>
                <a:latin typeface="Bell MT" panose="02020503060305020303" pitchFamily="18" charset="0"/>
              </a:rPr>
              <a:t>, since a student must </a:t>
            </a:r>
            <a:r>
              <a:rPr lang="en-US" sz="2800" dirty="0" smtClean="0">
                <a:solidFill>
                  <a:srgbClr val="000000"/>
                </a:solidFill>
                <a:latin typeface="Bell MT" panose="02020503060305020303" pitchFamily="18" charset="0"/>
              </a:rPr>
              <a:t>study some </a:t>
            </a:r>
            <a:r>
              <a:rPr lang="en-US" sz="2800" dirty="0">
                <a:solidFill>
                  <a:srgbClr val="000000"/>
                </a:solidFill>
                <a:latin typeface="Bell MT" panose="02020503060305020303" pitchFamily="18" charset="0"/>
              </a:rPr>
              <a:t>subjects, but there may be the case that </a:t>
            </a:r>
            <a:r>
              <a:rPr lang="en-US" sz="2800" dirty="0" smtClean="0">
                <a:solidFill>
                  <a:srgbClr val="000000"/>
                </a:solidFill>
                <a:latin typeface="Bell MT" panose="02020503060305020303" pitchFamily="18" charset="0"/>
              </a:rPr>
              <a:t>a subject </a:t>
            </a:r>
            <a:r>
              <a:rPr lang="en-US" sz="2800" dirty="0">
                <a:solidFill>
                  <a:srgbClr val="000000"/>
                </a:solidFill>
                <a:latin typeface="Bell MT" panose="02020503060305020303" pitchFamily="18" charset="0"/>
              </a:rPr>
              <a:t>may not be studied by </a:t>
            </a:r>
            <a:r>
              <a:rPr lang="en-US" sz="2800" dirty="0" smtClean="0">
                <a:solidFill>
                  <a:srgbClr val="000000"/>
                </a:solidFill>
                <a:latin typeface="Bell MT" panose="02020503060305020303" pitchFamily="18" charset="0"/>
              </a:rPr>
              <a:t>any student</a:t>
            </a:r>
            <a:r>
              <a:rPr lang="en-US" sz="2800" dirty="0">
                <a:solidFill>
                  <a:srgbClr val="000000"/>
                </a:solidFill>
                <a:latin typeface="Bell MT" panose="02020503060305020303" pitchFamily="18" charset="0"/>
              </a:rPr>
              <a:t>. </a:t>
            </a:r>
            <a:endParaRPr lang="en-US" sz="2800" dirty="0" smtClean="0">
              <a:solidFill>
                <a:srgbClr val="000000"/>
              </a:solidFill>
              <a:latin typeface="Bell MT" panose="02020503060305020303" pitchFamily="18" charset="0"/>
            </a:endParaRPr>
          </a:p>
          <a:p>
            <a:pPr marL="342900" indent="-342900" algn="just">
              <a:buFont typeface="Arial" panose="020B0604020202020204" pitchFamily="34" charset="0"/>
              <a:buChar char="•"/>
            </a:pPr>
            <a:r>
              <a:rPr lang="en-US" sz="2800" dirty="0" smtClean="0">
                <a:solidFill>
                  <a:srgbClr val="000000"/>
                </a:solidFill>
                <a:latin typeface="Bell MT" panose="02020503060305020303" pitchFamily="18" charset="0"/>
              </a:rPr>
              <a:t>Hence </a:t>
            </a:r>
            <a:r>
              <a:rPr lang="en-US" sz="2800" dirty="0">
                <a:solidFill>
                  <a:srgbClr val="000000"/>
                </a:solidFill>
                <a:latin typeface="Bell MT" panose="02020503060305020303" pitchFamily="18" charset="0"/>
              </a:rPr>
              <a:t>the participation of the entity SUBJECT in </a:t>
            </a:r>
            <a:r>
              <a:rPr lang="en-US" sz="2800" dirty="0" smtClean="0">
                <a:solidFill>
                  <a:srgbClr val="000000"/>
                </a:solidFill>
                <a:latin typeface="Bell MT" panose="02020503060305020303" pitchFamily="18" charset="0"/>
              </a:rPr>
              <a:t>the relationship </a:t>
            </a:r>
            <a:r>
              <a:rPr lang="en-US" sz="2800" dirty="0">
                <a:solidFill>
                  <a:srgbClr val="000000"/>
                </a:solidFill>
                <a:latin typeface="Bell MT" panose="02020503060305020303" pitchFamily="18" charset="0"/>
              </a:rPr>
              <a:t>is </a:t>
            </a:r>
            <a:r>
              <a:rPr lang="en-US" sz="2800" dirty="0" smtClean="0">
                <a:solidFill>
                  <a:srgbClr val="FF0000"/>
                </a:solidFill>
                <a:latin typeface="Bell MT" panose="02020503060305020303" pitchFamily="18" charset="0"/>
              </a:rPr>
              <a:t>nonobligatory</a:t>
            </a:r>
            <a:r>
              <a:rPr lang="en-US" sz="2800" dirty="0" smtClean="0">
                <a:solidFill>
                  <a:srgbClr val="000000"/>
                </a:solidFill>
                <a:latin typeface="Bell MT" panose="02020503060305020303" pitchFamily="18" charset="0"/>
              </a:rPr>
              <a:t>. </a:t>
            </a:r>
            <a:endParaRPr lang="en-US" sz="2400" dirty="0">
              <a:solidFill>
                <a:srgbClr val="000000"/>
              </a:solidFill>
              <a:latin typeface="Bell MT" panose="02020503060305020303" pitchFamily="18" charset="0"/>
            </a:endParaRPr>
          </a:p>
        </p:txBody>
      </p:sp>
    </p:spTree>
    <p:extLst>
      <p:ext uri="{BB962C8B-B14F-4D97-AF65-F5344CB8AC3E}">
        <p14:creationId xmlns:p14="http://schemas.microsoft.com/office/powerpoint/2010/main" val="39220274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304800" y="1676400"/>
            <a:ext cx="8839200" cy="2246769"/>
          </a:xfrm>
          <a:prstGeom prst="rect">
            <a:avLst/>
          </a:prstGeom>
        </p:spPr>
        <p:txBody>
          <a:bodyPr wrap="square">
            <a:spAutoFit/>
          </a:bodyPr>
          <a:lstStyle/>
          <a:p>
            <a:pPr algn="just"/>
            <a:r>
              <a:rPr lang="en-US" sz="2800" dirty="0">
                <a:solidFill>
                  <a:srgbClr val="000000"/>
                </a:solidFill>
                <a:latin typeface="Bell MT" panose="02020503060305020303" pitchFamily="18" charset="0"/>
              </a:rPr>
              <a:t>We can add a relationship between COURSE </a:t>
            </a:r>
            <a:r>
              <a:rPr lang="en-US" sz="2800" dirty="0" smtClean="0">
                <a:solidFill>
                  <a:srgbClr val="000000"/>
                </a:solidFill>
                <a:latin typeface="Bell MT" panose="02020503060305020303" pitchFamily="18" charset="0"/>
              </a:rPr>
              <a:t>and SUBJECT </a:t>
            </a:r>
            <a:r>
              <a:rPr lang="en-US" sz="2800" dirty="0">
                <a:solidFill>
                  <a:srgbClr val="000000"/>
                </a:solidFill>
                <a:latin typeface="Bell MT" panose="02020503060305020303" pitchFamily="18" charset="0"/>
              </a:rPr>
              <a:t>named CONSIST_OF. Some subjects, hence the course is obligatory in this relationship and each subject must be the component of some courses, therefore it is also obligatory </a:t>
            </a:r>
          </a:p>
        </p:txBody>
      </p:sp>
    </p:spTree>
    <p:extLst>
      <p:ext uri="{BB962C8B-B14F-4D97-AF65-F5344CB8AC3E}">
        <p14:creationId xmlns:p14="http://schemas.microsoft.com/office/powerpoint/2010/main" val="31324944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52400" y="838200"/>
            <a:ext cx="8892648" cy="5332585"/>
          </a:xfrm>
          <a:prstGeom prst="rect">
            <a:avLst/>
          </a:prstGeom>
        </p:spPr>
      </p:pic>
    </p:spTree>
    <p:extLst>
      <p:ext uri="{BB962C8B-B14F-4D97-AF65-F5344CB8AC3E}">
        <p14:creationId xmlns:p14="http://schemas.microsoft.com/office/powerpoint/2010/main" val="40136985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304800" y="1143000"/>
            <a:ext cx="8382000" cy="3108543"/>
          </a:xfrm>
          <a:prstGeom prst="rect">
            <a:avLst/>
          </a:prstGeom>
        </p:spPr>
        <p:txBody>
          <a:bodyPr wrap="square">
            <a:spAutoFit/>
          </a:bodyPr>
          <a:lstStyle/>
          <a:p>
            <a:r>
              <a:rPr lang="en-US" sz="2800" dirty="0">
                <a:solidFill>
                  <a:srgbClr val="000000"/>
                </a:solidFill>
                <a:latin typeface="Bell MT" panose="02020503060305020303" pitchFamily="18" charset="0"/>
              </a:rPr>
              <a:t>We add DEPARTMENT as an entity and each subject is taught by one </a:t>
            </a:r>
            <a:r>
              <a:rPr lang="en-US" sz="2800" dirty="0" smtClean="0">
                <a:solidFill>
                  <a:srgbClr val="000000"/>
                </a:solidFill>
                <a:latin typeface="Bell MT" panose="02020503060305020303" pitchFamily="18" charset="0"/>
              </a:rPr>
              <a:t>department, hence </a:t>
            </a:r>
            <a:r>
              <a:rPr lang="en-US" sz="2800" dirty="0">
                <a:solidFill>
                  <a:srgbClr val="000000"/>
                </a:solidFill>
                <a:latin typeface="Bell MT" panose="02020503060305020303" pitchFamily="18" charset="0"/>
              </a:rPr>
              <a:t>we introduce the relationship TEACHES between SUBJECT and</a:t>
            </a:r>
            <a:br>
              <a:rPr lang="en-US" sz="2800" dirty="0">
                <a:solidFill>
                  <a:srgbClr val="000000"/>
                </a:solidFill>
                <a:latin typeface="Bell MT" panose="02020503060305020303" pitchFamily="18" charset="0"/>
              </a:rPr>
            </a:br>
            <a:r>
              <a:rPr lang="en-US" sz="2800" dirty="0">
                <a:solidFill>
                  <a:srgbClr val="000000"/>
                </a:solidFill>
                <a:latin typeface="Bell MT" panose="02020503060305020303" pitchFamily="18" charset="0"/>
              </a:rPr>
              <a:t>DEPARTMENT entities. The addition of DEPARTMENT on ER Diagram is </a:t>
            </a:r>
            <a:r>
              <a:rPr lang="en-US" sz="2800" dirty="0" smtClean="0">
                <a:solidFill>
                  <a:srgbClr val="000000"/>
                </a:solidFill>
                <a:latin typeface="Bell MT" panose="02020503060305020303" pitchFamily="18" charset="0"/>
              </a:rPr>
              <a:t>shown in </a:t>
            </a:r>
            <a:r>
              <a:rPr lang="en-US" sz="2800" dirty="0">
                <a:solidFill>
                  <a:srgbClr val="000000"/>
                </a:solidFill>
                <a:latin typeface="Bell MT" panose="02020503060305020303" pitchFamily="18" charset="0"/>
              </a:rPr>
              <a:t>the figure below: </a:t>
            </a:r>
            <a:br>
              <a:rPr lang="en-US" sz="2800" dirty="0">
                <a:solidFill>
                  <a:srgbClr val="000000"/>
                </a:solidFill>
                <a:latin typeface="Bell MT" panose="02020503060305020303" pitchFamily="18" charset="0"/>
              </a:rPr>
            </a:br>
            <a:endParaRPr lang="en-US" sz="2800" dirty="0">
              <a:solidFill>
                <a:srgbClr val="000000"/>
              </a:solidFill>
              <a:latin typeface="Bell MT" panose="02020503060305020303" pitchFamily="18" charset="0"/>
            </a:endParaRPr>
          </a:p>
        </p:txBody>
      </p:sp>
    </p:spTree>
    <p:extLst>
      <p:ext uri="{BB962C8B-B14F-4D97-AF65-F5344CB8AC3E}">
        <p14:creationId xmlns:p14="http://schemas.microsoft.com/office/powerpoint/2010/main" val="5611270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533400" y="297167"/>
            <a:ext cx="7969095" cy="6179833"/>
          </a:xfrm>
          <a:prstGeom prst="rect">
            <a:avLst/>
          </a:prstGeom>
        </p:spPr>
      </p:pic>
    </p:spTree>
    <p:extLst>
      <p:ext uri="{BB962C8B-B14F-4D97-AF65-F5344CB8AC3E}">
        <p14:creationId xmlns:p14="http://schemas.microsoft.com/office/powerpoint/2010/main" val="18568393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 y="152400"/>
            <a:ext cx="8763000" cy="6549791"/>
          </a:xfrm>
          <a:prstGeom prst="rect">
            <a:avLst/>
          </a:prstGeom>
        </p:spPr>
      </p:pic>
    </p:spTree>
    <p:extLst>
      <p:ext uri="{BB962C8B-B14F-4D97-AF65-F5344CB8AC3E}">
        <p14:creationId xmlns:p14="http://schemas.microsoft.com/office/powerpoint/2010/main" val="18945255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6369" y="84663"/>
            <a:ext cx="9087631" cy="6773337"/>
          </a:xfrm>
          <a:prstGeom prst="rect">
            <a:avLst/>
          </a:prstGeom>
        </p:spPr>
      </p:pic>
    </p:spTree>
    <p:extLst>
      <p:ext uri="{BB962C8B-B14F-4D97-AF65-F5344CB8AC3E}">
        <p14:creationId xmlns:p14="http://schemas.microsoft.com/office/powerpoint/2010/main" val="12520299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9144000" cy="6705600"/>
          </a:xfrm>
          <a:prstGeom prst="rect">
            <a:avLst/>
          </a:prstGeom>
        </p:spPr>
      </p:pic>
    </p:spTree>
    <p:extLst>
      <p:ext uri="{BB962C8B-B14F-4D97-AF65-F5344CB8AC3E}">
        <p14:creationId xmlns:p14="http://schemas.microsoft.com/office/powerpoint/2010/main" val="1361601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12188" y="228600"/>
            <a:ext cx="5662423" cy="690574"/>
          </a:xfrm>
          <a:prstGeom prst="rect">
            <a:avLst/>
          </a:prstGeom>
        </p:spPr>
        <p:txBody>
          <a:bodyPr vert="horz" wrap="square" lIns="0" tIns="13335" rIns="0" bIns="0" rtlCol="0">
            <a:spAutoFit/>
          </a:bodyPr>
          <a:lstStyle/>
          <a:p>
            <a:pPr marL="12700">
              <a:lnSpc>
                <a:spcPct val="100000"/>
              </a:lnSpc>
              <a:spcBef>
                <a:spcPts val="105"/>
              </a:spcBef>
            </a:pPr>
            <a:r>
              <a:rPr sz="4400" b="1" spc="-95" dirty="0">
                <a:solidFill>
                  <a:srgbClr val="FF0000"/>
                </a:solidFill>
                <a:latin typeface="Courier New" panose="02070309020205020404" pitchFamily="49" charset="0"/>
                <a:cs typeface="Courier New" panose="02070309020205020404" pitchFamily="49" charset="0"/>
              </a:rPr>
              <a:t>A Simple Example</a:t>
            </a:r>
          </a:p>
        </p:txBody>
      </p:sp>
      <p:sp>
        <p:nvSpPr>
          <p:cNvPr id="7" name="TextBox 6"/>
          <p:cNvSpPr txBox="1"/>
          <p:nvPr/>
        </p:nvSpPr>
        <p:spPr>
          <a:xfrm>
            <a:off x="381000" y="1295400"/>
            <a:ext cx="7924800" cy="4832092"/>
          </a:xfrm>
          <a:prstGeom prst="rect">
            <a:avLst/>
          </a:prstGeom>
          <a:noFill/>
        </p:spPr>
        <p:txBody>
          <a:bodyPr wrap="square" rtlCol="0">
            <a:spAutoFit/>
          </a:bodyPr>
          <a:lstStyle/>
          <a:p>
            <a:pPr algn="just"/>
            <a:r>
              <a:rPr lang="en-US" sz="2800" spc="-30" dirty="0" smtClean="0">
                <a:latin typeface="Times New Roman" panose="02020603050405020304" pitchFamily="18" charset="0"/>
                <a:cs typeface="Times New Roman" panose="02020603050405020304" pitchFamily="18" charset="0"/>
              </a:rPr>
              <a:t>A c</a:t>
            </a:r>
            <a:r>
              <a:rPr lang="en-US" sz="2800" spc="-5" dirty="0" smtClean="0">
                <a:latin typeface="Times New Roman" panose="02020603050405020304" pitchFamily="18" charset="0"/>
                <a:cs typeface="Times New Roman" panose="02020603050405020304" pitchFamily="18" charset="0"/>
              </a:rPr>
              <a:t>ompa</a:t>
            </a:r>
            <a:r>
              <a:rPr lang="en-US" sz="2800" spc="-60" dirty="0" smtClean="0">
                <a:latin typeface="Times New Roman" panose="02020603050405020304" pitchFamily="18" charset="0"/>
                <a:cs typeface="Times New Roman" panose="02020603050405020304" pitchFamily="18" charset="0"/>
              </a:rPr>
              <a:t>n</a:t>
            </a:r>
            <a:r>
              <a:rPr lang="en-US" sz="2800" dirty="0" smtClean="0">
                <a:latin typeface="Times New Roman" panose="02020603050405020304" pitchFamily="18" charset="0"/>
                <a:cs typeface="Times New Roman" panose="02020603050405020304" pitchFamily="18" charset="0"/>
              </a:rPr>
              <a:t>y </a:t>
            </a:r>
            <a:r>
              <a:rPr lang="en-US" sz="2800" spc="-5" dirty="0" smtClean="0">
                <a:latin typeface="Times New Roman" panose="02020603050405020304" pitchFamily="18" charset="0"/>
                <a:cs typeface="Times New Roman" panose="02020603050405020304" pitchFamily="18" charset="0"/>
              </a:rPr>
              <a:t>ha</a:t>
            </a:r>
            <a:r>
              <a:rPr lang="en-US" sz="2800" dirty="0" smtClean="0">
                <a:latin typeface="Times New Roman" panose="02020603050405020304" pitchFamily="18" charset="0"/>
                <a:cs typeface="Times New Roman" panose="02020603050405020304" pitchFamily="18" charset="0"/>
              </a:rPr>
              <a:t>s </a:t>
            </a:r>
            <a:r>
              <a:rPr lang="en-US" sz="2800" spc="-5" dirty="0" smtClean="0">
                <a:latin typeface="Times New Roman" panose="02020603050405020304" pitchFamily="18" charset="0"/>
                <a:cs typeface="Times New Roman" panose="02020603050405020304" pitchFamily="18" charset="0"/>
              </a:rPr>
              <a:t>s</a:t>
            </a:r>
            <a:r>
              <a:rPr lang="en-US" sz="2800" spc="-20" dirty="0" smtClean="0">
                <a:latin typeface="Times New Roman" panose="02020603050405020304" pitchFamily="18" charset="0"/>
                <a:cs typeface="Times New Roman" panose="02020603050405020304" pitchFamily="18" charset="0"/>
              </a:rPr>
              <a:t>e</a:t>
            </a:r>
            <a:r>
              <a:rPr lang="en-US" sz="2800" dirty="0" smtClean="0">
                <a:latin typeface="Times New Roman" panose="02020603050405020304" pitchFamily="18" charset="0"/>
                <a:cs typeface="Times New Roman" panose="02020603050405020304" pitchFamily="18" charset="0"/>
              </a:rPr>
              <a:t>veral </a:t>
            </a:r>
            <a:r>
              <a:rPr lang="en-US" sz="2800" spc="-5" dirty="0" smtClean="0">
                <a:latin typeface="Times New Roman" panose="02020603050405020304" pitchFamily="18" charset="0"/>
                <a:cs typeface="Times New Roman" panose="02020603050405020304" pitchFamily="18" charset="0"/>
              </a:rPr>
              <a:t>departme</a:t>
            </a:r>
            <a:r>
              <a:rPr lang="en-US" sz="2800" spc="-40" dirty="0" smtClean="0">
                <a:latin typeface="Times New Roman" panose="02020603050405020304" pitchFamily="18" charset="0"/>
                <a:cs typeface="Times New Roman" panose="02020603050405020304" pitchFamily="18" charset="0"/>
              </a:rPr>
              <a:t>n</a:t>
            </a:r>
            <a:r>
              <a:rPr lang="en-US" sz="2800" dirty="0" smtClean="0">
                <a:latin typeface="Times New Roman" panose="02020603050405020304" pitchFamily="18" charset="0"/>
                <a:cs typeface="Times New Roman" panose="02020603050405020304" pitchFamily="18" charset="0"/>
              </a:rPr>
              <a:t>t</a:t>
            </a:r>
            <a:r>
              <a:rPr lang="en-US" sz="2800" spc="10" dirty="0" smtClean="0">
                <a:latin typeface="Times New Roman" panose="02020603050405020304" pitchFamily="18" charset="0"/>
                <a:cs typeface="Times New Roman" panose="02020603050405020304" pitchFamily="18" charset="0"/>
              </a:rPr>
              <a:t>s</a:t>
            </a:r>
            <a:r>
              <a:rPr lang="en-US" sz="2800" dirty="0" smtClean="0">
                <a:latin typeface="Times New Roman" panose="02020603050405020304" pitchFamily="18" charset="0"/>
                <a:cs typeface="Times New Roman" panose="02020603050405020304" pitchFamily="18" charset="0"/>
              </a:rPr>
              <a:t>. </a:t>
            </a:r>
            <a:r>
              <a:rPr lang="en-US" sz="2800" spc="-65" dirty="0" smtClean="0">
                <a:latin typeface="Times New Roman" panose="02020603050405020304" pitchFamily="18" charset="0"/>
                <a:cs typeface="Times New Roman" panose="02020603050405020304" pitchFamily="18" charset="0"/>
              </a:rPr>
              <a:t>E</a:t>
            </a:r>
            <a:r>
              <a:rPr lang="en-US" sz="2800" spc="-5" dirty="0" smtClean="0">
                <a:latin typeface="Times New Roman" panose="02020603050405020304" pitchFamily="18" charset="0"/>
                <a:cs typeface="Times New Roman" panose="02020603050405020304" pitchFamily="18" charset="0"/>
              </a:rPr>
              <a:t>ach </a:t>
            </a:r>
            <a:r>
              <a:rPr lang="en-US" sz="2800" spc="-10" dirty="0" smtClean="0">
                <a:latin typeface="Times New Roman" panose="02020603050405020304" pitchFamily="18" charset="0"/>
                <a:cs typeface="Times New Roman" panose="02020603050405020304" pitchFamily="18" charset="0"/>
              </a:rPr>
              <a:t>department </a:t>
            </a:r>
            <a:r>
              <a:rPr lang="en-US" sz="2800" spc="-5" dirty="0">
                <a:latin typeface="Times New Roman" panose="02020603050405020304" pitchFamily="18" charset="0"/>
                <a:cs typeface="Times New Roman" panose="02020603050405020304" pitchFamily="18" charset="0"/>
              </a:rPr>
              <a:t>has </a:t>
            </a:r>
            <a:r>
              <a:rPr lang="en-US" sz="2800" dirty="0">
                <a:latin typeface="Times New Roman" panose="02020603050405020304" pitchFamily="18" charset="0"/>
                <a:cs typeface="Times New Roman" panose="02020603050405020304" pitchFamily="18" charset="0"/>
              </a:rPr>
              <a:t>a supervisor </a:t>
            </a:r>
            <a:r>
              <a:rPr lang="en-US" sz="2800" spc="-5" dirty="0">
                <a:latin typeface="Times New Roman" panose="02020603050405020304" pitchFamily="18" charset="0"/>
                <a:cs typeface="Times New Roman" panose="02020603050405020304" pitchFamily="18" charset="0"/>
              </a:rPr>
              <a:t>and </a:t>
            </a:r>
            <a:r>
              <a:rPr lang="en-US" sz="2800" dirty="0">
                <a:latin typeface="Times New Roman" panose="02020603050405020304" pitchFamily="18" charset="0"/>
                <a:cs typeface="Times New Roman" panose="02020603050405020304" pitchFamily="18" charset="0"/>
              </a:rPr>
              <a:t>at </a:t>
            </a:r>
            <a:r>
              <a:rPr lang="en-US" sz="2800" spc="-10" dirty="0">
                <a:latin typeface="Times New Roman" panose="02020603050405020304" pitchFamily="18" charset="0"/>
                <a:cs typeface="Times New Roman" panose="02020603050405020304" pitchFamily="18" charset="0"/>
              </a:rPr>
              <a:t>least </a:t>
            </a:r>
            <a:r>
              <a:rPr lang="en-US" sz="2800" spc="-5" dirty="0" smtClean="0">
                <a:latin typeface="Times New Roman" panose="02020603050405020304" pitchFamily="18" charset="0"/>
                <a:cs typeface="Times New Roman" panose="02020603050405020304" pitchFamily="18" charset="0"/>
              </a:rPr>
              <a:t>one employee. </a:t>
            </a:r>
            <a:r>
              <a:rPr lang="en-US" sz="2800" spc="-15" dirty="0" smtClean="0">
                <a:latin typeface="Times New Roman" panose="02020603050405020304" pitchFamily="18" charset="0"/>
                <a:cs typeface="Times New Roman" panose="02020603050405020304" pitchFamily="18" charset="0"/>
              </a:rPr>
              <a:t>Every </a:t>
            </a:r>
            <a:r>
              <a:rPr lang="en-US" sz="2800" dirty="0">
                <a:latin typeface="Times New Roman" panose="02020603050405020304" pitchFamily="18" charset="0"/>
                <a:cs typeface="Times New Roman" panose="02020603050405020304" pitchFamily="18" charset="0"/>
              </a:rPr>
              <a:t>supervisor </a:t>
            </a:r>
            <a:r>
              <a:rPr lang="en-US" sz="2800" spc="-5" dirty="0">
                <a:latin typeface="Times New Roman" panose="02020603050405020304" pitchFamily="18" charset="0"/>
                <a:cs typeface="Times New Roman" panose="02020603050405020304" pitchFamily="18" charset="0"/>
              </a:rPr>
              <a:t>has </a:t>
            </a:r>
            <a:r>
              <a:rPr lang="en-US" sz="2800" dirty="0">
                <a:latin typeface="Times New Roman" panose="02020603050405020304" pitchFamily="18" charset="0"/>
                <a:cs typeface="Times New Roman" panose="02020603050405020304" pitchFamily="18" charset="0"/>
              </a:rPr>
              <a:t>only </a:t>
            </a:r>
            <a:r>
              <a:rPr lang="en-US" sz="2800" spc="-5" dirty="0" smtClean="0">
                <a:latin typeface="Times New Roman" panose="02020603050405020304" pitchFamily="18" charset="0"/>
                <a:cs typeface="Times New Roman" panose="02020603050405020304" pitchFamily="18" charset="0"/>
              </a:rPr>
              <a:t>one </a:t>
            </a:r>
            <a:r>
              <a:rPr lang="en-US" sz="2800" spc="-10" dirty="0" smtClean="0">
                <a:latin typeface="Times New Roman" panose="02020603050405020304" pitchFamily="18" charset="0"/>
                <a:cs typeface="Times New Roman" panose="02020603050405020304" pitchFamily="18" charset="0"/>
              </a:rPr>
              <a:t>department </a:t>
            </a:r>
            <a:r>
              <a:rPr lang="en-US" sz="2800" dirty="0">
                <a:latin typeface="Times New Roman" panose="02020603050405020304" pitchFamily="18" charset="0"/>
                <a:cs typeface="Times New Roman" panose="02020603050405020304" pitchFamily="18" charset="0"/>
              </a:rPr>
              <a:t>under </a:t>
            </a:r>
            <a:r>
              <a:rPr lang="en-US" sz="2800" spc="-5" dirty="0">
                <a:latin typeface="Times New Roman" panose="02020603050405020304" pitchFamily="18" charset="0"/>
                <a:cs typeface="Times New Roman" panose="02020603050405020304" pitchFamily="18" charset="0"/>
              </a:rPr>
              <a:t>him. </a:t>
            </a:r>
            <a:r>
              <a:rPr lang="en-US" sz="2800" spc="-10" dirty="0">
                <a:latin typeface="Times New Roman" panose="02020603050405020304" pitchFamily="18" charset="0"/>
                <a:cs typeface="Times New Roman" panose="02020603050405020304" pitchFamily="18" charset="0"/>
              </a:rPr>
              <a:t>Employees </a:t>
            </a:r>
            <a:r>
              <a:rPr lang="en-US" sz="2800" spc="-15" dirty="0">
                <a:latin typeface="Times New Roman" panose="02020603050405020304" pitchFamily="18" charset="0"/>
                <a:cs typeface="Times New Roman" panose="02020603050405020304" pitchFamily="18" charset="0"/>
              </a:rPr>
              <a:t>must </a:t>
            </a:r>
            <a:r>
              <a:rPr lang="en-US" sz="2800" spc="-5" dirty="0" smtClean="0">
                <a:latin typeface="Times New Roman" panose="02020603050405020304" pitchFamily="18" charset="0"/>
                <a:cs typeface="Times New Roman" panose="02020603050405020304" pitchFamily="18" charset="0"/>
              </a:rPr>
              <a:t>be assigned </a:t>
            </a:r>
            <a:r>
              <a:rPr lang="en-US" sz="2800" spc="-20" dirty="0">
                <a:latin typeface="Times New Roman" panose="02020603050405020304" pitchFamily="18" charset="0"/>
                <a:cs typeface="Times New Roman" panose="02020603050405020304" pitchFamily="18" charset="0"/>
              </a:rPr>
              <a:t>to </a:t>
            </a:r>
            <a:r>
              <a:rPr lang="en-US" sz="2800" spc="5" dirty="0">
                <a:latin typeface="Times New Roman" panose="02020603050405020304" pitchFamily="18" charset="0"/>
                <a:cs typeface="Times New Roman" panose="02020603050405020304" pitchFamily="18" charset="0"/>
              </a:rPr>
              <a:t>at </a:t>
            </a:r>
            <a:r>
              <a:rPr lang="en-US" sz="2800" spc="-10" dirty="0">
                <a:latin typeface="Times New Roman" panose="02020603050405020304" pitchFamily="18" charset="0"/>
                <a:cs typeface="Times New Roman" panose="02020603050405020304" pitchFamily="18" charset="0"/>
              </a:rPr>
              <a:t>least </a:t>
            </a:r>
            <a:r>
              <a:rPr lang="en-US" sz="2800" dirty="0">
                <a:latin typeface="Times New Roman" panose="02020603050405020304" pitchFamily="18" charset="0"/>
                <a:cs typeface="Times New Roman" panose="02020603050405020304" pitchFamily="18" charset="0"/>
              </a:rPr>
              <a:t>one, </a:t>
            </a:r>
            <a:r>
              <a:rPr lang="en-US" sz="2800" spc="-5" dirty="0">
                <a:latin typeface="Times New Roman" panose="02020603050405020304" pitchFamily="18" charset="0"/>
                <a:cs typeface="Times New Roman" panose="02020603050405020304" pitchFamily="18" charset="0"/>
              </a:rPr>
              <a:t>but possibly more  departments. </a:t>
            </a:r>
            <a:r>
              <a:rPr lang="en-US" sz="2800" spc="-45" dirty="0">
                <a:latin typeface="Times New Roman" panose="02020603050405020304" pitchFamily="18" charset="0"/>
                <a:cs typeface="Times New Roman" panose="02020603050405020304" pitchFamily="18" charset="0"/>
              </a:rPr>
              <a:t>At </a:t>
            </a:r>
            <a:r>
              <a:rPr lang="en-US" sz="2800" spc="-10" dirty="0">
                <a:latin typeface="Times New Roman" panose="02020603050405020304" pitchFamily="18" charset="0"/>
                <a:cs typeface="Times New Roman" panose="02020603050405020304" pitchFamily="18" charset="0"/>
              </a:rPr>
              <a:t>least </a:t>
            </a:r>
            <a:r>
              <a:rPr lang="en-US" sz="2800" spc="-5" dirty="0">
                <a:latin typeface="Times New Roman" panose="02020603050405020304" pitchFamily="18" charset="0"/>
                <a:cs typeface="Times New Roman" panose="02020603050405020304" pitchFamily="18" charset="0"/>
              </a:rPr>
              <a:t>one employee is assigned </a:t>
            </a:r>
            <a:r>
              <a:rPr lang="en-US" sz="2800" spc="-45" dirty="0">
                <a:latin typeface="Times New Roman" panose="02020603050405020304" pitchFamily="18" charset="0"/>
                <a:cs typeface="Times New Roman" panose="02020603050405020304" pitchFamily="18" charset="0"/>
              </a:rPr>
              <a:t>to  </a:t>
            </a:r>
            <a:r>
              <a:rPr lang="en-US" sz="2800" dirty="0">
                <a:latin typeface="Times New Roman" panose="02020603050405020304" pitchFamily="18" charset="0"/>
                <a:cs typeface="Times New Roman" panose="02020603050405020304" pitchFamily="18" charset="0"/>
              </a:rPr>
              <a:t>a </a:t>
            </a:r>
            <a:r>
              <a:rPr lang="en-US" sz="2800" spc="-5" dirty="0">
                <a:latin typeface="Times New Roman" panose="02020603050405020304" pitchFamily="18" charset="0"/>
                <a:cs typeface="Times New Roman" panose="02020603050405020304" pitchFamily="18" charset="0"/>
              </a:rPr>
              <a:t>project, but an employee may be on </a:t>
            </a:r>
            <a:r>
              <a:rPr lang="en-US" sz="2800" spc="-5" dirty="0" smtClean="0">
                <a:latin typeface="Times New Roman" panose="02020603050405020304" pitchFamily="18" charset="0"/>
                <a:cs typeface="Times New Roman" panose="02020603050405020304" pitchFamily="18" charset="0"/>
              </a:rPr>
              <a:t>vacation and </a:t>
            </a:r>
            <a:r>
              <a:rPr lang="en-US" sz="2800" spc="-5" dirty="0">
                <a:latin typeface="Times New Roman" panose="02020603050405020304" pitchFamily="18" charset="0"/>
                <a:cs typeface="Times New Roman" panose="02020603050405020304" pitchFamily="18" charset="0"/>
              </a:rPr>
              <a:t>not assigned </a:t>
            </a:r>
            <a:r>
              <a:rPr lang="en-US" sz="2800" spc="-25" dirty="0">
                <a:latin typeface="Times New Roman" panose="02020603050405020304" pitchFamily="18" charset="0"/>
                <a:cs typeface="Times New Roman" panose="02020603050405020304" pitchFamily="18" charset="0"/>
              </a:rPr>
              <a:t>to </a:t>
            </a:r>
            <a:r>
              <a:rPr lang="en-US" sz="2800" spc="-20" dirty="0">
                <a:latin typeface="Times New Roman" panose="02020603050405020304" pitchFamily="18" charset="0"/>
                <a:cs typeface="Times New Roman" panose="02020603050405020304" pitchFamily="18" charset="0"/>
              </a:rPr>
              <a:t>any </a:t>
            </a:r>
            <a:r>
              <a:rPr lang="en-US" sz="2800" spc="-5" dirty="0">
                <a:latin typeface="Times New Roman" panose="02020603050405020304" pitchFamily="18" charset="0"/>
                <a:cs typeface="Times New Roman" panose="02020603050405020304" pitchFamily="18" charset="0"/>
              </a:rPr>
              <a:t>projects. The </a:t>
            </a:r>
            <a:r>
              <a:rPr lang="en-US" sz="2800" spc="-10" dirty="0" smtClean="0">
                <a:latin typeface="Times New Roman" panose="02020603050405020304" pitchFamily="18" charset="0"/>
                <a:cs typeface="Times New Roman" panose="02020603050405020304" pitchFamily="18" charset="0"/>
              </a:rPr>
              <a:t>important </a:t>
            </a:r>
            <a:r>
              <a:rPr lang="en-US" sz="2800" spc="-15" dirty="0" smtClean="0">
                <a:latin typeface="Times New Roman" panose="02020603050405020304" pitchFamily="18" charset="0"/>
                <a:cs typeface="Times New Roman" panose="02020603050405020304" pitchFamily="18" charset="0"/>
              </a:rPr>
              <a:t>data</a:t>
            </a:r>
            <a:r>
              <a:rPr lang="en-US" sz="2800" spc="690" dirty="0" smtClean="0">
                <a:latin typeface="Times New Roman" panose="02020603050405020304" pitchFamily="18" charset="0"/>
                <a:cs typeface="Times New Roman" panose="02020603050405020304" pitchFamily="18" charset="0"/>
              </a:rPr>
              <a:t> </a:t>
            </a:r>
            <a:r>
              <a:rPr lang="en-US" sz="2800" spc="-5" dirty="0">
                <a:latin typeface="Times New Roman" panose="02020603050405020304" pitchFamily="18" charset="0"/>
                <a:cs typeface="Times New Roman" panose="02020603050405020304" pitchFamily="18" charset="0"/>
              </a:rPr>
              <a:t>fields are </a:t>
            </a:r>
            <a:r>
              <a:rPr lang="en-US" sz="2800" dirty="0" smtClean="0">
                <a:latin typeface="Times New Roman" panose="02020603050405020304" pitchFamily="18" charset="0"/>
                <a:cs typeface="Times New Roman" panose="02020603050405020304" pitchFamily="18" charset="0"/>
              </a:rPr>
              <a:t>the names </a:t>
            </a:r>
            <a:r>
              <a:rPr lang="en-US" sz="2800" spc="-5" dirty="0">
                <a:latin typeface="Times New Roman" panose="02020603050405020304" pitchFamily="18" charset="0"/>
                <a:cs typeface="Times New Roman" panose="02020603050405020304" pitchFamily="18" charset="0"/>
              </a:rPr>
              <a:t>of </a:t>
            </a:r>
            <a:r>
              <a:rPr lang="en-US" sz="2800" dirty="0" smtClean="0">
                <a:latin typeface="Times New Roman" panose="02020603050405020304" pitchFamily="18" charset="0"/>
                <a:cs typeface="Times New Roman" panose="02020603050405020304" pitchFamily="18" charset="0"/>
              </a:rPr>
              <a:t>the </a:t>
            </a:r>
            <a:r>
              <a:rPr lang="en-US" sz="2800" spc="-5" dirty="0" smtClean="0">
                <a:latin typeface="Times New Roman" panose="02020603050405020304" pitchFamily="18" charset="0"/>
                <a:cs typeface="Times New Roman" panose="02020603050405020304" pitchFamily="18" charset="0"/>
              </a:rPr>
              <a:t>departments</a:t>
            </a:r>
            <a:r>
              <a:rPr lang="en-US" sz="2800" spc="-5" dirty="0">
                <a:latin typeface="Times New Roman" panose="02020603050405020304" pitchFamily="18" charset="0"/>
                <a:cs typeface="Times New Roman" panose="02020603050405020304" pitchFamily="18" charset="0"/>
              </a:rPr>
              <a:t>,  projects, </a:t>
            </a:r>
            <a:r>
              <a:rPr lang="en-US" sz="2800" dirty="0">
                <a:latin typeface="Times New Roman" panose="02020603050405020304" pitchFamily="18" charset="0"/>
                <a:cs typeface="Times New Roman" panose="02020603050405020304" pitchFamily="18" charset="0"/>
              </a:rPr>
              <a:t>supervisors </a:t>
            </a:r>
            <a:r>
              <a:rPr lang="en-US" sz="2800" spc="-5" dirty="0">
                <a:latin typeface="Times New Roman" panose="02020603050405020304" pitchFamily="18" charset="0"/>
                <a:cs typeface="Times New Roman" panose="02020603050405020304" pitchFamily="18" charset="0"/>
              </a:rPr>
              <a:t>and employees, as </a:t>
            </a:r>
            <a:r>
              <a:rPr lang="en-US" sz="2800" dirty="0">
                <a:latin typeface="Times New Roman" panose="02020603050405020304" pitchFamily="18" charset="0"/>
                <a:cs typeface="Times New Roman" panose="02020603050405020304" pitchFamily="18" charset="0"/>
              </a:rPr>
              <a:t>well </a:t>
            </a:r>
            <a:r>
              <a:rPr lang="en-US" sz="2800" spc="-5" dirty="0">
                <a:latin typeface="Times New Roman" panose="02020603050405020304" pitchFamily="18" charset="0"/>
                <a:cs typeface="Times New Roman" panose="02020603050405020304" pitchFamily="18" charset="0"/>
              </a:rPr>
              <a:t>as </a:t>
            </a:r>
            <a:r>
              <a:rPr lang="en-US" sz="2800" dirty="0">
                <a:latin typeface="Times New Roman" panose="02020603050405020304" pitchFamily="18" charset="0"/>
                <a:cs typeface="Times New Roman" panose="02020603050405020304" pitchFamily="18" charset="0"/>
              </a:rPr>
              <a:t>the  supervisor and </a:t>
            </a:r>
            <a:r>
              <a:rPr lang="en-US" sz="2800" spc="-5" dirty="0">
                <a:latin typeface="Times New Roman" panose="02020603050405020304" pitchFamily="18" charset="0"/>
                <a:cs typeface="Times New Roman" panose="02020603050405020304" pitchFamily="18" charset="0"/>
              </a:rPr>
              <a:t>employee number and </a:t>
            </a:r>
            <a:r>
              <a:rPr lang="en-US" sz="2800" dirty="0">
                <a:latin typeface="Times New Roman" panose="02020603050405020304" pitchFamily="18" charset="0"/>
                <a:cs typeface="Times New Roman" panose="02020603050405020304" pitchFamily="18" charset="0"/>
              </a:rPr>
              <a:t>a </a:t>
            </a:r>
            <a:r>
              <a:rPr lang="en-US" sz="2800" spc="-5" dirty="0">
                <a:latin typeface="Times New Roman" panose="02020603050405020304" pitchFamily="18" charset="0"/>
                <a:cs typeface="Times New Roman" panose="02020603050405020304" pitchFamily="18" charset="0"/>
              </a:rPr>
              <a:t>unique  project</a:t>
            </a:r>
            <a:r>
              <a:rPr lang="en-US" sz="2800" spc="-10" dirty="0">
                <a:latin typeface="Times New Roman" panose="02020603050405020304" pitchFamily="18" charset="0"/>
                <a:cs typeface="Times New Roman" panose="02020603050405020304" pitchFamily="18" charset="0"/>
              </a:rPr>
              <a:t> </a:t>
            </a:r>
            <a:r>
              <a:rPr lang="en-US" sz="2800" spc="-40" dirty="0">
                <a:latin typeface="Times New Roman" panose="02020603050405020304" pitchFamily="18" charset="0"/>
                <a:cs typeface="Times New Roman" panose="02020603050405020304" pitchFamily="18" charset="0"/>
              </a:rPr>
              <a:t>number</a:t>
            </a:r>
            <a:r>
              <a:rPr lang="en-US" sz="2800" spc="-40" dirty="0" smtClean="0">
                <a:latin typeface="Times New Roman" panose="02020603050405020304" pitchFamily="18" charset="0"/>
                <a:cs typeface="Times New Roman" panose="02020603050405020304" pitchFamily="18" charset="0"/>
              </a:rPr>
              <a:t>.</a:t>
            </a:r>
            <a:endParaRPr lang="en-US" sz="2800" spc="-4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647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96" y="152400"/>
            <a:ext cx="4653280" cy="689932"/>
          </a:xfrm>
          <a:prstGeom prst="rect">
            <a:avLst/>
          </a:prstGeom>
        </p:spPr>
        <p:txBody>
          <a:bodyPr vert="horz" wrap="square" lIns="0" tIns="12700" rIns="0" bIns="0" rtlCol="0">
            <a:spAutoFit/>
          </a:bodyPr>
          <a:lstStyle/>
          <a:p>
            <a:pPr marL="12700">
              <a:lnSpc>
                <a:spcPct val="100000"/>
              </a:lnSpc>
              <a:spcBef>
                <a:spcPts val="100"/>
              </a:spcBef>
            </a:pPr>
            <a:r>
              <a:rPr sz="4400" b="1" kern="1200" spc="-95" dirty="0" smtClean="0">
                <a:solidFill>
                  <a:srgbClr val="FF0000"/>
                </a:solidFill>
                <a:latin typeface="Courier New" panose="02070309020205020404" pitchFamily="49" charset="0"/>
                <a:cs typeface="Courier New" panose="02070309020205020404" pitchFamily="49" charset="0"/>
              </a:rPr>
              <a:t>Entity</a:t>
            </a:r>
            <a:r>
              <a:rPr lang="en-US" sz="4400" b="1" kern="1200" spc="-95" dirty="0" smtClean="0">
                <a:solidFill>
                  <a:srgbClr val="FF0000"/>
                </a:solidFill>
                <a:latin typeface="Courier New" panose="02070309020205020404" pitchFamily="49" charset="0"/>
                <a:cs typeface="Courier New" panose="02070309020205020404" pitchFamily="49" charset="0"/>
              </a:rPr>
              <a:t> set</a:t>
            </a:r>
            <a:endParaRPr sz="4400" b="1" kern="1200" spc="-95" dirty="0">
              <a:solidFill>
                <a:srgbClr val="FF0000"/>
              </a:solidFill>
              <a:latin typeface="Courier New" panose="02070309020205020404" pitchFamily="49" charset="0"/>
              <a:cs typeface="Courier New" panose="02070309020205020404" pitchFamily="49" charset="0"/>
            </a:endParaRPr>
          </a:p>
        </p:txBody>
      </p:sp>
      <p:sp>
        <p:nvSpPr>
          <p:cNvPr id="7" name="TextBox 6"/>
          <p:cNvSpPr txBox="1"/>
          <p:nvPr/>
        </p:nvSpPr>
        <p:spPr>
          <a:xfrm>
            <a:off x="533400" y="990600"/>
            <a:ext cx="8153400" cy="4862870"/>
          </a:xfrm>
          <a:prstGeom prst="rect">
            <a:avLst/>
          </a:prstGeom>
          <a:noFill/>
        </p:spPr>
        <p:txBody>
          <a:bodyPr wrap="square" rtlCol="0">
            <a:spAutoFit/>
          </a:bodyPr>
          <a:lstStyle/>
          <a:p>
            <a:pPr marL="12700" lvl="0">
              <a:spcBef>
                <a:spcPts val="600"/>
              </a:spcBef>
              <a:defRPr/>
            </a:pPr>
            <a:r>
              <a:rPr lang="en-US" sz="3200" spc="-5" dirty="0">
                <a:solidFill>
                  <a:prstClr val="black"/>
                </a:solidFill>
                <a:latin typeface="Times New Roman"/>
                <a:cs typeface="Times New Roman"/>
              </a:rPr>
              <a:t>An </a:t>
            </a:r>
            <a:r>
              <a:rPr lang="en-US" sz="3200" b="1" spc="-5" dirty="0">
                <a:solidFill>
                  <a:srgbClr val="BF0000"/>
                </a:solidFill>
                <a:uFill>
                  <a:solidFill>
                    <a:srgbClr val="BF0000"/>
                  </a:solidFill>
                </a:uFill>
                <a:latin typeface="Times New Roman"/>
                <a:cs typeface="Times New Roman"/>
              </a:rPr>
              <a:t>entity set</a:t>
            </a:r>
            <a:r>
              <a:rPr lang="en-US" sz="3200" b="1" spc="-5" dirty="0">
                <a:solidFill>
                  <a:srgbClr val="BF0000"/>
                </a:solidFill>
                <a:latin typeface="Times New Roman"/>
                <a:cs typeface="Times New Roman"/>
              </a:rPr>
              <a:t> </a:t>
            </a:r>
            <a:r>
              <a:rPr lang="en-US" sz="3200" dirty="0">
                <a:solidFill>
                  <a:prstClr val="black"/>
                </a:solidFill>
                <a:latin typeface="Times New Roman"/>
                <a:cs typeface="Times New Roman"/>
              </a:rPr>
              <a:t>is a collection of </a:t>
            </a:r>
            <a:r>
              <a:rPr lang="en-US" sz="3200" spc="-5" dirty="0">
                <a:solidFill>
                  <a:prstClr val="black"/>
                </a:solidFill>
                <a:latin typeface="Times New Roman"/>
                <a:cs typeface="Times New Roman"/>
              </a:rPr>
              <a:t>similar </a:t>
            </a:r>
            <a:r>
              <a:rPr lang="en-US" sz="3200" dirty="0">
                <a:solidFill>
                  <a:prstClr val="black"/>
                </a:solidFill>
                <a:latin typeface="Times New Roman"/>
                <a:cs typeface="Times New Roman"/>
              </a:rPr>
              <a:t>types of</a:t>
            </a:r>
            <a:r>
              <a:rPr lang="en-US" sz="3200" spc="-10" dirty="0">
                <a:solidFill>
                  <a:prstClr val="black"/>
                </a:solidFill>
                <a:latin typeface="Times New Roman"/>
                <a:cs typeface="Times New Roman"/>
              </a:rPr>
              <a:t> </a:t>
            </a:r>
            <a:r>
              <a:rPr lang="en-US" sz="3200" dirty="0" smtClean="0">
                <a:solidFill>
                  <a:prstClr val="black"/>
                </a:solidFill>
                <a:latin typeface="Times New Roman"/>
                <a:cs typeface="Times New Roman"/>
              </a:rPr>
              <a:t>entities.</a:t>
            </a:r>
          </a:p>
          <a:p>
            <a:pPr marL="469900" lvl="0" indent="-457200">
              <a:spcBef>
                <a:spcPts val="600"/>
              </a:spcBef>
              <a:buFont typeface="Arial" panose="020B0604020202020204" pitchFamily="34" charset="0"/>
              <a:buChar char="•"/>
              <a:defRPr/>
            </a:pPr>
            <a:r>
              <a:rPr lang="en-US" sz="3200" spc="-5" dirty="0" smtClean="0">
                <a:solidFill>
                  <a:prstClr val="black"/>
                </a:solidFill>
                <a:latin typeface="Times New Roman"/>
                <a:cs typeface="Times New Roman"/>
              </a:rPr>
              <a:t>A</a:t>
            </a:r>
            <a:r>
              <a:rPr lang="en-US" sz="3200" dirty="0" smtClean="0">
                <a:solidFill>
                  <a:prstClr val="black"/>
                </a:solidFill>
                <a:latin typeface="Times New Roman"/>
                <a:cs typeface="Times New Roman"/>
              </a:rPr>
              <a:t>n </a:t>
            </a:r>
            <a:r>
              <a:rPr lang="en-US" sz="3200" spc="-5" dirty="0" smtClean="0">
                <a:solidFill>
                  <a:prstClr val="black"/>
                </a:solidFill>
                <a:latin typeface="Times New Roman"/>
                <a:cs typeface="Times New Roman"/>
              </a:rPr>
              <a:t>e</a:t>
            </a:r>
            <a:r>
              <a:rPr lang="en-US" sz="3200" dirty="0" smtClean="0">
                <a:solidFill>
                  <a:prstClr val="black"/>
                </a:solidFill>
                <a:latin typeface="Times New Roman"/>
                <a:cs typeface="Times New Roman"/>
              </a:rPr>
              <a:t>nt</a:t>
            </a:r>
            <a:r>
              <a:rPr lang="en-US" sz="3200" spc="10" dirty="0" smtClean="0">
                <a:solidFill>
                  <a:prstClr val="black"/>
                </a:solidFill>
                <a:latin typeface="Times New Roman"/>
                <a:cs typeface="Times New Roman"/>
              </a:rPr>
              <a:t>i</a:t>
            </a:r>
            <a:r>
              <a:rPr lang="en-US" sz="3200" dirty="0" smtClean="0">
                <a:solidFill>
                  <a:prstClr val="black"/>
                </a:solidFill>
                <a:latin typeface="Times New Roman"/>
                <a:cs typeface="Times New Roman"/>
              </a:rPr>
              <a:t>ty s</a:t>
            </a:r>
            <a:r>
              <a:rPr lang="en-US" sz="3200" spc="-5" dirty="0" smtClean="0">
                <a:solidFill>
                  <a:prstClr val="black"/>
                </a:solidFill>
                <a:latin typeface="Times New Roman"/>
                <a:cs typeface="Times New Roman"/>
              </a:rPr>
              <a:t>e</a:t>
            </a:r>
            <a:r>
              <a:rPr lang="en-US" sz="3200" dirty="0" smtClean="0">
                <a:solidFill>
                  <a:prstClr val="black"/>
                </a:solidFill>
                <a:latin typeface="Times New Roman"/>
                <a:cs typeface="Times New Roman"/>
              </a:rPr>
              <a:t>t </a:t>
            </a:r>
            <a:r>
              <a:rPr lang="en-US" sz="3200" spc="-20" dirty="0" smtClean="0">
                <a:solidFill>
                  <a:prstClr val="black"/>
                </a:solidFill>
                <a:latin typeface="Times New Roman"/>
                <a:cs typeface="Times New Roman"/>
              </a:rPr>
              <a:t>m</a:t>
            </a:r>
            <a:r>
              <a:rPr lang="en-US" sz="3200" dirty="0" smtClean="0">
                <a:solidFill>
                  <a:prstClr val="black"/>
                </a:solidFill>
                <a:latin typeface="Times New Roman"/>
                <a:cs typeface="Times New Roman"/>
              </a:rPr>
              <a:t>ay contain </a:t>
            </a:r>
            <a:r>
              <a:rPr lang="en-US" sz="3200" b="1" i="1" dirty="0" smtClean="0">
                <a:solidFill>
                  <a:prstClr val="black"/>
                </a:solidFill>
                <a:latin typeface="Times New Roman"/>
                <a:cs typeface="Times New Roman"/>
              </a:rPr>
              <a:t>e</a:t>
            </a:r>
            <a:r>
              <a:rPr lang="en-US" sz="3200" b="1" i="1" spc="-10" dirty="0" smtClean="0">
                <a:solidFill>
                  <a:prstClr val="black"/>
                </a:solidFill>
                <a:latin typeface="Times New Roman"/>
                <a:cs typeface="Times New Roman"/>
              </a:rPr>
              <a:t>n</a:t>
            </a:r>
            <a:r>
              <a:rPr lang="en-US" sz="3200" b="1" i="1" spc="10" dirty="0" smtClean="0">
                <a:solidFill>
                  <a:prstClr val="black"/>
                </a:solidFill>
                <a:latin typeface="Times New Roman"/>
                <a:cs typeface="Times New Roman"/>
              </a:rPr>
              <a:t>t</a:t>
            </a:r>
            <a:r>
              <a:rPr lang="en-US" sz="3200" b="1" i="1" dirty="0" smtClean="0">
                <a:solidFill>
                  <a:prstClr val="black"/>
                </a:solidFill>
                <a:latin typeface="Times New Roman"/>
                <a:cs typeface="Times New Roman"/>
              </a:rPr>
              <a:t>ities </a:t>
            </a:r>
            <a:r>
              <a:rPr lang="en-US" sz="3200" b="1" i="1" spc="-5" dirty="0" smtClean="0">
                <a:solidFill>
                  <a:prstClr val="black"/>
                </a:solidFill>
                <a:latin typeface="Times New Roman"/>
                <a:cs typeface="Times New Roman"/>
              </a:rPr>
              <a:t>w</a:t>
            </a:r>
            <a:r>
              <a:rPr lang="en-US" sz="3200" b="1" i="1" dirty="0" smtClean="0">
                <a:solidFill>
                  <a:prstClr val="black"/>
                </a:solidFill>
                <a:latin typeface="Times New Roman"/>
                <a:cs typeface="Times New Roman"/>
              </a:rPr>
              <a:t>ith a</a:t>
            </a:r>
            <a:r>
              <a:rPr lang="en-US" sz="3200" b="1" i="1" spc="10" dirty="0" smtClean="0">
                <a:solidFill>
                  <a:prstClr val="black"/>
                </a:solidFill>
                <a:latin typeface="Times New Roman"/>
                <a:cs typeface="Times New Roman"/>
              </a:rPr>
              <a:t>t</a:t>
            </a:r>
            <a:r>
              <a:rPr lang="en-US" sz="3200" b="1" i="1" dirty="0" smtClean="0">
                <a:solidFill>
                  <a:prstClr val="black"/>
                </a:solidFill>
                <a:latin typeface="Times New Roman"/>
                <a:cs typeface="Times New Roman"/>
              </a:rPr>
              <a:t>t</a:t>
            </a:r>
            <a:r>
              <a:rPr lang="en-US" sz="3200" b="1" i="1" spc="-10" dirty="0" smtClean="0">
                <a:solidFill>
                  <a:prstClr val="black"/>
                </a:solidFill>
                <a:latin typeface="Times New Roman"/>
                <a:cs typeface="Times New Roman"/>
              </a:rPr>
              <a:t>r</a:t>
            </a:r>
            <a:r>
              <a:rPr lang="en-US" sz="3200" b="1" i="1" spc="10" dirty="0" smtClean="0">
                <a:solidFill>
                  <a:prstClr val="black"/>
                </a:solidFill>
                <a:latin typeface="Times New Roman"/>
                <a:cs typeface="Times New Roman"/>
              </a:rPr>
              <a:t>i</a:t>
            </a:r>
            <a:r>
              <a:rPr lang="en-US" sz="3200" b="1" i="1" spc="-10" dirty="0" smtClean="0">
                <a:solidFill>
                  <a:prstClr val="black"/>
                </a:solidFill>
                <a:latin typeface="Times New Roman"/>
                <a:cs typeface="Times New Roman"/>
              </a:rPr>
              <a:t>b</a:t>
            </a:r>
            <a:r>
              <a:rPr lang="en-US" sz="3200" b="1" i="1" dirty="0" smtClean="0">
                <a:solidFill>
                  <a:prstClr val="black"/>
                </a:solidFill>
                <a:latin typeface="Times New Roman"/>
                <a:cs typeface="Times New Roman"/>
              </a:rPr>
              <a:t>ute s</a:t>
            </a:r>
            <a:r>
              <a:rPr lang="en-US" sz="3200" b="1" i="1" spc="-10" dirty="0" smtClean="0">
                <a:solidFill>
                  <a:prstClr val="black"/>
                </a:solidFill>
                <a:latin typeface="Times New Roman"/>
                <a:cs typeface="Times New Roman"/>
              </a:rPr>
              <a:t>h</a:t>
            </a:r>
            <a:r>
              <a:rPr lang="en-US" sz="3200" b="1" i="1" dirty="0" smtClean="0">
                <a:solidFill>
                  <a:prstClr val="black"/>
                </a:solidFill>
                <a:latin typeface="Times New Roman"/>
                <a:cs typeface="Times New Roman"/>
              </a:rPr>
              <a:t>ari</a:t>
            </a:r>
            <a:r>
              <a:rPr lang="en-US" sz="3200" b="1" i="1" spc="-10" dirty="0" smtClean="0">
                <a:solidFill>
                  <a:prstClr val="black"/>
                </a:solidFill>
                <a:latin typeface="Times New Roman"/>
                <a:cs typeface="Times New Roman"/>
              </a:rPr>
              <a:t>n</a:t>
            </a:r>
            <a:r>
              <a:rPr lang="en-US" sz="3200" b="1" i="1" dirty="0" smtClean="0">
                <a:solidFill>
                  <a:prstClr val="black"/>
                </a:solidFill>
                <a:latin typeface="Times New Roman"/>
                <a:cs typeface="Times New Roman"/>
              </a:rPr>
              <a:t>g similar</a:t>
            </a:r>
            <a:r>
              <a:rPr lang="en-US" sz="3200" b="1" i="1" spc="-5" dirty="0">
                <a:solidFill>
                  <a:prstClr val="black"/>
                </a:solidFill>
                <a:latin typeface="Times New Roman"/>
                <a:cs typeface="Times New Roman"/>
              </a:rPr>
              <a:t> </a:t>
            </a:r>
            <a:r>
              <a:rPr lang="en-US" sz="3200" b="1" i="1" spc="-5" dirty="0" smtClean="0">
                <a:solidFill>
                  <a:prstClr val="black"/>
                </a:solidFill>
                <a:latin typeface="Times New Roman"/>
                <a:cs typeface="Times New Roman"/>
              </a:rPr>
              <a:t>values.</a:t>
            </a:r>
            <a:endParaRPr lang="en-US" sz="3200" dirty="0" smtClean="0">
              <a:solidFill>
                <a:prstClr val="black"/>
              </a:solidFill>
              <a:latin typeface="Times New Roman"/>
              <a:cs typeface="Times New Roman"/>
            </a:endParaRPr>
          </a:p>
          <a:p>
            <a:pPr marL="469900" lvl="0" indent="-457200">
              <a:spcBef>
                <a:spcPts val="600"/>
              </a:spcBef>
              <a:buFont typeface="Arial" panose="020B0604020202020204" pitchFamily="34" charset="0"/>
              <a:buChar char="•"/>
              <a:defRPr/>
            </a:pPr>
            <a:r>
              <a:rPr lang="en-US" sz="3200" spc="-5" dirty="0" smtClean="0">
                <a:solidFill>
                  <a:prstClr val="black"/>
                </a:solidFill>
                <a:latin typeface="Times New Roman"/>
                <a:cs typeface="Times New Roman"/>
              </a:rPr>
              <a:t>For</a:t>
            </a:r>
            <a:r>
              <a:rPr lang="en-US" sz="3200" dirty="0" smtClean="0">
                <a:solidFill>
                  <a:prstClr val="black"/>
                </a:solidFill>
                <a:latin typeface="Times New Roman"/>
                <a:cs typeface="Times New Roman"/>
              </a:rPr>
              <a:t> </a:t>
            </a:r>
            <a:r>
              <a:rPr lang="en-US" sz="3200" spc="-5" dirty="0" smtClean="0">
                <a:solidFill>
                  <a:prstClr val="black"/>
                </a:solidFill>
                <a:latin typeface="Times New Roman"/>
                <a:cs typeface="Times New Roman"/>
              </a:rPr>
              <a:t>example,</a:t>
            </a:r>
            <a:endParaRPr lang="en-US" sz="3200" dirty="0" smtClean="0">
              <a:solidFill>
                <a:prstClr val="black"/>
              </a:solidFill>
              <a:latin typeface="Times New Roman"/>
              <a:cs typeface="Times New Roman"/>
            </a:endParaRPr>
          </a:p>
          <a:p>
            <a:pPr marL="927100" lvl="1" indent="-457200">
              <a:spcBef>
                <a:spcPts val="600"/>
              </a:spcBef>
              <a:buFont typeface="Arial" panose="020B0604020202020204" pitchFamily="34" charset="0"/>
              <a:buChar char="•"/>
              <a:defRPr/>
            </a:pPr>
            <a:r>
              <a:rPr lang="en-US" sz="2800" dirty="0" smtClean="0">
                <a:solidFill>
                  <a:prstClr val="black"/>
                </a:solidFill>
                <a:latin typeface="Times New Roman"/>
                <a:cs typeface="Times New Roman"/>
              </a:rPr>
              <a:t>a </a:t>
            </a:r>
            <a:r>
              <a:rPr lang="en-US" sz="2800" dirty="0">
                <a:solidFill>
                  <a:prstClr val="black"/>
                </a:solidFill>
                <a:latin typeface="Times New Roman"/>
                <a:cs typeface="Times New Roman"/>
              </a:rPr>
              <a:t>Students </a:t>
            </a:r>
            <a:r>
              <a:rPr lang="en-US" sz="2800" spc="-5" dirty="0">
                <a:solidFill>
                  <a:prstClr val="black"/>
                </a:solidFill>
                <a:latin typeface="Times New Roman"/>
                <a:cs typeface="Times New Roman"/>
              </a:rPr>
              <a:t>set </a:t>
            </a:r>
            <a:r>
              <a:rPr lang="en-US" sz="2800" spc="-10" dirty="0">
                <a:solidFill>
                  <a:prstClr val="black"/>
                </a:solidFill>
                <a:latin typeface="Times New Roman"/>
                <a:cs typeface="Times New Roman"/>
              </a:rPr>
              <a:t>may </a:t>
            </a:r>
            <a:r>
              <a:rPr lang="en-US" sz="2800" dirty="0">
                <a:solidFill>
                  <a:prstClr val="black"/>
                </a:solidFill>
                <a:latin typeface="Times New Roman"/>
                <a:cs typeface="Times New Roman"/>
              </a:rPr>
              <a:t>contain all the students of a</a:t>
            </a:r>
            <a:r>
              <a:rPr lang="en-US" sz="2800" spc="-30" dirty="0">
                <a:solidFill>
                  <a:prstClr val="black"/>
                </a:solidFill>
                <a:latin typeface="Times New Roman"/>
                <a:cs typeface="Times New Roman"/>
              </a:rPr>
              <a:t> </a:t>
            </a:r>
            <a:r>
              <a:rPr lang="en-US" sz="2800" dirty="0" smtClean="0">
                <a:solidFill>
                  <a:prstClr val="black"/>
                </a:solidFill>
                <a:latin typeface="Times New Roman"/>
                <a:cs typeface="Times New Roman"/>
              </a:rPr>
              <a:t>school.</a:t>
            </a:r>
          </a:p>
          <a:p>
            <a:pPr marL="927100" lvl="1" indent="-457200">
              <a:spcBef>
                <a:spcPts val="600"/>
              </a:spcBef>
              <a:buFont typeface="Arial" panose="020B0604020202020204" pitchFamily="34" charset="0"/>
              <a:buChar char="•"/>
              <a:defRPr/>
            </a:pPr>
            <a:r>
              <a:rPr lang="en-US" sz="2800" spc="10" dirty="0" smtClean="0">
                <a:solidFill>
                  <a:prstClr val="black"/>
                </a:solidFill>
                <a:latin typeface="Times New Roman"/>
                <a:cs typeface="Times New Roman"/>
              </a:rPr>
              <a:t>Lecturer</a:t>
            </a:r>
            <a:r>
              <a:rPr lang="en-US" sz="2800" dirty="0" smtClean="0">
                <a:solidFill>
                  <a:prstClr val="black"/>
                </a:solidFill>
                <a:latin typeface="Times New Roman"/>
                <a:cs typeface="Times New Roman"/>
              </a:rPr>
              <a:t> </a:t>
            </a:r>
            <a:r>
              <a:rPr lang="en-US" sz="2800" spc="-10" dirty="0" smtClean="0">
                <a:solidFill>
                  <a:prstClr val="black"/>
                </a:solidFill>
                <a:latin typeface="Times New Roman"/>
                <a:cs typeface="Times New Roman"/>
              </a:rPr>
              <a:t>s</a:t>
            </a:r>
            <a:r>
              <a:rPr lang="en-US" sz="2800" dirty="0" smtClean="0">
                <a:solidFill>
                  <a:prstClr val="black"/>
                </a:solidFill>
                <a:latin typeface="Times New Roman"/>
                <a:cs typeface="Times New Roman"/>
              </a:rPr>
              <a:t>et </a:t>
            </a:r>
            <a:r>
              <a:rPr lang="en-US" sz="2800" spc="-20" dirty="0" smtClean="0">
                <a:solidFill>
                  <a:prstClr val="black"/>
                </a:solidFill>
                <a:latin typeface="Times New Roman"/>
                <a:cs typeface="Times New Roman"/>
              </a:rPr>
              <a:t>m</a:t>
            </a:r>
            <a:r>
              <a:rPr lang="en-US" sz="2800" spc="-5" dirty="0" smtClean="0">
                <a:solidFill>
                  <a:prstClr val="black"/>
                </a:solidFill>
                <a:latin typeface="Times New Roman"/>
                <a:cs typeface="Times New Roman"/>
              </a:rPr>
              <a:t>a</a:t>
            </a:r>
            <a:r>
              <a:rPr lang="en-US" sz="2800" dirty="0" smtClean="0">
                <a:solidFill>
                  <a:prstClr val="black"/>
                </a:solidFill>
                <a:latin typeface="Times New Roman"/>
                <a:cs typeface="Times New Roman"/>
              </a:rPr>
              <a:t>y contain all </a:t>
            </a:r>
            <a:r>
              <a:rPr lang="en-US" sz="2800" spc="10" dirty="0" smtClean="0">
                <a:solidFill>
                  <a:prstClr val="black"/>
                </a:solidFill>
                <a:latin typeface="Times New Roman"/>
                <a:cs typeface="Times New Roman"/>
              </a:rPr>
              <a:t>t</a:t>
            </a:r>
            <a:r>
              <a:rPr lang="en-US" sz="2800" dirty="0" smtClean="0">
                <a:solidFill>
                  <a:prstClr val="black"/>
                </a:solidFill>
                <a:latin typeface="Times New Roman"/>
                <a:cs typeface="Times New Roman"/>
              </a:rPr>
              <a:t>he Lecturers of</a:t>
            </a:r>
            <a:r>
              <a:rPr lang="en-US" sz="2800" dirty="0">
                <a:solidFill>
                  <a:prstClr val="black"/>
                </a:solidFill>
                <a:latin typeface="Times New Roman"/>
                <a:cs typeface="Times New Roman"/>
              </a:rPr>
              <a:t>	</a:t>
            </a:r>
            <a:r>
              <a:rPr lang="en-US" sz="2800" dirty="0" smtClean="0">
                <a:solidFill>
                  <a:prstClr val="black"/>
                </a:solidFill>
                <a:latin typeface="Times New Roman"/>
                <a:cs typeface="Times New Roman"/>
              </a:rPr>
              <a:t>the University from </a:t>
            </a:r>
            <a:r>
              <a:rPr lang="en-US" sz="2800" dirty="0">
                <a:solidFill>
                  <a:prstClr val="black"/>
                </a:solidFill>
                <a:latin typeface="Times New Roman"/>
                <a:cs typeface="Times New Roman"/>
              </a:rPr>
              <a:t>all </a:t>
            </a:r>
            <a:r>
              <a:rPr lang="en-US" sz="2800" spc="-5" dirty="0" smtClean="0">
                <a:solidFill>
                  <a:prstClr val="black"/>
                </a:solidFill>
                <a:latin typeface="Times New Roman"/>
                <a:cs typeface="Times New Roman"/>
              </a:rPr>
              <a:t>faculties.</a:t>
            </a:r>
          </a:p>
          <a:p>
            <a:endParaRPr lang="en-US" dirty="0"/>
          </a:p>
        </p:txBody>
      </p:sp>
    </p:spTree>
    <p:extLst>
      <p:ext uri="{BB962C8B-B14F-4D97-AF65-F5344CB8AC3E}">
        <p14:creationId xmlns:p14="http://schemas.microsoft.com/office/powerpoint/2010/main" val="25258686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noFill/>
        </p:spPr>
        <p:txBody>
          <a:bodyPr wrap="square" lIns="0" tIns="0" rIns="0" bIns="0" rtlCol="0"/>
          <a:lstStyle/>
          <a:p>
            <a:endParaRPr/>
          </a:p>
        </p:txBody>
      </p:sp>
      <p:sp>
        <p:nvSpPr>
          <p:cNvPr id="3" name="object 3"/>
          <p:cNvSpPr txBox="1"/>
          <p:nvPr/>
        </p:nvSpPr>
        <p:spPr>
          <a:xfrm>
            <a:off x="609600" y="1782962"/>
            <a:ext cx="7772400" cy="3932038"/>
          </a:xfrm>
          <a:prstGeom prst="rect">
            <a:avLst/>
          </a:prstGeom>
        </p:spPr>
        <p:txBody>
          <a:bodyPr vert="horz" wrap="square" lIns="0" tIns="92075" rIns="0" bIns="0" rtlCol="0">
            <a:spAutoFit/>
          </a:bodyPr>
          <a:lstStyle/>
          <a:p>
            <a:pPr marL="12700" marR="5080" algn="just">
              <a:lnSpc>
                <a:spcPct val="81300"/>
              </a:lnSpc>
              <a:spcBef>
                <a:spcPts val="725"/>
              </a:spcBef>
              <a:tabLst>
                <a:tab pos="355600" algn="l"/>
              </a:tabLst>
            </a:pPr>
            <a:r>
              <a:rPr sz="2800" spc="-5" dirty="0">
                <a:latin typeface="Times New Roman" panose="02020603050405020304" pitchFamily="18" charset="0"/>
                <a:cs typeface="Times New Roman" panose="02020603050405020304" pitchFamily="18" charset="0"/>
              </a:rPr>
              <a:t>A </a:t>
            </a:r>
            <a:r>
              <a:rPr sz="2800" spc="-15" dirty="0">
                <a:latin typeface="Times New Roman" panose="02020603050405020304" pitchFamily="18" charset="0"/>
                <a:cs typeface="Times New Roman" panose="02020603050405020304" pitchFamily="18" charset="0"/>
              </a:rPr>
              <a:t>company </a:t>
            </a:r>
            <a:r>
              <a:rPr sz="2800" spc="-5" dirty="0">
                <a:latin typeface="Times New Roman" panose="02020603050405020304" pitchFamily="18" charset="0"/>
                <a:cs typeface="Times New Roman" panose="02020603050405020304" pitchFamily="18" charset="0"/>
              </a:rPr>
              <a:t>has several</a:t>
            </a:r>
            <a:r>
              <a:rPr sz="2800" spc="-5" dirty="0">
                <a:solidFill>
                  <a:srgbClr val="FF3300"/>
                </a:solidFill>
                <a:latin typeface="Times New Roman" panose="02020603050405020304" pitchFamily="18" charset="0"/>
                <a:cs typeface="Times New Roman" panose="02020603050405020304" pitchFamily="18" charset="0"/>
              </a:rPr>
              <a:t> </a:t>
            </a:r>
            <a:r>
              <a:rPr sz="2800" b="1" u="heavy" spc="-5" dirty="0">
                <a:solidFill>
                  <a:srgbClr val="FF3300"/>
                </a:solidFill>
                <a:uFill>
                  <a:solidFill>
                    <a:srgbClr val="FF3300"/>
                  </a:solidFill>
                </a:uFill>
                <a:latin typeface="Times New Roman" panose="02020603050405020304" pitchFamily="18" charset="0"/>
                <a:cs typeface="Times New Roman" panose="02020603050405020304" pitchFamily="18" charset="0"/>
              </a:rPr>
              <a:t>departments</a:t>
            </a:r>
            <a:r>
              <a:rPr sz="2800" spc="-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Each </a:t>
            </a:r>
            <a:r>
              <a:rPr sz="2800" spc="-10" dirty="0">
                <a:solidFill>
                  <a:srgbClr val="FF0000"/>
                </a:solidFill>
                <a:latin typeface="Times New Roman" panose="02020603050405020304" pitchFamily="18" charset="0"/>
                <a:cs typeface="Times New Roman" panose="02020603050405020304" pitchFamily="18" charset="0"/>
              </a:rPr>
              <a:t>department </a:t>
            </a:r>
            <a:r>
              <a:rPr sz="2800" spc="-5" dirty="0">
                <a:latin typeface="Times New Roman" panose="02020603050405020304" pitchFamily="18" charset="0"/>
                <a:cs typeface="Times New Roman" panose="02020603050405020304" pitchFamily="18" charset="0"/>
              </a:rPr>
              <a:t>has  a</a:t>
            </a:r>
            <a:r>
              <a:rPr sz="2800" spc="-5" dirty="0">
                <a:solidFill>
                  <a:srgbClr val="FF3300"/>
                </a:solidFill>
                <a:latin typeface="Times New Roman" panose="02020603050405020304" pitchFamily="18" charset="0"/>
                <a:cs typeface="Times New Roman" panose="02020603050405020304" pitchFamily="18" charset="0"/>
              </a:rPr>
              <a:t> </a:t>
            </a:r>
            <a:r>
              <a:rPr sz="2800" b="1" u="heavy" spc="-5" dirty="0">
                <a:solidFill>
                  <a:srgbClr val="FF3300"/>
                </a:solidFill>
                <a:uFill>
                  <a:solidFill>
                    <a:srgbClr val="FF3300"/>
                  </a:solidFill>
                </a:uFill>
                <a:latin typeface="Times New Roman" panose="02020603050405020304" pitchFamily="18" charset="0"/>
                <a:cs typeface="Times New Roman" panose="02020603050405020304" pitchFamily="18" charset="0"/>
              </a:rPr>
              <a:t>supervisor</a:t>
            </a:r>
            <a:r>
              <a:rPr sz="2800" b="1" spc="-5" dirty="0">
                <a:solidFill>
                  <a:srgbClr val="FF3300"/>
                </a:solidFill>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and at </a:t>
            </a:r>
            <a:r>
              <a:rPr sz="2800" spc="-15" dirty="0">
                <a:latin typeface="Times New Roman" panose="02020603050405020304" pitchFamily="18" charset="0"/>
                <a:cs typeface="Times New Roman" panose="02020603050405020304" pitchFamily="18" charset="0"/>
              </a:rPr>
              <a:t>least </a:t>
            </a:r>
            <a:r>
              <a:rPr sz="2800" spc="-5" dirty="0">
                <a:latin typeface="Times New Roman" panose="02020603050405020304" pitchFamily="18" charset="0"/>
                <a:cs typeface="Times New Roman" panose="02020603050405020304" pitchFamily="18" charset="0"/>
              </a:rPr>
              <a:t>one</a:t>
            </a:r>
            <a:r>
              <a:rPr sz="2800" spc="-5" dirty="0">
                <a:solidFill>
                  <a:srgbClr val="FF3300"/>
                </a:solidFill>
                <a:latin typeface="Times New Roman" panose="02020603050405020304" pitchFamily="18" charset="0"/>
                <a:cs typeface="Times New Roman" panose="02020603050405020304" pitchFamily="18" charset="0"/>
              </a:rPr>
              <a:t> </a:t>
            </a:r>
            <a:r>
              <a:rPr sz="2800" b="1" u="heavy" spc="-10" dirty="0">
                <a:solidFill>
                  <a:srgbClr val="FF3300"/>
                </a:solidFill>
                <a:uFill>
                  <a:solidFill>
                    <a:srgbClr val="FF3300"/>
                  </a:solidFill>
                </a:uFill>
                <a:latin typeface="Times New Roman" panose="02020603050405020304" pitchFamily="18" charset="0"/>
                <a:cs typeface="Times New Roman" panose="02020603050405020304" pitchFamily="18" charset="0"/>
              </a:rPr>
              <a:t>employee</a:t>
            </a:r>
            <a:r>
              <a:rPr sz="2800" spc="-1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Every </a:t>
            </a:r>
            <a:r>
              <a:rPr sz="2800" dirty="0">
                <a:solidFill>
                  <a:srgbClr val="FF0000"/>
                </a:solidFill>
                <a:latin typeface="Times New Roman" panose="02020603050405020304" pitchFamily="18" charset="0"/>
                <a:cs typeface="Times New Roman" panose="02020603050405020304" pitchFamily="18" charset="0"/>
              </a:rPr>
              <a:t>supervisor </a:t>
            </a:r>
            <a:r>
              <a:rPr sz="28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has only one </a:t>
            </a:r>
            <a:r>
              <a:rPr sz="2800" spc="-10" dirty="0">
                <a:solidFill>
                  <a:srgbClr val="FF0000"/>
                </a:solidFill>
                <a:latin typeface="Times New Roman" panose="02020603050405020304" pitchFamily="18" charset="0"/>
                <a:cs typeface="Times New Roman" panose="02020603050405020304" pitchFamily="18" charset="0"/>
              </a:rPr>
              <a:t>department </a:t>
            </a:r>
            <a:r>
              <a:rPr sz="2800" spc="-5" dirty="0">
                <a:latin typeface="Times New Roman" panose="02020603050405020304" pitchFamily="18" charset="0"/>
                <a:cs typeface="Times New Roman" panose="02020603050405020304" pitchFamily="18" charset="0"/>
              </a:rPr>
              <a:t>under </a:t>
            </a:r>
            <a:r>
              <a:rPr sz="2800" spc="-10" dirty="0">
                <a:latin typeface="Times New Roman" panose="02020603050405020304" pitchFamily="18" charset="0"/>
                <a:cs typeface="Times New Roman" panose="02020603050405020304" pitchFamily="18" charset="0"/>
              </a:rPr>
              <a:t>him </a:t>
            </a:r>
            <a:r>
              <a:rPr sz="2800" spc="-10" dirty="0">
                <a:solidFill>
                  <a:srgbClr val="FF0000"/>
                </a:solidFill>
                <a:latin typeface="Times New Roman" panose="02020603050405020304" pitchFamily="18" charset="0"/>
                <a:cs typeface="Times New Roman" panose="02020603050405020304" pitchFamily="18" charset="0"/>
              </a:rPr>
              <a:t>Employees </a:t>
            </a:r>
            <a:r>
              <a:rPr sz="2800" spc="-15" dirty="0">
                <a:latin typeface="Times New Roman" panose="02020603050405020304" pitchFamily="18" charset="0"/>
                <a:cs typeface="Times New Roman" panose="02020603050405020304" pitchFamily="18" charset="0"/>
              </a:rPr>
              <a:t>must </a:t>
            </a:r>
            <a:r>
              <a:rPr sz="2800" spc="-5" dirty="0">
                <a:latin typeface="Times New Roman" panose="02020603050405020304" pitchFamily="18" charset="0"/>
                <a:cs typeface="Times New Roman" panose="02020603050405020304" pitchFamily="18" charset="0"/>
              </a:rPr>
              <a:t>be  assigned </a:t>
            </a:r>
            <a:r>
              <a:rPr sz="2800" spc="-25" dirty="0">
                <a:latin typeface="Times New Roman" panose="02020603050405020304" pitchFamily="18" charset="0"/>
                <a:cs typeface="Times New Roman" panose="02020603050405020304" pitchFamily="18" charset="0"/>
              </a:rPr>
              <a:t>to </a:t>
            </a:r>
            <a:r>
              <a:rPr sz="2800" spc="-5" dirty="0">
                <a:latin typeface="Times New Roman" panose="02020603050405020304" pitchFamily="18" charset="0"/>
                <a:cs typeface="Times New Roman" panose="02020603050405020304" pitchFamily="18" charset="0"/>
              </a:rPr>
              <a:t>at </a:t>
            </a:r>
            <a:r>
              <a:rPr sz="2800" spc="-15" dirty="0">
                <a:latin typeface="Times New Roman" panose="02020603050405020304" pitchFamily="18" charset="0"/>
                <a:cs typeface="Times New Roman" panose="02020603050405020304" pitchFamily="18" charset="0"/>
              </a:rPr>
              <a:t>least </a:t>
            </a:r>
            <a:r>
              <a:rPr sz="2800" spc="-5" dirty="0">
                <a:latin typeface="Times New Roman" panose="02020603050405020304" pitchFamily="18" charset="0"/>
                <a:cs typeface="Times New Roman" panose="02020603050405020304" pitchFamily="18" charset="0"/>
              </a:rPr>
              <a:t>one, but possibly more </a:t>
            </a:r>
            <a:r>
              <a:rPr sz="2800" spc="-5" dirty="0">
                <a:solidFill>
                  <a:srgbClr val="FF0000"/>
                </a:solidFill>
                <a:latin typeface="Times New Roman" panose="02020603050405020304" pitchFamily="18" charset="0"/>
                <a:cs typeface="Times New Roman" panose="02020603050405020304" pitchFamily="18" charset="0"/>
              </a:rPr>
              <a:t>departments</a:t>
            </a:r>
            <a:r>
              <a:rPr sz="2800" spc="-5" dirty="0">
                <a:latin typeface="Times New Roman" panose="02020603050405020304" pitchFamily="18" charset="0"/>
                <a:cs typeface="Times New Roman" panose="02020603050405020304" pitchFamily="18" charset="0"/>
              </a:rPr>
              <a:t>. </a:t>
            </a:r>
            <a:r>
              <a:rPr sz="2800" spc="-75" dirty="0">
                <a:latin typeface="Times New Roman" panose="02020603050405020304" pitchFamily="18" charset="0"/>
                <a:cs typeface="Times New Roman" panose="02020603050405020304" pitchFamily="18" charset="0"/>
              </a:rPr>
              <a:t>At  </a:t>
            </a:r>
            <a:r>
              <a:rPr sz="2800" spc="-15" dirty="0">
                <a:latin typeface="Times New Roman" panose="02020603050405020304" pitchFamily="18" charset="0"/>
                <a:cs typeface="Times New Roman" panose="02020603050405020304" pitchFamily="18" charset="0"/>
              </a:rPr>
              <a:t>least</a:t>
            </a:r>
            <a:r>
              <a:rPr sz="2800" spc="60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one </a:t>
            </a:r>
            <a:r>
              <a:rPr sz="2800" spc="-10" dirty="0">
                <a:solidFill>
                  <a:srgbClr val="FF0000"/>
                </a:solidFill>
                <a:latin typeface="Times New Roman" panose="02020603050405020304" pitchFamily="18" charset="0"/>
                <a:cs typeface="Times New Roman" panose="02020603050405020304" pitchFamily="18" charset="0"/>
              </a:rPr>
              <a:t>employee </a:t>
            </a:r>
            <a:r>
              <a:rPr sz="2800" spc="-10" dirty="0">
                <a:latin typeface="Times New Roman" panose="02020603050405020304" pitchFamily="18" charset="0"/>
                <a:cs typeface="Times New Roman" panose="02020603050405020304" pitchFamily="18" charset="0"/>
              </a:rPr>
              <a:t>is </a:t>
            </a:r>
            <a:r>
              <a:rPr sz="2800" spc="-5" dirty="0">
                <a:latin typeface="Times New Roman" panose="02020603050405020304" pitchFamily="18" charset="0"/>
                <a:cs typeface="Times New Roman" panose="02020603050405020304" pitchFamily="18" charset="0"/>
              </a:rPr>
              <a:t>assigned </a:t>
            </a:r>
            <a:r>
              <a:rPr sz="2800" spc="-25" dirty="0">
                <a:latin typeface="Times New Roman" panose="02020603050405020304" pitchFamily="18" charset="0"/>
                <a:cs typeface="Times New Roman" panose="02020603050405020304" pitchFamily="18" charset="0"/>
              </a:rPr>
              <a:t>to </a:t>
            </a:r>
            <a:r>
              <a:rPr sz="2800" spc="-5" dirty="0">
                <a:latin typeface="Times New Roman" panose="02020603050405020304" pitchFamily="18" charset="0"/>
                <a:cs typeface="Times New Roman" panose="02020603050405020304" pitchFamily="18" charset="0"/>
              </a:rPr>
              <a:t>a</a:t>
            </a:r>
            <a:r>
              <a:rPr sz="2800" spc="-5" dirty="0">
                <a:solidFill>
                  <a:srgbClr val="FF3300"/>
                </a:solidFill>
                <a:latin typeface="Times New Roman" panose="02020603050405020304" pitchFamily="18" charset="0"/>
                <a:cs typeface="Times New Roman" panose="02020603050405020304" pitchFamily="18" charset="0"/>
              </a:rPr>
              <a:t> </a:t>
            </a:r>
            <a:r>
              <a:rPr sz="2800" b="1" u="heavy" spc="-5" dirty="0">
                <a:solidFill>
                  <a:srgbClr val="FF3300"/>
                </a:solidFill>
                <a:uFill>
                  <a:solidFill>
                    <a:srgbClr val="FF3300"/>
                  </a:solidFill>
                </a:uFill>
                <a:latin typeface="Times New Roman" panose="02020603050405020304" pitchFamily="18" charset="0"/>
                <a:cs typeface="Times New Roman" panose="02020603050405020304" pitchFamily="18" charset="0"/>
              </a:rPr>
              <a:t>project</a:t>
            </a:r>
            <a:r>
              <a:rPr sz="2800" u="heavy" spc="-5" dirty="0">
                <a:uFill>
                  <a:solidFill>
                    <a:srgbClr val="FF3300"/>
                  </a:solidFill>
                </a:uFill>
                <a:latin typeface="Times New Roman" panose="02020603050405020304" pitchFamily="18" charset="0"/>
                <a:cs typeface="Times New Roman" panose="02020603050405020304" pitchFamily="18" charset="0"/>
              </a:rPr>
              <a:t>,</a:t>
            </a:r>
            <a:r>
              <a:rPr sz="2800" spc="-5" dirty="0">
                <a:latin typeface="Times New Roman" panose="02020603050405020304" pitchFamily="18" charset="0"/>
                <a:cs typeface="Times New Roman" panose="02020603050405020304" pitchFamily="18" charset="0"/>
              </a:rPr>
              <a:t> but an </a:t>
            </a:r>
            <a:r>
              <a:rPr sz="2800" spc="-5" dirty="0">
                <a:solidFill>
                  <a:srgbClr val="FF0000"/>
                </a:solidFill>
                <a:latin typeface="Times New Roman" panose="02020603050405020304" pitchFamily="18" charset="0"/>
                <a:cs typeface="Times New Roman" panose="02020603050405020304" pitchFamily="18" charset="0"/>
              </a:rPr>
              <a:t> </a:t>
            </a:r>
            <a:r>
              <a:rPr sz="2800" spc="-10" dirty="0">
                <a:solidFill>
                  <a:srgbClr val="FF0000"/>
                </a:solidFill>
                <a:latin typeface="Times New Roman" panose="02020603050405020304" pitchFamily="18" charset="0"/>
                <a:cs typeface="Times New Roman" panose="02020603050405020304" pitchFamily="18" charset="0"/>
              </a:rPr>
              <a:t>employee </a:t>
            </a:r>
            <a:r>
              <a:rPr sz="2800" spc="-5" dirty="0">
                <a:latin typeface="Times New Roman" panose="02020603050405020304" pitchFamily="18" charset="0"/>
                <a:cs typeface="Times New Roman" panose="02020603050405020304" pitchFamily="18" charset="0"/>
              </a:rPr>
              <a:t>may be </a:t>
            </a:r>
            <a:r>
              <a:rPr sz="2800" dirty="0">
                <a:latin typeface="Times New Roman" panose="02020603050405020304" pitchFamily="18" charset="0"/>
                <a:cs typeface="Times New Roman" panose="02020603050405020304" pitchFamily="18" charset="0"/>
              </a:rPr>
              <a:t>on </a:t>
            </a:r>
            <a:r>
              <a:rPr sz="2800" spc="-10" dirty="0">
                <a:latin typeface="Times New Roman" panose="02020603050405020304" pitchFamily="18" charset="0"/>
                <a:cs typeface="Times New Roman" panose="02020603050405020304" pitchFamily="18" charset="0"/>
              </a:rPr>
              <a:t>vacation </a:t>
            </a:r>
            <a:r>
              <a:rPr sz="2800" spc="-5" dirty="0">
                <a:latin typeface="Times New Roman" panose="02020603050405020304" pitchFamily="18" charset="0"/>
                <a:cs typeface="Times New Roman" panose="02020603050405020304" pitchFamily="18" charset="0"/>
              </a:rPr>
              <a:t>and </a:t>
            </a:r>
            <a:r>
              <a:rPr sz="2800" spc="-10" dirty="0">
                <a:latin typeface="Times New Roman" panose="02020603050405020304" pitchFamily="18" charset="0"/>
                <a:cs typeface="Times New Roman" panose="02020603050405020304" pitchFamily="18" charset="0"/>
              </a:rPr>
              <a:t>not assigned </a:t>
            </a:r>
            <a:r>
              <a:rPr sz="2800" spc="-25" dirty="0">
                <a:latin typeface="Times New Roman" panose="02020603050405020304" pitchFamily="18" charset="0"/>
                <a:cs typeface="Times New Roman" panose="02020603050405020304" pitchFamily="18" charset="0"/>
              </a:rPr>
              <a:t>to any </a:t>
            </a:r>
            <a:r>
              <a:rPr sz="2800" spc="-25" dirty="0">
                <a:solidFill>
                  <a:srgbClr val="FF0000"/>
                </a:solidFill>
                <a:latin typeface="Times New Roman" panose="02020603050405020304" pitchFamily="18" charset="0"/>
                <a:cs typeface="Times New Roman" panose="02020603050405020304" pitchFamily="18" charset="0"/>
              </a:rPr>
              <a:t> </a:t>
            </a:r>
            <a:r>
              <a:rPr sz="2800" spc="-5" dirty="0">
                <a:solidFill>
                  <a:srgbClr val="FF0000"/>
                </a:solidFill>
                <a:latin typeface="Times New Roman" panose="02020603050405020304" pitchFamily="18" charset="0"/>
                <a:cs typeface="Times New Roman" panose="02020603050405020304" pitchFamily="18" charset="0"/>
              </a:rPr>
              <a:t>projects</a:t>
            </a:r>
            <a:r>
              <a:rPr sz="2800" spc="-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The </a:t>
            </a:r>
            <a:r>
              <a:rPr sz="2800" spc="-10" dirty="0">
                <a:latin typeface="Times New Roman" panose="02020603050405020304" pitchFamily="18" charset="0"/>
                <a:cs typeface="Times New Roman" panose="02020603050405020304" pitchFamily="18" charset="0"/>
              </a:rPr>
              <a:t>important </a:t>
            </a:r>
            <a:r>
              <a:rPr sz="2800" spc="-15" dirty="0">
                <a:latin typeface="Times New Roman" panose="02020603050405020304" pitchFamily="18" charset="0"/>
                <a:cs typeface="Times New Roman" panose="02020603050405020304" pitchFamily="18" charset="0"/>
              </a:rPr>
              <a:t>data </a:t>
            </a:r>
            <a:r>
              <a:rPr sz="2800" spc="-10" dirty="0">
                <a:latin typeface="Times New Roman" panose="02020603050405020304" pitchFamily="18" charset="0"/>
                <a:cs typeface="Times New Roman" panose="02020603050405020304" pitchFamily="18" charset="0"/>
              </a:rPr>
              <a:t>fields are </a:t>
            </a:r>
            <a:r>
              <a:rPr sz="2800" spc="-5" dirty="0">
                <a:latin typeface="Times New Roman" panose="02020603050405020304" pitchFamily="18" charset="0"/>
                <a:cs typeface="Times New Roman" panose="02020603050405020304" pitchFamily="18" charset="0"/>
              </a:rPr>
              <a:t>the </a:t>
            </a:r>
            <a:r>
              <a:rPr sz="2800" spc="-10" dirty="0">
                <a:latin typeface="Times New Roman" panose="02020603050405020304" pitchFamily="18" charset="0"/>
                <a:cs typeface="Times New Roman" panose="02020603050405020304" pitchFamily="18" charset="0"/>
              </a:rPr>
              <a:t>names </a:t>
            </a:r>
            <a:r>
              <a:rPr sz="2800" dirty="0">
                <a:latin typeface="Times New Roman" panose="02020603050405020304" pitchFamily="18" charset="0"/>
                <a:cs typeface="Times New Roman" panose="02020603050405020304" pitchFamily="18" charset="0"/>
              </a:rPr>
              <a:t>of </a:t>
            </a:r>
            <a:r>
              <a:rPr sz="2800" spc="-5" dirty="0">
                <a:latin typeface="Times New Roman" panose="02020603050405020304" pitchFamily="18" charset="0"/>
                <a:cs typeface="Times New Roman" panose="02020603050405020304" pitchFamily="18" charset="0"/>
              </a:rPr>
              <a:t>the  </a:t>
            </a:r>
            <a:r>
              <a:rPr sz="2800" spc="-10" dirty="0">
                <a:latin typeface="Times New Roman" panose="02020603050405020304" pitchFamily="18" charset="0"/>
                <a:cs typeface="Times New Roman" panose="02020603050405020304" pitchFamily="18" charset="0"/>
              </a:rPr>
              <a:t>departments, </a:t>
            </a:r>
            <a:r>
              <a:rPr sz="2800" spc="-5" dirty="0">
                <a:latin typeface="Times New Roman" panose="02020603050405020304" pitchFamily="18" charset="0"/>
                <a:cs typeface="Times New Roman" panose="02020603050405020304" pitchFamily="18" charset="0"/>
              </a:rPr>
              <a:t>projects, supervisors and </a:t>
            </a:r>
            <a:r>
              <a:rPr sz="2800" spc="-10" dirty="0">
                <a:latin typeface="Times New Roman" panose="02020603050405020304" pitchFamily="18" charset="0"/>
                <a:cs typeface="Times New Roman" panose="02020603050405020304" pitchFamily="18" charset="0"/>
              </a:rPr>
              <a:t>employees, </a:t>
            </a:r>
            <a:r>
              <a:rPr sz="2800" spc="-5" dirty="0">
                <a:latin typeface="Times New Roman" panose="02020603050405020304" pitchFamily="18" charset="0"/>
                <a:cs typeface="Times New Roman" panose="02020603050405020304" pitchFamily="18" charset="0"/>
              </a:rPr>
              <a:t>as well  as the supervisor and </a:t>
            </a:r>
            <a:r>
              <a:rPr sz="2800" spc="-10" dirty="0">
                <a:latin typeface="Times New Roman" panose="02020603050405020304" pitchFamily="18" charset="0"/>
                <a:cs typeface="Times New Roman" panose="02020603050405020304" pitchFamily="18" charset="0"/>
              </a:rPr>
              <a:t>employee </a:t>
            </a:r>
            <a:r>
              <a:rPr sz="2800" spc="-5" dirty="0">
                <a:latin typeface="Times New Roman" panose="02020603050405020304" pitchFamily="18" charset="0"/>
                <a:cs typeface="Times New Roman" panose="02020603050405020304" pitchFamily="18" charset="0"/>
              </a:rPr>
              <a:t>number and a </a:t>
            </a:r>
            <a:r>
              <a:rPr sz="2800" spc="-10" dirty="0">
                <a:latin typeface="Times New Roman" panose="02020603050405020304" pitchFamily="18" charset="0"/>
                <a:cs typeface="Times New Roman" panose="02020603050405020304" pitchFamily="18" charset="0"/>
              </a:rPr>
              <a:t>unique  </a:t>
            </a:r>
            <a:r>
              <a:rPr sz="2800" spc="-5" dirty="0">
                <a:latin typeface="Times New Roman" panose="02020603050405020304" pitchFamily="18" charset="0"/>
                <a:cs typeface="Times New Roman" panose="02020603050405020304" pitchFamily="18" charset="0"/>
              </a:rPr>
              <a:t>project</a:t>
            </a:r>
            <a:r>
              <a:rPr sz="2800" spc="15" dirty="0">
                <a:latin typeface="Times New Roman" panose="02020603050405020304" pitchFamily="18" charset="0"/>
                <a:cs typeface="Times New Roman" panose="02020603050405020304" pitchFamily="18" charset="0"/>
              </a:rPr>
              <a:t> </a:t>
            </a:r>
            <a:r>
              <a:rPr sz="2800" spc="-40" dirty="0">
                <a:latin typeface="Times New Roman" panose="02020603050405020304" pitchFamily="18" charset="0"/>
                <a:cs typeface="Times New Roman" panose="02020603050405020304" pitchFamily="18" charset="0"/>
              </a:rPr>
              <a:t>number</a:t>
            </a:r>
            <a:r>
              <a:rPr sz="2800" spc="-40" dirty="0" smtClean="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8739" y="381000"/>
            <a:ext cx="6172200" cy="769441"/>
          </a:xfrm>
          <a:prstGeom prst="rect">
            <a:avLst/>
          </a:prstGeom>
          <a:noFill/>
        </p:spPr>
        <p:txBody>
          <a:bodyPr wrap="square" rtlCol="0">
            <a:spAutoFit/>
          </a:bodyPr>
          <a:lstStyle/>
          <a:p>
            <a:r>
              <a:rPr lang="en-US" sz="4400" b="1" spc="-95" dirty="0">
                <a:solidFill>
                  <a:srgbClr val="FF0000"/>
                </a:solidFill>
                <a:latin typeface="Courier New" panose="02070309020205020404" pitchFamily="49" charset="0"/>
                <a:ea typeface="+mj-ea"/>
                <a:cs typeface="Courier New" panose="02070309020205020404" pitchFamily="49" charset="0"/>
              </a:rPr>
              <a:t>Identify </a:t>
            </a:r>
            <a:r>
              <a:rPr lang="en-US" sz="4400" b="1" spc="-95" dirty="0" smtClean="0">
                <a:solidFill>
                  <a:srgbClr val="FF0000"/>
                </a:solidFill>
                <a:latin typeface="Courier New" panose="02070309020205020404" pitchFamily="49" charset="0"/>
                <a:ea typeface="+mj-ea"/>
                <a:cs typeface="Courier New" panose="02070309020205020404" pitchFamily="49" charset="0"/>
              </a:rPr>
              <a:t>Entities:</a:t>
            </a:r>
            <a:endParaRPr lang="en-US" sz="4400" b="1" spc="-95" dirty="0">
              <a:solidFill>
                <a:srgbClr val="FF0000"/>
              </a:solidFill>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14361970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noFill/>
        </p:spPr>
        <p:txBody>
          <a:bodyPr wrap="square" lIns="0" tIns="0" rIns="0" bIns="0" rtlCol="0"/>
          <a:lstStyle/>
          <a:p>
            <a:endParaRPr/>
          </a:p>
        </p:txBody>
      </p:sp>
      <p:sp>
        <p:nvSpPr>
          <p:cNvPr id="27" name="object 27"/>
          <p:cNvSpPr txBox="1"/>
          <p:nvPr/>
        </p:nvSpPr>
        <p:spPr>
          <a:xfrm>
            <a:off x="990600" y="1524000"/>
            <a:ext cx="7543800" cy="2661626"/>
          </a:xfrm>
          <a:prstGeom prst="rect">
            <a:avLst/>
          </a:prstGeom>
        </p:spPr>
        <p:txBody>
          <a:bodyPr vert="horz" wrap="square" lIns="0" tIns="12065" rIns="0" bIns="0" rtlCol="0">
            <a:spAutoFit/>
          </a:bodyPr>
          <a:lstStyle/>
          <a:p>
            <a:pPr marL="469900" indent="-457200">
              <a:lnSpc>
                <a:spcPct val="100000"/>
              </a:lnSpc>
              <a:spcBef>
                <a:spcPts val="95"/>
              </a:spcBef>
              <a:buFont typeface="Wingdings" panose="05000000000000000000" pitchFamily="2" charset="2"/>
              <a:buChar char="Ø"/>
            </a:pPr>
            <a:r>
              <a:rPr sz="2800" spc="-5" dirty="0">
                <a:latin typeface="Times New Roman" panose="02020603050405020304" pitchFamily="18" charset="0"/>
                <a:cs typeface="Times New Roman" panose="02020603050405020304" pitchFamily="18" charset="0"/>
              </a:rPr>
              <a:t>A </a:t>
            </a:r>
            <a:r>
              <a:rPr sz="2800" spc="-10" dirty="0">
                <a:latin typeface="Times New Roman" panose="02020603050405020304" pitchFamily="18" charset="0"/>
                <a:cs typeface="Times New Roman" panose="02020603050405020304" pitchFamily="18" charset="0"/>
              </a:rPr>
              <a:t>Department </a:t>
            </a:r>
            <a:r>
              <a:rPr sz="2800" spc="-5" dirty="0">
                <a:latin typeface="Times New Roman" panose="02020603050405020304" pitchFamily="18" charset="0"/>
                <a:cs typeface="Times New Roman" panose="02020603050405020304" pitchFamily="18" charset="0"/>
              </a:rPr>
              <a:t>is assigned an</a:t>
            </a:r>
            <a:r>
              <a:rPr sz="2800" spc="-30" dirty="0">
                <a:latin typeface="Times New Roman" panose="02020603050405020304" pitchFamily="18" charset="0"/>
                <a:cs typeface="Times New Roman" panose="02020603050405020304" pitchFamily="18" charset="0"/>
              </a:rPr>
              <a:t> </a:t>
            </a:r>
            <a:r>
              <a:rPr sz="2800" spc="-10" dirty="0" smtClean="0">
                <a:latin typeface="Times New Roman" panose="02020603050405020304" pitchFamily="18" charset="0"/>
                <a:cs typeface="Times New Roman" panose="02020603050405020304" pitchFamily="18" charset="0"/>
              </a:rPr>
              <a:t>employee</a:t>
            </a:r>
            <a:r>
              <a:rPr lang="en-US" sz="2800" spc="-1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69900" indent="-457200">
              <a:lnSpc>
                <a:spcPct val="100000"/>
              </a:lnSpc>
              <a:spcBef>
                <a:spcPts val="95"/>
              </a:spcBef>
              <a:buFont typeface="Wingdings" panose="05000000000000000000" pitchFamily="2" charset="2"/>
              <a:buChar char="Ø"/>
            </a:pPr>
            <a:r>
              <a:rPr sz="2800" spc="-5" dirty="0" smtClean="0">
                <a:latin typeface="Times New Roman" panose="02020603050405020304" pitchFamily="18" charset="0"/>
                <a:cs typeface="Times New Roman" panose="02020603050405020304" pitchFamily="18" charset="0"/>
              </a:rPr>
              <a:t>A </a:t>
            </a:r>
            <a:r>
              <a:rPr sz="2800" spc="-10" dirty="0">
                <a:latin typeface="Times New Roman" panose="02020603050405020304" pitchFamily="18" charset="0"/>
                <a:cs typeface="Times New Roman" panose="02020603050405020304" pitchFamily="18" charset="0"/>
              </a:rPr>
              <a:t>Department </a:t>
            </a:r>
            <a:r>
              <a:rPr sz="2800" spc="-5" dirty="0">
                <a:latin typeface="Times New Roman" panose="02020603050405020304" pitchFamily="18" charset="0"/>
                <a:cs typeface="Times New Roman" panose="02020603050405020304" pitchFamily="18" charset="0"/>
              </a:rPr>
              <a:t>is </a:t>
            </a:r>
            <a:r>
              <a:rPr sz="2800" dirty="0">
                <a:latin typeface="Times New Roman" panose="02020603050405020304" pitchFamily="18" charset="0"/>
                <a:cs typeface="Times New Roman" panose="02020603050405020304" pitchFamily="18" charset="0"/>
              </a:rPr>
              <a:t>run </a:t>
            </a:r>
            <a:r>
              <a:rPr sz="2800" spc="-5" dirty="0">
                <a:latin typeface="Times New Roman" panose="02020603050405020304" pitchFamily="18" charset="0"/>
                <a:cs typeface="Times New Roman" panose="02020603050405020304" pitchFamily="18" charset="0"/>
              </a:rPr>
              <a:t>by a </a:t>
            </a:r>
            <a:r>
              <a:rPr sz="2800" dirty="0" smtClean="0">
                <a:latin typeface="Times New Roman" panose="02020603050405020304" pitchFamily="18" charset="0"/>
                <a:cs typeface="Times New Roman" panose="02020603050405020304" pitchFamily="18" charset="0"/>
              </a:rPr>
              <a:t>supervisor</a:t>
            </a:r>
            <a:r>
              <a:rPr lang="en-US" sz="2800" dirty="0" smtClean="0">
                <a:latin typeface="Times New Roman" panose="02020603050405020304" pitchFamily="18" charset="0"/>
                <a:cs typeface="Times New Roman" panose="02020603050405020304" pitchFamily="18" charset="0"/>
              </a:rPr>
              <a:t>.</a:t>
            </a:r>
          </a:p>
          <a:p>
            <a:pPr marL="469900" indent="-457200">
              <a:lnSpc>
                <a:spcPct val="100000"/>
              </a:lnSpc>
              <a:spcBef>
                <a:spcPts val="95"/>
              </a:spcBef>
              <a:buFont typeface="Wingdings" panose="05000000000000000000" pitchFamily="2" charset="2"/>
              <a:buChar char="Ø"/>
            </a:pPr>
            <a:r>
              <a:rPr sz="2800" spc="-5" dirty="0" smtClean="0">
                <a:latin typeface="Times New Roman" panose="02020603050405020304" pitchFamily="18" charset="0"/>
                <a:cs typeface="Times New Roman" panose="02020603050405020304" pitchFamily="18" charset="0"/>
              </a:rPr>
              <a:t>An </a:t>
            </a:r>
            <a:r>
              <a:rPr sz="2800" spc="-15" dirty="0">
                <a:latin typeface="Times New Roman" panose="02020603050405020304" pitchFamily="18" charset="0"/>
                <a:cs typeface="Times New Roman" panose="02020603050405020304" pitchFamily="18" charset="0"/>
              </a:rPr>
              <a:t>employee </a:t>
            </a:r>
            <a:r>
              <a:rPr sz="2800" spc="-10" dirty="0">
                <a:latin typeface="Times New Roman" panose="02020603050405020304" pitchFamily="18" charset="0"/>
                <a:cs typeface="Times New Roman" panose="02020603050405020304" pitchFamily="18" charset="0"/>
              </a:rPr>
              <a:t>belongs </a:t>
            </a:r>
            <a:r>
              <a:rPr sz="2800" spc="-15" dirty="0">
                <a:latin typeface="Times New Roman" panose="02020603050405020304" pitchFamily="18" charset="0"/>
                <a:cs typeface="Times New Roman" panose="02020603050405020304" pitchFamily="18" charset="0"/>
              </a:rPr>
              <a:t>to </a:t>
            </a:r>
            <a:r>
              <a:rPr sz="2800" spc="-5" dirty="0" smtClean="0">
                <a:latin typeface="Times New Roman" panose="02020603050405020304" pitchFamily="18" charset="0"/>
                <a:cs typeface="Times New Roman" panose="02020603050405020304" pitchFamily="18" charset="0"/>
              </a:rPr>
              <a:t>a</a:t>
            </a:r>
            <a:r>
              <a:rPr lang="en-US" sz="2800" spc="-5" dirty="0" smtClean="0">
                <a:latin typeface="Times New Roman" panose="02020603050405020304" pitchFamily="18" charset="0"/>
                <a:cs typeface="Times New Roman" panose="02020603050405020304" pitchFamily="18" charset="0"/>
              </a:rPr>
              <a:t> </a:t>
            </a:r>
            <a:r>
              <a:rPr sz="2800" spc="-5" dirty="0" smtClean="0">
                <a:latin typeface="Times New Roman" panose="02020603050405020304" pitchFamily="18" charset="0"/>
                <a:cs typeface="Times New Roman" panose="02020603050405020304" pitchFamily="18" charset="0"/>
              </a:rPr>
              <a:t>department</a:t>
            </a:r>
            <a:r>
              <a:rPr lang="en-US" sz="2800" spc="-5" dirty="0" smtClean="0">
                <a:latin typeface="Times New Roman" panose="02020603050405020304" pitchFamily="18" charset="0"/>
                <a:cs typeface="Times New Roman" panose="02020603050405020304" pitchFamily="18" charset="0"/>
              </a:rPr>
              <a:t>.</a:t>
            </a:r>
            <a:r>
              <a:rPr sz="2800" spc="-5" dirty="0" smtClean="0">
                <a:latin typeface="Times New Roman" panose="02020603050405020304" pitchFamily="18" charset="0"/>
                <a:cs typeface="Times New Roman" panose="02020603050405020304" pitchFamily="18" charset="0"/>
              </a:rPr>
              <a:t>  </a:t>
            </a:r>
            <a:endParaRPr lang="en-US" sz="2800" spc="-5" dirty="0" smtClean="0">
              <a:latin typeface="Times New Roman" panose="02020603050405020304" pitchFamily="18" charset="0"/>
              <a:cs typeface="Times New Roman" panose="02020603050405020304" pitchFamily="18" charset="0"/>
            </a:endParaRPr>
          </a:p>
          <a:p>
            <a:pPr marL="469900" indent="-457200">
              <a:lnSpc>
                <a:spcPct val="100000"/>
              </a:lnSpc>
              <a:spcBef>
                <a:spcPts val="95"/>
              </a:spcBef>
              <a:buFont typeface="Wingdings" panose="05000000000000000000" pitchFamily="2" charset="2"/>
              <a:buChar char="Ø"/>
            </a:pPr>
            <a:r>
              <a:rPr sz="2800" spc="-5" dirty="0" smtClean="0">
                <a:latin typeface="Times New Roman" panose="02020603050405020304" pitchFamily="18" charset="0"/>
                <a:cs typeface="Times New Roman" panose="02020603050405020304" pitchFamily="18" charset="0"/>
              </a:rPr>
              <a:t>An </a:t>
            </a:r>
            <a:r>
              <a:rPr sz="2800" spc="-10" dirty="0">
                <a:latin typeface="Times New Roman" panose="02020603050405020304" pitchFamily="18" charset="0"/>
                <a:cs typeface="Times New Roman" panose="02020603050405020304" pitchFamily="18" charset="0"/>
              </a:rPr>
              <a:t>employee </a:t>
            </a:r>
            <a:r>
              <a:rPr sz="2800" spc="-20" dirty="0">
                <a:latin typeface="Times New Roman" panose="02020603050405020304" pitchFamily="18" charset="0"/>
                <a:cs typeface="Times New Roman" panose="02020603050405020304" pitchFamily="18" charset="0"/>
              </a:rPr>
              <a:t>works </a:t>
            </a:r>
            <a:r>
              <a:rPr sz="2800" spc="-5" dirty="0">
                <a:latin typeface="Times New Roman" panose="02020603050405020304" pitchFamily="18" charset="0"/>
                <a:cs typeface="Times New Roman" panose="02020603050405020304" pitchFamily="18" charset="0"/>
              </a:rPr>
              <a:t>on a</a:t>
            </a:r>
            <a:r>
              <a:rPr sz="2800" spc="20" dirty="0">
                <a:latin typeface="Times New Roman" panose="02020603050405020304" pitchFamily="18" charset="0"/>
                <a:cs typeface="Times New Roman" panose="02020603050405020304" pitchFamily="18" charset="0"/>
              </a:rPr>
              <a:t> </a:t>
            </a:r>
            <a:r>
              <a:rPr sz="2800" spc="-15" dirty="0" smtClean="0">
                <a:latin typeface="Times New Roman" panose="02020603050405020304" pitchFamily="18" charset="0"/>
                <a:cs typeface="Times New Roman" panose="02020603050405020304" pitchFamily="18" charset="0"/>
              </a:rPr>
              <a:t>project</a:t>
            </a:r>
            <a:r>
              <a:rPr lang="en-US" sz="2800" spc="-15"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69900" indent="-457200">
              <a:lnSpc>
                <a:spcPct val="100000"/>
              </a:lnSpc>
              <a:spcBef>
                <a:spcPts val="95"/>
              </a:spcBef>
              <a:buFont typeface="Wingdings" panose="05000000000000000000" pitchFamily="2" charset="2"/>
              <a:buChar char="Ø"/>
            </a:pPr>
            <a:r>
              <a:rPr sz="2800" spc="-5" dirty="0" smtClean="0">
                <a:latin typeface="Times New Roman" panose="02020603050405020304" pitchFamily="18" charset="0"/>
                <a:cs typeface="Times New Roman" panose="02020603050405020304" pitchFamily="18" charset="0"/>
              </a:rPr>
              <a:t>A </a:t>
            </a:r>
            <a:r>
              <a:rPr sz="2800" dirty="0">
                <a:latin typeface="Times New Roman" panose="02020603050405020304" pitchFamily="18" charset="0"/>
                <a:cs typeface="Times New Roman" panose="02020603050405020304" pitchFamily="18" charset="0"/>
              </a:rPr>
              <a:t>supervisor </a:t>
            </a:r>
            <a:r>
              <a:rPr sz="2800" spc="-5" dirty="0">
                <a:latin typeface="Times New Roman" panose="02020603050405020304" pitchFamily="18" charset="0"/>
                <a:cs typeface="Times New Roman" panose="02020603050405020304" pitchFamily="18" charset="0"/>
              </a:rPr>
              <a:t>runs a </a:t>
            </a:r>
            <a:r>
              <a:rPr sz="2800" spc="-5" dirty="0" smtClean="0">
                <a:latin typeface="Times New Roman" panose="02020603050405020304" pitchFamily="18" charset="0"/>
                <a:cs typeface="Times New Roman" panose="02020603050405020304" pitchFamily="18" charset="0"/>
              </a:rPr>
              <a:t>department</a:t>
            </a:r>
            <a:r>
              <a:rPr lang="en-US" sz="2800" spc="-5" dirty="0" smtClean="0">
                <a:latin typeface="Times New Roman" panose="02020603050405020304" pitchFamily="18" charset="0"/>
                <a:cs typeface="Times New Roman" panose="02020603050405020304" pitchFamily="18" charset="0"/>
              </a:rPr>
              <a:t>.</a:t>
            </a:r>
            <a:r>
              <a:rPr sz="2800" spc="-5" dirty="0" smtClean="0">
                <a:latin typeface="Times New Roman" panose="02020603050405020304" pitchFamily="18" charset="0"/>
                <a:cs typeface="Times New Roman" panose="02020603050405020304" pitchFamily="18" charset="0"/>
              </a:rPr>
              <a:t> </a:t>
            </a:r>
            <a:endParaRPr lang="en-US" sz="2800" spc="-5" dirty="0" smtClean="0">
              <a:latin typeface="Times New Roman" panose="02020603050405020304" pitchFamily="18" charset="0"/>
              <a:cs typeface="Times New Roman" panose="02020603050405020304" pitchFamily="18" charset="0"/>
            </a:endParaRPr>
          </a:p>
          <a:p>
            <a:pPr marL="469900" indent="-457200">
              <a:lnSpc>
                <a:spcPct val="100000"/>
              </a:lnSpc>
              <a:spcBef>
                <a:spcPts val="95"/>
              </a:spcBef>
              <a:buFont typeface="Wingdings" panose="05000000000000000000" pitchFamily="2" charset="2"/>
              <a:buChar char="Ø"/>
            </a:pPr>
            <a:r>
              <a:rPr sz="2800" spc="-5" dirty="0" smtClean="0">
                <a:latin typeface="Times New Roman" panose="02020603050405020304" pitchFamily="18" charset="0"/>
                <a:cs typeface="Times New Roman" panose="02020603050405020304" pitchFamily="18" charset="0"/>
              </a:rPr>
              <a:t>A </a:t>
            </a:r>
            <a:r>
              <a:rPr sz="2800" spc="-15" dirty="0">
                <a:latin typeface="Times New Roman" panose="02020603050405020304" pitchFamily="18" charset="0"/>
                <a:cs typeface="Times New Roman" panose="02020603050405020304" pitchFamily="18" charset="0"/>
              </a:rPr>
              <a:t>project </a:t>
            </a:r>
            <a:r>
              <a:rPr sz="2800" spc="-5" dirty="0">
                <a:latin typeface="Times New Roman" panose="02020603050405020304" pitchFamily="18" charset="0"/>
                <a:cs typeface="Times New Roman" panose="02020603050405020304" pitchFamily="18" charset="0"/>
              </a:rPr>
              <a:t>uses </a:t>
            </a:r>
            <a:r>
              <a:rPr sz="2800" dirty="0">
                <a:latin typeface="Times New Roman" panose="02020603050405020304" pitchFamily="18" charset="0"/>
                <a:cs typeface="Times New Roman" panose="02020603050405020304" pitchFamily="18" charset="0"/>
              </a:rPr>
              <a:t>an</a:t>
            </a:r>
            <a:r>
              <a:rPr sz="2800" spc="-5" dirty="0">
                <a:latin typeface="Times New Roman" panose="02020603050405020304" pitchFamily="18" charset="0"/>
                <a:cs typeface="Times New Roman" panose="02020603050405020304" pitchFamily="18" charset="0"/>
              </a:rPr>
              <a:t> </a:t>
            </a:r>
            <a:r>
              <a:rPr sz="2800" spc="-15" dirty="0" smtClean="0">
                <a:latin typeface="Times New Roman" panose="02020603050405020304" pitchFamily="18" charset="0"/>
                <a:cs typeface="Times New Roman" panose="02020603050405020304" pitchFamily="18" charset="0"/>
              </a:rPr>
              <a:t>employee</a:t>
            </a:r>
            <a:r>
              <a:rPr lang="en-US" sz="2800" spc="-15" dirty="0" smtClean="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152400" y="166800"/>
            <a:ext cx="8153400" cy="769441"/>
          </a:xfrm>
          <a:prstGeom prst="rect">
            <a:avLst/>
          </a:prstGeom>
          <a:noFill/>
        </p:spPr>
        <p:txBody>
          <a:bodyPr wrap="square" rtlCol="0">
            <a:spAutoFit/>
          </a:bodyPr>
          <a:lstStyle/>
          <a:p>
            <a:r>
              <a:rPr lang="en-US" sz="4400" b="1" spc="-95" dirty="0">
                <a:solidFill>
                  <a:srgbClr val="FF0000"/>
                </a:solidFill>
                <a:latin typeface="Courier New" panose="02070309020205020404" pitchFamily="49" charset="0"/>
                <a:ea typeface="+mj-ea"/>
                <a:cs typeface="Courier New" panose="02070309020205020404" pitchFamily="49" charset="0"/>
              </a:rPr>
              <a:t>Identified relationships</a:t>
            </a:r>
          </a:p>
        </p:txBody>
      </p:sp>
    </p:spTree>
    <p:extLst>
      <p:ext uri="{BB962C8B-B14F-4D97-AF65-F5344CB8AC3E}">
        <p14:creationId xmlns:p14="http://schemas.microsoft.com/office/powerpoint/2010/main" val="5414733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400" y="76200"/>
            <a:ext cx="6595111" cy="690574"/>
          </a:xfrm>
          <a:prstGeom prst="rect">
            <a:avLst/>
          </a:prstGeom>
        </p:spPr>
        <p:txBody>
          <a:bodyPr vert="horz" wrap="square" lIns="0" tIns="13335" rIns="0" bIns="0" rtlCol="0">
            <a:spAutoFit/>
          </a:bodyPr>
          <a:lstStyle/>
          <a:p>
            <a:pPr marL="12700">
              <a:lnSpc>
                <a:spcPct val="100000"/>
              </a:lnSpc>
              <a:spcBef>
                <a:spcPts val="105"/>
              </a:spcBef>
            </a:pPr>
            <a:r>
              <a:rPr sz="4400" b="1" kern="1200" spc="-95" dirty="0">
                <a:solidFill>
                  <a:srgbClr val="FF0000"/>
                </a:solidFill>
                <a:latin typeface="Courier New" panose="02070309020205020404" pitchFamily="49" charset="0"/>
                <a:cs typeface="Courier New" panose="02070309020205020404" pitchFamily="49" charset="0"/>
              </a:rPr>
              <a:t>Fill in Cardinality</a:t>
            </a:r>
          </a:p>
        </p:txBody>
      </p:sp>
      <p:sp>
        <p:nvSpPr>
          <p:cNvPr id="4" name="object 4"/>
          <p:cNvSpPr txBox="1"/>
          <p:nvPr/>
        </p:nvSpPr>
        <p:spPr>
          <a:xfrm>
            <a:off x="609600" y="685800"/>
            <a:ext cx="8150860" cy="5966377"/>
          </a:xfrm>
          <a:prstGeom prst="rect">
            <a:avLst/>
          </a:prstGeom>
        </p:spPr>
        <p:txBody>
          <a:bodyPr vert="horz" wrap="square" lIns="0" tIns="102235" rIns="0" bIns="0" rtlCol="0">
            <a:spAutoFit/>
          </a:bodyPr>
          <a:lstStyle/>
          <a:p>
            <a:pPr marL="355600" indent="-343535">
              <a:lnSpc>
                <a:spcPct val="100000"/>
              </a:lnSpc>
              <a:spcBef>
                <a:spcPts val="805"/>
              </a:spcBef>
              <a:buFont typeface="Arial"/>
              <a:buChar char="•"/>
              <a:tabLst>
                <a:tab pos="355600" algn="l"/>
                <a:tab pos="356235" algn="l"/>
              </a:tabLst>
            </a:pPr>
            <a:r>
              <a:rPr sz="2800" spc="-10" dirty="0">
                <a:solidFill>
                  <a:srgbClr val="0D0D0D"/>
                </a:solidFill>
                <a:latin typeface="Times New Roman" panose="02020603050405020304" pitchFamily="18" charset="0"/>
                <a:cs typeface="Times New Roman" panose="02020603050405020304" pitchFamily="18" charset="0"/>
              </a:rPr>
              <a:t>Supervisor</a:t>
            </a:r>
            <a:endParaRPr sz="2800" dirty="0">
              <a:latin typeface="Times New Roman" panose="02020603050405020304" pitchFamily="18" charset="0"/>
              <a:cs typeface="Times New Roman" panose="02020603050405020304" pitchFamily="18" charset="0"/>
            </a:endParaRPr>
          </a:p>
          <a:p>
            <a:pPr marL="756285" lvl="1" indent="-287020">
              <a:lnSpc>
                <a:spcPct val="100000"/>
              </a:lnSpc>
              <a:spcBef>
                <a:spcPts val="605"/>
              </a:spcBef>
              <a:buFont typeface="Arial"/>
              <a:buChar char="–"/>
              <a:tabLst>
                <a:tab pos="756920" algn="l"/>
              </a:tabLst>
            </a:pPr>
            <a:r>
              <a:rPr sz="2800" spc="-10" dirty="0">
                <a:solidFill>
                  <a:srgbClr val="0D0D0D"/>
                </a:solidFill>
                <a:latin typeface="Times New Roman" panose="02020603050405020304" pitchFamily="18" charset="0"/>
                <a:cs typeface="Times New Roman" panose="02020603050405020304" pitchFamily="18" charset="0"/>
              </a:rPr>
              <a:t>Each </a:t>
            </a:r>
            <a:r>
              <a:rPr sz="2800" spc="-5" dirty="0">
                <a:solidFill>
                  <a:srgbClr val="0D0D0D"/>
                </a:solidFill>
                <a:latin typeface="Times New Roman" panose="02020603050405020304" pitchFamily="18" charset="0"/>
                <a:cs typeface="Times New Roman" panose="02020603050405020304" pitchFamily="18" charset="0"/>
              </a:rPr>
              <a:t>department has</a:t>
            </a:r>
            <a:r>
              <a:rPr sz="2800" spc="-5" dirty="0">
                <a:solidFill>
                  <a:srgbClr val="FF0000"/>
                </a:solidFill>
                <a:latin typeface="Times New Roman" panose="02020603050405020304" pitchFamily="18" charset="0"/>
                <a:cs typeface="Times New Roman" panose="02020603050405020304" pitchFamily="18" charset="0"/>
              </a:rPr>
              <a:t> </a:t>
            </a:r>
            <a:r>
              <a:rPr sz="2800" b="1" u="heavy" dirty="0">
                <a:solidFill>
                  <a:srgbClr val="FF0000"/>
                </a:solidFill>
                <a:uFill>
                  <a:solidFill>
                    <a:srgbClr val="FF0000"/>
                  </a:solidFill>
                </a:uFill>
                <a:latin typeface="Times New Roman" panose="02020603050405020304" pitchFamily="18" charset="0"/>
                <a:cs typeface="Times New Roman" panose="02020603050405020304" pitchFamily="18" charset="0"/>
              </a:rPr>
              <a:t>one</a:t>
            </a:r>
            <a:r>
              <a:rPr sz="2800" b="1" spc="-20" dirty="0">
                <a:solidFill>
                  <a:srgbClr val="FF0000"/>
                </a:solidFill>
                <a:latin typeface="Times New Roman" panose="02020603050405020304" pitchFamily="18" charset="0"/>
                <a:cs typeface="Times New Roman" panose="02020603050405020304" pitchFamily="18" charset="0"/>
              </a:rPr>
              <a:t> </a:t>
            </a:r>
            <a:r>
              <a:rPr sz="2800" spc="-25" dirty="0">
                <a:solidFill>
                  <a:srgbClr val="0D0D0D"/>
                </a:solidFill>
                <a:latin typeface="Times New Roman" panose="02020603050405020304" pitchFamily="18" charset="0"/>
                <a:cs typeface="Times New Roman" panose="02020603050405020304" pitchFamily="18" charset="0"/>
              </a:rPr>
              <a:t>supervisor.</a:t>
            </a:r>
            <a:endParaRPr sz="2800" dirty="0">
              <a:latin typeface="Times New Roman" panose="02020603050405020304" pitchFamily="18" charset="0"/>
              <a:cs typeface="Times New Roman" panose="02020603050405020304" pitchFamily="18" charset="0"/>
            </a:endParaRPr>
          </a:p>
          <a:p>
            <a:pPr marL="355600" indent="-343535">
              <a:lnSpc>
                <a:spcPct val="100000"/>
              </a:lnSpc>
              <a:spcBef>
                <a:spcPts val="645"/>
              </a:spcBef>
              <a:buFont typeface="Arial"/>
              <a:buChar char="•"/>
              <a:tabLst>
                <a:tab pos="355600" algn="l"/>
                <a:tab pos="356235" algn="l"/>
              </a:tabLst>
            </a:pPr>
            <a:r>
              <a:rPr sz="2800" spc="-10" dirty="0">
                <a:solidFill>
                  <a:srgbClr val="0D0D0D"/>
                </a:solidFill>
                <a:latin typeface="Times New Roman" panose="02020603050405020304" pitchFamily="18" charset="0"/>
                <a:cs typeface="Times New Roman" panose="02020603050405020304" pitchFamily="18" charset="0"/>
              </a:rPr>
              <a:t>Department</a:t>
            </a:r>
            <a:endParaRPr sz="2800" dirty="0">
              <a:latin typeface="Times New Roman" panose="02020603050405020304" pitchFamily="18" charset="0"/>
              <a:cs typeface="Times New Roman" panose="02020603050405020304" pitchFamily="18" charset="0"/>
            </a:endParaRPr>
          </a:p>
          <a:p>
            <a:pPr marL="756285" lvl="1" indent="-287020">
              <a:lnSpc>
                <a:spcPct val="100000"/>
              </a:lnSpc>
              <a:spcBef>
                <a:spcPts val="605"/>
              </a:spcBef>
              <a:buFont typeface="Arial"/>
              <a:buChar char="–"/>
              <a:tabLst>
                <a:tab pos="756920" algn="l"/>
              </a:tabLst>
            </a:pPr>
            <a:r>
              <a:rPr sz="2800" spc="-10" dirty="0">
                <a:solidFill>
                  <a:srgbClr val="0D0D0D"/>
                </a:solidFill>
                <a:latin typeface="Times New Roman" panose="02020603050405020304" pitchFamily="18" charset="0"/>
                <a:cs typeface="Times New Roman" panose="02020603050405020304" pitchFamily="18" charset="0"/>
              </a:rPr>
              <a:t>Each </a:t>
            </a:r>
            <a:r>
              <a:rPr sz="2800" spc="-5" dirty="0">
                <a:solidFill>
                  <a:srgbClr val="0D0D0D"/>
                </a:solidFill>
                <a:latin typeface="Times New Roman" panose="02020603050405020304" pitchFamily="18" charset="0"/>
                <a:cs typeface="Times New Roman" panose="02020603050405020304" pitchFamily="18" charset="0"/>
              </a:rPr>
              <a:t>supervisor has</a:t>
            </a:r>
            <a:r>
              <a:rPr sz="2800" spc="-5" dirty="0">
                <a:solidFill>
                  <a:srgbClr val="FF0000"/>
                </a:solidFill>
                <a:latin typeface="Times New Roman" panose="02020603050405020304" pitchFamily="18" charset="0"/>
                <a:cs typeface="Times New Roman" panose="02020603050405020304" pitchFamily="18" charset="0"/>
              </a:rPr>
              <a:t> </a:t>
            </a:r>
            <a:r>
              <a:rPr sz="2800" b="1" u="heavy" dirty="0">
                <a:solidFill>
                  <a:srgbClr val="FF0000"/>
                </a:solidFill>
                <a:uFill>
                  <a:solidFill>
                    <a:srgbClr val="FF0000"/>
                  </a:solidFill>
                </a:uFill>
                <a:latin typeface="Times New Roman" panose="02020603050405020304" pitchFamily="18" charset="0"/>
                <a:cs typeface="Times New Roman" panose="02020603050405020304" pitchFamily="18" charset="0"/>
              </a:rPr>
              <a:t>one</a:t>
            </a:r>
            <a:r>
              <a:rPr sz="2800" b="1" spc="-10" dirty="0">
                <a:solidFill>
                  <a:srgbClr val="FF0000"/>
                </a:solidFill>
                <a:latin typeface="Times New Roman" panose="02020603050405020304" pitchFamily="18" charset="0"/>
                <a:cs typeface="Times New Roman" panose="02020603050405020304" pitchFamily="18" charset="0"/>
              </a:rPr>
              <a:t> </a:t>
            </a:r>
            <a:r>
              <a:rPr sz="2800" spc="-5" dirty="0">
                <a:solidFill>
                  <a:srgbClr val="0D0D0D"/>
                </a:solidFill>
                <a:latin typeface="Times New Roman" panose="02020603050405020304" pitchFamily="18" charset="0"/>
                <a:cs typeface="Times New Roman" panose="02020603050405020304" pitchFamily="18" charset="0"/>
              </a:rPr>
              <a:t>department.</a:t>
            </a:r>
            <a:endParaRPr sz="2800" dirty="0">
              <a:latin typeface="Times New Roman" panose="02020603050405020304" pitchFamily="18" charset="0"/>
              <a:cs typeface="Times New Roman" panose="02020603050405020304" pitchFamily="18" charset="0"/>
            </a:endParaRPr>
          </a:p>
          <a:p>
            <a:pPr marL="756285" lvl="1" indent="-287020">
              <a:lnSpc>
                <a:spcPct val="100000"/>
              </a:lnSpc>
              <a:spcBef>
                <a:spcPts val="575"/>
              </a:spcBef>
              <a:buFont typeface="Arial"/>
              <a:buChar char="–"/>
              <a:tabLst>
                <a:tab pos="756920" algn="l"/>
              </a:tabLst>
            </a:pPr>
            <a:r>
              <a:rPr sz="2800" spc="-10" dirty="0">
                <a:solidFill>
                  <a:srgbClr val="0D0D0D"/>
                </a:solidFill>
                <a:latin typeface="Times New Roman" panose="02020603050405020304" pitchFamily="18" charset="0"/>
                <a:cs typeface="Times New Roman" panose="02020603050405020304" pitchFamily="18" charset="0"/>
              </a:rPr>
              <a:t>Each </a:t>
            </a:r>
            <a:r>
              <a:rPr sz="2800" spc="-5" dirty="0">
                <a:solidFill>
                  <a:srgbClr val="0D0D0D"/>
                </a:solidFill>
                <a:latin typeface="Times New Roman" panose="02020603050405020304" pitchFamily="18" charset="0"/>
                <a:cs typeface="Times New Roman" panose="02020603050405020304" pitchFamily="18" charset="0"/>
              </a:rPr>
              <a:t>employee </a:t>
            </a:r>
            <a:r>
              <a:rPr sz="2800" spc="-10" dirty="0">
                <a:solidFill>
                  <a:srgbClr val="0D0D0D"/>
                </a:solidFill>
                <a:latin typeface="Times New Roman" panose="02020603050405020304" pitchFamily="18" charset="0"/>
                <a:cs typeface="Times New Roman" panose="02020603050405020304" pitchFamily="18" charset="0"/>
              </a:rPr>
              <a:t>can </a:t>
            </a:r>
            <a:r>
              <a:rPr sz="2800" spc="-5" dirty="0">
                <a:solidFill>
                  <a:srgbClr val="0D0D0D"/>
                </a:solidFill>
                <a:latin typeface="Times New Roman" panose="02020603050405020304" pitchFamily="18" charset="0"/>
                <a:cs typeface="Times New Roman" panose="02020603050405020304" pitchFamily="18" charset="0"/>
              </a:rPr>
              <a:t>belong </a:t>
            </a:r>
            <a:r>
              <a:rPr sz="2800" spc="-15" dirty="0">
                <a:solidFill>
                  <a:srgbClr val="0D0D0D"/>
                </a:solidFill>
                <a:latin typeface="Times New Roman" panose="02020603050405020304" pitchFamily="18" charset="0"/>
                <a:cs typeface="Times New Roman" panose="02020603050405020304" pitchFamily="18" charset="0"/>
              </a:rPr>
              <a:t>to </a:t>
            </a:r>
            <a:r>
              <a:rPr sz="2800" spc="-5" dirty="0">
                <a:solidFill>
                  <a:srgbClr val="0D0D0D"/>
                </a:solidFill>
                <a:latin typeface="Times New Roman" panose="02020603050405020304" pitchFamily="18" charset="0"/>
                <a:cs typeface="Times New Roman" panose="02020603050405020304" pitchFamily="18" charset="0"/>
              </a:rPr>
              <a:t>one or </a:t>
            </a:r>
            <a:r>
              <a:rPr sz="2800" spc="-10" dirty="0">
                <a:solidFill>
                  <a:srgbClr val="0D0D0D"/>
                </a:solidFill>
                <a:latin typeface="Times New Roman" panose="02020603050405020304" pitchFamily="18" charset="0"/>
                <a:cs typeface="Times New Roman" panose="02020603050405020304" pitchFamily="18" charset="0"/>
              </a:rPr>
              <a:t>more</a:t>
            </a:r>
            <a:r>
              <a:rPr sz="2800" spc="-55" dirty="0">
                <a:solidFill>
                  <a:srgbClr val="0D0D0D"/>
                </a:solidFill>
                <a:latin typeface="Times New Roman" panose="02020603050405020304" pitchFamily="18" charset="0"/>
                <a:cs typeface="Times New Roman" panose="02020603050405020304" pitchFamily="18" charset="0"/>
              </a:rPr>
              <a:t> </a:t>
            </a:r>
            <a:r>
              <a:rPr sz="2800" spc="-5" dirty="0">
                <a:solidFill>
                  <a:srgbClr val="0D0D0D"/>
                </a:solidFill>
                <a:latin typeface="Times New Roman" panose="02020603050405020304" pitchFamily="18" charset="0"/>
                <a:cs typeface="Times New Roman" panose="02020603050405020304" pitchFamily="18" charset="0"/>
              </a:rPr>
              <a:t>departments</a:t>
            </a:r>
            <a:endParaRPr sz="2800" dirty="0">
              <a:latin typeface="Times New Roman" panose="02020603050405020304" pitchFamily="18" charset="0"/>
              <a:cs typeface="Times New Roman" panose="02020603050405020304" pitchFamily="18" charset="0"/>
            </a:endParaRPr>
          </a:p>
          <a:p>
            <a:pPr marL="355600" indent="-343535">
              <a:lnSpc>
                <a:spcPct val="100000"/>
              </a:lnSpc>
              <a:spcBef>
                <a:spcPts val="645"/>
              </a:spcBef>
              <a:buFont typeface="Arial"/>
              <a:buChar char="•"/>
              <a:tabLst>
                <a:tab pos="355600" algn="l"/>
                <a:tab pos="356235" algn="l"/>
              </a:tabLst>
            </a:pPr>
            <a:r>
              <a:rPr sz="2800" spc="-15" dirty="0">
                <a:solidFill>
                  <a:srgbClr val="0D0D0D"/>
                </a:solidFill>
                <a:latin typeface="Times New Roman" panose="02020603050405020304" pitchFamily="18" charset="0"/>
                <a:cs typeface="Times New Roman" panose="02020603050405020304" pitchFamily="18" charset="0"/>
              </a:rPr>
              <a:t>Employee</a:t>
            </a:r>
            <a:endParaRPr sz="2800" dirty="0">
              <a:latin typeface="Times New Roman" panose="02020603050405020304" pitchFamily="18" charset="0"/>
              <a:cs typeface="Times New Roman" panose="02020603050405020304" pitchFamily="18" charset="0"/>
            </a:endParaRPr>
          </a:p>
          <a:p>
            <a:pPr marL="756285" lvl="1" indent="-287020">
              <a:lnSpc>
                <a:spcPct val="100000"/>
              </a:lnSpc>
              <a:spcBef>
                <a:spcPts val="605"/>
              </a:spcBef>
              <a:buFont typeface="Arial"/>
              <a:buChar char="–"/>
              <a:tabLst>
                <a:tab pos="756920" algn="l"/>
              </a:tabLst>
            </a:pPr>
            <a:r>
              <a:rPr sz="2800" spc="-10" dirty="0">
                <a:solidFill>
                  <a:srgbClr val="0D0D0D"/>
                </a:solidFill>
                <a:latin typeface="Times New Roman" panose="02020603050405020304" pitchFamily="18" charset="0"/>
                <a:cs typeface="Times New Roman" panose="02020603050405020304" pitchFamily="18" charset="0"/>
              </a:rPr>
              <a:t>Each </a:t>
            </a:r>
            <a:r>
              <a:rPr sz="2800" spc="-5" dirty="0">
                <a:solidFill>
                  <a:srgbClr val="0D0D0D"/>
                </a:solidFill>
                <a:latin typeface="Times New Roman" panose="02020603050405020304" pitchFamily="18" charset="0"/>
                <a:cs typeface="Times New Roman" panose="02020603050405020304" pitchFamily="18" charset="0"/>
              </a:rPr>
              <a:t>department </a:t>
            </a:r>
            <a:r>
              <a:rPr sz="2800" spc="-10" dirty="0">
                <a:solidFill>
                  <a:srgbClr val="0D0D0D"/>
                </a:solidFill>
                <a:latin typeface="Times New Roman" panose="02020603050405020304" pitchFamily="18" charset="0"/>
                <a:cs typeface="Times New Roman" panose="02020603050405020304" pitchFamily="18" charset="0"/>
              </a:rPr>
              <a:t>must </a:t>
            </a:r>
            <a:r>
              <a:rPr sz="2800" spc="-20" dirty="0">
                <a:solidFill>
                  <a:srgbClr val="0D0D0D"/>
                </a:solidFill>
                <a:latin typeface="Times New Roman" panose="02020603050405020304" pitchFamily="18" charset="0"/>
                <a:cs typeface="Times New Roman" panose="02020603050405020304" pitchFamily="18" charset="0"/>
              </a:rPr>
              <a:t>have</a:t>
            </a:r>
            <a:r>
              <a:rPr sz="2800" spc="-20" dirty="0">
                <a:solidFill>
                  <a:srgbClr val="FF0000"/>
                </a:solidFill>
                <a:latin typeface="Times New Roman" panose="02020603050405020304" pitchFamily="18" charset="0"/>
                <a:cs typeface="Times New Roman" panose="02020603050405020304" pitchFamily="18" charset="0"/>
              </a:rPr>
              <a:t> </a:t>
            </a:r>
            <a:r>
              <a:rPr sz="2800" b="1" u="heavy" dirty="0">
                <a:solidFill>
                  <a:srgbClr val="FF0000"/>
                </a:solidFill>
                <a:uFill>
                  <a:solidFill>
                    <a:srgbClr val="FF0000"/>
                  </a:solidFill>
                </a:uFill>
                <a:latin typeface="Times New Roman" panose="02020603050405020304" pitchFamily="18" charset="0"/>
                <a:cs typeface="Times New Roman" panose="02020603050405020304" pitchFamily="18" charset="0"/>
              </a:rPr>
              <a:t>one or </a:t>
            </a:r>
            <a:r>
              <a:rPr sz="2800" b="1" u="heavy" spc="-10" dirty="0">
                <a:solidFill>
                  <a:srgbClr val="FF0000"/>
                </a:solidFill>
                <a:uFill>
                  <a:solidFill>
                    <a:srgbClr val="FF0000"/>
                  </a:solidFill>
                </a:uFill>
                <a:latin typeface="Times New Roman" panose="02020603050405020304" pitchFamily="18" charset="0"/>
                <a:cs typeface="Times New Roman" panose="02020603050405020304" pitchFamily="18" charset="0"/>
              </a:rPr>
              <a:t>more</a:t>
            </a:r>
            <a:r>
              <a:rPr sz="2800" b="1" spc="-45" dirty="0">
                <a:solidFill>
                  <a:srgbClr val="FF0000"/>
                </a:solidFill>
                <a:latin typeface="Times New Roman" panose="02020603050405020304" pitchFamily="18" charset="0"/>
                <a:cs typeface="Times New Roman" panose="02020603050405020304" pitchFamily="18" charset="0"/>
              </a:rPr>
              <a:t> </a:t>
            </a:r>
            <a:r>
              <a:rPr sz="2800" spc="-5" dirty="0">
                <a:solidFill>
                  <a:srgbClr val="0D0D0D"/>
                </a:solidFill>
                <a:latin typeface="Times New Roman" panose="02020603050405020304" pitchFamily="18" charset="0"/>
                <a:cs typeface="Times New Roman" panose="02020603050405020304" pitchFamily="18" charset="0"/>
              </a:rPr>
              <a:t>employees</a:t>
            </a:r>
            <a:endParaRPr sz="2800" dirty="0">
              <a:latin typeface="Times New Roman" panose="02020603050405020304" pitchFamily="18" charset="0"/>
              <a:cs typeface="Times New Roman" panose="02020603050405020304" pitchFamily="18" charset="0"/>
            </a:endParaRPr>
          </a:p>
          <a:p>
            <a:pPr marL="756285" lvl="1" indent="-287020">
              <a:lnSpc>
                <a:spcPct val="100000"/>
              </a:lnSpc>
              <a:spcBef>
                <a:spcPts val="575"/>
              </a:spcBef>
              <a:buFont typeface="Arial"/>
              <a:buChar char="–"/>
              <a:tabLst>
                <a:tab pos="756920" algn="l"/>
              </a:tabLst>
            </a:pPr>
            <a:r>
              <a:rPr sz="2800" spc="-10" dirty="0">
                <a:solidFill>
                  <a:srgbClr val="0D0D0D"/>
                </a:solidFill>
                <a:latin typeface="Times New Roman" panose="02020603050405020304" pitchFamily="18" charset="0"/>
                <a:cs typeface="Times New Roman" panose="02020603050405020304" pitchFamily="18" charset="0"/>
              </a:rPr>
              <a:t>Each project must </a:t>
            </a:r>
            <a:r>
              <a:rPr sz="2800" spc="-20" dirty="0">
                <a:solidFill>
                  <a:srgbClr val="0D0D0D"/>
                </a:solidFill>
                <a:latin typeface="Times New Roman" panose="02020603050405020304" pitchFamily="18" charset="0"/>
                <a:cs typeface="Times New Roman" panose="02020603050405020304" pitchFamily="18" charset="0"/>
              </a:rPr>
              <a:t>have</a:t>
            </a:r>
            <a:r>
              <a:rPr sz="2800" spc="-20" dirty="0">
                <a:solidFill>
                  <a:srgbClr val="FF0000"/>
                </a:solidFill>
                <a:latin typeface="Times New Roman" panose="02020603050405020304" pitchFamily="18" charset="0"/>
                <a:cs typeface="Times New Roman" panose="02020603050405020304" pitchFamily="18" charset="0"/>
              </a:rPr>
              <a:t> </a:t>
            </a:r>
            <a:r>
              <a:rPr sz="2800" b="1" u="heavy" dirty="0">
                <a:solidFill>
                  <a:srgbClr val="FF0000"/>
                </a:solidFill>
                <a:uFill>
                  <a:solidFill>
                    <a:srgbClr val="FF0000"/>
                  </a:solidFill>
                </a:uFill>
                <a:latin typeface="Times New Roman" panose="02020603050405020304" pitchFamily="18" charset="0"/>
                <a:cs typeface="Times New Roman" panose="02020603050405020304" pitchFamily="18" charset="0"/>
              </a:rPr>
              <a:t>one or </a:t>
            </a:r>
            <a:r>
              <a:rPr sz="2800" b="1" u="heavy" spc="-5" dirty="0">
                <a:solidFill>
                  <a:srgbClr val="FF0000"/>
                </a:solidFill>
                <a:uFill>
                  <a:solidFill>
                    <a:srgbClr val="FF0000"/>
                  </a:solidFill>
                </a:uFill>
                <a:latin typeface="Times New Roman" panose="02020603050405020304" pitchFamily="18" charset="0"/>
                <a:cs typeface="Times New Roman" panose="02020603050405020304" pitchFamily="18" charset="0"/>
              </a:rPr>
              <a:t>more</a:t>
            </a:r>
            <a:r>
              <a:rPr sz="2800" b="1" spc="-60" dirty="0">
                <a:solidFill>
                  <a:srgbClr val="FF0000"/>
                </a:solidFill>
                <a:latin typeface="Times New Roman" panose="02020603050405020304" pitchFamily="18" charset="0"/>
                <a:cs typeface="Times New Roman" panose="02020603050405020304" pitchFamily="18" charset="0"/>
              </a:rPr>
              <a:t> </a:t>
            </a:r>
            <a:r>
              <a:rPr sz="2800" spc="-5" dirty="0">
                <a:solidFill>
                  <a:srgbClr val="0D0D0D"/>
                </a:solidFill>
                <a:latin typeface="Times New Roman" panose="02020603050405020304" pitchFamily="18" charset="0"/>
                <a:cs typeface="Times New Roman" panose="02020603050405020304" pitchFamily="18" charset="0"/>
              </a:rPr>
              <a:t>employees</a:t>
            </a:r>
            <a:endParaRPr sz="2800" dirty="0">
              <a:latin typeface="Times New Roman" panose="02020603050405020304" pitchFamily="18" charset="0"/>
              <a:cs typeface="Times New Roman" panose="02020603050405020304" pitchFamily="18" charset="0"/>
            </a:endParaRPr>
          </a:p>
          <a:p>
            <a:pPr marL="355600" indent="-343535">
              <a:lnSpc>
                <a:spcPct val="100000"/>
              </a:lnSpc>
              <a:spcBef>
                <a:spcPts val="645"/>
              </a:spcBef>
              <a:buFont typeface="Arial"/>
              <a:buChar char="•"/>
              <a:tabLst>
                <a:tab pos="355600" algn="l"/>
                <a:tab pos="356235" algn="l"/>
              </a:tabLst>
            </a:pPr>
            <a:r>
              <a:rPr sz="2800" spc="-15" dirty="0">
                <a:solidFill>
                  <a:srgbClr val="0D0D0D"/>
                </a:solidFill>
                <a:latin typeface="Times New Roman" panose="02020603050405020304" pitchFamily="18" charset="0"/>
                <a:cs typeface="Times New Roman" panose="02020603050405020304" pitchFamily="18" charset="0"/>
              </a:rPr>
              <a:t>Project</a:t>
            </a:r>
            <a:endParaRPr sz="2800" dirty="0">
              <a:latin typeface="Times New Roman" panose="02020603050405020304" pitchFamily="18" charset="0"/>
              <a:cs typeface="Times New Roman" panose="02020603050405020304" pitchFamily="18" charset="0"/>
            </a:endParaRPr>
          </a:p>
          <a:p>
            <a:pPr marL="756285" lvl="1" indent="-287020">
              <a:lnSpc>
                <a:spcPct val="100000"/>
              </a:lnSpc>
              <a:spcBef>
                <a:spcPts val="605"/>
              </a:spcBef>
              <a:buFont typeface="Arial"/>
              <a:buChar char="–"/>
              <a:tabLst>
                <a:tab pos="756920" algn="l"/>
              </a:tabLst>
            </a:pPr>
            <a:r>
              <a:rPr sz="2800" spc="-10" dirty="0">
                <a:solidFill>
                  <a:srgbClr val="0D0D0D"/>
                </a:solidFill>
                <a:latin typeface="Times New Roman" panose="02020603050405020304" pitchFamily="18" charset="0"/>
                <a:cs typeface="Times New Roman" panose="02020603050405020304" pitchFamily="18" charset="0"/>
              </a:rPr>
              <a:t>Each </a:t>
            </a:r>
            <a:r>
              <a:rPr sz="2800" spc="-5" dirty="0">
                <a:solidFill>
                  <a:srgbClr val="0D0D0D"/>
                </a:solidFill>
                <a:latin typeface="Times New Roman" panose="02020603050405020304" pitchFamily="18" charset="0"/>
                <a:cs typeface="Times New Roman" panose="02020603050405020304" pitchFamily="18" charset="0"/>
              </a:rPr>
              <a:t>employee </a:t>
            </a:r>
            <a:r>
              <a:rPr sz="2800" spc="-10" dirty="0">
                <a:solidFill>
                  <a:srgbClr val="0D0D0D"/>
                </a:solidFill>
                <a:latin typeface="Times New Roman" panose="02020603050405020304" pitchFamily="18" charset="0"/>
                <a:cs typeface="Times New Roman" panose="02020603050405020304" pitchFamily="18" charset="0"/>
              </a:rPr>
              <a:t>can </a:t>
            </a:r>
            <a:r>
              <a:rPr sz="2800" spc="-20" dirty="0">
                <a:solidFill>
                  <a:srgbClr val="0D0D0D"/>
                </a:solidFill>
                <a:latin typeface="Times New Roman" panose="02020603050405020304" pitchFamily="18" charset="0"/>
                <a:cs typeface="Times New Roman" panose="02020603050405020304" pitchFamily="18" charset="0"/>
              </a:rPr>
              <a:t>have</a:t>
            </a:r>
            <a:r>
              <a:rPr sz="2800" spc="-20" dirty="0">
                <a:solidFill>
                  <a:srgbClr val="FF0000"/>
                </a:solidFill>
                <a:latin typeface="Times New Roman" panose="02020603050405020304" pitchFamily="18" charset="0"/>
                <a:cs typeface="Times New Roman" panose="02020603050405020304" pitchFamily="18" charset="0"/>
              </a:rPr>
              <a:t> </a:t>
            </a:r>
            <a:r>
              <a:rPr sz="2800" b="1" u="heavy" dirty="0">
                <a:solidFill>
                  <a:srgbClr val="FF0000"/>
                </a:solidFill>
                <a:uFill>
                  <a:solidFill>
                    <a:srgbClr val="FF0000"/>
                  </a:solidFill>
                </a:uFill>
                <a:latin typeface="Times New Roman" panose="02020603050405020304" pitchFamily="18" charset="0"/>
                <a:cs typeface="Times New Roman" panose="02020603050405020304" pitchFamily="18" charset="0"/>
              </a:rPr>
              <a:t>0 or </a:t>
            </a:r>
            <a:r>
              <a:rPr sz="2800" b="1" u="heavy" spc="-10" dirty="0">
                <a:solidFill>
                  <a:srgbClr val="FF0000"/>
                </a:solidFill>
                <a:uFill>
                  <a:solidFill>
                    <a:srgbClr val="FF0000"/>
                  </a:solidFill>
                </a:uFill>
                <a:latin typeface="Times New Roman" panose="02020603050405020304" pitchFamily="18" charset="0"/>
                <a:cs typeface="Times New Roman" panose="02020603050405020304" pitchFamily="18" charset="0"/>
              </a:rPr>
              <a:t>more</a:t>
            </a:r>
            <a:r>
              <a:rPr sz="2800" b="1" spc="-40" dirty="0">
                <a:solidFill>
                  <a:srgbClr val="FF0000"/>
                </a:solidFill>
                <a:latin typeface="Times New Roman" panose="02020603050405020304" pitchFamily="18" charset="0"/>
                <a:cs typeface="Times New Roman" panose="02020603050405020304" pitchFamily="18" charset="0"/>
              </a:rPr>
              <a:t> </a:t>
            </a:r>
            <a:r>
              <a:rPr sz="2800" spc="-10" dirty="0">
                <a:solidFill>
                  <a:srgbClr val="0D0D0D"/>
                </a:solidFill>
                <a:latin typeface="Times New Roman" panose="02020603050405020304" pitchFamily="18" charset="0"/>
                <a:cs typeface="Times New Roman" panose="02020603050405020304" pitchFamily="18" charset="0"/>
              </a:rPr>
              <a:t>projects.</a:t>
            </a:r>
            <a:endParaRP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3774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33400" y="1295400"/>
            <a:ext cx="7696200" cy="3539430"/>
          </a:xfrm>
          <a:prstGeom prst="rect">
            <a:avLst/>
          </a:prstGeom>
        </p:spPr>
        <p:txBody>
          <a:bodyPr wrap="square">
            <a:spAutoFit/>
          </a:bodyPr>
          <a:lstStyle/>
          <a:p>
            <a:pPr marL="457200"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A university consists of a number of </a:t>
            </a:r>
            <a:r>
              <a:rPr lang="en-US" sz="2800" spc="-5" dirty="0" smtClean="0">
                <a:latin typeface="Times New Roman" panose="02020603050405020304" pitchFamily="18" charset="0"/>
                <a:cs typeface="Times New Roman" panose="02020603050405020304" pitchFamily="18" charset="0"/>
              </a:rPr>
              <a:t>departments.</a:t>
            </a:r>
          </a:p>
          <a:p>
            <a:pPr marL="457200" indent="-457200" algn="just">
              <a:buFont typeface="Arial" panose="020B0604020202020204" pitchFamily="34" charset="0"/>
              <a:buChar char="•"/>
            </a:pPr>
            <a:r>
              <a:rPr lang="en-US" sz="2800" spc="-5" dirty="0" smtClean="0">
                <a:latin typeface="Times New Roman" panose="02020603050405020304" pitchFamily="18" charset="0"/>
                <a:cs typeface="Times New Roman" panose="02020603050405020304" pitchFamily="18" charset="0"/>
              </a:rPr>
              <a:t>Each </a:t>
            </a:r>
            <a:r>
              <a:rPr lang="en-US" sz="2800" spc="-5" dirty="0">
                <a:latin typeface="Times New Roman" panose="02020603050405020304" pitchFamily="18" charset="0"/>
                <a:cs typeface="Times New Roman" panose="02020603050405020304" pitchFamily="18" charset="0"/>
              </a:rPr>
              <a:t>department offers several courses. </a:t>
            </a:r>
            <a:endParaRPr lang="en-US" sz="2800" spc="-5"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spc="-5" dirty="0" smtClean="0">
                <a:latin typeface="Times New Roman" panose="02020603050405020304" pitchFamily="18" charset="0"/>
                <a:cs typeface="Times New Roman" panose="02020603050405020304" pitchFamily="18" charset="0"/>
              </a:rPr>
              <a:t>A </a:t>
            </a:r>
            <a:r>
              <a:rPr lang="en-US" sz="2800" spc="-5" dirty="0">
                <a:latin typeface="Times New Roman" panose="02020603050405020304" pitchFamily="18" charset="0"/>
                <a:cs typeface="Times New Roman" panose="02020603050405020304" pitchFamily="18" charset="0"/>
              </a:rPr>
              <a:t>number of modules make up each </a:t>
            </a:r>
            <a:r>
              <a:rPr lang="en-US" sz="2800" spc="-5" dirty="0" smtClean="0">
                <a:latin typeface="Times New Roman" panose="02020603050405020304" pitchFamily="18" charset="0"/>
                <a:cs typeface="Times New Roman" panose="02020603050405020304" pitchFamily="18" charset="0"/>
              </a:rPr>
              <a:t>course.</a:t>
            </a:r>
          </a:p>
          <a:p>
            <a:pPr marL="457200" indent="-457200" algn="just">
              <a:buFont typeface="Arial" panose="020B0604020202020204" pitchFamily="34" charset="0"/>
              <a:buChar char="•"/>
            </a:pPr>
            <a:r>
              <a:rPr lang="en-US" sz="2800" spc="-5" dirty="0" smtClean="0">
                <a:latin typeface="Times New Roman" panose="02020603050405020304" pitchFamily="18" charset="0"/>
                <a:cs typeface="Times New Roman" panose="02020603050405020304" pitchFamily="18" charset="0"/>
              </a:rPr>
              <a:t>Students </a:t>
            </a:r>
            <a:r>
              <a:rPr lang="en-US" sz="2800" spc="-5" dirty="0" err="1">
                <a:latin typeface="Times New Roman" panose="02020603050405020304" pitchFamily="18" charset="0"/>
                <a:cs typeface="Times New Roman" panose="02020603050405020304" pitchFamily="18" charset="0"/>
              </a:rPr>
              <a:t>enrol</a:t>
            </a:r>
            <a:r>
              <a:rPr lang="en-US" sz="2800" spc="-5" dirty="0">
                <a:latin typeface="Times New Roman" panose="02020603050405020304" pitchFamily="18" charset="0"/>
                <a:cs typeface="Times New Roman" panose="02020603050405020304" pitchFamily="18" charset="0"/>
              </a:rPr>
              <a:t> in a particular course and take modules towards the completion of that </a:t>
            </a:r>
            <a:r>
              <a:rPr lang="en-US" sz="2800" spc="-5" dirty="0" smtClean="0">
                <a:latin typeface="Times New Roman" panose="02020603050405020304" pitchFamily="18" charset="0"/>
                <a:cs typeface="Times New Roman" panose="02020603050405020304" pitchFamily="18" charset="0"/>
              </a:rPr>
              <a:t>course.</a:t>
            </a:r>
          </a:p>
          <a:p>
            <a:pPr marL="457200" indent="-457200" algn="just">
              <a:buFont typeface="Arial" panose="020B0604020202020204" pitchFamily="34" charset="0"/>
              <a:buChar char="•"/>
            </a:pPr>
            <a:r>
              <a:rPr lang="en-US" sz="2800" spc="-5" dirty="0" smtClean="0">
                <a:latin typeface="Times New Roman" panose="02020603050405020304" pitchFamily="18" charset="0"/>
                <a:cs typeface="Times New Roman" panose="02020603050405020304" pitchFamily="18" charset="0"/>
              </a:rPr>
              <a:t>Each </a:t>
            </a:r>
            <a:r>
              <a:rPr lang="en-US" sz="2800" spc="-5" dirty="0">
                <a:latin typeface="Times New Roman" panose="02020603050405020304" pitchFamily="18" charset="0"/>
                <a:cs typeface="Times New Roman" panose="02020603050405020304" pitchFamily="18" charset="0"/>
              </a:rPr>
              <a:t>module is taught by a lecturer from the appropriate department, and each lecturer tutors a group of students</a:t>
            </a:r>
          </a:p>
        </p:txBody>
      </p:sp>
      <p:sp>
        <p:nvSpPr>
          <p:cNvPr id="3" name="TextBox 2"/>
          <p:cNvSpPr txBox="1"/>
          <p:nvPr/>
        </p:nvSpPr>
        <p:spPr>
          <a:xfrm>
            <a:off x="304800" y="152400"/>
            <a:ext cx="4038600" cy="769441"/>
          </a:xfrm>
          <a:prstGeom prst="rect">
            <a:avLst/>
          </a:prstGeom>
          <a:noFill/>
        </p:spPr>
        <p:txBody>
          <a:bodyPr wrap="square" rtlCol="0">
            <a:spAutoFit/>
          </a:bodyPr>
          <a:lstStyle/>
          <a:p>
            <a:r>
              <a:rPr lang="en-US" sz="4400" b="1" spc="-95" dirty="0">
                <a:solidFill>
                  <a:srgbClr val="FF0000"/>
                </a:solidFill>
                <a:latin typeface="Courier New" panose="02070309020205020404" pitchFamily="49" charset="0"/>
                <a:ea typeface="+mj-ea"/>
                <a:cs typeface="Courier New" panose="02070309020205020404" pitchFamily="49" charset="0"/>
              </a:rPr>
              <a:t>Exercise 1</a:t>
            </a:r>
          </a:p>
        </p:txBody>
      </p:sp>
    </p:spTree>
    <p:extLst>
      <p:ext uri="{BB962C8B-B14F-4D97-AF65-F5344CB8AC3E}">
        <p14:creationId xmlns:p14="http://schemas.microsoft.com/office/powerpoint/2010/main" val="21194869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143000"/>
            <a:ext cx="7162800" cy="4876800"/>
          </a:xfrm>
        </p:spPr>
        <p:txBody>
          <a:bodyPr>
            <a:normAutofit fontScale="62500" lnSpcReduction="20000"/>
          </a:bodyPr>
          <a:lstStyle/>
          <a:p>
            <a:pPr>
              <a:buNone/>
            </a:pPr>
            <a:endParaRPr lang="en-US" b="1" dirty="0" smtClean="0"/>
          </a:p>
          <a:p>
            <a:pPr marL="457200" indent="-457200" algn="just">
              <a:buFont typeface="Arial" panose="020B0604020202020204" pitchFamily="34" charset="0"/>
              <a:buChar char="•"/>
            </a:pPr>
            <a:r>
              <a:rPr lang="en-US" sz="3600" kern="1200" spc="-10" dirty="0">
                <a:latin typeface="Times New Roman" panose="02020603050405020304" pitchFamily="18" charset="0"/>
                <a:cs typeface="Times New Roman" panose="02020603050405020304" pitchFamily="18" charset="0"/>
              </a:rPr>
              <a:t>A company database needs to store information about employees (identified by </a:t>
            </a:r>
            <a:r>
              <a:rPr lang="en-US" sz="3600" kern="1200" spc="-10" dirty="0" err="1">
                <a:latin typeface="Times New Roman" panose="02020603050405020304" pitchFamily="18" charset="0"/>
                <a:cs typeface="Times New Roman" panose="02020603050405020304" pitchFamily="18" charset="0"/>
              </a:rPr>
              <a:t>ssn</a:t>
            </a:r>
            <a:r>
              <a:rPr lang="en-US" sz="3600" kern="1200" spc="-10" dirty="0">
                <a:latin typeface="Times New Roman" panose="02020603050405020304" pitchFamily="18" charset="0"/>
                <a:cs typeface="Times New Roman" panose="02020603050405020304" pitchFamily="18" charset="0"/>
              </a:rPr>
              <a:t>, with salary and phone as attributes), departments (identified by </a:t>
            </a:r>
            <a:r>
              <a:rPr lang="en-US" sz="3600" kern="1200" spc="-10" dirty="0" err="1">
                <a:latin typeface="Times New Roman" panose="02020603050405020304" pitchFamily="18" charset="0"/>
                <a:cs typeface="Times New Roman" panose="02020603050405020304" pitchFamily="18" charset="0"/>
              </a:rPr>
              <a:t>dno</a:t>
            </a:r>
            <a:r>
              <a:rPr lang="en-US" sz="3600" kern="1200" spc="-10" dirty="0">
                <a:latin typeface="Times New Roman" panose="02020603050405020304" pitchFamily="18" charset="0"/>
                <a:cs typeface="Times New Roman" panose="02020603050405020304" pitchFamily="18" charset="0"/>
              </a:rPr>
              <a:t>, with </a:t>
            </a:r>
            <a:r>
              <a:rPr lang="en-US" sz="3600" kern="1200" spc="-10" dirty="0" err="1">
                <a:latin typeface="Times New Roman" panose="02020603050405020304" pitchFamily="18" charset="0"/>
                <a:cs typeface="Times New Roman" panose="02020603050405020304" pitchFamily="18" charset="0"/>
              </a:rPr>
              <a:t>dname</a:t>
            </a:r>
            <a:r>
              <a:rPr lang="en-US" sz="3600" kern="1200" spc="-10" dirty="0">
                <a:latin typeface="Times New Roman" panose="02020603050405020304" pitchFamily="18" charset="0"/>
                <a:cs typeface="Times New Roman" panose="02020603050405020304" pitchFamily="18" charset="0"/>
              </a:rPr>
              <a:t> and budget as attributes), and children of employees (with name and age as attributes). </a:t>
            </a:r>
          </a:p>
          <a:p>
            <a:pPr algn="just"/>
            <a:endParaRPr lang="en-US" sz="3600" kern="1200" spc="-1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600" kern="1200" spc="-10" dirty="0">
                <a:latin typeface="Times New Roman" panose="02020603050405020304" pitchFamily="18" charset="0"/>
                <a:cs typeface="Times New Roman" panose="02020603050405020304" pitchFamily="18" charset="0"/>
              </a:rPr>
              <a:t>Employees work in departments; each department is managed by an employee; a child must be identified uniquely by name when the parent (who is an employee; assume that only one parent works for the company) is known. We are not interested in information about a child once the parent leaves the company.</a:t>
            </a:r>
          </a:p>
          <a:p>
            <a:pPr marL="457200" indent="-457200" algn="just">
              <a:buFont typeface="Arial" panose="020B0604020202020204" pitchFamily="34" charset="0"/>
              <a:buChar char="•"/>
            </a:pPr>
            <a:endParaRPr lang="en-US" sz="3600" kern="1200" spc="-10" dirty="0">
              <a:latin typeface="Times New Roman" panose="02020603050405020304" pitchFamily="18" charset="0"/>
              <a:cs typeface="Times New Roman" panose="02020603050405020304" pitchFamily="18" charset="0"/>
            </a:endParaRPr>
          </a:p>
          <a:p>
            <a:pPr algn="just"/>
            <a:endParaRPr lang="en-US" sz="3600" kern="1200" spc="-10" dirty="0">
              <a:latin typeface="Times New Roman" panose="02020603050405020304" pitchFamily="18" charset="0"/>
              <a:cs typeface="Times New Roman" panose="02020603050405020304" pitchFamily="18" charset="0"/>
            </a:endParaRPr>
          </a:p>
          <a:p>
            <a:r>
              <a:rPr lang="en-US" sz="3600" kern="1200" spc="-10" dirty="0">
                <a:latin typeface="Times New Roman" panose="02020603050405020304" pitchFamily="18" charset="0"/>
                <a:cs typeface="Times New Roman" panose="02020603050405020304" pitchFamily="18" charset="0"/>
              </a:rPr>
              <a:t>Draw an ER diagram that captures this information</a:t>
            </a:r>
          </a:p>
        </p:txBody>
      </p:sp>
      <p:sp>
        <p:nvSpPr>
          <p:cNvPr id="4" name="TextBox 3"/>
          <p:cNvSpPr txBox="1"/>
          <p:nvPr/>
        </p:nvSpPr>
        <p:spPr>
          <a:xfrm>
            <a:off x="304800" y="152400"/>
            <a:ext cx="4038600" cy="769441"/>
          </a:xfrm>
          <a:prstGeom prst="rect">
            <a:avLst/>
          </a:prstGeom>
          <a:noFill/>
        </p:spPr>
        <p:txBody>
          <a:bodyPr wrap="square" rtlCol="0">
            <a:spAutoFit/>
          </a:bodyPr>
          <a:lstStyle/>
          <a:p>
            <a:r>
              <a:rPr lang="en-US" sz="4400" b="1" spc="-95" dirty="0">
                <a:solidFill>
                  <a:srgbClr val="FF0000"/>
                </a:solidFill>
                <a:latin typeface="Courier New" panose="02070309020205020404" pitchFamily="49" charset="0"/>
                <a:ea typeface="+mj-ea"/>
                <a:cs typeface="Courier New" panose="02070309020205020404" pitchFamily="49" charset="0"/>
              </a:rPr>
              <a:t>Exercise </a:t>
            </a:r>
            <a:r>
              <a:rPr lang="en-US" sz="4400" b="1" spc="-95" dirty="0" smtClean="0">
                <a:solidFill>
                  <a:srgbClr val="FF0000"/>
                </a:solidFill>
                <a:latin typeface="Courier New" panose="02070309020205020404" pitchFamily="49" charset="0"/>
                <a:ea typeface="+mj-ea"/>
                <a:cs typeface="Courier New" panose="02070309020205020404" pitchFamily="49" charset="0"/>
              </a:rPr>
              <a:t>2</a:t>
            </a:r>
            <a:endParaRPr lang="en-US" sz="4400" b="1" spc="-95" dirty="0">
              <a:solidFill>
                <a:srgbClr val="FF0000"/>
              </a:solidFill>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9822080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90600"/>
            <a:ext cx="7924800" cy="5062924"/>
          </a:xfrm>
          <a:prstGeom prst="rect">
            <a:avLst/>
          </a:prstGeom>
        </p:spPr>
        <p:txBody>
          <a:bodyPr wrap="square">
            <a:spAutoFit/>
          </a:bodyPr>
          <a:lstStyle/>
          <a:p>
            <a:pPr algn="just"/>
            <a:r>
              <a:rPr lang="en-US" sz="2300" spc="-10" dirty="0">
                <a:latin typeface="Times New Roman" panose="02020603050405020304" pitchFamily="18" charset="0"/>
                <a:cs typeface="Times New Roman" panose="02020603050405020304" pitchFamily="18" charset="0"/>
              </a:rPr>
              <a:t>Suppose you are given the following requirements for a simple database for the National Hockey League (NHL): </a:t>
            </a:r>
          </a:p>
          <a:p>
            <a:pPr marL="342900" indent="-342900" algn="just">
              <a:buFont typeface="Arial" panose="020B0604020202020204" pitchFamily="34" charset="0"/>
              <a:buChar char="•"/>
            </a:pPr>
            <a:r>
              <a:rPr lang="en-US" sz="2300" spc="-10" dirty="0">
                <a:latin typeface="Times New Roman" panose="02020603050405020304" pitchFamily="18" charset="0"/>
                <a:cs typeface="Times New Roman" panose="02020603050405020304" pitchFamily="18" charset="0"/>
              </a:rPr>
              <a:t>the NHL has many teams</a:t>
            </a:r>
          </a:p>
          <a:p>
            <a:pPr marL="342900" indent="-342900" algn="just">
              <a:buFont typeface="Arial" panose="020B0604020202020204" pitchFamily="34" charset="0"/>
              <a:buChar char="•"/>
            </a:pPr>
            <a:r>
              <a:rPr lang="en-US" sz="2300" spc="-10" dirty="0">
                <a:latin typeface="Times New Roman" panose="02020603050405020304" pitchFamily="18" charset="0"/>
                <a:cs typeface="Times New Roman" panose="02020603050405020304" pitchFamily="18" charset="0"/>
              </a:rPr>
              <a:t>each team has a name, a city, a coach, a captain, and a set of players,</a:t>
            </a:r>
          </a:p>
          <a:p>
            <a:pPr marL="342900" indent="-342900" algn="just">
              <a:buFont typeface="Arial" panose="020B0604020202020204" pitchFamily="34" charset="0"/>
              <a:buChar char="•"/>
            </a:pPr>
            <a:r>
              <a:rPr lang="en-US" sz="2300" spc="-10" dirty="0">
                <a:latin typeface="Times New Roman" panose="02020603050405020304" pitchFamily="18" charset="0"/>
                <a:cs typeface="Times New Roman" panose="02020603050405020304" pitchFamily="18" charset="0"/>
              </a:rPr>
              <a:t>each player belongs to only one team, </a:t>
            </a:r>
          </a:p>
          <a:p>
            <a:pPr marL="342900" indent="-342900" algn="just">
              <a:buFont typeface="Arial" panose="020B0604020202020204" pitchFamily="34" charset="0"/>
              <a:buChar char="•"/>
            </a:pPr>
            <a:r>
              <a:rPr lang="en-US" sz="2300" spc="-10" dirty="0">
                <a:latin typeface="Times New Roman" panose="02020603050405020304" pitchFamily="18" charset="0"/>
                <a:cs typeface="Times New Roman" panose="02020603050405020304" pitchFamily="18" charset="0"/>
              </a:rPr>
              <a:t>each player has a name, a position (such as left wing or goalie), a skill level, and a set of injury records, </a:t>
            </a:r>
          </a:p>
          <a:p>
            <a:pPr marL="342900" indent="-342900" algn="just">
              <a:buFont typeface="Arial" panose="020B0604020202020204" pitchFamily="34" charset="0"/>
              <a:buChar char="•"/>
            </a:pPr>
            <a:r>
              <a:rPr lang="en-US" sz="2300" spc="-10" dirty="0">
                <a:latin typeface="Times New Roman" panose="02020603050405020304" pitchFamily="18" charset="0"/>
                <a:cs typeface="Times New Roman" panose="02020603050405020304" pitchFamily="18" charset="0"/>
              </a:rPr>
              <a:t>a team captain is also a player, </a:t>
            </a:r>
          </a:p>
          <a:p>
            <a:pPr marL="342900" indent="-342900" algn="just">
              <a:buFont typeface="Arial" panose="020B0604020202020204" pitchFamily="34" charset="0"/>
              <a:buChar char="•"/>
            </a:pPr>
            <a:r>
              <a:rPr lang="en-US" sz="2300" spc="-10" dirty="0">
                <a:latin typeface="Times New Roman" panose="02020603050405020304" pitchFamily="18" charset="0"/>
                <a:cs typeface="Times New Roman" panose="02020603050405020304" pitchFamily="18" charset="0"/>
              </a:rPr>
              <a:t>a game is played between two teams (referred to as </a:t>
            </a:r>
            <a:r>
              <a:rPr lang="en-US" sz="2300" spc="-10" dirty="0" err="1">
                <a:latin typeface="Times New Roman" panose="02020603050405020304" pitchFamily="18" charset="0"/>
                <a:cs typeface="Times New Roman" panose="02020603050405020304" pitchFamily="18" charset="0"/>
              </a:rPr>
              <a:t>host_team</a:t>
            </a:r>
            <a:r>
              <a:rPr lang="en-US" sz="2300" spc="-10" dirty="0">
                <a:latin typeface="Times New Roman" panose="02020603050405020304" pitchFamily="18" charset="0"/>
                <a:cs typeface="Times New Roman" panose="02020603050405020304" pitchFamily="18" charset="0"/>
              </a:rPr>
              <a:t> and </a:t>
            </a:r>
            <a:r>
              <a:rPr lang="en-US" sz="2300" spc="-10" dirty="0" err="1">
                <a:latin typeface="Times New Roman" panose="02020603050405020304" pitchFamily="18" charset="0"/>
                <a:cs typeface="Times New Roman" panose="02020603050405020304" pitchFamily="18" charset="0"/>
              </a:rPr>
              <a:t>guest_team</a:t>
            </a:r>
            <a:r>
              <a:rPr lang="en-US" sz="2300" spc="-10" dirty="0">
                <a:latin typeface="Times New Roman" panose="02020603050405020304" pitchFamily="18" charset="0"/>
                <a:cs typeface="Times New Roman" panose="02020603050405020304" pitchFamily="18" charset="0"/>
              </a:rPr>
              <a:t>) and has a date (such as May 11th, 1999) and a score (such as 4 to 2). </a:t>
            </a:r>
          </a:p>
          <a:p>
            <a:pPr marL="342900" indent="-342900">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r>
              <a:rPr lang="en-US" sz="2300" spc="-10" dirty="0">
                <a:latin typeface="Times New Roman" panose="02020603050405020304" pitchFamily="18" charset="0"/>
                <a:cs typeface="Times New Roman" panose="02020603050405020304" pitchFamily="18" charset="0"/>
              </a:rPr>
              <a:t>Construct a </a:t>
            </a:r>
            <a:r>
              <a:rPr lang="en-US" sz="2300" spc="-10" dirty="0" smtClean="0">
                <a:latin typeface="Times New Roman" panose="02020603050405020304" pitchFamily="18" charset="0"/>
                <a:cs typeface="Times New Roman" panose="02020603050405020304" pitchFamily="18" charset="0"/>
              </a:rPr>
              <a:t>ER </a:t>
            </a:r>
            <a:r>
              <a:rPr lang="en-US" sz="2300" spc="-10" dirty="0">
                <a:latin typeface="Times New Roman" panose="02020603050405020304" pitchFamily="18" charset="0"/>
                <a:cs typeface="Times New Roman" panose="02020603050405020304" pitchFamily="18" charset="0"/>
              </a:rPr>
              <a:t>diagram for the NHL database</a:t>
            </a:r>
          </a:p>
        </p:txBody>
      </p:sp>
      <p:sp>
        <p:nvSpPr>
          <p:cNvPr id="3" name="TextBox 2"/>
          <p:cNvSpPr txBox="1"/>
          <p:nvPr/>
        </p:nvSpPr>
        <p:spPr>
          <a:xfrm>
            <a:off x="304800" y="152400"/>
            <a:ext cx="4038600" cy="769441"/>
          </a:xfrm>
          <a:prstGeom prst="rect">
            <a:avLst/>
          </a:prstGeom>
          <a:noFill/>
        </p:spPr>
        <p:txBody>
          <a:bodyPr wrap="square" rtlCol="0">
            <a:spAutoFit/>
          </a:bodyPr>
          <a:lstStyle/>
          <a:p>
            <a:r>
              <a:rPr lang="en-US" sz="4400" b="1" spc="-95" dirty="0">
                <a:solidFill>
                  <a:srgbClr val="FF0000"/>
                </a:solidFill>
                <a:latin typeface="Courier New" panose="02070309020205020404" pitchFamily="49" charset="0"/>
                <a:ea typeface="+mj-ea"/>
                <a:cs typeface="Courier New" panose="02070309020205020404" pitchFamily="49" charset="0"/>
              </a:rPr>
              <a:t>Exercise </a:t>
            </a:r>
            <a:r>
              <a:rPr lang="en-US" sz="4400" b="1" spc="-95" dirty="0" smtClean="0">
                <a:solidFill>
                  <a:srgbClr val="FF0000"/>
                </a:solidFill>
                <a:latin typeface="Courier New" panose="02070309020205020404" pitchFamily="49" charset="0"/>
                <a:ea typeface="+mj-ea"/>
                <a:cs typeface="Courier New" panose="02070309020205020404" pitchFamily="49" charset="0"/>
              </a:rPr>
              <a:t>3</a:t>
            </a:r>
            <a:endParaRPr lang="en-US" sz="4400" b="1" spc="-95" dirty="0">
              <a:solidFill>
                <a:srgbClr val="FF0000"/>
              </a:solidFill>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36992128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60" name="Rectangle 3"/>
          <p:cNvSpPr>
            <a:spLocks noGrp="1" noChangeArrowheads="1"/>
          </p:cNvSpPr>
          <p:nvPr>
            <p:ph type="body" idx="1"/>
          </p:nvPr>
        </p:nvSpPr>
        <p:spPr>
          <a:xfrm>
            <a:off x="762000" y="1066800"/>
            <a:ext cx="7772400" cy="4431983"/>
          </a:xfrm>
        </p:spPr>
        <p:txBody>
          <a:bodyPr/>
          <a:lstStyle/>
          <a:p>
            <a:pPr marL="0" indent="0" algn="just" eaLnBrk="1" hangingPunct="1">
              <a:buFont typeface="Wingdings" panose="05000000000000000000" pitchFamily="2" charset="2"/>
              <a:buNone/>
            </a:pPr>
            <a:r>
              <a:rPr lang="en-US" altLang="en-US" sz="2400" kern="1200" spc="-5" dirty="0">
                <a:latin typeface="Times New Roman" panose="02020603050405020304" pitchFamily="18" charset="0"/>
                <a:cs typeface="Times New Roman" panose="02020603050405020304" pitchFamily="18" charset="0"/>
              </a:rPr>
              <a:t>ANG Laboratory has several chemists who work on one or more projects. Chemists also may use certain kinds of equipment on each project. The organization would like to store the chemist’s employee identification number, his/her name, up to three phone numbers, his/her project identification number and the date on which the project started. Every piece of equipment, the chemist uses, has a serial number and a cost. Also the organization would like to store the date the chemist was assigned to the project and the date an equipment item was assigned to a particular chemist working on a particular project. A chemist must be assigned at least to one project and one equipment item. Any given equipment item need not be assigned, and a given project need not be assigned either a chemist or an equipment item.</a:t>
            </a:r>
          </a:p>
        </p:txBody>
      </p:sp>
      <p:sp>
        <p:nvSpPr>
          <p:cNvPr id="3" name="TextBox 2"/>
          <p:cNvSpPr txBox="1"/>
          <p:nvPr/>
        </p:nvSpPr>
        <p:spPr>
          <a:xfrm>
            <a:off x="0" y="-76200"/>
            <a:ext cx="4038600" cy="769441"/>
          </a:xfrm>
          <a:prstGeom prst="rect">
            <a:avLst/>
          </a:prstGeom>
          <a:noFill/>
        </p:spPr>
        <p:txBody>
          <a:bodyPr wrap="square" rtlCol="0">
            <a:spAutoFit/>
          </a:bodyPr>
          <a:lstStyle/>
          <a:p>
            <a:r>
              <a:rPr lang="en-US" sz="4400" b="1" spc="-95" dirty="0">
                <a:solidFill>
                  <a:srgbClr val="FF0000"/>
                </a:solidFill>
                <a:latin typeface="Courier New" panose="02070309020205020404" pitchFamily="49" charset="0"/>
                <a:ea typeface="+mj-ea"/>
                <a:cs typeface="Courier New" panose="02070309020205020404" pitchFamily="49" charset="0"/>
              </a:rPr>
              <a:t>Exercise 4</a:t>
            </a:r>
          </a:p>
        </p:txBody>
      </p:sp>
    </p:spTree>
    <p:extLst>
      <p:ext uri="{BB962C8B-B14F-4D97-AF65-F5344CB8AC3E}">
        <p14:creationId xmlns:p14="http://schemas.microsoft.com/office/powerpoint/2010/main" val="1947319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762000" y="1371600"/>
            <a:ext cx="7924800" cy="4216539"/>
          </a:xfrm>
          <a:prstGeom prst="rect">
            <a:avLst/>
          </a:prstGeom>
        </p:spPr>
        <p:txBody>
          <a:bodyPr wrap="square">
            <a:spAutoFit/>
          </a:bodyPr>
          <a:lstStyle/>
          <a:p>
            <a:pPr marL="457200" indent="-457200" algn="just">
              <a:buFont typeface="Arial" panose="020B0604020202020204" pitchFamily="34" charset="0"/>
              <a:buChar char="•"/>
            </a:pPr>
            <a:r>
              <a:rPr lang="en-US" sz="3200" spc="-20" dirty="0" smtClean="0">
                <a:solidFill>
                  <a:srgbClr val="00B050"/>
                </a:solidFill>
                <a:latin typeface="Times New Roman" panose="02020603050405020304" pitchFamily="18" charset="0"/>
                <a:cs typeface="Times New Roman" panose="02020603050405020304" pitchFamily="18" charset="0"/>
              </a:rPr>
              <a:t>An </a:t>
            </a:r>
            <a:r>
              <a:rPr lang="en-US" sz="3200" spc="-20" dirty="0">
                <a:solidFill>
                  <a:srgbClr val="00B050"/>
                </a:solidFill>
                <a:latin typeface="Times New Roman" panose="02020603050405020304" pitchFamily="18" charset="0"/>
                <a:cs typeface="Times New Roman" panose="02020603050405020304" pitchFamily="18" charset="0"/>
              </a:rPr>
              <a:t>entity set that has a </a:t>
            </a:r>
            <a:r>
              <a:rPr lang="en-US" sz="3200" spc="-20" dirty="0" smtClean="0">
                <a:solidFill>
                  <a:srgbClr val="00B050"/>
                </a:solidFill>
                <a:latin typeface="Times New Roman" panose="02020603050405020304" pitchFamily="18" charset="0"/>
                <a:cs typeface="Times New Roman" panose="02020603050405020304" pitchFamily="18" charset="0"/>
              </a:rPr>
              <a:t>primary key </a:t>
            </a:r>
            <a:r>
              <a:rPr lang="en-US" sz="3200" spc="-20" dirty="0">
                <a:solidFill>
                  <a:srgbClr val="00B050"/>
                </a:solidFill>
                <a:latin typeface="Times New Roman" panose="02020603050405020304" pitchFamily="18" charset="0"/>
                <a:cs typeface="Times New Roman" panose="02020603050405020304" pitchFamily="18" charset="0"/>
              </a:rPr>
              <a:t>is termed as a strong entity </a:t>
            </a:r>
            <a:r>
              <a:rPr lang="en-US" sz="3200" spc="-20" dirty="0" smtClean="0">
                <a:solidFill>
                  <a:srgbClr val="00B050"/>
                </a:solidFill>
                <a:latin typeface="Times New Roman" panose="02020603050405020304" pitchFamily="18" charset="0"/>
                <a:cs typeface="Times New Roman" panose="02020603050405020304" pitchFamily="18" charset="0"/>
              </a:rPr>
              <a:t>set</a:t>
            </a:r>
            <a:r>
              <a:rPr lang="en-US" sz="3200" spc="-2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3200" dirty="0" smtClean="0">
                <a:solidFill>
                  <a:srgbClr val="C00000"/>
                </a:solidFill>
                <a:latin typeface="Times New Roman"/>
                <a:cs typeface="Times New Roman"/>
              </a:rPr>
              <a:t>A </a:t>
            </a:r>
            <a:r>
              <a:rPr lang="en-US" sz="3200" spc="-15" dirty="0">
                <a:solidFill>
                  <a:srgbClr val="C00000"/>
                </a:solidFill>
                <a:latin typeface="Times New Roman"/>
                <a:cs typeface="Times New Roman"/>
              </a:rPr>
              <a:t>w</a:t>
            </a:r>
            <a:r>
              <a:rPr lang="en-US" sz="3200" dirty="0">
                <a:solidFill>
                  <a:srgbClr val="C00000"/>
                </a:solidFill>
                <a:latin typeface="Times New Roman"/>
                <a:cs typeface="Times New Roman"/>
              </a:rPr>
              <a:t>eak </a:t>
            </a:r>
            <a:r>
              <a:rPr lang="en-US" sz="3200" spc="-5" dirty="0">
                <a:solidFill>
                  <a:srgbClr val="C00000"/>
                </a:solidFill>
                <a:latin typeface="Times New Roman"/>
                <a:cs typeface="Times New Roman"/>
              </a:rPr>
              <a:t>e</a:t>
            </a:r>
            <a:r>
              <a:rPr lang="en-US" sz="3200" spc="-10" dirty="0">
                <a:solidFill>
                  <a:srgbClr val="C00000"/>
                </a:solidFill>
                <a:latin typeface="Times New Roman"/>
                <a:cs typeface="Times New Roman"/>
              </a:rPr>
              <a:t>n</a:t>
            </a:r>
            <a:r>
              <a:rPr lang="en-US" sz="3200" spc="5" dirty="0">
                <a:solidFill>
                  <a:srgbClr val="C00000"/>
                </a:solidFill>
                <a:latin typeface="Times New Roman"/>
                <a:cs typeface="Times New Roman"/>
              </a:rPr>
              <a:t>t</a:t>
            </a:r>
            <a:r>
              <a:rPr lang="en-US" sz="3200" dirty="0">
                <a:solidFill>
                  <a:srgbClr val="C00000"/>
                </a:solidFill>
                <a:latin typeface="Times New Roman"/>
                <a:cs typeface="Times New Roman"/>
              </a:rPr>
              <a:t>i</a:t>
            </a:r>
            <a:r>
              <a:rPr lang="en-US" sz="3200" spc="5" dirty="0">
                <a:solidFill>
                  <a:srgbClr val="C00000"/>
                </a:solidFill>
                <a:latin typeface="Times New Roman"/>
                <a:cs typeface="Times New Roman"/>
              </a:rPr>
              <a:t>t</a:t>
            </a:r>
            <a:r>
              <a:rPr lang="en-US" sz="3200" dirty="0">
                <a:solidFill>
                  <a:srgbClr val="C00000"/>
                </a:solidFill>
                <a:latin typeface="Times New Roman"/>
                <a:cs typeface="Times New Roman"/>
              </a:rPr>
              <a:t>y is </a:t>
            </a:r>
            <a:r>
              <a:rPr lang="en-US" sz="3200" dirty="0" smtClean="0">
                <a:solidFill>
                  <a:srgbClr val="C00000"/>
                </a:solidFill>
                <a:latin typeface="Times New Roman"/>
                <a:cs typeface="Times New Roman"/>
              </a:rPr>
              <a:t>an e</a:t>
            </a:r>
            <a:r>
              <a:rPr lang="en-US" sz="3200" spc="-10" dirty="0" smtClean="0">
                <a:solidFill>
                  <a:srgbClr val="C00000"/>
                </a:solidFill>
                <a:latin typeface="Times New Roman"/>
                <a:cs typeface="Times New Roman"/>
              </a:rPr>
              <a:t>n</a:t>
            </a:r>
            <a:r>
              <a:rPr lang="en-US" sz="3200" spc="5" dirty="0" smtClean="0">
                <a:solidFill>
                  <a:srgbClr val="C00000"/>
                </a:solidFill>
                <a:latin typeface="Times New Roman"/>
                <a:cs typeface="Times New Roman"/>
              </a:rPr>
              <a:t>t</a:t>
            </a:r>
            <a:r>
              <a:rPr lang="en-US" sz="3200" dirty="0" smtClean="0">
                <a:solidFill>
                  <a:srgbClr val="C00000"/>
                </a:solidFill>
                <a:latin typeface="Times New Roman"/>
                <a:cs typeface="Times New Roman"/>
              </a:rPr>
              <a:t>ity </a:t>
            </a:r>
            <a:r>
              <a:rPr lang="en-US" sz="3200" dirty="0">
                <a:solidFill>
                  <a:srgbClr val="C00000"/>
                </a:solidFill>
                <a:latin typeface="Times New Roman"/>
                <a:cs typeface="Times New Roman"/>
              </a:rPr>
              <a:t>t</a:t>
            </a:r>
            <a:r>
              <a:rPr lang="en-US" sz="3200" spc="-5" dirty="0">
                <a:solidFill>
                  <a:srgbClr val="C00000"/>
                </a:solidFill>
                <a:latin typeface="Times New Roman"/>
                <a:cs typeface="Times New Roman"/>
              </a:rPr>
              <a:t>h</a:t>
            </a:r>
            <a:r>
              <a:rPr lang="en-US" sz="3200" dirty="0">
                <a:solidFill>
                  <a:srgbClr val="C00000"/>
                </a:solidFill>
                <a:latin typeface="Times New Roman"/>
                <a:cs typeface="Times New Roman"/>
              </a:rPr>
              <a:t>at </a:t>
            </a:r>
            <a:r>
              <a:rPr lang="en-US" sz="3200" spc="-10" dirty="0">
                <a:solidFill>
                  <a:srgbClr val="C00000"/>
                </a:solidFill>
                <a:latin typeface="Times New Roman"/>
                <a:cs typeface="Times New Roman"/>
              </a:rPr>
              <a:t>d</a:t>
            </a:r>
            <a:r>
              <a:rPr lang="en-US" sz="3200" dirty="0">
                <a:solidFill>
                  <a:srgbClr val="C00000"/>
                </a:solidFill>
                <a:latin typeface="Times New Roman"/>
                <a:cs typeface="Times New Roman"/>
              </a:rPr>
              <a:t>ep</a:t>
            </a:r>
            <a:r>
              <a:rPr lang="en-US" sz="3200" spc="-5" dirty="0">
                <a:solidFill>
                  <a:srgbClr val="C00000"/>
                </a:solidFill>
                <a:latin typeface="Times New Roman"/>
                <a:cs typeface="Times New Roman"/>
              </a:rPr>
              <a:t>e</a:t>
            </a:r>
            <a:r>
              <a:rPr lang="en-US" sz="3200" spc="-10" dirty="0">
                <a:solidFill>
                  <a:srgbClr val="C00000"/>
                </a:solidFill>
                <a:latin typeface="Times New Roman"/>
                <a:cs typeface="Times New Roman"/>
              </a:rPr>
              <a:t>n</a:t>
            </a:r>
            <a:r>
              <a:rPr lang="en-US" sz="3200" dirty="0">
                <a:solidFill>
                  <a:srgbClr val="C00000"/>
                </a:solidFill>
                <a:latin typeface="Times New Roman"/>
                <a:cs typeface="Times New Roman"/>
              </a:rPr>
              <a:t>ds </a:t>
            </a:r>
            <a:r>
              <a:rPr lang="en-US" sz="3200" spc="-10" dirty="0">
                <a:solidFill>
                  <a:srgbClr val="C00000"/>
                </a:solidFill>
                <a:latin typeface="Times New Roman"/>
                <a:cs typeface="Times New Roman"/>
              </a:rPr>
              <a:t>o</a:t>
            </a:r>
            <a:r>
              <a:rPr lang="en-US" sz="3200" dirty="0">
                <a:solidFill>
                  <a:srgbClr val="C00000"/>
                </a:solidFill>
                <a:latin typeface="Times New Roman"/>
                <a:cs typeface="Times New Roman"/>
              </a:rPr>
              <a:t>n </a:t>
            </a:r>
            <a:r>
              <a:rPr lang="en-US" sz="3200" spc="5" dirty="0">
                <a:solidFill>
                  <a:srgbClr val="C00000"/>
                </a:solidFill>
                <a:latin typeface="Times New Roman"/>
                <a:cs typeface="Times New Roman"/>
              </a:rPr>
              <a:t>t</a:t>
            </a:r>
            <a:r>
              <a:rPr lang="en-US" sz="3200" spc="-10" dirty="0">
                <a:solidFill>
                  <a:srgbClr val="C00000"/>
                </a:solidFill>
                <a:latin typeface="Times New Roman"/>
                <a:cs typeface="Times New Roman"/>
              </a:rPr>
              <a:t>h</a:t>
            </a:r>
            <a:r>
              <a:rPr lang="en-US" sz="3200" dirty="0">
                <a:solidFill>
                  <a:srgbClr val="C00000"/>
                </a:solidFill>
                <a:latin typeface="Times New Roman"/>
                <a:cs typeface="Times New Roman"/>
              </a:rPr>
              <a:t>e exi</a:t>
            </a:r>
            <a:r>
              <a:rPr lang="en-US" sz="3200" spc="-10" dirty="0">
                <a:solidFill>
                  <a:srgbClr val="C00000"/>
                </a:solidFill>
                <a:latin typeface="Times New Roman"/>
                <a:cs typeface="Times New Roman"/>
              </a:rPr>
              <a:t>s</a:t>
            </a:r>
            <a:r>
              <a:rPr lang="en-US" sz="3200" spc="5" dirty="0">
                <a:solidFill>
                  <a:srgbClr val="C00000"/>
                </a:solidFill>
                <a:latin typeface="Times New Roman"/>
                <a:cs typeface="Times New Roman"/>
              </a:rPr>
              <a:t>t</a:t>
            </a:r>
            <a:r>
              <a:rPr lang="en-US" sz="3200" dirty="0">
                <a:solidFill>
                  <a:srgbClr val="C00000"/>
                </a:solidFill>
                <a:latin typeface="Times New Roman"/>
                <a:cs typeface="Times New Roman"/>
              </a:rPr>
              <a:t>e</a:t>
            </a:r>
            <a:r>
              <a:rPr lang="en-US" sz="3200" spc="-10" dirty="0">
                <a:solidFill>
                  <a:srgbClr val="C00000"/>
                </a:solidFill>
                <a:latin typeface="Times New Roman"/>
                <a:cs typeface="Times New Roman"/>
              </a:rPr>
              <a:t>n</a:t>
            </a:r>
            <a:r>
              <a:rPr lang="en-US" sz="3200" dirty="0">
                <a:solidFill>
                  <a:srgbClr val="C00000"/>
                </a:solidFill>
                <a:latin typeface="Times New Roman"/>
                <a:cs typeface="Times New Roman"/>
              </a:rPr>
              <a:t>ce </a:t>
            </a:r>
            <a:r>
              <a:rPr lang="en-US" sz="3200" dirty="0" smtClean="0">
                <a:solidFill>
                  <a:srgbClr val="C00000"/>
                </a:solidFill>
                <a:latin typeface="Times New Roman"/>
                <a:cs typeface="Times New Roman"/>
              </a:rPr>
              <a:t>of </a:t>
            </a:r>
            <a:r>
              <a:rPr lang="en-US" sz="3200" spc="-5" dirty="0">
                <a:solidFill>
                  <a:srgbClr val="C00000"/>
                </a:solidFill>
                <a:latin typeface="Times New Roman"/>
                <a:cs typeface="Times New Roman"/>
              </a:rPr>
              <a:t>another </a:t>
            </a:r>
            <a:r>
              <a:rPr lang="en-US" sz="3200" spc="-5" dirty="0" smtClean="0">
                <a:solidFill>
                  <a:srgbClr val="C00000"/>
                </a:solidFill>
                <a:latin typeface="Times New Roman"/>
                <a:cs typeface="Times New Roman"/>
              </a:rPr>
              <a:t>entity</a:t>
            </a:r>
            <a:r>
              <a:rPr lang="en-US" sz="3200" b="1" spc="-5" dirty="0" smtClean="0">
                <a:solidFill>
                  <a:srgbClr val="BF0000"/>
                </a:solidFill>
                <a:latin typeface="Times New Roman"/>
                <a:cs typeface="Times New Roman"/>
              </a:rPr>
              <a:t>.</a:t>
            </a:r>
            <a:endParaRPr lang="en-US" sz="3200" dirty="0" smtClean="0">
              <a:solidFill>
                <a:prstClr val="black"/>
              </a:solidFill>
              <a:latin typeface="Times New Roman"/>
              <a:cs typeface="Times New Roman"/>
            </a:endParaRPr>
          </a:p>
          <a:p>
            <a:pPr marL="914400" lvl="1" indent="-457200" algn="just">
              <a:buFont typeface="Arial" panose="020B0604020202020204" pitchFamily="34" charset="0"/>
              <a:buChar char="•"/>
            </a:pPr>
            <a:r>
              <a:rPr lang="en-US" sz="2800" spc="-20" dirty="0" smtClean="0">
                <a:latin typeface="Times New Roman" panose="02020603050405020304" pitchFamily="18" charset="0"/>
                <a:cs typeface="Times New Roman" panose="02020603050405020304" pitchFamily="18" charset="0"/>
              </a:rPr>
              <a:t>The </a:t>
            </a:r>
            <a:r>
              <a:rPr lang="en-US" sz="2800" spc="-20" dirty="0">
                <a:latin typeface="Times New Roman" panose="02020603050405020304" pitchFamily="18" charset="0"/>
                <a:cs typeface="Times New Roman" panose="02020603050405020304" pitchFamily="18" charset="0"/>
              </a:rPr>
              <a:t>weak entity doesn't contain any key attribute of  its own. </a:t>
            </a:r>
            <a:endParaRPr lang="en-US" sz="2800" spc="-20" dirty="0" smtClean="0">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en-US" sz="2800" dirty="0" smtClean="0">
                <a:solidFill>
                  <a:prstClr val="black"/>
                </a:solidFill>
                <a:latin typeface="Times New Roman"/>
                <a:cs typeface="Times New Roman"/>
              </a:rPr>
              <a:t>It u</a:t>
            </a:r>
            <a:r>
              <a:rPr lang="en-US" sz="2800" spc="-5" dirty="0" smtClean="0">
                <a:solidFill>
                  <a:prstClr val="black"/>
                </a:solidFill>
                <a:latin typeface="Times New Roman"/>
                <a:cs typeface="Times New Roman"/>
              </a:rPr>
              <a:t>s</a:t>
            </a:r>
            <a:r>
              <a:rPr lang="en-US" sz="2800" dirty="0" smtClean="0">
                <a:solidFill>
                  <a:prstClr val="black"/>
                </a:solidFill>
                <a:latin typeface="Times New Roman"/>
                <a:cs typeface="Times New Roman"/>
              </a:rPr>
              <a:t>es a </a:t>
            </a:r>
            <a:r>
              <a:rPr lang="en-US" sz="2800" spc="-10" dirty="0" smtClean="0">
                <a:solidFill>
                  <a:prstClr val="black"/>
                </a:solidFill>
                <a:latin typeface="Times New Roman"/>
                <a:cs typeface="Times New Roman"/>
              </a:rPr>
              <a:t>f</a:t>
            </a:r>
            <a:r>
              <a:rPr lang="en-US" sz="2800" dirty="0" smtClean="0">
                <a:solidFill>
                  <a:prstClr val="black"/>
                </a:solidFill>
                <a:latin typeface="Times New Roman"/>
                <a:cs typeface="Times New Roman"/>
              </a:rPr>
              <a:t>o</a:t>
            </a:r>
            <a:r>
              <a:rPr lang="en-US" sz="2800" spc="5" dirty="0" smtClean="0">
                <a:solidFill>
                  <a:prstClr val="black"/>
                </a:solidFill>
                <a:latin typeface="Times New Roman"/>
                <a:cs typeface="Times New Roman"/>
              </a:rPr>
              <a:t>r</a:t>
            </a:r>
            <a:r>
              <a:rPr lang="en-US" sz="2800" dirty="0" smtClean="0">
                <a:solidFill>
                  <a:prstClr val="black"/>
                </a:solidFill>
                <a:latin typeface="Times New Roman"/>
                <a:cs typeface="Times New Roman"/>
              </a:rPr>
              <a:t>eign key </a:t>
            </a:r>
            <a:r>
              <a:rPr lang="en-US" sz="2800" dirty="0">
                <a:solidFill>
                  <a:prstClr val="black"/>
                </a:solidFill>
                <a:latin typeface="Times New Roman"/>
                <a:cs typeface="Times New Roman"/>
              </a:rPr>
              <a:t>co</a:t>
            </a:r>
            <a:r>
              <a:rPr lang="en-US" sz="2800" spc="-15" dirty="0">
                <a:solidFill>
                  <a:prstClr val="black"/>
                </a:solidFill>
                <a:latin typeface="Times New Roman"/>
                <a:cs typeface="Times New Roman"/>
              </a:rPr>
              <a:t>m</a:t>
            </a:r>
            <a:r>
              <a:rPr lang="en-US" sz="2800" dirty="0">
                <a:solidFill>
                  <a:prstClr val="black"/>
                </a:solidFill>
                <a:latin typeface="Times New Roman"/>
                <a:cs typeface="Times New Roman"/>
              </a:rPr>
              <a:t>bined </a:t>
            </a:r>
            <a:r>
              <a:rPr lang="en-US" sz="2800" spc="-15" dirty="0" smtClean="0">
                <a:solidFill>
                  <a:prstClr val="black"/>
                </a:solidFill>
                <a:latin typeface="Times New Roman"/>
                <a:cs typeface="Times New Roman"/>
              </a:rPr>
              <a:t>w</a:t>
            </a:r>
            <a:r>
              <a:rPr lang="en-US" sz="2800" dirty="0" smtClean="0">
                <a:solidFill>
                  <a:prstClr val="black"/>
                </a:solidFill>
                <a:latin typeface="Times New Roman"/>
                <a:cs typeface="Times New Roman"/>
              </a:rPr>
              <a:t>i</a:t>
            </a:r>
            <a:r>
              <a:rPr lang="en-US" sz="2800" spc="10" dirty="0" smtClean="0">
                <a:solidFill>
                  <a:prstClr val="black"/>
                </a:solidFill>
                <a:latin typeface="Times New Roman"/>
                <a:cs typeface="Times New Roman"/>
              </a:rPr>
              <a:t>t</a:t>
            </a:r>
            <a:r>
              <a:rPr lang="en-US" sz="2800" dirty="0" smtClean="0">
                <a:solidFill>
                  <a:prstClr val="black"/>
                </a:solidFill>
                <a:latin typeface="Times New Roman"/>
                <a:cs typeface="Times New Roman"/>
              </a:rPr>
              <a:t>h its att</a:t>
            </a:r>
            <a:r>
              <a:rPr lang="en-US" sz="2800" spc="5" dirty="0" smtClean="0">
                <a:solidFill>
                  <a:prstClr val="black"/>
                </a:solidFill>
                <a:latin typeface="Times New Roman"/>
                <a:cs typeface="Times New Roman"/>
              </a:rPr>
              <a:t>r</a:t>
            </a:r>
            <a:r>
              <a:rPr lang="en-US" sz="2800" dirty="0" smtClean="0">
                <a:solidFill>
                  <a:prstClr val="black"/>
                </a:solidFill>
                <a:latin typeface="Times New Roman"/>
                <a:cs typeface="Times New Roman"/>
              </a:rPr>
              <a:t>ibuted </a:t>
            </a:r>
            <a:r>
              <a:rPr lang="en-US" sz="2800" spc="10" dirty="0" smtClean="0">
                <a:solidFill>
                  <a:prstClr val="black"/>
                </a:solidFill>
                <a:latin typeface="Times New Roman"/>
                <a:cs typeface="Times New Roman"/>
              </a:rPr>
              <a:t>t</a:t>
            </a:r>
            <a:r>
              <a:rPr lang="en-US" sz="2800" dirty="0" smtClean="0">
                <a:solidFill>
                  <a:prstClr val="black"/>
                </a:solidFill>
                <a:latin typeface="Times New Roman"/>
                <a:cs typeface="Times New Roman"/>
              </a:rPr>
              <a:t>o </a:t>
            </a:r>
            <a:r>
              <a:rPr lang="en-US" sz="2800" spc="-10" dirty="0">
                <a:solidFill>
                  <a:prstClr val="black"/>
                </a:solidFill>
                <a:latin typeface="Times New Roman"/>
                <a:cs typeface="Times New Roman"/>
              </a:rPr>
              <a:t>f</a:t>
            </a:r>
            <a:r>
              <a:rPr lang="en-US" sz="2800" dirty="0">
                <a:solidFill>
                  <a:prstClr val="black"/>
                </a:solidFill>
                <a:latin typeface="Times New Roman"/>
                <a:cs typeface="Times New Roman"/>
              </a:rPr>
              <a:t>orm </a:t>
            </a:r>
            <a:r>
              <a:rPr lang="en-US" sz="2800" spc="10" dirty="0">
                <a:solidFill>
                  <a:prstClr val="black"/>
                </a:solidFill>
                <a:latin typeface="Times New Roman"/>
                <a:cs typeface="Times New Roman"/>
              </a:rPr>
              <a:t>t</a:t>
            </a:r>
            <a:r>
              <a:rPr lang="en-US" sz="2800" spc="-10" dirty="0">
                <a:solidFill>
                  <a:prstClr val="black"/>
                </a:solidFill>
                <a:latin typeface="Times New Roman"/>
                <a:cs typeface="Times New Roman"/>
              </a:rPr>
              <a:t>h</a:t>
            </a:r>
            <a:r>
              <a:rPr lang="en-US" sz="2800" dirty="0">
                <a:solidFill>
                  <a:prstClr val="black"/>
                </a:solidFill>
                <a:latin typeface="Times New Roman"/>
                <a:cs typeface="Times New Roman"/>
              </a:rPr>
              <a:t>e </a:t>
            </a:r>
            <a:r>
              <a:rPr lang="en-US" sz="2800" spc="-5" dirty="0">
                <a:solidFill>
                  <a:prstClr val="black"/>
                </a:solidFill>
                <a:latin typeface="Times New Roman"/>
                <a:cs typeface="Times New Roman"/>
              </a:rPr>
              <a:t>primary</a:t>
            </a:r>
            <a:r>
              <a:rPr lang="en-US" sz="2800" spc="20" dirty="0">
                <a:solidFill>
                  <a:prstClr val="black"/>
                </a:solidFill>
                <a:latin typeface="Times New Roman"/>
                <a:cs typeface="Times New Roman"/>
              </a:rPr>
              <a:t> </a:t>
            </a:r>
            <a:r>
              <a:rPr lang="en-US" sz="2800" dirty="0">
                <a:solidFill>
                  <a:prstClr val="black"/>
                </a:solidFill>
                <a:latin typeface="Times New Roman"/>
                <a:cs typeface="Times New Roman"/>
              </a:rPr>
              <a:t>key.</a:t>
            </a:r>
          </a:p>
          <a:p>
            <a:endParaRPr lang="en-US" sz="2800" spc="-2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28600" y="152400"/>
            <a:ext cx="7772400" cy="769441"/>
          </a:xfrm>
          <a:prstGeom prst="rect">
            <a:avLst/>
          </a:prstGeom>
          <a:noFill/>
        </p:spPr>
        <p:txBody>
          <a:bodyPr wrap="square" rtlCol="0">
            <a:spAutoFit/>
          </a:bodyPr>
          <a:lstStyle/>
          <a:p>
            <a:r>
              <a:rPr lang="en-US" sz="4400" b="1" spc="-95" dirty="0">
                <a:solidFill>
                  <a:srgbClr val="FF0000"/>
                </a:solidFill>
                <a:latin typeface="Courier New" panose="02070309020205020404" pitchFamily="49" charset="0"/>
                <a:ea typeface="+mj-ea"/>
                <a:cs typeface="Courier New" panose="02070309020205020404" pitchFamily="49" charset="0"/>
              </a:rPr>
              <a:t>Strong </a:t>
            </a:r>
            <a:r>
              <a:rPr lang="en-US" sz="4400" b="1" spc="-95" dirty="0" smtClean="0">
                <a:solidFill>
                  <a:srgbClr val="FF0000"/>
                </a:solidFill>
                <a:latin typeface="Courier New" panose="02070309020205020404" pitchFamily="49" charset="0"/>
                <a:ea typeface="+mj-ea"/>
                <a:cs typeface="Courier New" panose="02070309020205020404" pitchFamily="49" charset="0"/>
              </a:rPr>
              <a:t>and Weak Entity</a:t>
            </a:r>
            <a:endParaRPr lang="en-US" sz="4400" b="1" spc="-95" dirty="0">
              <a:solidFill>
                <a:srgbClr val="FF0000"/>
              </a:solidFill>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924561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9745344"/>
              </p:ext>
            </p:extLst>
          </p:nvPr>
        </p:nvGraphicFramePr>
        <p:xfrm>
          <a:off x="609600" y="381000"/>
          <a:ext cx="7848600" cy="5831444"/>
        </p:xfrm>
        <a:graphic>
          <a:graphicData uri="http://schemas.openxmlformats.org/drawingml/2006/table">
            <a:tbl>
              <a:tblPr/>
              <a:tblGrid>
                <a:gridCol w="3575892">
                  <a:extLst>
                    <a:ext uri="{9D8B030D-6E8A-4147-A177-3AD203B41FA5}">
                      <a16:colId xmlns:a16="http://schemas.microsoft.com/office/drawing/2014/main" xmlns="" val="2195668489"/>
                    </a:ext>
                  </a:extLst>
                </a:gridCol>
                <a:gridCol w="4272708">
                  <a:extLst>
                    <a:ext uri="{9D8B030D-6E8A-4147-A177-3AD203B41FA5}">
                      <a16:colId xmlns:a16="http://schemas.microsoft.com/office/drawing/2014/main" xmlns="" val="3706999896"/>
                    </a:ext>
                  </a:extLst>
                </a:gridCol>
              </a:tblGrid>
              <a:tr h="647306">
                <a:tc>
                  <a:txBody>
                    <a:bodyPr/>
                    <a:lstStyle/>
                    <a:p>
                      <a:pPr algn="ctr" fontAlgn="ctr"/>
                      <a:r>
                        <a:rPr lang="en-US" sz="2000" b="1" cap="all" dirty="0">
                          <a:effectLst/>
                          <a:latin typeface="Times New Roman" panose="02020603050405020304" pitchFamily="18" charset="0"/>
                          <a:cs typeface="Times New Roman" panose="02020603050405020304" pitchFamily="18" charset="0"/>
                        </a:rPr>
                        <a:t>STRONG ENTITY</a:t>
                      </a:r>
                    </a:p>
                  </a:txBody>
                  <a:tcPr marL="22009" marR="22009" marT="22009" marB="22009"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ctr" fontAlgn="ctr"/>
                      <a:r>
                        <a:rPr lang="en-US" sz="2000" b="1" cap="all">
                          <a:effectLst/>
                          <a:latin typeface="Times New Roman" panose="02020603050405020304" pitchFamily="18" charset="0"/>
                          <a:cs typeface="Times New Roman" panose="02020603050405020304" pitchFamily="18" charset="0"/>
                        </a:rPr>
                        <a:t>WEAK ENTITY</a:t>
                      </a:r>
                    </a:p>
                  </a:txBody>
                  <a:tcPr marL="22009" marR="22009" marT="22009" marB="22009"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xmlns="" val="1835124651"/>
                  </a:ext>
                </a:extLst>
              </a:tr>
              <a:tr h="633496">
                <a:tc>
                  <a:txBody>
                    <a:bodyPr/>
                    <a:lstStyle/>
                    <a:p>
                      <a:pPr algn="l" fontAlgn="t"/>
                      <a:r>
                        <a:rPr lang="en-US" sz="2000" dirty="0">
                          <a:effectLst/>
                          <a:latin typeface="Times New Roman" panose="02020603050405020304" pitchFamily="18" charset="0"/>
                          <a:cs typeface="Times New Roman" panose="02020603050405020304" pitchFamily="18" charset="0"/>
                        </a:rPr>
                        <a:t>The Strong entity has a </a:t>
                      </a:r>
                      <a:r>
                        <a:rPr lang="en-US" sz="2000" dirty="0">
                          <a:solidFill>
                            <a:srgbClr val="FF0000"/>
                          </a:solidFill>
                          <a:effectLst/>
                          <a:latin typeface="Times New Roman" panose="02020603050405020304" pitchFamily="18" charset="0"/>
                          <a:cs typeface="Times New Roman" panose="02020603050405020304" pitchFamily="18" charset="0"/>
                        </a:rPr>
                        <a:t>primary key</a:t>
                      </a:r>
                      <a:r>
                        <a:rPr lang="en-US" sz="2000" dirty="0">
                          <a:effectLst/>
                          <a:latin typeface="Times New Roman" panose="02020603050405020304" pitchFamily="18" charset="0"/>
                          <a:cs typeface="Times New Roman" panose="02020603050405020304" pitchFamily="18" charset="0"/>
                        </a:rPr>
                        <a:t>.</a:t>
                      </a:r>
                    </a:p>
                  </a:txBody>
                  <a:tcPr marL="22009" marR="22009" marT="22009" marB="2200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effectLst/>
                          <a:latin typeface="Times New Roman" panose="02020603050405020304" pitchFamily="18" charset="0"/>
                          <a:cs typeface="Times New Roman" panose="02020603050405020304" pitchFamily="18" charset="0"/>
                        </a:rPr>
                        <a:t>The weak entity has a partial </a:t>
                      </a:r>
                      <a:r>
                        <a:rPr lang="en-US" sz="2000" dirty="0">
                          <a:solidFill>
                            <a:srgbClr val="FF0000"/>
                          </a:solidFill>
                          <a:effectLst/>
                          <a:latin typeface="Times New Roman" panose="02020603050405020304" pitchFamily="18" charset="0"/>
                          <a:cs typeface="Times New Roman" panose="02020603050405020304" pitchFamily="18" charset="0"/>
                        </a:rPr>
                        <a:t>discriminator key</a:t>
                      </a:r>
                      <a:r>
                        <a:rPr lang="en-US" sz="2000" dirty="0">
                          <a:effectLst/>
                          <a:latin typeface="Times New Roman" panose="02020603050405020304" pitchFamily="18" charset="0"/>
                          <a:cs typeface="Times New Roman" panose="02020603050405020304" pitchFamily="18" charset="0"/>
                        </a:rPr>
                        <a:t>.</a:t>
                      </a:r>
                    </a:p>
                  </a:txBody>
                  <a:tcPr marL="22009" marR="22009" marT="22009" marB="2200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127720078"/>
                  </a:ext>
                </a:extLst>
              </a:tr>
              <a:tr h="928912">
                <a:tc>
                  <a:txBody>
                    <a:bodyPr/>
                    <a:lstStyle/>
                    <a:p>
                      <a:pPr algn="l" fontAlgn="t"/>
                      <a:r>
                        <a:rPr lang="en-US" sz="2000" dirty="0">
                          <a:effectLst/>
                          <a:latin typeface="Times New Roman" panose="02020603050405020304" pitchFamily="18" charset="0"/>
                          <a:cs typeface="Times New Roman" panose="02020603050405020304" pitchFamily="18" charset="0"/>
                        </a:rPr>
                        <a:t>The Strong entity is </a:t>
                      </a:r>
                      <a:r>
                        <a:rPr lang="en-US" sz="2000" dirty="0">
                          <a:solidFill>
                            <a:srgbClr val="FF0000"/>
                          </a:solidFill>
                          <a:effectLst/>
                          <a:latin typeface="Times New Roman" panose="02020603050405020304" pitchFamily="18" charset="0"/>
                          <a:cs typeface="Times New Roman" panose="02020603050405020304" pitchFamily="18" charset="0"/>
                        </a:rPr>
                        <a:t>independent</a:t>
                      </a:r>
                      <a:r>
                        <a:rPr lang="en-US" sz="2000" dirty="0">
                          <a:effectLst/>
                          <a:latin typeface="Times New Roman" panose="02020603050405020304" pitchFamily="18" charset="0"/>
                          <a:cs typeface="Times New Roman" panose="02020603050405020304" pitchFamily="18" charset="0"/>
                        </a:rPr>
                        <a:t> of any other entity in a schema.</a:t>
                      </a:r>
                    </a:p>
                  </a:txBody>
                  <a:tcPr marL="22009" marR="22009" marT="22009" marB="2200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000" dirty="0">
                          <a:effectLst/>
                          <a:latin typeface="Times New Roman" panose="02020603050405020304" pitchFamily="18" charset="0"/>
                          <a:cs typeface="Times New Roman" panose="02020603050405020304" pitchFamily="18" charset="0"/>
                        </a:rPr>
                        <a:t>Weak entity </a:t>
                      </a:r>
                      <a:r>
                        <a:rPr lang="en-US" sz="2000" dirty="0">
                          <a:solidFill>
                            <a:srgbClr val="FF0000"/>
                          </a:solidFill>
                          <a:effectLst/>
                          <a:latin typeface="Times New Roman" panose="02020603050405020304" pitchFamily="18" charset="0"/>
                          <a:cs typeface="Times New Roman" panose="02020603050405020304" pitchFamily="18" charset="0"/>
                        </a:rPr>
                        <a:t>depends</a:t>
                      </a:r>
                      <a:r>
                        <a:rPr lang="en-US" sz="2000" dirty="0">
                          <a:effectLst/>
                          <a:latin typeface="Times New Roman" panose="02020603050405020304" pitchFamily="18" charset="0"/>
                          <a:cs typeface="Times New Roman" panose="02020603050405020304" pitchFamily="18" charset="0"/>
                        </a:rPr>
                        <a:t> on the strong entity for its existence.</a:t>
                      </a:r>
                    </a:p>
                  </a:txBody>
                  <a:tcPr marL="22009" marR="22009" marT="22009" marB="2200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1058649648"/>
                  </a:ext>
                </a:extLst>
              </a:tr>
              <a:tr h="633496">
                <a:tc>
                  <a:txBody>
                    <a:bodyPr/>
                    <a:lstStyle/>
                    <a:p>
                      <a:pPr algn="l" fontAlgn="t"/>
                      <a:r>
                        <a:rPr lang="en-US" sz="2000" dirty="0">
                          <a:effectLst/>
                          <a:latin typeface="Times New Roman" panose="02020603050405020304" pitchFamily="18" charset="0"/>
                          <a:cs typeface="Times New Roman" panose="02020603050405020304" pitchFamily="18" charset="0"/>
                        </a:rPr>
                        <a:t>Strong entity is denoted by a </a:t>
                      </a:r>
                      <a:r>
                        <a:rPr lang="en-US" sz="2000" dirty="0">
                          <a:solidFill>
                            <a:srgbClr val="FF0000"/>
                          </a:solidFill>
                          <a:effectLst/>
                          <a:latin typeface="Times New Roman" panose="02020603050405020304" pitchFamily="18" charset="0"/>
                          <a:cs typeface="Times New Roman" panose="02020603050405020304" pitchFamily="18" charset="0"/>
                        </a:rPr>
                        <a:t>single rectangle</a:t>
                      </a:r>
                      <a:r>
                        <a:rPr lang="en-US" sz="2000" dirty="0">
                          <a:effectLst/>
                          <a:latin typeface="Times New Roman" panose="02020603050405020304" pitchFamily="18" charset="0"/>
                          <a:cs typeface="Times New Roman" panose="02020603050405020304" pitchFamily="18" charset="0"/>
                        </a:rPr>
                        <a:t>.</a:t>
                      </a:r>
                    </a:p>
                  </a:txBody>
                  <a:tcPr marL="22009" marR="22009" marT="22009" marB="2200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effectLst/>
                          <a:latin typeface="Times New Roman" panose="02020603050405020304" pitchFamily="18" charset="0"/>
                          <a:cs typeface="Times New Roman" panose="02020603050405020304" pitchFamily="18" charset="0"/>
                        </a:rPr>
                        <a:t>Weak entity is denoted with the </a:t>
                      </a:r>
                      <a:r>
                        <a:rPr lang="en-US" sz="2000" dirty="0">
                          <a:solidFill>
                            <a:srgbClr val="FF0000"/>
                          </a:solidFill>
                          <a:effectLst/>
                          <a:latin typeface="Times New Roman" panose="02020603050405020304" pitchFamily="18" charset="0"/>
                          <a:cs typeface="Times New Roman" panose="02020603050405020304" pitchFamily="18" charset="0"/>
                        </a:rPr>
                        <a:t>double rectangle</a:t>
                      </a:r>
                      <a:r>
                        <a:rPr lang="en-US" sz="2000" dirty="0">
                          <a:effectLst/>
                          <a:latin typeface="Times New Roman" panose="02020603050405020304" pitchFamily="18" charset="0"/>
                          <a:cs typeface="Times New Roman" panose="02020603050405020304" pitchFamily="18" charset="0"/>
                        </a:rPr>
                        <a:t>.</a:t>
                      </a:r>
                    </a:p>
                  </a:txBody>
                  <a:tcPr marL="22009" marR="22009" marT="22009" marB="2200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3994140587"/>
                  </a:ext>
                </a:extLst>
              </a:tr>
              <a:tr h="1519745">
                <a:tc>
                  <a:txBody>
                    <a:bodyPr/>
                    <a:lstStyle/>
                    <a:p>
                      <a:pPr algn="l" fontAlgn="t"/>
                      <a:r>
                        <a:rPr lang="en-US" sz="2000" dirty="0">
                          <a:effectLst/>
                          <a:latin typeface="Times New Roman" panose="02020603050405020304" pitchFamily="18" charset="0"/>
                          <a:cs typeface="Times New Roman" panose="02020603050405020304" pitchFamily="18" charset="0"/>
                        </a:rPr>
                        <a:t>The relation between two strong entities is denoted by a </a:t>
                      </a:r>
                      <a:r>
                        <a:rPr lang="en-US" sz="2000" dirty="0">
                          <a:solidFill>
                            <a:srgbClr val="FF0000"/>
                          </a:solidFill>
                          <a:effectLst/>
                          <a:latin typeface="Times New Roman" panose="02020603050405020304" pitchFamily="18" charset="0"/>
                          <a:cs typeface="Times New Roman" panose="02020603050405020304" pitchFamily="18" charset="0"/>
                        </a:rPr>
                        <a:t>single diamond </a:t>
                      </a:r>
                      <a:r>
                        <a:rPr lang="en-US" sz="2000" dirty="0">
                          <a:effectLst/>
                          <a:latin typeface="Times New Roman" panose="02020603050405020304" pitchFamily="18" charset="0"/>
                          <a:cs typeface="Times New Roman" panose="02020603050405020304" pitchFamily="18" charset="0"/>
                        </a:rPr>
                        <a:t>simply called relationship.</a:t>
                      </a:r>
                    </a:p>
                  </a:txBody>
                  <a:tcPr marL="22009" marR="22009" marT="22009" marB="2200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2000" dirty="0">
                          <a:effectLst/>
                          <a:latin typeface="Times New Roman" panose="02020603050405020304" pitchFamily="18" charset="0"/>
                          <a:cs typeface="Times New Roman" panose="02020603050405020304" pitchFamily="18" charset="0"/>
                        </a:rPr>
                        <a:t>The relationship between a weak and a strong entity is denoted by Identifying Relationship denoted with </a:t>
                      </a:r>
                      <a:r>
                        <a:rPr lang="en-US" sz="2000" dirty="0">
                          <a:solidFill>
                            <a:srgbClr val="FF0000"/>
                          </a:solidFill>
                          <a:effectLst/>
                          <a:latin typeface="Times New Roman" panose="02020603050405020304" pitchFamily="18" charset="0"/>
                          <a:cs typeface="Times New Roman" panose="02020603050405020304" pitchFamily="18" charset="0"/>
                        </a:rPr>
                        <a:t>double diamond.</a:t>
                      </a:r>
                    </a:p>
                  </a:txBody>
                  <a:tcPr marL="22009" marR="22009" marT="22009" marB="22009">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xmlns="" val="3592369196"/>
                  </a:ext>
                </a:extLst>
              </a:tr>
              <a:tr h="1428245">
                <a:tc>
                  <a:txBody>
                    <a:bodyPr/>
                    <a:lstStyle/>
                    <a:p>
                      <a:pPr algn="l" fontAlgn="t"/>
                      <a:r>
                        <a:rPr lang="en-US" sz="2000" dirty="0">
                          <a:effectLst/>
                          <a:latin typeface="Times New Roman" panose="02020603050405020304" pitchFamily="18" charset="0"/>
                          <a:cs typeface="Times New Roman" panose="02020603050405020304" pitchFamily="18" charset="0"/>
                        </a:rPr>
                        <a:t>Strong entity </a:t>
                      </a:r>
                      <a:r>
                        <a:rPr lang="en-US" sz="2000" dirty="0">
                          <a:solidFill>
                            <a:srgbClr val="FF0000"/>
                          </a:solidFill>
                          <a:effectLst/>
                          <a:latin typeface="Times New Roman" panose="02020603050405020304" pitchFamily="18" charset="0"/>
                          <a:cs typeface="Times New Roman" panose="02020603050405020304" pitchFamily="18" charset="0"/>
                        </a:rPr>
                        <a:t>may or may not have total participation </a:t>
                      </a:r>
                      <a:r>
                        <a:rPr lang="en-US" sz="2000" dirty="0">
                          <a:effectLst/>
                          <a:latin typeface="Times New Roman" panose="02020603050405020304" pitchFamily="18" charset="0"/>
                          <a:cs typeface="Times New Roman" panose="02020603050405020304" pitchFamily="18" charset="0"/>
                        </a:rPr>
                        <a:t>in the relationship.</a:t>
                      </a:r>
                    </a:p>
                  </a:txBody>
                  <a:tcPr marL="22009" marR="22009" marT="22009" marB="22009">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2000" dirty="0">
                          <a:effectLst/>
                          <a:latin typeface="Times New Roman" panose="02020603050405020304" pitchFamily="18" charset="0"/>
                          <a:cs typeface="Times New Roman" panose="02020603050405020304" pitchFamily="18" charset="0"/>
                        </a:rPr>
                        <a:t>Weak entity </a:t>
                      </a:r>
                      <a:r>
                        <a:rPr lang="en-US" sz="2000" dirty="0">
                          <a:solidFill>
                            <a:srgbClr val="FF0000"/>
                          </a:solidFill>
                          <a:effectLst/>
                          <a:latin typeface="Times New Roman" panose="02020603050405020304" pitchFamily="18" charset="0"/>
                          <a:cs typeface="Times New Roman" panose="02020603050405020304" pitchFamily="18" charset="0"/>
                        </a:rPr>
                        <a:t>always has total participation</a:t>
                      </a:r>
                      <a:r>
                        <a:rPr lang="en-US" sz="2000" dirty="0">
                          <a:effectLst/>
                          <a:latin typeface="Times New Roman" panose="02020603050405020304" pitchFamily="18" charset="0"/>
                          <a:cs typeface="Times New Roman" panose="02020603050405020304" pitchFamily="18" charset="0"/>
                        </a:rPr>
                        <a:t> in the identifying relationship shown by double line.</a:t>
                      </a:r>
                    </a:p>
                  </a:txBody>
                  <a:tcPr marL="22009" marR="22009" marT="22009" marB="22009">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418565227"/>
                  </a:ext>
                </a:extLst>
              </a:tr>
            </a:tbl>
          </a:graphicData>
        </a:graphic>
      </p:graphicFrame>
    </p:spTree>
    <p:extLst>
      <p:ext uri="{BB962C8B-B14F-4D97-AF65-F5344CB8AC3E}">
        <p14:creationId xmlns:p14="http://schemas.microsoft.com/office/powerpoint/2010/main" val="2337620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443883" y="618293"/>
            <a:ext cx="7557117"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800" dirty="0">
                <a:latin typeface="Times New Roman" panose="02020603050405020304" pitchFamily="18" charset="0"/>
                <a:cs typeface="Times New Roman" panose="02020603050405020304" pitchFamily="18" charset="0"/>
              </a:rPr>
              <a:t>Let us understand this concept with the help of an example; a customer borrows a </a:t>
            </a:r>
            <a:r>
              <a:rPr lang="en-US" altLang="en-US" sz="2800" dirty="0" smtClean="0">
                <a:latin typeface="Times New Roman" panose="02020603050405020304" pitchFamily="18" charset="0"/>
                <a:cs typeface="Times New Roman" panose="02020603050405020304" pitchFamily="18" charset="0"/>
              </a:rPr>
              <a:t>loan. Here </a:t>
            </a:r>
            <a:r>
              <a:rPr lang="en-US" altLang="en-US" sz="2800" dirty="0">
                <a:latin typeface="Times New Roman" panose="02020603050405020304" pitchFamily="18" charset="0"/>
                <a:cs typeface="Times New Roman" panose="02020603050405020304" pitchFamily="18" charset="0"/>
              </a:rPr>
              <a:t>we have two entities first a customer entity, and second a loan entity</a:t>
            </a:r>
            <a:r>
              <a:rPr kumimoji="0" lang="en-US" altLang="en-US" sz="2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a:t>
            </a:r>
            <a:endPar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222222"/>
                </a:solidFill>
                <a:effectLst/>
                <a:latin typeface="Verdana" panose="020B0604030504040204" pitchFamily="34" charset="0"/>
              </a:rPr>
              <a:t>  </a:t>
            </a:r>
            <a:endParaRPr kumimoji="0" lang="en-US" altLang="en-US" sz="8400" b="0" i="0" u="none" strike="noStrike" cap="none" normalizeH="0" baseline="0" dirty="0" smtClean="0">
              <a:ln>
                <a:noFill/>
              </a:ln>
              <a:solidFill>
                <a:srgbClr val="222222"/>
              </a:solidFill>
              <a:effectLst/>
              <a:latin typeface="Verdana" panose="020B0604030504040204" pitchFamily="34" charset="0"/>
            </a:endParaRPr>
          </a:p>
        </p:txBody>
      </p:sp>
      <p:pic>
        <p:nvPicPr>
          <p:cNvPr id="3074" name="Picture 2" descr="strong-entity-and-weak-entit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200400"/>
            <a:ext cx="8646809"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671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52400"/>
            <a:ext cx="4166235" cy="689932"/>
          </a:xfrm>
          <a:prstGeom prst="rect">
            <a:avLst/>
          </a:prstGeom>
        </p:spPr>
        <p:txBody>
          <a:bodyPr vert="horz" wrap="square" lIns="0" tIns="12700" rIns="0" bIns="0" rtlCol="0">
            <a:spAutoFit/>
          </a:bodyPr>
          <a:lstStyle/>
          <a:p>
            <a:pPr marL="12700">
              <a:lnSpc>
                <a:spcPct val="100000"/>
              </a:lnSpc>
              <a:spcBef>
                <a:spcPts val="100"/>
              </a:spcBef>
            </a:pPr>
            <a:r>
              <a:rPr sz="4400" b="1" kern="1200" spc="-95" dirty="0">
                <a:solidFill>
                  <a:srgbClr val="FF0000"/>
                </a:solidFill>
                <a:latin typeface="Courier New" panose="02070309020205020404" pitchFamily="49" charset="0"/>
                <a:ea typeface="+mn-ea"/>
                <a:cs typeface="Courier New" panose="02070309020205020404" pitchFamily="49" charset="0"/>
              </a:rPr>
              <a:t>Attributes</a:t>
            </a:r>
          </a:p>
        </p:txBody>
      </p:sp>
      <p:sp>
        <p:nvSpPr>
          <p:cNvPr id="3" name="object 3"/>
          <p:cNvSpPr txBox="1"/>
          <p:nvPr/>
        </p:nvSpPr>
        <p:spPr>
          <a:xfrm>
            <a:off x="381000" y="982980"/>
            <a:ext cx="8224520" cy="4372992"/>
          </a:xfrm>
          <a:prstGeom prst="rect">
            <a:avLst/>
          </a:prstGeom>
        </p:spPr>
        <p:txBody>
          <a:bodyPr vert="horz" wrap="square" lIns="0" tIns="12700" rIns="0" bIns="0" rtlCol="0">
            <a:spAutoFit/>
          </a:bodyPr>
          <a:lstStyle/>
          <a:p>
            <a:pPr marL="355600" marR="5080" lvl="0" indent="-342900" algn="l" defTabSz="914400" rtl="0" eaLnBrk="1" fontAlgn="auto" latinLnBrk="0" hangingPunct="1">
              <a:lnSpc>
                <a:spcPct val="100000"/>
              </a:lnSpc>
              <a:spcBef>
                <a:spcPts val="100"/>
              </a:spcBef>
              <a:spcAft>
                <a:spcPts val="0"/>
              </a:spcAft>
              <a:buClrTx/>
              <a:buSzTx/>
              <a:buFont typeface="Arial"/>
              <a:buChar char="•"/>
              <a:tabLst>
                <a:tab pos="354965" algn="l"/>
                <a:tab pos="355600" algn="l"/>
                <a:tab pos="1574165" algn="l"/>
                <a:tab pos="3909060" algn="l"/>
                <a:tab pos="4399915" algn="l"/>
                <a:tab pos="5437505" algn="l"/>
                <a:tab pos="6659245" algn="l"/>
              </a:tabLst>
              <a:defRPr/>
            </a:pPr>
            <a:r>
              <a:rPr kumimoji="0" sz="2600" b="0" i="0" u="none" strike="noStrike" kern="1200" cap="none" spc="-15" normalizeH="0" baseline="0" noProof="0" dirty="0">
                <a:ln>
                  <a:noFill/>
                </a:ln>
                <a:solidFill>
                  <a:prstClr val="black"/>
                </a:solidFill>
                <a:effectLst/>
                <a:uLnTx/>
                <a:uFillTx/>
                <a:latin typeface="Times New Roman"/>
                <a:cs typeface="Times New Roman"/>
              </a:rPr>
              <a:t>E</a:t>
            </a:r>
            <a:r>
              <a:rPr kumimoji="0" sz="2600" b="0" i="0" u="none" strike="noStrike" kern="1200" cap="none" spc="0" normalizeH="0" baseline="0" noProof="0" dirty="0">
                <a:ln>
                  <a:noFill/>
                </a:ln>
                <a:solidFill>
                  <a:prstClr val="black"/>
                </a:solidFill>
                <a:effectLst/>
                <a:uLnTx/>
                <a:uFillTx/>
                <a:latin typeface="Times New Roman"/>
                <a:cs typeface="Times New Roman"/>
              </a:rPr>
              <a:t>n</a:t>
            </a:r>
            <a:r>
              <a:rPr kumimoji="0" sz="2600" b="0" i="0" u="none" strike="noStrike" kern="1200" cap="none" spc="10" normalizeH="0" baseline="0" noProof="0" dirty="0">
                <a:ln>
                  <a:noFill/>
                </a:ln>
                <a:solidFill>
                  <a:prstClr val="black"/>
                </a:solidFill>
                <a:effectLst/>
                <a:uLnTx/>
                <a:uFillTx/>
                <a:latin typeface="Times New Roman"/>
                <a:cs typeface="Times New Roman"/>
              </a:rPr>
              <a:t>t</a:t>
            </a:r>
            <a:r>
              <a:rPr kumimoji="0" sz="2600" b="0" i="0" u="none" strike="noStrike" kern="1200" cap="none" spc="0" normalizeH="0" baseline="0" noProof="0" dirty="0">
                <a:ln>
                  <a:noFill/>
                </a:ln>
                <a:solidFill>
                  <a:prstClr val="black"/>
                </a:solidFill>
                <a:effectLst/>
                <a:uLnTx/>
                <a:uFillTx/>
                <a:latin typeface="Times New Roman"/>
                <a:cs typeface="Times New Roman"/>
              </a:rPr>
              <a:t>i</a:t>
            </a:r>
            <a:r>
              <a:rPr kumimoji="0" sz="2600" b="0" i="0" u="none" strike="noStrike" kern="1200" cap="none" spc="-10" normalizeH="0" baseline="0" noProof="0" dirty="0">
                <a:ln>
                  <a:noFill/>
                </a:ln>
                <a:solidFill>
                  <a:prstClr val="black"/>
                </a:solidFill>
                <a:effectLst/>
                <a:uLnTx/>
                <a:uFillTx/>
                <a:latin typeface="Times New Roman"/>
                <a:cs typeface="Times New Roman"/>
              </a:rPr>
              <a:t>t</a:t>
            </a:r>
            <a:r>
              <a:rPr kumimoji="0" sz="2600" b="0" i="0" u="none" strike="noStrike" kern="1200" cap="none" spc="0" normalizeH="0" baseline="0" noProof="0" dirty="0">
                <a:ln>
                  <a:noFill/>
                </a:ln>
                <a:solidFill>
                  <a:prstClr val="black"/>
                </a:solidFill>
                <a:effectLst/>
                <a:uLnTx/>
                <a:uFillTx/>
                <a:latin typeface="Times New Roman"/>
                <a:cs typeface="Times New Roman"/>
              </a:rPr>
              <a:t>i</a:t>
            </a:r>
            <a:r>
              <a:rPr kumimoji="0" sz="2600" b="0" i="0" u="none" strike="noStrike" kern="1200" cap="none" spc="-5" normalizeH="0" baseline="0" noProof="0" dirty="0">
                <a:ln>
                  <a:noFill/>
                </a:ln>
                <a:solidFill>
                  <a:prstClr val="black"/>
                </a:solidFill>
                <a:effectLst/>
                <a:uLnTx/>
                <a:uFillTx/>
                <a:latin typeface="Times New Roman"/>
                <a:cs typeface="Times New Roman"/>
              </a:rPr>
              <a:t>e</a:t>
            </a:r>
            <a:r>
              <a:rPr kumimoji="0" sz="2600" b="0" i="0" u="none" strike="noStrike" kern="1200" cap="none" spc="0" normalizeH="0" baseline="0" noProof="0" dirty="0">
                <a:ln>
                  <a:noFill/>
                </a:ln>
                <a:solidFill>
                  <a:prstClr val="black"/>
                </a:solidFill>
                <a:effectLst/>
                <a:uLnTx/>
                <a:uFillTx/>
                <a:latin typeface="Times New Roman"/>
                <a:cs typeface="Times New Roman"/>
              </a:rPr>
              <a:t>s	</a:t>
            </a:r>
            <a:r>
              <a:rPr kumimoji="0" sz="2600" b="0" i="0" u="none" strike="noStrike" kern="1200" cap="none" spc="-15" normalizeH="0" baseline="0" noProof="0" dirty="0">
                <a:ln>
                  <a:noFill/>
                </a:ln>
                <a:solidFill>
                  <a:prstClr val="black"/>
                </a:solidFill>
                <a:effectLst/>
                <a:uLnTx/>
                <a:uFillTx/>
                <a:latin typeface="Times New Roman"/>
                <a:cs typeface="Times New Roman"/>
              </a:rPr>
              <a:t>a</a:t>
            </a:r>
            <a:r>
              <a:rPr kumimoji="0" sz="2600" b="0" i="0" u="none" strike="noStrike" kern="1200" cap="none" spc="5" normalizeH="0" baseline="0" noProof="0" dirty="0">
                <a:ln>
                  <a:noFill/>
                </a:ln>
                <a:solidFill>
                  <a:prstClr val="black"/>
                </a:solidFill>
                <a:effectLst/>
                <a:uLnTx/>
                <a:uFillTx/>
                <a:latin typeface="Times New Roman"/>
                <a:cs typeface="Times New Roman"/>
              </a:rPr>
              <a:t>r</a:t>
            </a:r>
            <a:r>
              <a:rPr kumimoji="0" sz="2600" b="0" i="0" u="none" strike="noStrike" kern="1200" cap="none" spc="0" normalizeH="0" baseline="0" noProof="0" dirty="0">
                <a:ln>
                  <a:noFill/>
                </a:ln>
                <a:solidFill>
                  <a:prstClr val="black"/>
                </a:solidFill>
                <a:effectLst/>
                <a:uLnTx/>
                <a:uFillTx/>
                <a:latin typeface="Times New Roman"/>
                <a:cs typeface="Times New Roman"/>
              </a:rPr>
              <a:t>e</a:t>
            </a:r>
            <a:r>
              <a:rPr kumimoji="0" sz="2600" b="0" i="0" u="none" strike="noStrike" kern="1200" cap="none" spc="340" normalizeH="0" baseline="0" noProof="0" dirty="0">
                <a:ln>
                  <a:noFill/>
                </a:ln>
                <a:solidFill>
                  <a:prstClr val="black"/>
                </a:solidFill>
                <a:effectLst/>
                <a:uLnTx/>
                <a:uFillTx/>
                <a:latin typeface="Times New Roman"/>
                <a:cs typeface="Times New Roman"/>
              </a:rPr>
              <a:t> </a:t>
            </a:r>
            <a:r>
              <a:rPr kumimoji="0" sz="2600" b="0" i="0" u="none" strike="noStrike" kern="1200" cap="none" spc="-5" normalizeH="0" baseline="0" noProof="0" dirty="0">
                <a:ln>
                  <a:noFill/>
                </a:ln>
                <a:solidFill>
                  <a:prstClr val="black"/>
                </a:solidFill>
                <a:effectLst/>
                <a:uLnTx/>
                <a:uFillTx/>
                <a:latin typeface="Times New Roman"/>
                <a:cs typeface="Times New Roman"/>
              </a:rPr>
              <a:t>rep</a:t>
            </a:r>
            <a:r>
              <a:rPr kumimoji="0" sz="2600" b="0" i="0" u="none" strike="noStrike" kern="1200" cap="none" spc="0" normalizeH="0" baseline="0" noProof="0" dirty="0">
                <a:ln>
                  <a:noFill/>
                </a:ln>
                <a:solidFill>
                  <a:prstClr val="black"/>
                </a:solidFill>
                <a:effectLst/>
                <a:uLnTx/>
                <a:uFillTx/>
                <a:latin typeface="Times New Roman"/>
                <a:cs typeface="Times New Roman"/>
              </a:rPr>
              <a:t>r</a:t>
            </a:r>
            <a:r>
              <a:rPr kumimoji="0" sz="2600" b="0" i="0" u="none" strike="noStrike" kern="1200" cap="none" spc="-15" normalizeH="0" baseline="0" noProof="0" dirty="0">
                <a:ln>
                  <a:noFill/>
                </a:ln>
                <a:solidFill>
                  <a:prstClr val="black"/>
                </a:solidFill>
                <a:effectLst/>
                <a:uLnTx/>
                <a:uFillTx/>
                <a:latin typeface="Times New Roman"/>
                <a:cs typeface="Times New Roman"/>
              </a:rPr>
              <a:t>e</a:t>
            </a:r>
            <a:r>
              <a:rPr kumimoji="0" sz="2600" b="0" i="0" u="none" strike="noStrike" kern="1200" cap="none" spc="5" normalizeH="0" baseline="0" noProof="0" dirty="0">
                <a:ln>
                  <a:noFill/>
                </a:ln>
                <a:solidFill>
                  <a:prstClr val="black"/>
                </a:solidFill>
                <a:effectLst/>
                <a:uLnTx/>
                <a:uFillTx/>
                <a:latin typeface="Times New Roman"/>
                <a:cs typeface="Times New Roman"/>
              </a:rPr>
              <a:t>s</a:t>
            </a:r>
            <a:r>
              <a:rPr kumimoji="0" sz="2600" b="0" i="0" u="none" strike="noStrike" kern="1200" cap="none" spc="-15" normalizeH="0" baseline="0" noProof="0" dirty="0">
                <a:ln>
                  <a:noFill/>
                </a:ln>
                <a:solidFill>
                  <a:prstClr val="black"/>
                </a:solidFill>
                <a:effectLst/>
                <a:uLnTx/>
                <a:uFillTx/>
                <a:latin typeface="Times New Roman"/>
                <a:cs typeface="Times New Roman"/>
              </a:rPr>
              <a:t>e</a:t>
            </a:r>
            <a:r>
              <a:rPr kumimoji="0" sz="2600" b="0" i="0" u="none" strike="noStrike" kern="1200" cap="none" spc="5" normalizeH="0" baseline="0" noProof="0" dirty="0">
                <a:ln>
                  <a:noFill/>
                </a:ln>
                <a:solidFill>
                  <a:prstClr val="black"/>
                </a:solidFill>
                <a:effectLst/>
                <a:uLnTx/>
                <a:uFillTx/>
                <a:latin typeface="Times New Roman"/>
                <a:cs typeface="Times New Roman"/>
              </a:rPr>
              <a:t>n</a:t>
            </a:r>
            <a:r>
              <a:rPr kumimoji="0" sz="2600" b="0" i="0" u="none" strike="noStrike" kern="1200" cap="none" spc="0" normalizeH="0" baseline="0" noProof="0" dirty="0">
                <a:ln>
                  <a:noFill/>
                </a:ln>
                <a:solidFill>
                  <a:prstClr val="black"/>
                </a:solidFill>
                <a:effectLst/>
                <a:uLnTx/>
                <a:uFillTx/>
                <a:latin typeface="Times New Roman"/>
                <a:cs typeface="Times New Roman"/>
              </a:rPr>
              <a:t>t</a:t>
            </a:r>
            <a:r>
              <a:rPr kumimoji="0" sz="2600" b="0" i="0" u="none" strike="noStrike" kern="1200" cap="none" spc="-15" normalizeH="0" baseline="0" noProof="0" dirty="0">
                <a:ln>
                  <a:noFill/>
                </a:ln>
                <a:solidFill>
                  <a:prstClr val="black"/>
                </a:solidFill>
                <a:effectLst/>
                <a:uLnTx/>
                <a:uFillTx/>
                <a:latin typeface="Times New Roman"/>
                <a:cs typeface="Times New Roman"/>
              </a:rPr>
              <a:t>e</a:t>
            </a:r>
            <a:r>
              <a:rPr kumimoji="0" sz="2600" b="0" i="0" u="none" strike="noStrike" kern="1200" cap="none" spc="0" normalizeH="0" baseline="0" noProof="0" dirty="0">
                <a:ln>
                  <a:noFill/>
                </a:ln>
                <a:solidFill>
                  <a:prstClr val="black"/>
                </a:solidFill>
                <a:effectLst/>
                <a:uLnTx/>
                <a:uFillTx/>
                <a:latin typeface="Times New Roman"/>
                <a:cs typeface="Times New Roman"/>
              </a:rPr>
              <a:t>d	by	</a:t>
            </a:r>
            <a:r>
              <a:rPr kumimoji="0" sz="2600" b="0" i="0" u="none" strike="noStrike" kern="1200" cap="none" spc="-20" normalizeH="0" baseline="0" noProof="0" dirty="0">
                <a:ln>
                  <a:noFill/>
                </a:ln>
                <a:solidFill>
                  <a:prstClr val="black"/>
                </a:solidFill>
                <a:effectLst/>
                <a:uLnTx/>
                <a:uFillTx/>
                <a:latin typeface="Times New Roman"/>
                <a:cs typeface="Times New Roman"/>
              </a:rPr>
              <a:t>m</a:t>
            </a:r>
            <a:r>
              <a:rPr kumimoji="0" sz="2600" b="0" i="0" u="none" strike="noStrike" kern="1200" cap="none" spc="-5" normalizeH="0" baseline="0" noProof="0" dirty="0">
                <a:ln>
                  <a:noFill/>
                </a:ln>
                <a:solidFill>
                  <a:prstClr val="black"/>
                </a:solidFill>
                <a:effectLst/>
                <a:uLnTx/>
                <a:uFillTx/>
                <a:latin typeface="Times New Roman"/>
                <a:cs typeface="Times New Roman"/>
              </a:rPr>
              <a:t>ean</a:t>
            </a:r>
            <a:r>
              <a:rPr kumimoji="0" sz="2600" b="0" i="0" u="none" strike="noStrike" kern="1200" cap="none" spc="0" normalizeH="0" baseline="0" noProof="0" dirty="0">
                <a:ln>
                  <a:noFill/>
                </a:ln>
                <a:solidFill>
                  <a:prstClr val="black"/>
                </a:solidFill>
                <a:effectLst/>
                <a:uLnTx/>
                <a:uFillTx/>
                <a:latin typeface="Times New Roman"/>
                <a:cs typeface="Times New Roman"/>
              </a:rPr>
              <a:t>s	of</a:t>
            </a:r>
            <a:r>
              <a:rPr kumimoji="0" sz="2600" b="0" i="0" u="none" strike="noStrike" kern="1200" cap="none" spc="335" normalizeH="0" baseline="0" noProof="0" dirty="0">
                <a:ln>
                  <a:noFill/>
                </a:ln>
                <a:solidFill>
                  <a:prstClr val="black"/>
                </a:solidFill>
                <a:effectLst/>
                <a:uLnTx/>
                <a:uFillTx/>
                <a:latin typeface="Times New Roman"/>
                <a:cs typeface="Times New Roman"/>
              </a:rPr>
              <a:t> </a:t>
            </a:r>
            <a:r>
              <a:rPr kumimoji="0" sz="2600" b="0" i="0" u="none" strike="noStrike" kern="1200" cap="none" spc="5" normalizeH="0" baseline="0" noProof="0" dirty="0">
                <a:ln>
                  <a:noFill/>
                </a:ln>
                <a:solidFill>
                  <a:prstClr val="black"/>
                </a:solidFill>
                <a:effectLst/>
                <a:uLnTx/>
                <a:uFillTx/>
                <a:latin typeface="Times New Roman"/>
                <a:cs typeface="Times New Roman"/>
              </a:rPr>
              <a:t>t</a:t>
            </a:r>
            <a:r>
              <a:rPr kumimoji="0" sz="2600" b="0" i="0" u="none" strike="noStrike" kern="1200" cap="none" spc="0" normalizeH="0" baseline="0" noProof="0" dirty="0">
                <a:ln>
                  <a:noFill/>
                </a:ln>
                <a:solidFill>
                  <a:prstClr val="black"/>
                </a:solidFill>
                <a:effectLst/>
                <a:uLnTx/>
                <a:uFillTx/>
                <a:latin typeface="Times New Roman"/>
                <a:cs typeface="Times New Roman"/>
              </a:rPr>
              <a:t>heir	</a:t>
            </a:r>
            <a:r>
              <a:rPr kumimoji="0" sz="2600" b="1" i="1" u="none" strike="noStrike" kern="1200" cap="none" spc="5" normalizeH="0" baseline="0" noProof="0" dirty="0">
                <a:ln>
                  <a:noFill/>
                </a:ln>
                <a:solidFill>
                  <a:prstClr val="black"/>
                </a:solidFill>
                <a:effectLst/>
                <a:uLnTx/>
                <a:uFillTx/>
                <a:latin typeface="Times New Roman"/>
                <a:cs typeface="Times New Roman"/>
              </a:rPr>
              <a:t>p</a:t>
            </a:r>
            <a:r>
              <a:rPr kumimoji="0" sz="2600" b="1" i="1" u="none" strike="noStrike" kern="1200" cap="none" spc="-5" normalizeH="0" baseline="0" noProof="0" dirty="0">
                <a:ln>
                  <a:noFill/>
                </a:ln>
                <a:solidFill>
                  <a:prstClr val="black"/>
                </a:solidFill>
                <a:effectLst/>
                <a:uLnTx/>
                <a:uFillTx/>
                <a:latin typeface="Times New Roman"/>
                <a:cs typeface="Times New Roman"/>
              </a:rPr>
              <a:t>ro</a:t>
            </a:r>
            <a:r>
              <a:rPr kumimoji="0" sz="2600" b="1" i="1" u="none" strike="noStrike" kern="1200" cap="none" spc="5" normalizeH="0" baseline="0" noProof="0" dirty="0">
                <a:ln>
                  <a:noFill/>
                </a:ln>
                <a:solidFill>
                  <a:prstClr val="black"/>
                </a:solidFill>
                <a:effectLst/>
                <a:uLnTx/>
                <a:uFillTx/>
                <a:latin typeface="Times New Roman"/>
                <a:cs typeface="Times New Roman"/>
              </a:rPr>
              <a:t>p</a:t>
            </a:r>
            <a:r>
              <a:rPr kumimoji="0" sz="2600" b="1" i="1" u="none" strike="noStrike" kern="1200" cap="none" spc="-15" normalizeH="0" baseline="0" noProof="0" dirty="0">
                <a:ln>
                  <a:noFill/>
                </a:ln>
                <a:solidFill>
                  <a:prstClr val="black"/>
                </a:solidFill>
                <a:effectLst/>
                <a:uLnTx/>
                <a:uFillTx/>
                <a:latin typeface="Times New Roman"/>
                <a:cs typeface="Times New Roman"/>
              </a:rPr>
              <a:t>e</a:t>
            </a:r>
            <a:r>
              <a:rPr kumimoji="0" sz="2600" b="1" i="1" u="none" strike="noStrike" kern="1200" cap="none" spc="-5" normalizeH="0" baseline="0" noProof="0" dirty="0">
                <a:ln>
                  <a:noFill/>
                </a:ln>
                <a:solidFill>
                  <a:prstClr val="black"/>
                </a:solidFill>
                <a:effectLst/>
                <a:uLnTx/>
                <a:uFillTx/>
                <a:latin typeface="Times New Roman"/>
                <a:cs typeface="Times New Roman"/>
              </a:rPr>
              <a:t>r</a:t>
            </a:r>
            <a:r>
              <a:rPr kumimoji="0" sz="2600" b="1" i="1" u="none" strike="noStrike" kern="1200" cap="none" spc="10" normalizeH="0" baseline="0" noProof="0" dirty="0">
                <a:ln>
                  <a:noFill/>
                </a:ln>
                <a:solidFill>
                  <a:prstClr val="black"/>
                </a:solidFill>
                <a:effectLst/>
                <a:uLnTx/>
                <a:uFillTx/>
                <a:latin typeface="Times New Roman"/>
                <a:cs typeface="Times New Roman"/>
              </a:rPr>
              <a:t>t</a:t>
            </a:r>
            <a:r>
              <a:rPr kumimoji="0" sz="2600" b="1" i="1" u="none" strike="noStrike" kern="1200" cap="none" spc="0" normalizeH="0" baseline="0" noProof="0" dirty="0">
                <a:ln>
                  <a:noFill/>
                </a:ln>
                <a:solidFill>
                  <a:prstClr val="black"/>
                </a:solidFill>
                <a:effectLst/>
                <a:uLnTx/>
                <a:uFillTx/>
                <a:latin typeface="Times New Roman"/>
                <a:cs typeface="Times New Roman"/>
              </a:rPr>
              <a:t>i</a:t>
            </a:r>
            <a:r>
              <a:rPr kumimoji="0" sz="2600" b="1" i="1" u="none" strike="noStrike" kern="1200" cap="none" spc="-15" normalizeH="0" baseline="0" noProof="0" dirty="0">
                <a:ln>
                  <a:noFill/>
                </a:ln>
                <a:solidFill>
                  <a:prstClr val="black"/>
                </a:solidFill>
                <a:effectLst/>
                <a:uLnTx/>
                <a:uFillTx/>
                <a:latin typeface="Times New Roman"/>
                <a:cs typeface="Times New Roman"/>
              </a:rPr>
              <a:t>e</a:t>
            </a:r>
            <a:r>
              <a:rPr kumimoji="0" sz="2600" b="1" i="1" u="none" strike="noStrike" kern="1200" cap="none" spc="10" normalizeH="0" baseline="0" noProof="0" dirty="0">
                <a:ln>
                  <a:noFill/>
                </a:ln>
                <a:solidFill>
                  <a:prstClr val="black"/>
                </a:solidFill>
                <a:effectLst/>
                <a:uLnTx/>
                <a:uFillTx/>
                <a:latin typeface="Times New Roman"/>
                <a:cs typeface="Times New Roman"/>
              </a:rPr>
              <a:t>s</a:t>
            </a:r>
            <a:r>
              <a:rPr kumimoji="0" sz="2600" b="0" i="0" u="none" strike="noStrike" kern="1200" cap="none" spc="0" normalizeH="0" baseline="0" noProof="0" dirty="0">
                <a:ln>
                  <a:noFill/>
                </a:ln>
                <a:solidFill>
                  <a:prstClr val="black"/>
                </a:solidFill>
                <a:effectLst/>
                <a:uLnTx/>
                <a:uFillTx/>
                <a:latin typeface="Times New Roman"/>
                <a:cs typeface="Times New Roman"/>
              </a:rPr>
              <a:t>,  </a:t>
            </a:r>
            <a:r>
              <a:rPr kumimoji="0" sz="2600" b="0" i="0" u="none" strike="noStrike" kern="1200" cap="none" spc="-10" normalizeH="0" baseline="0" noProof="0" dirty="0">
                <a:ln>
                  <a:noFill/>
                </a:ln>
                <a:solidFill>
                  <a:prstClr val="black"/>
                </a:solidFill>
                <a:effectLst/>
                <a:uLnTx/>
                <a:uFillTx/>
                <a:latin typeface="Times New Roman"/>
                <a:cs typeface="Times New Roman"/>
              </a:rPr>
              <a:t>called</a:t>
            </a:r>
            <a:r>
              <a:rPr kumimoji="0" sz="2600" b="0" i="0" u="none" strike="noStrike" kern="1200" cap="none" spc="-5" normalizeH="0" baseline="0" noProof="0" dirty="0">
                <a:ln>
                  <a:noFill/>
                </a:ln>
                <a:solidFill>
                  <a:srgbClr val="BF0000"/>
                </a:solidFill>
                <a:effectLst/>
                <a:uLnTx/>
                <a:uFillTx/>
                <a:latin typeface="Times New Roman"/>
                <a:cs typeface="Times New Roman"/>
              </a:rPr>
              <a:t> </a:t>
            </a:r>
            <a:r>
              <a:rPr kumimoji="0" sz="2600" b="1" i="0" u="heavy" strike="noStrike" kern="1200" cap="none" spc="-5" normalizeH="0" baseline="0" noProof="0" dirty="0">
                <a:ln>
                  <a:noFill/>
                </a:ln>
                <a:solidFill>
                  <a:srgbClr val="BF0000"/>
                </a:solidFill>
                <a:effectLst/>
                <a:uLnTx/>
                <a:uFill>
                  <a:solidFill>
                    <a:srgbClr val="BF0000"/>
                  </a:solidFill>
                </a:uFill>
                <a:latin typeface="Times New Roman"/>
                <a:cs typeface="Times New Roman"/>
              </a:rPr>
              <a:t>attributes</a:t>
            </a:r>
            <a:r>
              <a:rPr kumimoji="0" sz="2600" b="0" i="0" u="none" strike="noStrike" kern="1200" cap="none" spc="-5" normalizeH="0" baseline="0" noProof="0" dirty="0">
                <a:ln>
                  <a:noFill/>
                </a:ln>
                <a:solidFill>
                  <a:prstClr val="black"/>
                </a:solidFill>
                <a:effectLst/>
                <a:uLnTx/>
                <a:uFillTx/>
                <a:latin typeface="Times New Roman"/>
                <a:cs typeface="Times New Roman"/>
              </a:rPr>
              <a:t>.</a:t>
            </a:r>
            <a:endParaRPr kumimoji="0" sz="2600" b="0" i="0" u="none" strike="noStrike" kern="1200" cap="none" spc="0" normalizeH="0" baseline="0" noProof="0" dirty="0">
              <a:ln>
                <a:noFill/>
              </a:ln>
              <a:solidFill>
                <a:prstClr val="black"/>
              </a:solidFill>
              <a:effectLst/>
              <a:uLnTx/>
              <a:uFillTx/>
              <a:latin typeface="Times New Roman"/>
              <a:cs typeface="Times New Roman"/>
            </a:endParaRPr>
          </a:p>
          <a:p>
            <a:pPr marL="355600" marR="0" lvl="0" indent="-342900" algn="l" defTabSz="914400" rtl="0" eaLnBrk="1" fontAlgn="auto" latinLnBrk="0" hangingPunct="1">
              <a:lnSpc>
                <a:spcPct val="100000"/>
              </a:lnSpc>
              <a:spcBef>
                <a:spcPts val="690"/>
              </a:spcBef>
              <a:spcAft>
                <a:spcPts val="0"/>
              </a:spcAft>
              <a:buClrTx/>
              <a:buSzTx/>
              <a:buFont typeface="Arial"/>
              <a:buChar char="•"/>
              <a:tabLst>
                <a:tab pos="354965" algn="l"/>
                <a:tab pos="355600" algn="l"/>
              </a:tabLst>
              <a:defRPr/>
            </a:pPr>
            <a:r>
              <a:rPr kumimoji="0" sz="2600" b="0" i="0" u="none" strike="noStrike" kern="1200" cap="none" spc="-5" normalizeH="0" baseline="0" noProof="0" dirty="0">
                <a:ln>
                  <a:noFill/>
                </a:ln>
                <a:solidFill>
                  <a:prstClr val="black"/>
                </a:solidFill>
                <a:effectLst/>
                <a:uLnTx/>
                <a:uFillTx/>
                <a:latin typeface="Times New Roman"/>
                <a:cs typeface="Times New Roman"/>
              </a:rPr>
              <a:t>All attributes have</a:t>
            </a:r>
            <a:r>
              <a:rPr kumimoji="0" sz="2600" b="0" i="0" u="none" strike="noStrike" kern="1200" cap="none" spc="-30" normalizeH="0" baseline="0" noProof="0" dirty="0">
                <a:ln>
                  <a:noFill/>
                </a:ln>
                <a:solidFill>
                  <a:prstClr val="black"/>
                </a:solidFill>
                <a:effectLst/>
                <a:uLnTx/>
                <a:uFillTx/>
                <a:latin typeface="Times New Roman"/>
                <a:cs typeface="Times New Roman"/>
              </a:rPr>
              <a:t> </a:t>
            </a:r>
            <a:r>
              <a:rPr kumimoji="0" sz="2600" b="0" i="0" u="none" strike="noStrike" kern="1200" cap="none" spc="0" normalizeH="0" baseline="0" noProof="0" dirty="0">
                <a:ln>
                  <a:noFill/>
                </a:ln>
                <a:solidFill>
                  <a:prstClr val="black"/>
                </a:solidFill>
                <a:effectLst/>
                <a:uLnTx/>
                <a:uFillTx/>
                <a:latin typeface="Times New Roman"/>
                <a:cs typeface="Times New Roman"/>
              </a:rPr>
              <a:t>values.</a:t>
            </a:r>
          </a:p>
          <a:p>
            <a:pPr marL="355600" marR="0" lvl="0" indent="-342900" algn="l" defTabSz="914400" rtl="0" eaLnBrk="1" fontAlgn="auto" latinLnBrk="0" hangingPunct="1">
              <a:lnSpc>
                <a:spcPct val="100000"/>
              </a:lnSpc>
              <a:spcBef>
                <a:spcPts val="700"/>
              </a:spcBef>
              <a:spcAft>
                <a:spcPts val="0"/>
              </a:spcAft>
              <a:buClrTx/>
              <a:buSzTx/>
              <a:buFont typeface="Arial"/>
              <a:buChar char="•"/>
              <a:tabLst>
                <a:tab pos="354965" algn="l"/>
                <a:tab pos="355600" algn="l"/>
              </a:tabLst>
              <a:defRPr/>
            </a:pPr>
            <a:r>
              <a:rPr kumimoji="0" sz="2600" b="0" i="0" u="none" strike="noStrike" kern="1200" cap="none" spc="-5" normalizeH="0" baseline="0" noProof="0" dirty="0">
                <a:ln>
                  <a:noFill/>
                </a:ln>
                <a:solidFill>
                  <a:prstClr val="black"/>
                </a:solidFill>
                <a:effectLst/>
                <a:uLnTx/>
                <a:uFillTx/>
                <a:latin typeface="Times New Roman"/>
                <a:cs typeface="Times New Roman"/>
              </a:rPr>
              <a:t>For example, </a:t>
            </a:r>
            <a:r>
              <a:rPr kumimoji="0" sz="2600" b="0" i="0" u="none" strike="noStrike" kern="1200" cap="none" spc="0" normalizeH="0" baseline="0" noProof="0" dirty="0">
                <a:ln>
                  <a:noFill/>
                </a:ln>
                <a:solidFill>
                  <a:prstClr val="black"/>
                </a:solidFill>
                <a:effectLst/>
                <a:uLnTx/>
                <a:uFillTx/>
                <a:latin typeface="Times New Roman"/>
                <a:cs typeface="Times New Roman"/>
              </a:rPr>
              <a:t>a </a:t>
            </a:r>
            <a:r>
              <a:rPr kumimoji="0" sz="2600" b="1" i="0" u="none" strike="noStrike" kern="1200" cap="none" spc="-5" normalizeH="0" baseline="0" noProof="0" dirty="0">
                <a:ln>
                  <a:noFill/>
                </a:ln>
                <a:solidFill>
                  <a:srgbClr val="00AF4F"/>
                </a:solidFill>
                <a:effectLst/>
                <a:uLnTx/>
                <a:uFillTx/>
                <a:latin typeface="Times New Roman"/>
                <a:cs typeface="Times New Roman"/>
              </a:rPr>
              <a:t>student entity </a:t>
            </a:r>
            <a:r>
              <a:rPr kumimoji="0" sz="2600" b="0" i="0" u="none" strike="noStrike" kern="1200" cap="none" spc="-10" normalizeH="0" baseline="0" noProof="0" dirty="0">
                <a:ln>
                  <a:noFill/>
                </a:ln>
                <a:solidFill>
                  <a:prstClr val="black"/>
                </a:solidFill>
                <a:effectLst/>
                <a:uLnTx/>
                <a:uFillTx/>
                <a:latin typeface="Times New Roman"/>
                <a:cs typeface="Times New Roman"/>
              </a:rPr>
              <a:t>may</a:t>
            </a:r>
            <a:r>
              <a:rPr kumimoji="0" sz="2600" b="0" i="0" u="none" strike="noStrike" kern="1200" cap="none" spc="215" normalizeH="0" baseline="0" noProof="0" dirty="0">
                <a:ln>
                  <a:noFill/>
                </a:ln>
                <a:solidFill>
                  <a:prstClr val="black"/>
                </a:solidFill>
                <a:effectLst/>
                <a:uLnTx/>
                <a:uFillTx/>
                <a:latin typeface="Times New Roman"/>
                <a:cs typeface="Times New Roman"/>
              </a:rPr>
              <a:t> </a:t>
            </a:r>
            <a:r>
              <a:rPr kumimoji="0" sz="2600" b="0" i="0" u="none" strike="noStrike" kern="1200" cap="none" spc="0" normalizeH="0" baseline="0" noProof="0" dirty="0">
                <a:ln>
                  <a:noFill/>
                </a:ln>
                <a:solidFill>
                  <a:prstClr val="black"/>
                </a:solidFill>
                <a:effectLst/>
                <a:uLnTx/>
                <a:uFillTx/>
                <a:latin typeface="Times New Roman"/>
                <a:cs typeface="Times New Roman"/>
              </a:rPr>
              <a:t>have </a:t>
            </a:r>
            <a:r>
              <a:rPr kumimoji="0" sz="2600" b="1" i="0" u="none" strike="noStrike" kern="1200" cap="none" spc="-5" normalizeH="0" baseline="0" noProof="0" dirty="0">
                <a:ln>
                  <a:noFill/>
                </a:ln>
                <a:solidFill>
                  <a:srgbClr val="BF0000"/>
                </a:solidFill>
                <a:effectLst/>
                <a:uLnTx/>
                <a:uFillTx/>
                <a:latin typeface="Times New Roman"/>
                <a:cs typeface="Times New Roman"/>
              </a:rPr>
              <a:t>name, class,</a:t>
            </a:r>
            <a:endParaRPr kumimoji="0" sz="2600" b="0" i="0" u="none" strike="noStrike" kern="1200" cap="none" spc="0" normalizeH="0" baseline="0" noProof="0" dirty="0">
              <a:ln>
                <a:noFill/>
              </a:ln>
              <a:solidFill>
                <a:prstClr val="black"/>
              </a:solidFill>
              <a:effectLst/>
              <a:uLnTx/>
              <a:uFillTx/>
              <a:latin typeface="Times New Roman"/>
              <a:cs typeface="Times New Roman"/>
            </a:endParaRPr>
          </a:p>
          <a:p>
            <a:pPr marL="355600" marR="0" lvl="0" indent="0" algn="l" defTabSz="914400" rtl="0" eaLnBrk="1" fontAlgn="auto" latinLnBrk="0" hangingPunct="1">
              <a:lnSpc>
                <a:spcPct val="100000"/>
              </a:lnSpc>
              <a:spcBef>
                <a:spcPts val="0"/>
              </a:spcBef>
              <a:spcAft>
                <a:spcPts val="0"/>
              </a:spcAft>
              <a:buClrTx/>
              <a:buSzTx/>
              <a:buFontTx/>
              <a:buNone/>
              <a:tabLst/>
              <a:defRPr/>
            </a:pPr>
            <a:r>
              <a:rPr kumimoji="0" sz="2600" b="0" i="0" u="none" strike="noStrike" kern="1200" cap="none" spc="-5" normalizeH="0" baseline="0" noProof="0" dirty="0">
                <a:ln>
                  <a:noFill/>
                </a:ln>
                <a:solidFill>
                  <a:prstClr val="black"/>
                </a:solidFill>
                <a:effectLst/>
                <a:uLnTx/>
                <a:uFillTx/>
                <a:latin typeface="Times New Roman"/>
                <a:cs typeface="Times New Roman"/>
              </a:rPr>
              <a:t>and </a:t>
            </a:r>
            <a:r>
              <a:rPr kumimoji="0" sz="2600" b="1" i="0" u="none" strike="noStrike" kern="1200" cap="none" spc="0" normalizeH="0" baseline="0" noProof="0" dirty="0">
                <a:ln>
                  <a:noFill/>
                </a:ln>
                <a:solidFill>
                  <a:srgbClr val="BF0000"/>
                </a:solidFill>
                <a:effectLst/>
                <a:uLnTx/>
                <a:uFillTx/>
                <a:latin typeface="Times New Roman"/>
                <a:cs typeface="Times New Roman"/>
              </a:rPr>
              <a:t>age </a:t>
            </a:r>
            <a:r>
              <a:rPr kumimoji="0" sz="2600" b="0" i="0" u="none" strike="noStrike" kern="1200" cap="none" spc="-10" normalizeH="0" baseline="0" noProof="0" dirty="0">
                <a:ln>
                  <a:noFill/>
                </a:ln>
                <a:solidFill>
                  <a:prstClr val="black"/>
                </a:solidFill>
                <a:effectLst/>
                <a:uLnTx/>
                <a:uFillTx/>
                <a:latin typeface="Times New Roman"/>
                <a:cs typeface="Times New Roman"/>
              </a:rPr>
              <a:t>as</a:t>
            </a:r>
            <a:r>
              <a:rPr kumimoji="0" sz="2600" b="0" i="0" u="none" strike="noStrike" kern="1200" cap="none" spc="-20" normalizeH="0" baseline="0" noProof="0" dirty="0">
                <a:ln>
                  <a:noFill/>
                </a:ln>
                <a:solidFill>
                  <a:prstClr val="black"/>
                </a:solidFill>
                <a:effectLst/>
                <a:uLnTx/>
                <a:uFillTx/>
                <a:latin typeface="Times New Roman"/>
                <a:cs typeface="Times New Roman"/>
              </a:rPr>
              <a:t> </a:t>
            </a:r>
            <a:r>
              <a:rPr kumimoji="0" sz="2600" b="0" i="0" u="none" strike="noStrike" kern="1200" cap="none" spc="-5" normalizeH="0" baseline="0" noProof="0" dirty="0">
                <a:ln>
                  <a:noFill/>
                </a:ln>
                <a:solidFill>
                  <a:prstClr val="black"/>
                </a:solidFill>
                <a:effectLst/>
                <a:uLnTx/>
                <a:uFillTx/>
                <a:latin typeface="Times New Roman"/>
                <a:cs typeface="Times New Roman"/>
              </a:rPr>
              <a:t>attributes.</a:t>
            </a:r>
            <a:endParaRPr kumimoji="0" sz="2600" b="0" i="0" u="none" strike="noStrike" kern="1200" cap="none" spc="0" normalizeH="0" baseline="0" noProof="0" dirty="0">
              <a:ln>
                <a:noFill/>
              </a:ln>
              <a:solidFill>
                <a:prstClr val="black"/>
              </a:solidFill>
              <a:effectLst/>
              <a:uLnTx/>
              <a:uFillTx/>
              <a:latin typeface="Times New Roman"/>
              <a:cs typeface="Times New Roman"/>
            </a:endParaRPr>
          </a:p>
          <a:p>
            <a:pPr marL="355600" marR="10160" lvl="0" indent="-342900" algn="just" defTabSz="914400" rtl="0" eaLnBrk="1" fontAlgn="auto" latinLnBrk="0" hangingPunct="1">
              <a:lnSpc>
                <a:spcPct val="100000"/>
              </a:lnSpc>
              <a:spcBef>
                <a:spcPts val="690"/>
              </a:spcBef>
              <a:spcAft>
                <a:spcPts val="0"/>
              </a:spcAft>
              <a:buClrTx/>
              <a:buSzTx/>
              <a:buFont typeface="Arial"/>
              <a:buChar char="•"/>
              <a:tabLst>
                <a:tab pos="355600" algn="l"/>
              </a:tabLst>
              <a:defRPr/>
            </a:pPr>
            <a:r>
              <a:rPr kumimoji="0" sz="2600" b="1" i="1" u="none" strike="noStrike" kern="1200" cap="none" spc="-10" normalizeH="0" baseline="0" noProof="0" dirty="0">
                <a:ln>
                  <a:noFill/>
                </a:ln>
                <a:solidFill>
                  <a:prstClr val="black"/>
                </a:solidFill>
                <a:effectLst/>
                <a:uLnTx/>
                <a:uFillTx/>
                <a:latin typeface="Times New Roman"/>
                <a:cs typeface="Times New Roman"/>
              </a:rPr>
              <a:t>There </a:t>
            </a:r>
            <a:r>
              <a:rPr kumimoji="0" sz="2600" b="1" i="1" u="none" strike="noStrike" kern="1200" cap="none" spc="-5" normalizeH="0" baseline="0" noProof="0" dirty="0">
                <a:ln>
                  <a:noFill/>
                </a:ln>
                <a:solidFill>
                  <a:prstClr val="black"/>
                </a:solidFill>
                <a:effectLst/>
                <a:uLnTx/>
                <a:uFillTx/>
                <a:latin typeface="Times New Roman"/>
                <a:cs typeface="Times New Roman"/>
              </a:rPr>
              <a:t>exists </a:t>
            </a:r>
            <a:r>
              <a:rPr kumimoji="0" sz="2600" b="1" i="1" u="none" strike="noStrike" kern="1200" cap="none" spc="0" normalizeH="0" baseline="0" noProof="0" dirty="0">
                <a:ln>
                  <a:noFill/>
                </a:ln>
                <a:solidFill>
                  <a:prstClr val="black"/>
                </a:solidFill>
                <a:effectLst/>
                <a:uLnTx/>
                <a:uFillTx/>
                <a:latin typeface="Times New Roman"/>
                <a:cs typeface="Times New Roman"/>
              </a:rPr>
              <a:t>a </a:t>
            </a:r>
            <a:r>
              <a:rPr kumimoji="0" sz="2600" b="1" i="1" u="none" strike="noStrike" kern="1200" cap="none" spc="0" normalizeH="0" baseline="0" noProof="0" dirty="0">
                <a:ln>
                  <a:noFill/>
                </a:ln>
                <a:solidFill>
                  <a:srgbClr val="006FBF"/>
                </a:solidFill>
                <a:effectLst/>
                <a:uLnTx/>
                <a:uFillTx/>
                <a:latin typeface="Times New Roman"/>
                <a:cs typeface="Times New Roman"/>
              </a:rPr>
              <a:t>domain or range </a:t>
            </a:r>
            <a:r>
              <a:rPr kumimoji="0" sz="2600" b="1" i="1" u="none" strike="noStrike" kern="1200" cap="none" spc="0" normalizeH="0" baseline="0" noProof="0" dirty="0">
                <a:ln>
                  <a:noFill/>
                </a:ln>
                <a:solidFill>
                  <a:prstClr val="black"/>
                </a:solidFill>
                <a:effectLst/>
                <a:uLnTx/>
                <a:uFillTx/>
                <a:latin typeface="Times New Roman"/>
                <a:cs typeface="Times New Roman"/>
              </a:rPr>
              <a:t>of </a:t>
            </a:r>
            <a:r>
              <a:rPr kumimoji="0" sz="2600" b="1" i="1" u="none" strike="noStrike" kern="1200" cap="none" spc="-5" normalizeH="0" baseline="0" noProof="0" dirty="0">
                <a:ln>
                  <a:noFill/>
                </a:ln>
                <a:solidFill>
                  <a:prstClr val="black"/>
                </a:solidFill>
                <a:effectLst/>
                <a:uLnTx/>
                <a:uFillTx/>
                <a:latin typeface="Times New Roman"/>
                <a:cs typeface="Times New Roman"/>
              </a:rPr>
              <a:t>values that can </a:t>
            </a:r>
            <a:r>
              <a:rPr kumimoji="0" sz="2600" b="1" i="1" u="none" strike="noStrike" kern="1200" cap="none" spc="0" normalizeH="0" baseline="0" noProof="0" dirty="0">
                <a:ln>
                  <a:noFill/>
                </a:ln>
                <a:solidFill>
                  <a:prstClr val="black"/>
                </a:solidFill>
                <a:effectLst/>
                <a:uLnTx/>
                <a:uFillTx/>
                <a:latin typeface="Times New Roman"/>
                <a:cs typeface="Times New Roman"/>
              </a:rPr>
              <a:t>be  </a:t>
            </a:r>
            <a:r>
              <a:rPr kumimoji="0" sz="2600" b="1" i="1" u="none" strike="noStrike" kern="1200" cap="none" spc="-5" normalizeH="0" baseline="0" noProof="0" dirty="0">
                <a:ln>
                  <a:noFill/>
                </a:ln>
                <a:solidFill>
                  <a:prstClr val="black"/>
                </a:solidFill>
                <a:effectLst/>
                <a:uLnTx/>
                <a:uFillTx/>
                <a:latin typeface="Times New Roman"/>
                <a:cs typeface="Times New Roman"/>
              </a:rPr>
              <a:t>assigned </a:t>
            </a:r>
            <a:r>
              <a:rPr kumimoji="0" sz="2600" b="1" i="1" u="none" strike="noStrike" kern="1200" cap="none" spc="0" normalizeH="0" baseline="0" noProof="0" dirty="0">
                <a:ln>
                  <a:noFill/>
                </a:ln>
                <a:solidFill>
                  <a:prstClr val="black"/>
                </a:solidFill>
                <a:effectLst/>
                <a:uLnTx/>
                <a:uFillTx/>
                <a:latin typeface="Times New Roman"/>
                <a:cs typeface="Times New Roman"/>
              </a:rPr>
              <a:t>to</a:t>
            </a:r>
            <a:r>
              <a:rPr kumimoji="0" sz="2600" b="1" i="1" u="none" strike="noStrike" kern="1200" cap="none" spc="-30" normalizeH="0" baseline="0" noProof="0" dirty="0">
                <a:ln>
                  <a:noFill/>
                </a:ln>
                <a:solidFill>
                  <a:prstClr val="black"/>
                </a:solidFill>
                <a:effectLst/>
                <a:uLnTx/>
                <a:uFillTx/>
                <a:latin typeface="Times New Roman"/>
                <a:cs typeface="Times New Roman"/>
              </a:rPr>
              <a:t> </a:t>
            </a:r>
            <a:r>
              <a:rPr kumimoji="0" sz="2600" b="1" i="1" u="none" strike="noStrike" kern="1200" cap="none" spc="-5" normalizeH="0" baseline="0" noProof="0" dirty="0" smtClean="0">
                <a:ln>
                  <a:noFill/>
                </a:ln>
                <a:solidFill>
                  <a:prstClr val="black"/>
                </a:solidFill>
                <a:effectLst/>
                <a:uLnTx/>
                <a:uFillTx/>
                <a:latin typeface="Times New Roman"/>
                <a:cs typeface="Times New Roman"/>
              </a:rPr>
              <a:t>attributes.</a:t>
            </a:r>
            <a:endParaRPr lang="en-US" sz="2600" dirty="0">
              <a:solidFill>
                <a:prstClr val="black"/>
              </a:solidFill>
              <a:latin typeface="Times New Roman"/>
              <a:cs typeface="Times New Roman"/>
            </a:endParaRPr>
          </a:p>
          <a:p>
            <a:pPr marL="812800" marR="10160" lvl="1" indent="-342900" algn="just">
              <a:spcBef>
                <a:spcPts val="690"/>
              </a:spcBef>
              <a:buFont typeface="Arial"/>
              <a:buChar char="•"/>
              <a:tabLst>
                <a:tab pos="355600" algn="l"/>
              </a:tabLst>
            </a:pPr>
            <a:r>
              <a:rPr kumimoji="0" sz="2600" b="0" i="0" u="none" strike="noStrike" kern="1200" cap="none" spc="-5" normalizeH="0" baseline="0" noProof="0" dirty="0" smtClean="0">
                <a:ln>
                  <a:noFill/>
                </a:ln>
                <a:solidFill>
                  <a:prstClr val="black"/>
                </a:solidFill>
                <a:effectLst/>
                <a:uLnTx/>
                <a:uFillTx/>
                <a:latin typeface="Times New Roman"/>
                <a:cs typeface="Times New Roman"/>
              </a:rPr>
              <a:t>For </a:t>
            </a:r>
            <a:r>
              <a:rPr kumimoji="0" sz="2600" b="0" i="0" u="none" strike="noStrike" kern="1200" cap="none" spc="-10" normalizeH="0" baseline="0" noProof="0" dirty="0">
                <a:ln>
                  <a:noFill/>
                </a:ln>
                <a:solidFill>
                  <a:prstClr val="black"/>
                </a:solidFill>
                <a:effectLst/>
                <a:uLnTx/>
                <a:uFillTx/>
                <a:latin typeface="Times New Roman"/>
                <a:cs typeface="Times New Roman"/>
              </a:rPr>
              <a:t>example, </a:t>
            </a:r>
            <a:r>
              <a:rPr kumimoji="0" sz="2600" b="0" i="0" u="none" strike="noStrike" kern="1200" cap="none" spc="0" normalizeH="0" baseline="0" noProof="0" dirty="0">
                <a:ln>
                  <a:noFill/>
                </a:ln>
                <a:solidFill>
                  <a:prstClr val="black"/>
                </a:solidFill>
                <a:effectLst/>
                <a:uLnTx/>
                <a:uFillTx/>
                <a:latin typeface="Times New Roman"/>
                <a:cs typeface="Times New Roman"/>
              </a:rPr>
              <a:t>a </a:t>
            </a:r>
            <a:r>
              <a:rPr kumimoji="0" sz="2600" b="1" i="0" u="none" strike="noStrike" kern="1200" cap="none" spc="-5" normalizeH="0" baseline="0" noProof="0" dirty="0">
                <a:ln>
                  <a:noFill/>
                </a:ln>
                <a:solidFill>
                  <a:srgbClr val="006FBF"/>
                </a:solidFill>
                <a:effectLst/>
                <a:uLnTx/>
                <a:uFillTx/>
                <a:latin typeface="Times New Roman"/>
                <a:cs typeface="Times New Roman"/>
              </a:rPr>
              <a:t>student's </a:t>
            </a:r>
            <a:r>
              <a:rPr kumimoji="0" sz="2600" b="1" i="0" u="none" strike="noStrike" kern="1200" cap="none" spc="0" normalizeH="0" baseline="0" noProof="0" dirty="0">
                <a:ln>
                  <a:noFill/>
                </a:ln>
                <a:solidFill>
                  <a:srgbClr val="006FBF"/>
                </a:solidFill>
                <a:effectLst/>
                <a:uLnTx/>
                <a:uFillTx/>
                <a:latin typeface="Times New Roman"/>
                <a:cs typeface="Times New Roman"/>
              </a:rPr>
              <a:t>name </a:t>
            </a:r>
            <a:r>
              <a:rPr kumimoji="0" sz="2600" b="0" i="0" u="none" strike="noStrike" kern="1200" cap="none" spc="-5" normalizeH="0" baseline="0" noProof="0" dirty="0">
                <a:ln>
                  <a:noFill/>
                </a:ln>
                <a:solidFill>
                  <a:prstClr val="black"/>
                </a:solidFill>
                <a:effectLst/>
                <a:uLnTx/>
                <a:uFillTx/>
                <a:latin typeface="Times New Roman"/>
                <a:cs typeface="Times New Roman"/>
              </a:rPr>
              <a:t>cannot </a:t>
            </a:r>
            <a:r>
              <a:rPr kumimoji="0" sz="2600" b="0" i="0" u="none" strike="noStrike" kern="1200" cap="none" spc="0" normalizeH="0" baseline="0" noProof="0" dirty="0">
                <a:ln>
                  <a:noFill/>
                </a:ln>
                <a:solidFill>
                  <a:prstClr val="black"/>
                </a:solidFill>
                <a:effectLst/>
                <a:uLnTx/>
                <a:uFillTx/>
                <a:latin typeface="Times New Roman"/>
                <a:cs typeface="Times New Roman"/>
              </a:rPr>
              <a:t>be a </a:t>
            </a:r>
            <a:r>
              <a:rPr kumimoji="0" sz="2600" b="0" i="0" u="none" strike="noStrike" kern="1200" cap="none" spc="-5" normalizeH="0" baseline="0" noProof="0" dirty="0">
                <a:ln>
                  <a:noFill/>
                </a:ln>
                <a:solidFill>
                  <a:prstClr val="black"/>
                </a:solidFill>
                <a:effectLst/>
                <a:uLnTx/>
                <a:uFillTx/>
                <a:latin typeface="Times New Roman"/>
                <a:cs typeface="Times New Roman"/>
              </a:rPr>
              <a:t>numeric  </a:t>
            </a:r>
            <a:r>
              <a:rPr kumimoji="0" sz="2600" b="0" i="0" u="none" strike="noStrike" kern="1200" cap="none" spc="0" normalizeH="0" baseline="0" noProof="0" dirty="0">
                <a:ln>
                  <a:noFill/>
                </a:ln>
                <a:solidFill>
                  <a:prstClr val="black"/>
                </a:solidFill>
                <a:effectLst/>
                <a:uLnTx/>
                <a:uFillTx/>
                <a:latin typeface="Times New Roman"/>
                <a:cs typeface="Times New Roman"/>
              </a:rPr>
              <a:t>value. </a:t>
            </a:r>
            <a:r>
              <a:rPr kumimoji="0" sz="2600" b="0" i="0" u="none" strike="noStrike" kern="1200" cap="none" spc="-5" normalizeH="0" baseline="0" noProof="0" dirty="0">
                <a:ln>
                  <a:noFill/>
                </a:ln>
                <a:solidFill>
                  <a:prstClr val="black"/>
                </a:solidFill>
                <a:effectLst/>
                <a:uLnTx/>
                <a:uFillTx/>
                <a:latin typeface="Times New Roman"/>
                <a:cs typeface="Times New Roman"/>
              </a:rPr>
              <a:t>It </a:t>
            </a:r>
            <a:r>
              <a:rPr kumimoji="0" sz="2600" b="0" i="0" u="none" strike="noStrike" kern="1200" cap="none" spc="0" normalizeH="0" baseline="0" noProof="0" dirty="0">
                <a:ln>
                  <a:noFill/>
                </a:ln>
                <a:solidFill>
                  <a:prstClr val="black"/>
                </a:solidFill>
                <a:effectLst/>
                <a:uLnTx/>
                <a:uFillTx/>
                <a:latin typeface="Times New Roman"/>
                <a:cs typeface="Times New Roman"/>
              </a:rPr>
              <a:t>has to be </a:t>
            </a:r>
            <a:r>
              <a:rPr kumimoji="0" sz="2600" b="1" i="1" u="none" strike="noStrike" kern="1200" cap="none" spc="-5" normalizeH="0" baseline="0" noProof="0" dirty="0">
                <a:ln>
                  <a:noFill/>
                </a:ln>
                <a:solidFill>
                  <a:srgbClr val="00AF4F"/>
                </a:solidFill>
                <a:effectLst/>
                <a:uLnTx/>
                <a:uFillTx/>
                <a:latin typeface="Times New Roman"/>
                <a:cs typeface="Times New Roman"/>
              </a:rPr>
              <a:t>alphabetic</a:t>
            </a:r>
            <a:r>
              <a:rPr kumimoji="0" sz="2600" b="0" i="0" u="none" strike="noStrike" kern="1200" cap="none" spc="-5" normalizeH="0" baseline="0" noProof="0" dirty="0">
                <a:ln>
                  <a:noFill/>
                </a:ln>
                <a:solidFill>
                  <a:prstClr val="black"/>
                </a:solidFill>
                <a:effectLst/>
                <a:uLnTx/>
                <a:uFillTx/>
                <a:latin typeface="Times New Roman"/>
                <a:cs typeface="Times New Roman"/>
              </a:rPr>
              <a:t>. </a:t>
            </a:r>
            <a:r>
              <a:rPr kumimoji="0" sz="2600" b="0" i="0" u="none" strike="noStrike" kern="1200" cap="none" spc="0" normalizeH="0" baseline="0" noProof="0" dirty="0">
                <a:ln>
                  <a:noFill/>
                </a:ln>
                <a:solidFill>
                  <a:prstClr val="black"/>
                </a:solidFill>
                <a:effectLst/>
                <a:uLnTx/>
                <a:uFillTx/>
                <a:latin typeface="Times New Roman"/>
                <a:cs typeface="Times New Roman"/>
              </a:rPr>
              <a:t>A </a:t>
            </a:r>
            <a:r>
              <a:rPr kumimoji="0" sz="2600" b="1" i="0" u="none" strike="noStrike" kern="1200" cap="none" spc="-5" normalizeH="0" baseline="0" noProof="0" dirty="0">
                <a:ln>
                  <a:noFill/>
                </a:ln>
                <a:solidFill>
                  <a:srgbClr val="006FBF"/>
                </a:solidFill>
                <a:effectLst/>
                <a:uLnTx/>
                <a:uFillTx/>
                <a:latin typeface="Times New Roman"/>
                <a:cs typeface="Times New Roman"/>
              </a:rPr>
              <a:t>student's </a:t>
            </a:r>
            <a:r>
              <a:rPr kumimoji="0" sz="2600" b="1" i="0" u="none" strike="noStrike" kern="1200" cap="none" spc="0" normalizeH="0" baseline="0" noProof="0" dirty="0">
                <a:ln>
                  <a:noFill/>
                </a:ln>
                <a:solidFill>
                  <a:srgbClr val="006FBF"/>
                </a:solidFill>
                <a:effectLst/>
                <a:uLnTx/>
                <a:uFillTx/>
                <a:latin typeface="Times New Roman"/>
                <a:cs typeface="Times New Roman"/>
              </a:rPr>
              <a:t>age </a:t>
            </a:r>
            <a:r>
              <a:rPr kumimoji="0" sz="2600" b="1" i="0" u="none" strike="noStrike" kern="1200" cap="none" spc="-5" normalizeH="0" baseline="0" noProof="0" dirty="0">
                <a:ln>
                  <a:noFill/>
                </a:ln>
                <a:solidFill>
                  <a:srgbClr val="00AF4F"/>
                </a:solidFill>
                <a:effectLst/>
                <a:uLnTx/>
                <a:uFillTx/>
                <a:latin typeface="Times New Roman"/>
                <a:cs typeface="Times New Roman"/>
              </a:rPr>
              <a:t>cannot  be negative</a:t>
            </a:r>
            <a:r>
              <a:rPr kumimoji="0" sz="2600" b="0" i="0" u="none" strike="noStrike" kern="1200" cap="none" spc="-5" normalizeH="0" baseline="0" noProof="0" dirty="0">
                <a:ln>
                  <a:noFill/>
                </a:ln>
                <a:solidFill>
                  <a:prstClr val="black"/>
                </a:solidFill>
                <a:effectLst/>
                <a:uLnTx/>
                <a:uFillTx/>
                <a:latin typeface="Times New Roman"/>
                <a:cs typeface="Times New Roman"/>
              </a:rPr>
              <a:t>,</a:t>
            </a:r>
            <a:r>
              <a:rPr kumimoji="0" sz="2600" b="0" i="0" u="none" strike="noStrike" kern="1200" cap="none" spc="-30" normalizeH="0" baseline="0" noProof="0" dirty="0">
                <a:ln>
                  <a:noFill/>
                </a:ln>
                <a:solidFill>
                  <a:prstClr val="black"/>
                </a:solidFill>
                <a:effectLst/>
                <a:uLnTx/>
                <a:uFillTx/>
                <a:latin typeface="Times New Roman"/>
                <a:cs typeface="Times New Roman"/>
              </a:rPr>
              <a:t> </a:t>
            </a:r>
            <a:r>
              <a:rPr kumimoji="0" sz="2600" b="0" i="0" u="none" strike="noStrike" kern="1200" cap="none" spc="-5" normalizeH="0" baseline="0" noProof="0" dirty="0">
                <a:ln>
                  <a:noFill/>
                </a:ln>
                <a:solidFill>
                  <a:prstClr val="black"/>
                </a:solidFill>
                <a:effectLst/>
                <a:uLnTx/>
                <a:uFillTx/>
                <a:latin typeface="Times New Roman"/>
                <a:cs typeface="Times New Roman"/>
              </a:rPr>
              <a:t>etc.</a:t>
            </a:r>
            <a:endParaRPr kumimoji="0" sz="2600" b="0" i="0" u="none" strike="noStrike" kern="1200" cap="none" spc="0" normalizeH="0" baseline="0" noProof="0" dirty="0">
              <a:ln>
                <a:noFill/>
              </a:ln>
              <a:solidFill>
                <a:prstClr val="black"/>
              </a:solidFill>
              <a:effectLst/>
              <a:uLnTx/>
              <a:uFillTx/>
              <a:latin typeface="Times New Roman"/>
              <a:cs typeface="Times New Roman"/>
            </a:endParaRPr>
          </a:p>
        </p:txBody>
      </p:sp>
      <p:sp>
        <p:nvSpPr>
          <p:cNvPr id="4" name="object 6"/>
          <p:cNvSpPr/>
          <p:nvPr/>
        </p:nvSpPr>
        <p:spPr>
          <a:xfrm>
            <a:off x="4724400" y="5257800"/>
            <a:ext cx="3124200" cy="14478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191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28600"/>
            <a:ext cx="4340556" cy="689291"/>
          </a:xfrm>
          <a:prstGeom prst="rect">
            <a:avLst/>
          </a:prstGeom>
        </p:spPr>
        <p:txBody>
          <a:bodyPr vert="horz" wrap="square" lIns="0" tIns="12065" rIns="0" bIns="0" rtlCol="0">
            <a:spAutoFit/>
          </a:bodyPr>
          <a:lstStyle/>
          <a:p>
            <a:pPr marL="12700">
              <a:lnSpc>
                <a:spcPct val="100000"/>
              </a:lnSpc>
              <a:spcBef>
                <a:spcPts val="95"/>
              </a:spcBef>
            </a:pPr>
            <a:r>
              <a:rPr sz="4400" b="1" kern="1200" spc="-95" dirty="0">
                <a:solidFill>
                  <a:srgbClr val="FF0000"/>
                </a:solidFill>
                <a:latin typeface="Courier New" panose="02070309020205020404" pitchFamily="49" charset="0"/>
                <a:ea typeface="+mn-ea"/>
                <a:cs typeface="Courier New" panose="02070309020205020404" pitchFamily="49" charset="0"/>
              </a:rPr>
              <a:t>Key </a:t>
            </a:r>
            <a:r>
              <a:rPr sz="4400" b="1" kern="1200" spc="-95" dirty="0" smtClean="0">
                <a:solidFill>
                  <a:srgbClr val="FF0000"/>
                </a:solidFill>
                <a:latin typeface="Courier New" panose="02070309020205020404" pitchFamily="49" charset="0"/>
                <a:ea typeface="+mn-ea"/>
                <a:cs typeface="Courier New" panose="02070309020205020404" pitchFamily="49" charset="0"/>
              </a:rPr>
              <a:t>Attribute</a:t>
            </a:r>
            <a:endParaRPr sz="4400" b="1" kern="1200" spc="-95" dirty="0">
              <a:solidFill>
                <a:srgbClr val="FF0000"/>
              </a:solidFill>
              <a:latin typeface="Courier New" panose="02070309020205020404" pitchFamily="49" charset="0"/>
              <a:ea typeface="+mn-ea"/>
              <a:cs typeface="Courier New" panose="02070309020205020404" pitchFamily="49" charset="0"/>
            </a:endParaRPr>
          </a:p>
        </p:txBody>
      </p:sp>
      <p:sp>
        <p:nvSpPr>
          <p:cNvPr id="3" name="object 3"/>
          <p:cNvSpPr txBox="1"/>
          <p:nvPr/>
        </p:nvSpPr>
        <p:spPr>
          <a:xfrm>
            <a:off x="533400" y="1171151"/>
            <a:ext cx="8382000" cy="2323072"/>
          </a:xfrm>
          <a:prstGeom prst="rect">
            <a:avLst/>
          </a:prstGeom>
        </p:spPr>
        <p:txBody>
          <a:bodyPr vert="horz" wrap="square" lIns="0" tIns="12065" rIns="0" bIns="0" rtlCol="0">
            <a:spAutoFit/>
          </a:bodyPr>
          <a:lstStyle/>
          <a:p>
            <a:pPr marL="469900" marR="238760" lvl="0" indent="-457200" fontAlgn="auto">
              <a:lnSpc>
                <a:spcPct val="100000"/>
              </a:lnSpc>
              <a:spcBef>
                <a:spcPts val="4120"/>
              </a:spcBef>
              <a:spcAft>
                <a:spcPts val="0"/>
              </a:spcAft>
              <a:buClrTx/>
              <a:buSzPct val="96428"/>
              <a:buFont typeface="Arial" panose="020B0604020202020204" pitchFamily="34" charset="0"/>
              <a:buChar char="•"/>
              <a:tabLst>
                <a:tab pos="330200" algn="l"/>
              </a:tabLst>
              <a:defRPr/>
            </a:pPr>
            <a:r>
              <a:rPr lang="en-US" sz="2800" b="1" kern="0" dirty="0">
                <a:solidFill>
                  <a:srgbClr val="BF0000"/>
                </a:solidFill>
                <a:latin typeface="Times New Roman"/>
                <a:ea typeface="+mj-ea"/>
                <a:cs typeface="Times New Roman"/>
              </a:rPr>
              <a:t>Key </a:t>
            </a:r>
            <a:r>
              <a:rPr lang="en-US" sz="2800" b="1" kern="0" dirty="0" smtClean="0">
                <a:solidFill>
                  <a:srgbClr val="BF0000"/>
                </a:solidFill>
                <a:latin typeface="Times New Roman"/>
                <a:ea typeface="+mj-ea"/>
                <a:cs typeface="Times New Roman"/>
              </a:rPr>
              <a:t>is an </a:t>
            </a:r>
            <a:r>
              <a:rPr lang="en-US" sz="2800" b="1" kern="0" dirty="0">
                <a:solidFill>
                  <a:srgbClr val="BF0000"/>
                </a:solidFill>
                <a:latin typeface="Times New Roman"/>
                <a:ea typeface="+mj-ea"/>
                <a:cs typeface="Times New Roman"/>
              </a:rPr>
              <a:t>a</a:t>
            </a:r>
            <a:r>
              <a:rPr lang="en-US" sz="2800" b="1" kern="0" spc="5" dirty="0">
                <a:solidFill>
                  <a:srgbClr val="BF0000"/>
                </a:solidFill>
                <a:latin typeface="Times New Roman"/>
                <a:ea typeface="+mj-ea"/>
                <a:cs typeface="Times New Roman"/>
              </a:rPr>
              <a:t>t</a:t>
            </a:r>
            <a:r>
              <a:rPr lang="en-US" sz="2800" b="1" kern="0" dirty="0">
                <a:solidFill>
                  <a:srgbClr val="BF0000"/>
                </a:solidFill>
                <a:latin typeface="Times New Roman"/>
                <a:ea typeface="+mj-ea"/>
                <a:cs typeface="Times New Roman"/>
              </a:rPr>
              <a:t>tri</a:t>
            </a:r>
            <a:r>
              <a:rPr lang="en-US" sz="2800" b="1" kern="0" spc="-10" dirty="0">
                <a:solidFill>
                  <a:srgbClr val="BF0000"/>
                </a:solidFill>
                <a:latin typeface="Times New Roman"/>
                <a:ea typeface="+mj-ea"/>
                <a:cs typeface="Times New Roman"/>
              </a:rPr>
              <a:t>b</a:t>
            </a:r>
            <a:r>
              <a:rPr lang="en-US" sz="2800" b="1" kern="0" dirty="0">
                <a:solidFill>
                  <a:srgbClr val="BF0000"/>
                </a:solidFill>
                <a:latin typeface="Times New Roman"/>
                <a:ea typeface="+mj-ea"/>
                <a:cs typeface="Times New Roman"/>
              </a:rPr>
              <a:t>ute </a:t>
            </a:r>
            <a:r>
              <a:rPr lang="en-US" sz="2800" b="1" kern="0" spc="5" dirty="0">
                <a:solidFill>
                  <a:srgbClr val="BF0000"/>
                </a:solidFill>
                <a:latin typeface="Times New Roman"/>
                <a:ea typeface="+mj-ea"/>
                <a:cs typeface="Times New Roman"/>
              </a:rPr>
              <a:t>o</a:t>
            </a:r>
            <a:r>
              <a:rPr lang="en-US" sz="2800" b="1" kern="0" dirty="0">
                <a:solidFill>
                  <a:srgbClr val="BF0000"/>
                </a:solidFill>
                <a:latin typeface="Times New Roman"/>
                <a:ea typeface="+mj-ea"/>
                <a:cs typeface="Times New Roman"/>
              </a:rPr>
              <a:t>r collection </a:t>
            </a:r>
            <a:r>
              <a:rPr lang="en-US" sz="2800" b="1" kern="0" dirty="0" smtClean="0">
                <a:solidFill>
                  <a:srgbClr val="BF0000"/>
                </a:solidFill>
                <a:latin typeface="Times New Roman"/>
                <a:ea typeface="+mj-ea"/>
                <a:cs typeface="Times New Roman"/>
              </a:rPr>
              <a:t>of at</a:t>
            </a:r>
            <a:r>
              <a:rPr lang="en-US" sz="2800" b="1" kern="0" spc="5" dirty="0" smtClean="0">
                <a:solidFill>
                  <a:srgbClr val="BF0000"/>
                </a:solidFill>
                <a:latin typeface="Times New Roman"/>
                <a:ea typeface="+mj-ea"/>
                <a:cs typeface="Times New Roman"/>
              </a:rPr>
              <a:t>t</a:t>
            </a:r>
            <a:r>
              <a:rPr lang="en-US" sz="2800" b="1" kern="0" dirty="0" smtClean="0">
                <a:solidFill>
                  <a:srgbClr val="BF0000"/>
                </a:solidFill>
                <a:latin typeface="Times New Roman"/>
                <a:ea typeface="+mj-ea"/>
                <a:cs typeface="Times New Roman"/>
              </a:rPr>
              <a:t>ri</a:t>
            </a:r>
            <a:r>
              <a:rPr lang="en-US" sz="2800" b="1" kern="0" spc="-10" dirty="0" smtClean="0">
                <a:solidFill>
                  <a:srgbClr val="BF0000"/>
                </a:solidFill>
                <a:latin typeface="Times New Roman"/>
                <a:ea typeface="+mj-ea"/>
                <a:cs typeface="Times New Roman"/>
              </a:rPr>
              <a:t>bu</a:t>
            </a:r>
            <a:r>
              <a:rPr lang="en-US" sz="2800" b="1" kern="0" spc="5" dirty="0" smtClean="0">
                <a:solidFill>
                  <a:srgbClr val="BF0000"/>
                </a:solidFill>
                <a:latin typeface="Times New Roman"/>
                <a:ea typeface="+mj-ea"/>
                <a:cs typeface="Times New Roman"/>
              </a:rPr>
              <a:t>t</a:t>
            </a:r>
            <a:r>
              <a:rPr lang="en-US" sz="2800" b="1" kern="0" dirty="0" smtClean="0">
                <a:solidFill>
                  <a:srgbClr val="BF0000"/>
                </a:solidFill>
                <a:latin typeface="Times New Roman"/>
                <a:ea typeface="+mj-ea"/>
                <a:cs typeface="Times New Roman"/>
              </a:rPr>
              <a:t>es </a:t>
            </a:r>
            <a:r>
              <a:rPr lang="en-US" sz="2800" b="1" kern="0" dirty="0">
                <a:solidFill>
                  <a:srgbClr val="BF0000"/>
                </a:solidFill>
                <a:latin typeface="Times New Roman"/>
                <a:ea typeface="+mj-ea"/>
                <a:cs typeface="Times New Roman"/>
              </a:rPr>
              <a:t>t</a:t>
            </a:r>
            <a:r>
              <a:rPr lang="en-US" sz="2800" b="1" kern="0" spc="-5" dirty="0">
                <a:solidFill>
                  <a:srgbClr val="BF0000"/>
                </a:solidFill>
                <a:latin typeface="Times New Roman"/>
                <a:ea typeface="+mj-ea"/>
                <a:cs typeface="Times New Roman"/>
              </a:rPr>
              <a:t>h</a:t>
            </a:r>
            <a:r>
              <a:rPr lang="en-US" sz="2800" b="1" kern="0" dirty="0">
                <a:solidFill>
                  <a:srgbClr val="BF0000"/>
                </a:solidFill>
                <a:latin typeface="Times New Roman"/>
                <a:ea typeface="+mj-ea"/>
                <a:cs typeface="Times New Roman"/>
              </a:rPr>
              <a:t>at </a:t>
            </a:r>
            <a:r>
              <a:rPr lang="en-US" sz="2800" b="1" kern="0" spc="-10" dirty="0" smtClean="0">
                <a:solidFill>
                  <a:srgbClr val="BF0000"/>
                </a:solidFill>
                <a:latin typeface="Times New Roman"/>
                <a:ea typeface="+mj-ea"/>
                <a:cs typeface="Times New Roman"/>
              </a:rPr>
              <a:t>u</a:t>
            </a:r>
            <a:r>
              <a:rPr lang="en-US" sz="2800" b="1" kern="0" dirty="0" smtClean="0">
                <a:solidFill>
                  <a:srgbClr val="BF0000"/>
                </a:solidFill>
                <a:latin typeface="Times New Roman"/>
                <a:ea typeface="+mj-ea"/>
                <a:cs typeface="Times New Roman"/>
              </a:rPr>
              <a:t>ni</a:t>
            </a:r>
            <a:r>
              <a:rPr lang="en-US" sz="2800" b="1" kern="0" spc="-10" dirty="0" smtClean="0">
                <a:solidFill>
                  <a:srgbClr val="BF0000"/>
                </a:solidFill>
                <a:latin typeface="Times New Roman"/>
                <a:ea typeface="+mj-ea"/>
                <a:cs typeface="Times New Roman"/>
              </a:rPr>
              <a:t>qu</a:t>
            </a:r>
            <a:r>
              <a:rPr lang="en-US" sz="2800" b="1" kern="0" dirty="0" smtClean="0">
                <a:solidFill>
                  <a:srgbClr val="BF0000"/>
                </a:solidFill>
                <a:latin typeface="Times New Roman"/>
                <a:ea typeface="+mj-ea"/>
                <a:cs typeface="Times New Roman"/>
              </a:rPr>
              <a:t>ely </a:t>
            </a:r>
            <a:r>
              <a:rPr lang="en-US" sz="2800" b="1" kern="0" spc="-5" dirty="0" smtClean="0">
                <a:solidFill>
                  <a:srgbClr val="BF0000"/>
                </a:solidFill>
                <a:latin typeface="Times New Roman"/>
                <a:ea typeface="+mj-ea"/>
                <a:cs typeface="Times New Roman"/>
              </a:rPr>
              <a:t>identifies </a:t>
            </a:r>
            <a:r>
              <a:rPr lang="en-US" sz="2800" b="1" kern="0" dirty="0">
                <a:solidFill>
                  <a:srgbClr val="BF0000"/>
                </a:solidFill>
                <a:latin typeface="Times New Roman"/>
                <a:ea typeface="+mj-ea"/>
                <a:cs typeface="Times New Roman"/>
              </a:rPr>
              <a:t>an </a:t>
            </a:r>
            <a:r>
              <a:rPr lang="en-US" sz="2800" b="1" kern="0" spc="-5" dirty="0">
                <a:solidFill>
                  <a:srgbClr val="BF0000"/>
                </a:solidFill>
                <a:latin typeface="Times New Roman"/>
                <a:ea typeface="+mj-ea"/>
                <a:cs typeface="Times New Roman"/>
              </a:rPr>
              <a:t>entity among </a:t>
            </a:r>
            <a:r>
              <a:rPr lang="en-US" sz="2800" b="1" kern="0" dirty="0">
                <a:solidFill>
                  <a:srgbClr val="BF0000"/>
                </a:solidFill>
                <a:latin typeface="Times New Roman"/>
                <a:ea typeface="+mj-ea"/>
                <a:cs typeface="Times New Roman"/>
              </a:rPr>
              <a:t>entity</a:t>
            </a:r>
            <a:r>
              <a:rPr lang="en-US" sz="2800" b="1" kern="0" spc="5" dirty="0">
                <a:solidFill>
                  <a:srgbClr val="BF0000"/>
                </a:solidFill>
                <a:latin typeface="Times New Roman"/>
                <a:ea typeface="+mj-ea"/>
                <a:cs typeface="Times New Roman"/>
              </a:rPr>
              <a:t> set</a:t>
            </a:r>
            <a:r>
              <a:rPr lang="en-US" sz="2800" kern="0" spc="5" dirty="0" smtClean="0">
                <a:solidFill>
                  <a:prstClr val="black"/>
                </a:solidFill>
                <a:latin typeface="Times New Roman"/>
                <a:ea typeface="+mj-ea"/>
                <a:cs typeface="Times New Roman"/>
              </a:rPr>
              <a:t>.</a:t>
            </a:r>
          </a:p>
          <a:p>
            <a:pPr marL="469900" marR="238760" indent="-457200">
              <a:spcBef>
                <a:spcPts val="4120"/>
              </a:spcBef>
              <a:buSzPct val="96428"/>
              <a:buFont typeface="Arial" panose="020B0604020202020204" pitchFamily="34" charset="0"/>
              <a:buChar char="•"/>
              <a:tabLst>
                <a:tab pos="330200" algn="l"/>
              </a:tabLst>
              <a:defRPr/>
            </a:pPr>
            <a:r>
              <a:rPr lang="en-US" sz="2800" spc="-15" dirty="0">
                <a:latin typeface="Times New Roman" panose="02020603050405020304" pitchFamily="18" charset="0"/>
                <a:cs typeface="Times New Roman" panose="02020603050405020304" pitchFamily="18" charset="0"/>
              </a:rPr>
              <a:t>The key attribute is represented by an </a:t>
            </a:r>
            <a:r>
              <a:rPr lang="en-US" sz="2800" spc="-15" dirty="0">
                <a:solidFill>
                  <a:srgbClr val="C00000"/>
                </a:solidFill>
                <a:latin typeface="Times New Roman" panose="02020603050405020304" pitchFamily="18" charset="0"/>
                <a:cs typeface="Times New Roman" panose="02020603050405020304" pitchFamily="18" charset="0"/>
              </a:rPr>
              <a:t>oval shape with  the text </a:t>
            </a:r>
            <a:r>
              <a:rPr lang="en-US" sz="2800" spc="-15" dirty="0" smtClean="0">
                <a:solidFill>
                  <a:srgbClr val="C00000"/>
                </a:solidFill>
                <a:latin typeface="Times New Roman" panose="02020603050405020304" pitchFamily="18" charset="0"/>
                <a:cs typeface="Times New Roman" panose="02020603050405020304" pitchFamily="18" charset="0"/>
              </a:rPr>
              <a:t>underlined</a:t>
            </a:r>
            <a:r>
              <a:rPr lang="en-US" sz="3200" spc="-15" dirty="0" smtClean="0">
                <a:latin typeface="Times New Roman" panose="02020603050405020304" pitchFamily="18" charset="0"/>
                <a:cs typeface="Times New Roman" panose="02020603050405020304" pitchFamily="18" charset="0"/>
              </a:rPr>
              <a:t>.</a:t>
            </a:r>
          </a:p>
        </p:txBody>
      </p:sp>
      <p:sp>
        <p:nvSpPr>
          <p:cNvPr id="4" name="object 4"/>
          <p:cNvSpPr/>
          <p:nvPr/>
        </p:nvSpPr>
        <p:spPr>
          <a:xfrm>
            <a:off x="3581400" y="3810000"/>
            <a:ext cx="2938272" cy="1856231"/>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smtClean="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82712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880</TotalTime>
  <Words>2022</Words>
  <Application>Microsoft Office PowerPoint</Application>
  <PresentationFormat>On-screen Show (4:3)</PresentationFormat>
  <Paragraphs>172</Paragraphs>
  <Slides>46</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46</vt:i4>
      </vt:variant>
    </vt:vector>
  </HeadingPairs>
  <TitlesOfParts>
    <vt:vector size="56" baseType="lpstr">
      <vt:lpstr>Arial</vt:lpstr>
      <vt:lpstr>Bell MT</vt:lpstr>
      <vt:lpstr>Calibri</vt:lpstr>
      <vt:lpstr>Courier New</vt:lpstr>
      <vt:lpstr>Gabriola</vt:lpstr>
      <vt:lpstr>Times New Roman</vt:lpstr>
      <vt:lpstr>Verdana</vt:lpstr>
      <vt:lpstr>Wingdings</vt:lpstr>
      <vt:lpstr>Office Theme</vt:lpstr>
      <vt:lpstr>1_Office Theme</vt:lpstr>
      <vt:lpstr>Entity Relationship Model</vt:lpstr>
      <vt:lpstr>Component of ER Diagram -</vt:lpstr>
      <vt:lpstr>PowerPoint Presentation</vt:lpstr>
      <vt:lpstr>Entity set</vt:lpstr>
      <vt:lpstr>PowerPoint Presentation</vt:lpstr>
      <vt:lpstr>PowerPoint Presentation</vt:lpstr>
      <vt:lpstr>PowerPoint Presentation</vt:lpstr>
      <vt:lpstr>Attributes</vt:lpstr>
      <vt:lpstr>Key Attribute</vt:lpstr>
      <vt:lpstr>Types of Attributes</vt:lpstr>
      <vt:lpstr>Simple attribute</vt:lpstr>
      <vt:lpstr>Composite attribute </vt:lpstr>
      <vt:lpstr>If the attributes are composite, they are further divided in a  tree like structure. Every node is then connected to its  attribute. That is, composite attributes are represented by  ovals that are connected with an ovals.</vt:lpstr>
      <vt:lpstr>Derived attribute</vt:lpstr>
      <vt:lpstr>PowerPoint Presentation</vt:lpstr>
      <vt:lpstr>Single-value vs multi-value attribute</vt:lpstr>
      <vt:lpstr>PowerPoint Presentation</vt:lpstr>
      <vt:lpstr>Relationship</vt:lpstr>
      <vt:lpstr>Relationship</vt:lpstr>
      <vt:lpstr>Degree of Relationship</vt:lpstr>
      <vt:lpstr>Mapping Cardinalities</vt:lpstr>
      <vt:lpstr>PowerPoint Presentation</vt:lpstr>
      <vt:lpstr>One-to-many</vt:lpstr>
      <vt:lpstr>PowerPoint Presentation</vt:lpstr>
      <vt:lpstr>Entity Relationship Model</vt:lpstr>
      <vt:lpstr>PowerPoint Presentation</vt:lpstr>
      <vt:lpstr>PowerPoint Presentation</vt:lpstr>
      <vt:lpstr>Recursive Relationships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Simple Example</vt:lpstr>
      <vt:lpstr>PowerPoint Presentation</vt:lpstr>
      <vt:lpstr>PowerPoint Presentation</vt:lpstr>
      <vt:lpstr>Fill in Cardinality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 Relationship Model</dc:title>
  <dc:creator>Barathy</dc:creator>
  <cp:lastModifiedBy>ASUS</cp:lastModifiedBy>
  <cp:revision>44</cp:revision>
  <dcterms:created xsi:type="dcterms:W3CDTF">2020-09-15T09:20:17Z</dcterms:created>
  <dcterms:modified xsi:type="dcterms:W3CDTF">2021-12-30T13:01:53Z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2017-11-22T00:00:00Z</vt:filetime>
  </property>
  <property fmtid="{D5CDD505-2E9C-101B-9397-08002B2CF9AE}" pid="3" name="Creator">
    <vt:lpwstr>pdftk 1.44 - www.pdftk.com</vt:lpwstr>
  </property>
  <property fmtid="{D5CDD505-2E9C-101B-9397-08002B2CF9AE}" pid="4" name="LastSaved">
    <vt:filetime>2020-09-15T00:00:00Z</vt:filetime>
  </property>
</Properties>
</file>