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77" r:id="rId2"/>
    <p:sldId id="278" r:id="rId3"/>
    <p:sldId id="275" r:id="rId4"/>
    <p:sldId id="256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6" r:id="rId21"/>
    <p:sldId id="271" r:id="rId22"/>
  </p:sldIdLst>
  <p:sldSz cx="18288000" cy="10287000"/>
  <p:notesSz cx="6858000" cy="9144000"/>
  <p:embeddedFontLst>
    <p:embeddedFont>
      <p:font typeface="Century Gothic Paneuropean" panose="020B0604020202020204" charset="0"/>
      <p:regular r:id="rId24"/>
    </p:embeddedFont>
    <p:embeddedFont>
      <p:font typeface="Century Gothic Paneuropean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D684A-47A6-4A98-9743-26BA2633FA95}" type="datetimeFigureOut">
              <a:rPr lang="en-GB" smtClean="0"/>
              <a:t>07/09/2025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C02-2143-4490-ADA2-6C4994B137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2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E917-A674-CB52-09FA-EF2E531F2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C35A04D-7C7C-5EE0-B230-26EE0F650E19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25F6776-34FD-5DAD-0E3F-8346CF68D815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1735B4A-1A5D-8A26-30CA-7CE35452975E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0A5EC25-B3B4-F08C-0EBA-002C4716144F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0C30FCA-13C2-1482-951C-97DF577744F3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59D25D7-6C97-FD58-73C8-EE2110D9EDAC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3BF9FA4-B4A5-2E9E-D234-4EF2EF0CA2EA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A308E37-8A25-CBCB-C589-B851AAFBE982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BA478FE-FC64-F0BD-D8F4-8D86484B2E29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5027FEC-B22C-D697-7071-1BE8FE93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063"/>
            <a:ext cx="11877663" cy="2799083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69039-381C-1979-47B4-E4F032FC0A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60"/>
          <a:stretch>
            <a:fillRect/>
          </a:stretch>
        </p:blipFill>
        <p:spPr>
          <a:xfrm>
            <a:off x="6476999" y="3014444"/>
            <a:ext cx="5853095" cy="66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36251" y="1193263"/>
            <a:ext cx="1001549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LITERATURE REVIEW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078904" y="3145392"/>
            <a:ext cx="13105277" cy="635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Location-Based Services (LBS): Improve efficiency (Dey, 2010).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Filtering &amp; Search: Boosts relevance (Yan, 2017).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Reviews &amp; Ratings: Build trust (Gupta, 2020).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Research Gap: Few hyper-local apps in developing countries.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70944-6394-A3AF-6DE6-2A66FC06C2DF}"/>
              </a:ext>
            </a:extLst>
          </p:cNvPr>
          <p:cNvSpPr txBox="1"/>
          <p:nvPr/>
        </p:nvSpPr>
        <p:spPr>
          <a:xfrm>
            <a:off x="16809058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72435" y="3376423"/>
            <a:ext cx="11215565" cy="5181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577" lvl="1" indent="-320788" algn="l">
              <a:lnSpc>
                <a:spcPts val="4160"/>
              </a:lnSpc>
              <a:buFont typeface="Arial"/>
              <a:buChar char="•"/>
            </a:pPr>
            <a:r>
              <a:rPr lang="en-US" sz="29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Management: Register, login, role-based access</a:t>
            </a:r>
          </a:p>
          <a:p>
            <a:pPr algn="l">
              <a:lnSpc>
                <a:spcPts val="4160"/>
              </a:lnSpc>
            </a:pPr>
            <a:endParaRPr lang="en-US" sz="2971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1577" lvl="1" indent="-320788" algn="l">
              <a:lnSpc>
                <a:spcPts val="4160"/>
              </a:lnSpc>
              <a:buFont typeface="Arial"/>
              <a:buChar char="•"/>
            </a:pPr>
            <a:r>
              <a:rPr lang="en-US" sz="29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Service Listing: Create, update, delete by providers</a:t>
            </a:r>
          </a:p>
          <a:p>
            <a:pPr algn="l">
              <a:lnSpc>
                <a:spcPts val="4160"/>
              </a:lnSpc>
            </a:pPr>
            <a:endParaRPr lang="en-US" sz="2971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1577" lvl="1" indent="-320788" algn="l">
              <a:lnSpc>
                <a:spcPts val="4160"/>
              </a:lnSpc>
              <a:buFont typeface="Arial"/>
              <a:buChar char="•"/>
            </a:pPr>
            <a:r>
              <a:rPr lang="en-US" sz="29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Search &amp; Filter: By category, location, ratings</a:t>
            </a:r>
          </a:p>
          <a:p>
            <a:pPr algn="l">
              <a:lnSpc>
                <a:spcPts val="4160"/>
              </a:lnSpc>
            </a:pPr>
            <a:endParaRPr lang="en-US" sz="2971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1577" lvl="1" indent="-320788" algn="l">
              <a:lnSpc>
                <a:spcPts val="4160"/>
              </a:lnSpc>
              <a:buFont typeface="Arial"/>
              <a:buChar char="•"/>
            </a:pPr>
            <a:r>
              <a:rPr lang="en-US" sz="29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Reviews: User-driven star ratings, comments</a:t>
            </a:r>
          </a:p>
          <a:p>
            <a:pPr algn="l">
              <a:lnSpc>
                <a:spcPts val="4160"/>
              </a:lnSpc>
            </a:pPr>
            <a:endParaRPr lang="en-US" sz="2971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641577" lvl="1" indent="-320788" algn="l">
              <a:lnSpc>
                <a:spcPts val="4160"/>
              </a:lnSpc>
              <a:buFont typeface="Arial"/>
              <a:buChar char="•"/>
            </a:pPr>
            <a:r>
              <a:rPr lang="en-US" sz="29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Admin: Approve providers, manage listings</a:t>
            </a:r>
          </a:p>
          <a:p>
            <a:pPr algn="l">
              <a:lnSpc>
                <a:spcPts val="4160"/>
              </a:lnSpc>
            </a:pPr>
            <a:endParaRPr lang="en-US" sz="2971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179651" y="-1125992"/>
            <a:ext cx="3497417" cy="3497417"/>
          </a:xfrm>
          <a:custGeom>
            <a:avLst/>
            <a:gdLst/>
            <a:ahLst/>
            <a:cxnLst/>
            <a:rect l="l" t="t" r="r" b="b"/>
            <a:pathLst>
              <a:path w="3497417" h="3497417">
                <a:moveTo>
                  <a:pt x="0" y="0"/>
                </a:moveTo>
                <a:lnTo>
                  <a:pt x="3497417" y="0"/>
                </a:lnTo>
                <a:lnTo>
                  <a:pt x="3497417" y="3497417"/>
                </a:lnTo>
                <a:lnTo>
                  <a:pt x="0" y="3497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216195" y="2371425"/>
            <a:ext cx="3287405" cy="6644400"/>
          </a:xfrm>
          <a:custGeom>
            <a:avLst/>
            <a:gdLst/>
            <a:ahLst/>
            <a:cxnLst/>
            <a:rect l="l" t="t" r="r" b="b"/>
            <a:pathLst>
              <a:path w="3287405" h="6644400">
                <a:moveTo>
                  <a:pt x="0" y="0"/>
                </a:moveTo>
                <a:lnTo>
                  <a:pt x="3287405" y="0"/>
                </a:lnTo>
                <a:lnTo>
                  <a:pt x="3287405" y="6644401"/>
                </a:lnTo>
                <a:lnTo>
                  <a:pt x="0" y="6644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647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3503600" y="2371425"/>
            <a:ext cx="3160542" cy="6726829"/>
          </a:xfrm>
          <a:custGeom>
            <a:avLst/>
            <a:gdLst/>
            <a:ahLst/>
            <a:cxnLst/>
            <a:rect l="l" t="t" r="r" b="b"/>
            <a:pathLst>
              <a:path w="3160542" h="6726829">
                <a:moveTo>
                  <a:pt x="0" y="0"/>
                </a:moveTo>
                <a:lnTo>
                  <a:pt x="3160542" y="0"/>
                </a:lnTo>
                <a:lnTo>
                  <a:pt x="3160542" y="6726829"/>
                </a:lnTo>
                <a:lnTo>
                  <a:pt x="0" y="6726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7663461" y="1173489"/>
            <a:ext cx="10033513" cy="1784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4"/>
              </a:lnSpc>
            </a:pPr>
            <a:r>
              <a:rPr lang="en-US" sz="513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REQUIREMENTS - FUNCTIONAL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C0222-C5B2-8905-7868-30ECADC82FD1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9160" y="336272"/>
            <a:ext cx="12730038" cy="284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REQUIREMENTS - NON-FUNCTIONAL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788409" y="3813719"/>
            <a:ext cx="13739081" cy="635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Performance: Load services in &lt;3 seconds (4G)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Usability: Intuitive UI, minimal learning curve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Security: JWT authentication, HTTPS encryption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Scalability: Handle 1,000 concurrent users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Compatibility: Android 6.0+, iOS 12+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709008" y="-720008"/>
            <a:ext cx="3497417" cy="3497417"/>
          </a:xfrm>
          <a:custGeom>
            <a:avLst/>
            <a:gdLst/>
            <a:ahLst/>
            <a:cxnLst/>
            <a:rect l="l" t="t" r="r" b="b"/>
            <a:pathLst>
              <a:path w="3497417" h="3497417">
                <a:moveTo>
                  <a:pt x="0" y="0"/>
                </a:moveTo>
                <a:lnTo>
                  <a:pt x="3497417" y="0"/>
                </a:lnTo>
                <a:lnTo>
                  <a:pt x="3497417" y="3497416"/>
                </a:lnTo>
                <a:lnTo>
                  <a:pt x="0" y="3497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086CA-6ED9-A188-3482-CEB5A8C62151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22865" y="488365"/>
            <a:ext cx="14036435" cy="197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5"/>
              </a:lnSpc>
            </a:pPr>
            <a:r>
              <a:rPr lang="en-US" sz="5675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TOOLS, TECHNOLOGIES, METHODOLOGY, FRAMEWORKS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11395" y="3169687"/>
            <a:ext cx="13670821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Tools: VS Code, Git, Postman, Figma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Technologies: React Native, Node.js, MongoDB, OSM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Methodology: Agile (Scrum-inspired) for iterative development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Frameworks: Express.js, React Navigation, Zustand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749543" y="3382965"/>
            <a:ext cx="1295991" cy="1295991"/>
          </a:xfrm>
          <a:custGeom>
            <a:avLst/>
            <a:gdLst/>
            <a:ahLst/>
            <a:cxnLst/>
            <a:rect l="l" t="t" r="r" b="b"/>
            <a:pathLst>
              <a:path w="1295991" h="1295991">
                <a:moveTo>
                  <a:pt x="0" y="0"/>
                </a:moveTo>
                <a:lnTo>
                  <a:pt x="1295991" y="0"/>
                </a:lnTo>
                <a:lnTo>
                  <a:pt x="1295991" y="1295991"/>
                </a:lnTo>
                <a:lnTo>
                  <a:pt x="0" y="1295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749543" y="5091309"/>
            <a:ext cx="1346722" cy="1346722"/>
          </a:xfrm>
          <a:custGeom>
            <a:avLst/>
            <a:gdLst/>
            <a:ahLst/>
            <a:cxnLst/>
            <a:rect l="l" t="t" r="r" b="b"/>
            <a:pathLst>
              <a:path w="1346722" h="1346722">
                <a:moveTo>
                  <a:pt x="0" y="0"/>
                </a:moveTo>
                <a:lnTo>
                  <a:pt x="1346722" y="0"/>
                </a:lnTo>
                <a:lnTo>
                  <a:pt x="1346722" y="1346722"/>
                </a:lnTo>
                <a:lnTo>
                  <a:pt x="0" y="1346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1397538" y="6847606"/>
            <a:ext cx="1767660" cy="1767660"/>
          </a:xfrm>
          <a:custGeom>
            <a:avLst/>
            <a:gdLst/>
            <a:ahLst/>
            <a:cxnLst/>
            <a:rect l="l" t="t" r="r" b="b"/>
            <a:pathLst>
              <a:path w="1767660" h="1767660">
                <a:moveTo>
                  <a:pt x="0" y="0"/>
                </a:moveTo>
                <a:lnTo>
                  <a:pt x="1767661" y="0"/>
                </a:lnTo>
                <a:lnTo>
                  <a:pt x="1767661" y="1767661"/>
                </a:lnTo>
                <a:lnTo>
                  <a:pt x="0" y="1767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2469125" y="3433696"/>
            <a:ext cx="1245260" cy="1245260"/>
          </a:xfrm>
          <a:custGeom>
            <a:avLst/>
            <a:gdLst/>
            <a:ahLst/>
            <a:cxnLst/>
            <a:rect l="l" t="t" r="r" b="b"/>
            <a:pathLst>
              <a:path w="1245260" h="1245260">
                <a:moveTo>
                  <a:pt x="0" y="0"/>
                </a:moveTo>
                <a:lnTo>
                  <a:pt x="1245261" y="0"/>
                </a:lnTo>
                <a:lnTo>
                  <a:pt x="1245261" y="1245260"/>
                </a:lnTo>
                <a:lnTo>
                  <a:pt x="0" y="12452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8"/>
          <p:cNvSpPr/>
          <p:nvPr/>
        </p:nvSpPr>
        <p:spPr>
          <a:xfrm>
            <a:off x="2402757" y="5185995"/>
            <a:ext cx="1252037" cy="1252037"/>
          </a:xfrm>
          <a:custGeom>
            <a:avLst/>
            <a:gdLst/>
            <a:ahLst/>
            <a:cxnLst/>
            <a:rect l="l" t="t" r="r" b="b"/>
            <a:pathLst>
              <a:path w="1252037" h="1252037">
                <a:moveTo>
                  <a:pt x="0" y="0"/>
                </a:moveTo>
                <a:lnTo>
                  <a:pt x="1252037" y="0"/>
                </a:lnTo>
                <a:lnTo>
                  <a:pt x="1252037" y="1252036"/>
                </a:lnTo>
                <a:lnTo>
                  <a:pt x="0" y="12520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D9509B-09E1-E1AB-D6FF-D0771F6E4939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3408" y="1184396"/>
            <a:ext cx="14036435" cy="96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5"/>
              </a:lnSpc>
            </a:pPr>
            <a:r>
              <a:rPr lang="en-US" sz="5675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SEQUENCE DIAGRAM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28188" y="3240090"/>
            <a:ext cx="12890754" cy="599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086" lvl="1" indent="-370543" algn="l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Illustrates time-ordered interactions: Service Owner, User, Admin, System, Database</a:t>
            </a:r>
          </a:p>
          <a:p>
            <a:pPr algn="l">
              <a:lnSpc>
                <a:spcPts val="4805"/>
              </a:lnSpc>
            </a:pPr>
            <a:endParaRPr lang="en-US" sz="3432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41086" lvl="1" indent="-370543" algn="l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Covers registration, login, service requests, approvals/rejections</a:t>
            </a:r>
          </a:p>
          <a:p>
            <a:pPr algn="l">
              <a:lnSpc>
                <a:spcPts val="4805"/>
              </a:lnSpc>
            </a:pPr>
            <a:endParaRPr lang="en-US" sz="3432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41086" lvl="1" indent="-370543" algn="l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Highlights conditional flows (search, filter, approval)</a:t>
            </a:r>
          </a:p>
          <a:p>
            <a:pPr algn="l">
              <a:lnSpc>
                <a:spcPts val="4805"/>
              </a:lnSpc>
            </a:pPr>
            <a:endParaRPr lang="en-US" sz="3432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41086" lvl="1" indent="-370543" algn="l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accurate execution of system processes</a:t>
            </a:r>
          </a:p>
          <a:p>
            <a:pPr algn="l">
              <a:lnSpc>
                <a:spcPts val="4805"/>
              </a:lnSpc>
            </a:pPr>
            <a:endParaRPr lang="en-US" sz="3432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47916-2B33-1F55-8863-A3258477A270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 page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4684" y="592572"/>
            <a:ext cx="13158632" cy="96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5"/>
              </a:lnSpc>
            </a:pPr>
            <a:r>
              <a:rPr lang="en-US" sz="5675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ARCHITECTURE DIAGRAM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08589" y="2788801"/>
            <a:ext cx="13670821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Client-Server Model: React Native (client), Node.js (server)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Database: MongoDB for flexible, scalable storage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API: RESTful for stateless communication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Mapping: OpenStreetMap for cost-effective geolocation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1001533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0" y="0"/>
                </a:lnTo>
                <a:lnTo>
                  <a:pt x="4556130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DCADB-A406-DFCA-10D2-3A0398ECA1A1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 page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4684" y="592572"/>
            <a:ext cx="13158632" cy="96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5"/>
              </a:lnSpc>
            </a:pPr>
            <a:r>
              <a:rPr lang="en-US" sz="5675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TIME PLAN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28402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383867" y="2972762"/>
            <a:ext cx="13689915" cy="3371142"/>
          </a:xfrm>
          <a:custGeom>
            <a:avLst/>
            <a:gdLst/>
            <a:ahLst/>
            <a:cxnLst/>
            <a:rect l="l" t="t" r="r" b="b"/>
            <a:pathLst>
              <a:path w="13689915" h="3371142">
                <a:moveTo>
                  <a:pt x="0" y="0"/>
                </a:moveTo>
                <a:lnTo>
                  <a:pt x="13689915" y="0"/>
                </a:lnTo>
                <a:lnTo>
                  <a:pt x="13689915" y="3371141"/>
                </a:lnTo>
                <a:lnTo>
                  <a:pt x="0" y="337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1301602" y="6538920"/>
            <a:ext cx="6034930" cy="2274471"/>
          </a:xfrm>
          <a:custGeom>
            <a:avLst/>
            <a:gdLst/>
            <a:ahLst/>
            <a:cxnLst/>
            <a:rect l="l" t="t" r="r" b="b"/>
            <a:pathLst>
              <a:path w="6034930" h="2274471">
                <a:moveTo>
                  <a:pt x="0" y="0"/>
                </a:moveTo>
                <a:lnTo>
                  <a:pt x="6034930" y="0"/>
                </a:lnTo>
                <a:lnTo>
                  <a:pt x="6034930" y="2274471"/>
                </a:lnTo>
                <a:lnTo>
                  <a:pt x="0" y="2274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7336532" y="6538920"/>
            <a:ext cx="10548850" cy="2058390"/>
          </a:xfrm>
          <a:custGeom>
            <a:avLst/>
            <a:gdLst/>
            <a:ahLst/>
            <a:cxnLst/>
            <a:rect l="l" t="t" r="r" b="b"/>
            <a:pathLst>
              <a:path w="10548850" h="2058390">
                <a:moveTo>
                  <a:pt x="0" y="0"/>
                </a:moveTo>
                <a:lnTo>
                  <a:pt x="10548850" y="0"/>
                </a:lnTo>
                <a:lnTo>
                  <a:pt x="10548850" y="2058391"/>
                </a:lnTo>
                <a:lnTo>
                  <a:pt x="0" y="20583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293" t="-4164" b="-681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99116-3C2A-99B1-E8FF-2EB8CC67424D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14 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92409" y="467869"/>
            <a:ext cx="10303182" cy="284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CHALLENGES AND LIMITATIONS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69053" y="3666571"/>
            <a:ext cx="14149893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Cold Start: Sparse initial service listings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Manual Admin Approval: Scalability bottleneck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Internet Dependency: Degraded experience in low connectivity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 AI: Lacks personalized recommendation engine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879647" y="-1241984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0" y="0"/>
                </a:lnTo>
                <a:lnTo>
                  <a:pt x="4556130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B5DE3-818F-7883-2962-ECD757B4836D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page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2275" y="467869"/>
            <a:ext cx="13423450" cy="284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 - ACHIEVED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19055" y="3812833"/>
            <a:ext cx="14649889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Centralized directory with advanced search, filtering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Location-aware mapping with OpenStreetMap integration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Secure, role-based system for users, providers, admins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Functional review system and admin dashboard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1249365" y="-779205"/>
            <a:ext cx="4092966" cy="4092966"/>
          </a:xfrm>
          <a:custGeom>
            <a:avLst/>
            <a:gdLst/>
            <a:ahLst/>
            <a:cxnLst/>
            <a:rect l="l" t="t" r="r" b="b"/>
            <a:pathLst>
              <a:path w="4092966" h="4092966">
                <a:moveTo>
                  <a:pt x="0" y="0"/>
                </a:moveTo>
                <a:lnTo>
                  <a:pt x="4092965" y="0"/>
                </a:lnTo>
                <a:lnTo>
                  <a:pt x="4092965" y="4092966"/>
                </a:lnTo>
                <a:lnTo>
                  <a:pt x="0" y="409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87F54-3E65-FBA8-74B6-EF88273993E5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15 page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3924" y="239280"/>
            <a:ext cx="11400151" cy="284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69053" y="3871364"/>
            <a:ext cx="14149893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AI Recommendations: Personalized service suggestions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In-App Booking/Payments: Enhanced user journey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Chat: Direct provider-customer communication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Localization: Support Sinhala, Tamil languages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FBD7E-4A0B-302C-8B07-FEB0F5BCC2FD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918E9-244A-CBD2-C83E-AFECA065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213C1A-8C41-9890-570E-6F3BC7B996BB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9AB7E9-839C-D767-E13C-010CA02D6090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DA3A78E-DFB6-5036-413F-96211175740D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03E8705-093D-89C8-BA61-6F9671F5CD57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5CA683-16D0-744C-2B58-68FBE86A0ABE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CD168D6-02DB-6494-7513-3963ECD88A08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CB8259D-4D8E-3F3B-5B8E-D1CAFFC182C5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C88ACFE-9D75-387B-182D-60D2820EE86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618C9B8-55A8-F465-274E-6CFC9988609A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00F41A3-104A-9033-F7C3-C6859217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57" y="698248"/>
            <a:ext cx="15011400" cy="85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7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B91D1-D2FD-2D68-5399-A5B812E19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056DC5D-C21A-BBD4-038A-34920B4A9132}"/>
              </a:ext>
            </a:extLst>
          </p:cNvPr>
          <p:cNvSpPr txBox="1"/>
          <p:nvPr/>
        </p:nvSpPr>
        <p:spPr>
          <a:xfrm>
            <a:off x="3443924" y="239280"/>
            <a:ext cx="11400151" cy="137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References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6FA828D-1303-7A7F-D48B-EEA84B06359B}"/>
              </a:ext>
            </a:extLst>
          </p:cNvPr>
          <p:cNvSpPr txBox="1"/>
          <p:nvPr/>
        </p:nvSpPr>
        <p:spPr>
          <a:xfrm>
            <a:off x="2569050" y="2845817"/>
            <a:ext cx="14149893" cy="5473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Agre, P. E., 2001. Changing places: Contexts of awareness in computing.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16(2-4), pp. 177-192.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Alsharif, M. &amp;. N. M., 2019. Mobile applications in developing countries: Opportunities and challenges.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Information Technology in Developing Economies,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12(3), pp. 45-60.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Bank, W., 2023.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economy for South Asia: Sri Lanka country diagnostic,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Washington, DC: World Bank Group.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Dey, A. K. A. G. D. &amp;. S. D., 2010. A conceptual framework and a toolkit for supporting the rapid prototyping of context-aware applications.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16(2-4), pp. 97-106.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Dey, A. K. A. G. D. &amp;. S. D., 2010. A conceptual framework and a toolkit for supporting the rapid prototyping of context-aware applications.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16(2-4), pp. 97-166.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7766109-FC3D-D29D-3D85-D597C8F52B7D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3C76D7-7DFA-7200-EBB5-2E39C85BE3E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3865B86-55E6-1D4D-3E17-725C2A9D3661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8662FA9-D805-8F41-B492-687797037069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40E81A6-C31A-5801-F100-84444C404394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C78060C-871D-0F80-2A4C-96E3C578D431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B77157E-38D2-87A7-C5DC-512A4EC23829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4A065F9-4072-4453-D71E-43C68FF4FA78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AE90F64-3A68-97AE-9470-6FCAF684747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3173A617-6899-C344-FD44-9FEE9F3ACE04}"/>
              </a:ext>
            </a:extLst>
          </p:cNvPr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92912-578C-FD74-F5DE-35EB6F33EF62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 page</a:t>
            </a:r>
          </a:p>
        </p:txBody>
      </p:sp>
    </p:spTree>
    <p:extLst>
      <p:ext uri="{BB962C8B-B14F-4D97-AF65-F5344CB8AC3E}">
        <p14:creationId xmlns:p14="http://schemas.microsoft.com/office/powerpoint/2010/main" val="212132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494121" y="5746860"/>
            <a:ext cx="5686796" cy="5686796"/>
          </a:xfrm>
          <a:custGeom>
            <a:avLst/>
            <a:gdLst/>
            <a:ahLst/>
            <a:cxnLst/>
            <a:rect l="l" t="t" r="r" b="b"/>
            <a:pathLst>
              <a:path w="5686796" h="5686796">
                <a:moveTo>
                  <a:pt x="0" y="0"/>
                </a:moveTo>
                <a:lnTo>
                  <a:pt x="5686796" y="0"/>
                </a:lnTo>
                <a:lnTo>
                  <a:pt x="5686796" y="5686796"/>
                </a:lnTo>
                <a:lnTo>
                  <a:pt x="0" y="5686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44DC7-5C35-7EAA-AF7F-749EC59E6CA2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9F802-A42C-F21B-2251-400DC092F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2A3860-AC51-B884-ED97-AC54DA3D6158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5EF576-1E45-0948-16CB-9352AD28AC59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26D7DF9-5D3B-4D99-2327-35B6E1042CFE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B2E7A54-9511-C53D-B7A1-8E78128DD864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41C2665-3FC5-2BA3-18DE-61805838CDE0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C75877C-614B-87FC-EF4E-0A921EA47101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60E32CC-2BD8-BFE5-B9FB-3CE843CF6CF9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59B5291-4C60-C4CC-83A2-C6E9C06C55B7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5D1BE12-A702-8F25-991A-34D07EFB50D9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8B70771-7117-5361-9AF5-4CFFB8D4F954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Page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E28FCC-AE86-A367-737A-51541CFE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063"/>
            <a:ext cx="11877663" cy="279908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19B6C-2DCF-E722-858C-BB12CB7B7D4F}"/>
              </a:ext>
            </a:extLst>
          </p:cNvPr>
          <p:cNvSpPr txBox="1"/>
          <p:nvPr/>
        </p:nvSpPr>
        <p:spPr>
          <a:xfrm>
            <a:off x="3734233" y="3610188"/>
            <a:ext cx="10819534" cy="4498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College of Business &amp; Technology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CIS6035 Presentation 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Project ( Final Report )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Walanthi Liyanage Pasan Shiraj Sasmika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St-</a:t>
            </a:r>
            <a:r>
              <a:rPr lang="en-GB" sz="2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20281927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GL/BSCSD/07/21</a:t>
            </a:r>
          </a:p>
        </p:txBody>
      </p:sp>
    </p:spTree>
    <p:extLst>
      <p:ext uri="{BB962C8B-B14F-4D97-AF65-F5344CB8AC3E}">
        <p14:creationId xmlns:p14="http://schemas.microsoft.com/office/powerpoint/2010/main" val="382597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094358" y="-2476884"/>
            <a:ext cx="11735184" cy="11735184"/>
          </a:xfrm>
          <a:custGeom>
            <a:avLst/>
            <a:gdLst/>
            <a:ahLst/>
            <a:cxnLst/>
            <a:rect l="l" t="t" r="r" b="b"/>
            <a:pathLst>
              <a:path w="11735184" h="11735184">
                <a:moveTo>
                  <a:pt x="0" y="0"/>
                </a:moveTo>
                <a:lnTo>
                  <a:pt x="11735184" y="0"/>
                </a:lnTo>
                <a:lnTo>
                  <a:pt x="11735184" y="11735184"/>
                </a:lnTo>
                <a:lnTo>
                  <a:pt x="0" y="11735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441463" y="5460174"/>
            <a:ext cx="13405075" cy="324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Mobile App for Discovering Local Services in Sri Lanka</a:t>
            </a:r>
          </a:p>
          <a:p>
            <a:pPr algn="ctr">
              <a:lnSpc>
                <a:spcPts val="8642"/>
              </a:lnSpc>
            </a:pPr>
            <a:endParaRPr lang="en-US" sz="6173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88D89E-0231-61BE-B260-9D83CD6014A6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75411" y="256443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OVERVIEW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1296488" y="243465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2047213" y="2397525"/>
            <a:ext cx="3773019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67202" y="2397525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04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1296488" y="318371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2047213" y="3146587"/>
            <a:ext cx="414302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Project Background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67202" y="3146587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05</a:t>
            </a:r>
          </a:p>
        </p:txBody>
      </p:sp>
      <p:sp>
        <p:nvSpPr>
          <p:cNvPr id="18" name="Freeform 18"/>
          <p:cNvSpPr/>
          <p:nvPr/>
        </p:nvSpPr>
        <p:spPr>
          <a:xfrm rot="5400000">
            <a:off x="1296488" y="390419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2047213" y="3867074"/>
            <a:ext cx="4652520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 Statement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67202" y="3867074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06</a:t>
            </a:r>
          </a:p>
        </p:txBody>
      </p:sp>
      <p:sp>
        <p:nvSpPr>
          <p:cNvPr id="21" name="Freeform 21"/>
          <p:cNvSpPr/>
          <p:nvPr/>
        </p:nvSpPr>
        <p:spPr>
          <a:xfrm rot="5400000">
            <a:off x="1296488" y="461423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2" name="TextBox 22"/>
          <p:cNvSpPr txBox="1"/>
          <p:nvPr/>
        </p:nvSpPr>
        <p:spPr>
          <a:xfrm>
            <a:off x="2047213" y="4577108"/>
            <a:ext cx="439777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Proposed Solution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867202" y="4577108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07</a:t>
            </a:r>
          </a:p>
        </p:txBody>
      </p:sp>
      <p:sp>
        <p:nvSpPr>
          <p:cNvPr id="24" name="Freeform 24"/>
          <p:cNvSpPr/>
          <p:nvPr/>
        </p:nvSpPr>
        <p:spPr>
          <a:xfrm rot="5400000">
            <a:off x="1296488" y="541042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5" name="TextBox 25"/>
          <p:cNvSpPr txBox="1"/>
          <p:nvPr/>
        </p:nvSpPr>
        <p:spPr>
          <a:xfrm>
            <a:off x="2047213" y="5373298"/>
            <a:ext cx="4579735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Literature Review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867202" y="5354248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08</a:t>
            </a:r>
          </a:p>
        </p:txBody>
      </p:sp>
      <p:sp>
        <p:nvSpPr>
          <p:cNvPr id="27" name="Freeform 27"/>
          <p:cNvSpPr/>
          <p:nvPr/>
        </p:nvSpPr>
        <p:spPr>
          <a:xfrm rot="5400000">
            <a:off x="1296488" y="6140435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TextBox 28"/>
          <p:cNvSpPr txBox="1"/>
          <p:nvPr/>
        </p:nvSpPr>
        <p:spPr>
          <a:xfrm>
            <a:off x="2047213" y="6103310"/>
            <a:ext cx="4397771" cy="9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Requirements - Functional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67202" y="6142608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09</a:t>
            </a:r>
          </a:p>
        </p:txBody>
      </p:sp>
      <p:sp>
        <p:nvSpPr>
          <p:cNvPr id="30" name="Freeform 30"/>
          <p:cNvSpPr/>
          <p:nvPr/>
        </p:nvSpPr>
        <p:spPr>
          <a:xfrm rot="5400000">
            <a:off x="1296488" y="7148995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1" name="TextBox 31"/>
          <p:cNvSpPr txBox="1"/>
          <p:nvPr/>
        </p:nvSpPr>
        <p:spPr>
          <a:xfrm>
            <a:off x="2047213" y="7130920"/>
            <a:ext cx="5150414" cy="9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Requirements - Non-Functional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867202" y="7111870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10</a:t>
            </a:r>
          </a:p>
        </p:txBody>
      </p:sp>
      <p:sp>
        <p:nvSpPr>
          <p:cNvPr id="33" name="Freeform 33"/>
          <p:cNvSpPr/>
          <p:nvPr/>
        </p:nvSpPr>
        <p:spPr>
          <a:xfrm rot="5400000">
            <a:off x="1296488" y="824276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4" name="TextBox 34"/>
          <p:cNvSpPr txBox="1"/>
          <p:nvPr/>
        </p:nvSpPr>
        <p:spPr>
          <a:xfrm>
            <a:off x="2047213" y="8292559"/>
            <a:ext cx="5150414" cy="9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Tools, Technologies, Methodology, Frameworks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867202" y="8535446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11</a:t>
            </a:r>
          </a:p>
        </p:txBody>
      </p:sp>
      <p:sp>
        <p:nvSpPr>
          <p:cNvPr id="36" name="Freeform 36"/>
          <p:cNvSpPr/>
          <p:nvPr/>
        </p:nvSpPr>
        <p:spPr>
          <a:xfrm rot="5400000">
            <a:off x="9542083" y="243465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7" name="TextBox 37"/>
          <p:cNvSpPr txBox="1"/>
          <p:nvPr/>
        </p:nvSpPr>
        <p:spPr>
          <a:xfrm>
            <a:off x="10292808" y="2397525"/>
            <a:ext cx="3773019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Sequence Diagram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112796" y="2397525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12</a:t>
            </a:r>
          </a:p>
        </p:txBody>
      </p:sp>
      <p:sp>
        <p:nvSpPr>
          <p:cNvPr id="39" name="Freeform 39"/>
          <p:cNvSpPr/>
          <p:nvPr/>
        </p:nvSpPr>
        <p:spPr>
          <a:xfrm rot="5400000">
            <a:off x="9542083" y="31139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0" name="TextBox 40"/>
          <p:cNvSpPr txBox="1"/>
          <p:nvPr/>
        </p:nvSpPr>
        <p:spPr>
          <a:xfrm>
            <a:off x="10292808" y="3123627"/>
            <a:ext cx="4652520" cy="9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Architecture Diagram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5112796" y="3076871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13</a:t>
            </a:r>
          </a:p>
        </p:txBody>
      </p:sp>
      <p:sp>
        <p:nvSpPr>
          <p:cNvPr id="43" name="Freeform 43"/>
          <p:cNvSpPr/>
          <p:nvPr/>
        </p:nvSpPr>
        <p:spPr>
          <a:xfrm rot="5400000">
            <a:off x="9542083" y="457536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4" name="TextBox 44"/>
          <p:cNvSpPr txBox="1"/>
          <p:nvPr/>
        </p:nvSpPr>
        <p:spPr>
          <a:xfrm>
            <a:off x="10292808" y="4538241"/>
            <a:ext cx="439777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Time Plan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112796" y="4538241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14</a:t>
            </a:r>
          </a:p>
        </p:txBody>
      </p:sp>
      <p:sp>
        <p:nvSpPr>
          <p:cNvPr id="46" name="Freeform 46"/>
          <p:cNvSpPr/>
          <p:nvPr/>
        </p:nvSpPr>
        <p:spPr>
          <a:xfrm rot="5400000">
            <a:off x="9542083" y="535420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7" name="TextBox 47"/>
          <p:cNvSpPr txBox="1"/>
          <p:nvPr/>
        </p:nvSpPr>
        <p:spPr>
          <a:xfrm>
            <a:off x="10292808" y="5317076"/>
            <a:ext cx="4579735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Challenges and Limitations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112796" y="5317076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15</a:t>
            </a:r>
          </a:p>
        </p:txBody>
      </p:sp>
      <p:sp>
        <p:nvSpPr>
          <p:cNvPr id="49" name="Freeform 49"/>
          <p:cNvSpPr/>
          <p:nvPr/>
        </p:nvSpPr>
        <p:spPr>
          <a:xfrm rot="5400000">
            <a:off x="9542083" y="6203841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0" name="TextBox 50"/>
          <p:cNvSpPr txBox="1"/>
          <p:nvPr/>
        </p:nvSpPr>
        <p:spPr>
          <a:xfrm>
            <a:off x="10292808" y="6166716"/>
            <a:ext cx="4397771" cy="98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Conclusion - Achieved Objectives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5112796" y="6166716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16</a:t>
            </a:r>
          </a:p>
        </p:txBody>
      </p:sp>
      <p:sp>
        <p:nvSpPr>
          <p:cNvPr id="52" name="Freeform 52"/>
          <p:cNvSpPr/>
          <p:nvPr/>
        </p:nvSpPr>
        <p:spPr>
          <a:xfrm rot="5400000">
            <a:off x="9542083" y="724517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3" name="TextBox 53"/>
          <p:cNvSpPr txBox="1"/>
          <p:nvPr/>
        </p:nvSpPr>
        <p:spPr>
          <a:xfrm>
            <a:off x="10292808" y="7208048"/>
            <a:ext cx="5150414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Future Recommendations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5112796" y="7208048"/>
            <a:ext cx="660851" cy="479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3047D-BE06-044A-7CF3-78F1F92C338F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600075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2836" y="2672549"/>
            <a:ext cx="13802329" cy="7753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0967" lvl="1" indent="-435483" algn="just">
              <a:lnSpc>
                <a:spcPts val="5647"/>
              </a:lnSpc>
              <a:buFont typeface="Arial"/>
              <a:buChar char="•"/>
            </a:pPr>
            <a:r>
              <a:rPr lang="en-US" sz="40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Focus: Mobile app development for local service discovery</a:t>
            </a:r>
          </a:p>
          <a:p>
            <a:pPr algn="just">
              <a:lnSpc>
                <a:spcPts val="5647"/>
              </a:lnSpc>
            </a:pPr>
            <a:endParaRPr lang="en-US" sz="40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70967" lvl="1" indent="-435483" algn="just">
              <a:lnSpc>
                <a:spcPts val="5647"/>
              </a:lnSpc>
              <a:buFont typeface="Arial"/>
              <a:buChar char="•"/>
            </a:pPr>
            <a:r>
              <a:rPr lang="en-US" sz="40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Organization: Cardiff School of Technology, ICBT Campus</a:t>
            </a:r>
          </a:p>
          <a:p>
            <a:pPr algn="just">
              <a:lnSpc>
                <a:spcPts val="5647"/>
              </a:lnSpc>
            </a:pPr>
            <a:endParaRPr lang="en-US" sz="40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70967" lvl="1" indent="-435483" algn="just">
              <a:lnSpc>
                <a:spcPts val="5647"/>
              </a:lnSpc>
              <a:buFont typeface="Arial"/>
              <a:buChar char="•"/>
            </a:pPr>
            <a:r>
              <a:rPr lang="en-US" sz="40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Addresses digital transformation in Sri Lanka’s service sector</a:t>
            </a:r>
          </a:p>
          <a:p>
            <a:pPr algn="just">
              <a:lnSpc>
                <a:spcPts val="5647"/>
              </a:lnSpc>
            </a:pPr>
            <a:endParaRPr lang="en-US" sz="40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870967" lvl="1" indent="-435483" algn="just">
              <a:lnSpc>
                <a:spcPts val="5647"/>
              </a:lnSpc>
              <a:buFont typeface="Arial"/>
              <a:buChar char="•"/>
            </a:pPr>
            <a:r>
              <a:rPr lang="en-US" sz="40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Enhances accessibility for consumers and providers</a:t>
            </a:r>
          </a:p>
          <a:p>
            <a:pPr algn="just">
              <a:lnSpc>
                <a:spcPts val="5647"/>
              </a:lnSpc>
            </a:pPr>
            <a:endParaRPr lang="en-US" sz="40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252E7A-D7FA-2E71-4D40-53FD32D83426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429769"/>
            <a:ext cx="9512262" cy="2845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BACKGROUND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6889" y="3966608"/>
            <a:ext cx="14269305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Sri Lanka’s digital growth: High smartphone penetration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Gap in local service discovery: Reliance on word-of-mouth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SMEs lack digital visibility, limiting market reach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Locato: A solution for efficient, trustworthy service access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DF02E9-8F06-D00C-389C-93784CCCB7A5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75950" y="876300"/>
            <a:ext cx="10536100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78904" y="3145392"/>
            <a:ext cx="13105277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Inefficient service discovery: Time-consuming, unreliable methods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Lack of digital presence for small businesses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Information asymmetry: No verified service information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Hinders economic growth and consumer trust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5FF79-9E16-8060-C0CD-20200EE68FCF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noFill/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72877" y="3534516"/>
            <a:ext cx="14615123" cy="507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Locato: Cross-platform mobile app for service discovery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Features: Search, filter, map view, reviews, admin verification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Built with MERN stack, React Native, OpenStreetMap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Empowers users and providers, promotes digital inclusion</a:t>
            </a:r>
          </a:p>
          <a:p>
            <a:pPr algn="l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709008" y="-1249365"/>
            <a:ext cx="4556130" cy="4556130"/>
          </a:xfrm>
          <a:custGeom>
            <a:avLst/>
            <a:gdLst/>
            <a:ahLst/>
            <a:cxnLst/>
            <a:rect l="l" t="t" r="r" b="b"/>
            <a:pathLst>
              <a:path w="4556130" h="4556130">
                <a:moveTo>
                  <a:pt x="0" y="0"/>
                </a:moveTo>
                <a:lnTo>
                  <a:pt x="4556131" y="0"/>
                </a:lnTo>
                <a:lnTo>
                  <a:pt x="4556131" y="4556130"/>
                </a:lnTo>
                <a:lnTo>
                  <a:pt x="0" y="455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539073" y="2588366"/>
            <a:ext cx="1295991" cy="1295991"/>
          </a:xfrm>
          <a:custGeom>
            <a:avLst/>
            <a:gdLst/>
            <a:ahLst/>
            <a:cxnLst/>
            <a:rect l="l" t="t" r="r" b="b"/>
            <a:pathLst>
              <a:path w="1295991" h="1295991">
                <a:moveTo>
                  <a:pt x="0" y="0"/>
                </a:moveTo>
                <a:lnTo>
                  <a:pt x="1295992" y="0"/>
                </a:lnTo>
                <a:lnTo>
                  <a:pt x="1295992" y="1295992"/>
                </a:lnTo>
                <a:lnTo>
                  <a:pt x="0" y="1295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>
            <a:off x="488343" y="5688994"/>
            <a:ext cx="1346722" cy="1346722"/>
          </a:xfrm>
          <a:custGeom>
            <a:avLst/>
            <a:gdLst/>
            <a:ahLst/>
            <a:cxnLst/>
            <a:rect l="l" t="t" r="r" b="b"/>
            <a:pathLst>
              <a:path w="1346722" h="1346722">
                <a:moveTo>
                  <a:pt x="0" y="0"/>
                </a:moveTo>
                <a:lnTo>
                  <a:pt x="1346722" y="0"/>
                </a:lnTo>
                <a:lnTo>
                  <a:pt x="1346722" y="1346722"/>
                </a:lnTo>
                <a:lnTo>
                  <a:pt x="0" y="1346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277873" y="7218428"/>
            <a:ext cx="1767660" cy="1767660"/>
          </a:xfrm>
          <a:custGeom>
            <a:avLst/>
            <a:gdLst/>
            <a:ahLst/>
            <a:cxnLst/>
            <a:rect l="l" t="t" r="r" b="b"/>
            <a:pathLst>
              <a:path w="1767660" h="1767660">
                <a:moveTo>
                  <a:pt x="0" y="0"/>
                </a:moveTo>
                <a:lnTo>
                  <a:pt x="1767661" y="0"/>
                </a:lnTo>
                <a:lnTo>
                  <a:pt x="1767661" y="1767661"/>
                </a:lnTo>
                <a:lnTo>
                  <a:pt x="0" y="1767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6"/>
          <p:cNvSpPr/>
          <p:nvPr/>
        </p:nvSpPr>
        <p:spPr>
          <a:xfrm>
            <a:off x="539073" y="4262758"/>
            <a:ext cx="1245260" cy="1245260"/>
          </a:xfrm>
          <a:custGeom>
            <a:avLst/>
            <a:gdLst/>
            <a:ahLst/>
            <a:cxnLst/>
            <a:rect l="l" t="t" r="r" b="b"/>
            <a:pathLst>
              <a:path w="1245260" h="1245260">
                <a:moveTo>
                  <a:pt x="0" y="0"/>
                </a:moveTo>
                <a:lnTo>
                  <a:pt x="1245261" y="0"/>
                </a:lnTo>
                <a:lnTo>
                  <a:pt x="1245261" y="1245261"/>
                </a:lnTo>
                <a:lnTo>
                  <a:pt x="0" y="12452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17"/>
          <p:cNvSpPr txBox="1"/>
          <p:nvPr/>
        </p:nvSpPr>
        <p:spPr>
          <a:xfrm>
            <a:off x="4966229" y="1193263"/>
            <a:ext cx="1063360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PROPOSED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40A44D-F043-78EB-0A96-141422BCD689}"/>
              </a:ext>
            </a:extLst>
          </p:cNvPr>
          <p:cNvSpPr txBox="1"/>
          <p:nvPr/>
        </p:nvSpPr>
        <p:spPr>
          <a:xfrm>
            <a:off x="16836152" y="928985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803</Words>
  <Application>Microsoft Office PowerPoint</Application>
  <PresentationFormat>Custom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Century Gothic Paneuropean Bold</vt:lpstr>
      <vt:lpstr>Calibri</vt:lpstr>
      <vt:lpstr>Arial</vt:lpstr>
      <vt:lpstr>Times New Roman</vt:lpstr>
      <vt:lpstr>Century Gothic Paneuropean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cp:lastModifiedBy>Pasan Sasmika</cp:lastModifiedBy>
  <cp:revision>7</cp:revision>
  <dcterms:created xsi:type="dcterms:W3CDTF">2006-08-16T00:00:00Z</dcterms:created>
  <dcterms:modified xsi:type="dcterms:W3CDTF">2025-09-07T10:49:18Z</dcterms:modified>
  <dc:identifier>DAGyRzWLrfA</dc:identifier>
</cp:coreProperties>
</file>