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0" r:id="rId4"/>
    <p:sldId id="276" r:id="rId5"/>
    <p:sldId id="261" r:id="rId6"/>
    <p:sldId id="258" r:id="rId7"/>
    <p:sldId id="279" r:id="rId8"/>
    <p:sldId id="280" r:id="rId9"/>
    <p:sldId id="281" r:id="rId10"/>
    <p:sldId id="269" r:id="rId11"/>
    <p:sldId id="278" r:id="rId12"/>
    <p:sldId id="277" r:id="rId13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2B3yLk9l1MAkOtDAiA46jMHtg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1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1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5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" name="Google Shape;922;p22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2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2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38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02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58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bc61db6c88_0_48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2bc61db6c88_0_48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2bc61db6c88_0_4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c61db6c88_0_51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2bc61db6c88_0_51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2bc61db6c88_0_5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自定义版式">
  <p:cSld name="2_自定义版式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c61db6c88_0_523"/>
          <p:cNvSpPr>
            <a:spLocks noGrp="1"/>
          </p:cNvSpPr>
          <p:nvPr>
            <p:ph type="pic" idx="2"/>
          </p:nvPr>
        </p:nvSpPr>
        <p:spPr>
          <a:xfrm>
            <a:off x="3027005" y="2294412"/>
            <a:ext cx="6138900" cy="21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自定义版式">
  <p:cSld name="4_自定义版式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61db6c88_0_528"/>
          <p:cNvSpPr>
            <a:spLocks noGrp="1"/>
          </p:cNvSpPr>
          <p:nvPr>
            <p:ph type="pic" idx="2"/>
          </p:nvPr>
        </p:nvSpPr>
        <p:spPr>
          <a:xfrm>
            <a:off x="2491702" y="2599029"/>
            <a:ext cx="1524300" cy="1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2bc61db6c88_0_528"/>
          <p:cNvSpPr>
            <a:spLocks noGrp="1"/>
          </p:cNvSpPr>
          <p:nvPr>
            <p:ph type="pic" idx="3"/>
          </p:nvPr>
        </p:nvSpPr>
        <p:spPr>
          <a:xfrm>
            <a:off x="5333813" y="2599029"/>
            <a:ext cx="1524300" cy="1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g2bc61db6c88_0_528"/>
          <p:cNvSpPr>
            <a:spLocks noGrp="1"/>
          </p:cNvSpPr>
          <p:nvPr>
            <p:ph type="pic" idx="4"/>
          </p:nvPr>
        </p:nvSpPr>
        <p:spPr>
          <a:xfrm>
            <a:off x="8175922" y="2599029"/>
            <a:ext cx="1524300" cy="1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bc61db6c88_0_48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2bc61db6c88_0_4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c61db6c88_0_48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bc61db6c88_0_48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2bc61db6c88_0_4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bc61db6c88_0_4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2bc61db6c88_0_4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2bc61db6c88_0_49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bc61db6c88_0_4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bc61db6c88_0_4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bc61db6c88_0_4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c61db6c88_0_50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2bc61db6c88_0_50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2bc61db6c88_0_5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bc61db6c88_0_50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2bc61db6c88_0_5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c61db6c88_0_507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2bc61db6c88_0_50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2bc61db6c88_0_50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2bc61db6c88_0_50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2bc61db6c88_0_5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c61db6c88_0_51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2bc61db6c88_0_5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c61db6c88_0_4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bc61db6c88_0_4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bc61db6c88_0_4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</p:sldLayoutIdLst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l="9479" t="20556" r="9479" b="22407"/>
          <a:stretch/>
        </p:blipFill>
        <p:spPr>
          <a:xfrm>
            <a:off x="6218790" y="1848256"/>
            <a:ext cx="6112847" cy="295720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6701986" y="2438528"/>
            <a:ext cx="51464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6AE7FF"/>
                </a:solidFill>
                <a:latin typeface="Arial"/>
                <a:ea typeface="Arial"/>
                <a:cs typeface="Arial"/>
                <a:sym typeface="Arial"/>
              </a:rPr>
              <a:t>Home Monitoring System</a:t>
            </a:r>
            <a:endParaRPr sz="3600" b="1" i="0" u="none" strike="noStrike" cap="none" dirty="0">
              <a:solidFill>
                <a:srgbClr val="6AE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8418785" y="3789293"/>
            <a:ext cx="20652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dirty="0">
              <a:solidFill>
                <a:srgbClr val="212121"/>
              </a:solidFill>
            </a:endParaRPr>
          </a:p>
        </p:txBody>
      </p:sp>
      <p:pic>
        <p:nvPicPr>
          <p:cNvPr id="73" name="Google Shape;73;p1" descr="7393e6d2fc74159836bb16d23f5ad70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5378" y="-104990"/>
            <a:ext cx="6817361" cy="686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"/>
          <p:cNvSpPr/>
          <p:nvPr/>
        </p:nvSpPr>
        <p:spPr>
          <a:xfrm>
            <a:off x="5181600" y="2840377"/>
            <a:ext cx="5604378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Start with a Clear Plan</a:t>
            </a:r>
            <a:r>
              <a:rPr lang="en-US" sz="1200" dirty="0">
                <a:solidFill>
                  <a:schemeClr val="tx1"/>
                </a:solidFill>
              </a:rPr>
              <a:t>: Define the scope and objectives of your project clearly before beginning the development process.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Modular Design</a:t>
            </a:r>
            <a:r>
              <a:rPr lang="en-US" sz="1200" dirty="0">
                <a:solidFill>
                  <a:schemeClr val="tx1"/>
                </a:solidFill>
              </a:rPr>
              <a:t>: Design your system in a modular way so that components can be tested and replaced independently.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Thorough Testing</a:t>
            </a:r>
            <a:r>
              <a:rPr lang="en-US" sz="1200" dirty="0">
                <a:solidFill>
                  <a:schemeClr val="tx1"/>
                </a:solidFill>
              </a:rPr>
              <a:t>: Conduct thorough testing under different conditions to ensure reliability and robustness.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Documentation</a:t>
            </a:r>
            <a:r>
              <a:rPr lang="en-US" sz="1200" dirty="0">
                <a:solidFill>
                  <a:schemeClr val="tx1"/>
                </a:solidFill>
              </a:rPr>
              <a:t>: Keep detailed documentation of your design, code, and troubleshooting steps to facilitate future modifications and improvements.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Community Resources</a:t>
            </a:r>
            <a:r>
              <a:rPr lang="en-US" sz="1200" dirty="0">
                <a:solidFill>
                  <a:schemeClr val="tx1"/>
                </a:solidFill>
              </a:rPr>
              <a:t>: Utilize online communities and resources for troubleshooting and gaining insights into best practices.</a:t>
            </a:r>
            <a:endParaRPr sz="12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2050" name="Picture 2" descr="Technology Robot Images - Free Download on Freepik">
            <a:extLst>
              <a:ext uri="{FF2B5EF4-FFF2-40B4-BE49-F238E27FC236}">
                <a16:creationId xmlns:a16="http://schemas.microsoft.com/office/drawing/2014/main" id="{9D38D9E1-7771-FBE8-E311-67DEB6755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1" t="1886" r="13101" b="1886"/>
          <a:stretch/>
        </p:blipFill>
        <p:spPr bwMode="auto">
          <a:xfrm>
            <a:off x="1472697" y="1745029"/>
            <a:ext cx="3096202" cy="4009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35" name="Google Shape;535;p14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536" name="Google Shape;536;p14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  <a:endParaRPr dirty="0"/>
            </a:p>
          </p:txBody>
        </p:sp>
      </p:grpSp>
      <p:sp>
        <p:nvSpPr>
          <p:cNvPr id="538" name="Google Shape;538;p14"/>
          <p:cNvSpPr txBox="1"/>
          <p:nvPr/>
        </p:nvSpPr>
        <p:spPr>
          <a:xfrm>
            <a:off x="960755" y="481330"/>
            <a:ext cx="58200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Advices for future researchers</a:t>
            </a:r>
            <a:endParaRPr sz="1600" b="1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pic>
        <p:nvPicPr>
          <p:cNvPr id="3" name="Graphic 2" descr="Teacher outline">
            <a:extLst>
              <a:ext uri="{FF2B5EF4-FFF2-40B4-BE49-F238E27FC236}">
                <a16:creationId xmlns:a16="http://schemas.microsoft.com/office/drawing/2014/main" id="{6E1856BA-5958-A981-FBDD-FECC6E0C1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616" y="1946797"/>
            <a:ext cx="786384" cy="78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"/>
          <p:cNvSpPr/>
          <p:nvPr/>
        </p:nvSpPr>
        <p:spPr>
          <a:xfrm>
            <a:off x="5181600" y="2840377"/>
            <a:ext cx="5604378" cy="311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Remote Monitoring and Control</a:t>
            </a:r>
            <a:r>
              <a:rPr lang="en-US" sz="1200" dirty="0">
                <a:solidFill>
                  <a:schemeClr val="tx1"/>
                </a:solidFill>
              </a:rPr>
              <a:t>: Integrate IoT capabilities to allow remote monitoring and control of the home monitoring system through a smartphone app.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Advanced Analytics</a:t>
            </a:r>
            <a:r>
              <a:rPr lang="en-US" sz="1200" dirty="0">
                <a:solidFill>
                  <a:schemeClr val="tx1"/>
                </a:solidFill>
              </a:rPr>
              <a:t>: Implement data analytics to provide insights and trends based on sensor data, enhancing predictive maintenance and security.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Voice Control</a:t>
            </a:r>
            <a:r>
              <a:rPr lang="en-US" sz="1200" dirty="0">
                <a:solidFill>
                  <a:schemeClr val="tx1"/>
                </a:solidFill>
              </a:rPr>
              <a:t>: Add voice control capabilities using platforms like Amazon Alexa or Google Assistant for hands-free operation.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Enhanced Security Features</a:t>
            </a:r>
            <a:r>
              <a:rPr lang="en-US" sz="1200" dirty="0">
                <a:solidFill>
                  <a:schemeClr val="tx1"/>
                </a:solidFill>
              </a:rPr>
              <a:t>: Integrate facial recognition or fingerprint sensors for enhanced security at the door.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Energy Management</a:t>
            </a:r>
            <a:r>
              <a:rPr lang="en-US" sz="1200" dirty="0">
                <a:solidFill>
                  <a:schemeClr val="tx1"/>
                </a:solidFill>
              </a:rPr>
              <a:t>: Implement smart energy management systems to optimize power consumption based on real-time data and usage patterns.</a:t>
            </a:r>
            <a:endParaRPr sz="12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1026" name="Picture 2" descr="Future tech advanced robot, on neon blue color background 26505588 Stock  Photo at Vecteezy">
            <a:extLst>
              <a:ext uri="{FF2B5EF4-FFF2-40B4-BE49-F238E27FC236}">
                <a16:creationId xmlns:a16="http://schemas.microsoft.com/office/drawing/2014/main" id="{2D7ED6FE-5A23-FB27-FEEC-65C843524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" r="15283"/>
          <a:stretch/>
        </p:blipFill>
        <p:spPr bwMode="auto">
          <a:xfrm>
            <a:off x="1406022" y="1745029"/>
            <a:ext cx="3162877" cy="4009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35" name="Google Shape;535;p14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536" name="Google Shape;536;p14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</a:rPr>
                <a:t>5</a:t>
              </a:r>
              <a:endParaRPr dirty="0"/>
            </a:p>
          </p:txBody>
        </p:sp>
      </p:grpSp>
      <p:sp>
        <p:nvSpPr>
          <p:cNvPr id="538" name="Google Shape;538;p14"/>
          <p:cNvSpPr txBox="1"/>
          <p:nvPr/>
        </p:nvSpPr>
        <p:spPr>
          <a:xfrm>
            <a:off x="960755" y="481330"/>
            <a:ext cx="58200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Implementations</a:t>
            </a:r>
            <a:endParaRPr sz="1600" b="1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pic>
        <p:nvPicPr>
          <p:cNvPr id="4" name="Graphic 3" descr="Artificial Intelligence outline">
            <a:extLst>
              <a:ext uri="{FF2B5EF4-FFF2-40B4-BE49-F238E27FC236}">
                <a16:creationId xmlns:a16="http://schemas.microsoft.com/office/drawing/2014/main" id="{68A3B95D-7D32-8D81-88DE-B82113F4A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943099"/>
            <a:ext cx="786384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22" descr="7393e6d2fc74159836bb16d23f5ad70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890" y="-2540"/>
            <a:ext cx="6817360" cy="686371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22"/>
          <p:cNvSpPr txBox="1"/>
          <p:nvPr/>
        </p:nvSpPr>
        <p:spPr>
          <a:xfrm>
            <a:off x="5632315" y="2399030"/>
            <a:ext cx="619986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6AE7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7384642" y="3572510"/>
            <a:ext cx="444754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lnSpc>
                <a:spcPct val="150000"/>
              </a:lnSpc>
              <a:buClr>
                <a:srgbClr val="6AE7FF"/>
              </a:buClr>
              <a:buSzPts val="1200"/>
            </a:pP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your attention and interest in our Home Monitoring System project. Your feedback and questions are greatly appreciated!</a:t>
            </a:r>
            <a:endParaRPr sz="1200" b="1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6"/>
          <p:cNvSpPr/>
          <p:nvPr/>
        </p:nvSpPr>
        <p:spPr>
          <a:xfrm rot="5400000">
            <a:off x="2724228" y="2361915"/>
            <a:ext cx="1797639" cy="161427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BF1F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6"/>
          <p:cNvSpPr/>
          <p:nvPr/>
        </p:nvSpPr>
        <p:spPr>
          <a:xfrm rot="5400000">
            <a:off x="306720" y="2361915"/>
            <a:ext cx="1797639" cy="161427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BF1F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6"/>
          <p:cNvSpPr/>
          <p:nvPr/>
        </p:nvSpPr>
        <p:spPr>
          <a:xfrm rot="5400000">
            <a:off x="453327" y="2493571"/>
            <a:ext cx="1504425" cy="135097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6"/>
          <p:cNvSpPr/>
          <p:nvPr/>
        </p:nvSpPr>
        <p:spPr>
          <a:xfrm rot="5400000">
            <a:off x="2870835" y="2493571"/>
            <a:ext cx="1504425" cy="135097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6"/>
          <p:cNvSpPr/>
          <p:nvPr/>
        </p:nvSpPr>
        <p:spPr>
          <a:xfrm rot="5400000">
            <a:off x="2524834" y="3037689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6"/>
          <p:cNvSpPr/>
          <p:nvPr/>
        </p:nvSpPr>
        <p:spPr>
          <a:xfrm rot="16200000" flipH="1">
            <a:off x="3613079" y="3037689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6"/>
          <p:cNvSpPr/>
          <p:nvPr/>
        </p:nvSpPr>
        <p:spPr>
          <a:xfrm rot="5400000">
            <a:off x="107326" y="3037689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6"/>
          <p:cNvSpPr/>
          <p:nvPr/>
        </p:nvSpPr>
        <p:spPr>
          <a:xfrm rot="16200000" flipH="1">
            <a:off x="1195571" y="3037689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16"/>
          <p:cNvGrpSpPr/>
          <p:nvPr/>
        </p:nvGrpSpPr>
        <p:grpSpPr>
          <a:xfrm>
            <a:off x="107218" y="4340894"/>
            <a:ext cx="2196641" cy="478690"/>
            <a:chOff x="8402844" y="5208392"/>
            <a:chExt cx="1732804" cy="562644"/>
          </a:xfrm>
        </p:grpSpPr>
        <p:sp>
          <p:nvSpPr>
            <p:cNvPr id="673" name="Google Shape;673;p16"/>
            <p:cNvSpPr txBox="1"/>
            <p:nvPr/>
          </p:nvSpPr>
          <p:spPr>
            <a:xfrm>
              <a:off x="8402844" y="5401745"/>
              <a:ext cx="173280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6"/>
            <p:cNvSpPr txBox="1"/>
            <p:nvPr/>
          </p:nvSpPr>
          <p:spPr>
            <a:xfrm>
              <a:off x="8402844" y="5208392"/>
              <a:ext cx="173280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p16"/>
          <p:cNvSpPr txBox="1"/>
          <p:nvPr/>
        </p:nvSpPr>
        <p:spPr>
          <a:xfrm>
            <a:off x="2544103" y="4340893"/>
            <a:ext cx="219664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DEMONSTRATION</a:t>
            </a:r>
            <a:endParaRPr lang="en-US"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59;p16">
            <a:extLst>
              <a:ext uri="{FF2B5EF4-FFF2-40B4-BE49-F238E27FC236}">
                <a16:creationId xmlns:a16="http://schemas.microsoft.com/office/drawing/2014/main" id="{B69F5C8D-1DAF-6EE9-E86E-4565C9F9FEB8}"/>
              </a:ext>
            </a:extLst>
          </p:cNvPr>
          <p:cNvSpPr/>
          <p:nvPr/>
        </p:nvSpPr>
        <p:spPr>
          <a:xfrm rot="5400000">
            <a:off x="10010074" y="2346301"/>
            <a:ext cx="1797639" cy="161427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BF1F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61;p16">
            <a:extLst>
              <a:ext uri="{FF2B5EF4-FFF2-40B4-BE49-F238E27FC236}">
                <a16:creationId xmlns:a16="http://schemas.microsoft.com/office/drawing/2014/main" id="{77138D56-CAEA-018B-3CE7-AB154561FA62}"/>
              </a:ext>
            </a:extLst>
          </p:cNvPr>
          <p:cNvSpPr/>
          <p:nvPr/>
        </p:nvSpPr>
        <p:spPr>
          <a:xfrm rot="5400000">
            <a:off x="5067195" y="2361915"/>
            <a:ext cx="1797639" cy="161427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BF1F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662;p16">
            <a:extLst>
              <a:ext uri="{FF2B5EF4-FFF2-40B4-BE49-F238E27FC236}">
                <a16:creationId xmlns:a16="http://schemas.microsoft.com/office/drawing/2014/main" id="{843BD080-1F0B-13BD-64CB-9D48A604C7EB}"/>
              </a:ext>
            </a:extLst>
          </p:cNvPr>
          <p:cNvSpPr/>
          <p:nvPr/>
        </p:nvSpPr>
        <p:spPr>
          <a:xfrm rot="5400000">
            <a:off x="5213802" y="2493571"/>
            <a:ext cx="1504425" cy="135097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663;p16">
            <a:extLst>
              <a:ext uri="{FF2B5EF4-FFF2-40B4-BE49-F238E27FC236}">
                <a16:creationId xmlns:a16="http://schemas.microsoft.com/office/drawing/2014/main" id="{9066740B-0D70-9CE0-9033-D6261A6C4A09}"/>
              </a:ext>
            </a:extLst>
          </p:cNvPr>
          <p:cNvSpPr/>
          <p:nvPr/>
        </p:nvSpPr>
        <p:spPr>
          <a:xfrm rot="5400000">
            <a:off x="10156682" y="2477957"/>
            <a:ext cx="1504425" cy="135097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665;p16">
            <a:extLst>
              <a:ext uri="{FF2B5EF4-FFF2-40B4-BE49-F238E27FC236}">
                <a16:creationId xmlns:a16="http://schemas.microsoft.com/office/drawing/2014/main" id="{78CE7668-1617-F652-C869-F55F3606DE02}"/>
              </a:ext>
            </a:extLst>
          </p:cNvPr>
          <p:cNvSpPr/>
          <p:nvPr/>
        </p:nvSpPr>
        <p:spPr>
          <a:xfrm rot="5400000">
            <a:off x="9810680" y="3022075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66;p16">
            <a:extLst>
              <a:ext uri="{FF2B5EF4-FFF2-40B4-BE49-F238E27FC236}">
                <a16:creationId xmlns:a16="http://schemas.microsoft.com/office/drawing/2014/main" id="{6E1AD281-D69F-0193-C7AB-755776B14C3D}"/>
              </a:ext>
            </a:extLst>
          </p:cNvPr>
          <p:cNvSpPr/>
          <p:nvPr/>
        </p:nvSpPr>
        <p:spPr>
          <a:xfrm rot="16200000" flipH="1">
            <a:off x="10898925" y="3022075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68;p16">
            <a:extLst>
              <a:ext uri="{FF2B5EF4-FFF2-40B4-BE49-F238E27FC236}">
                <a16:creationId xmlns:a16="http://schemas.microsoft.com/office/drawing/2014/main" id="{344AD4BB-B309-CA06-1513-6F3B0F7E7DDE}"/>
              </a:ext>
            </a:extLst>
          </p:cNvPr>
          <p:cNvSpPr/>
          <p:nvPr/>
        </p:nvSpPr>
        <p:spPr>
          <a:xfrm rot="5400000">
            <a:off x="4867801" y="3037689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669;p16">
            <a:extLst>
              <a:ext uri="{FF2B5EF4-FFF2-40B4-BE49-F238E27FC236}">
                <a16:creationId xmlns:a16="http://schemas.microsoft.com/office/drawing/2014/main" id="{29262F08-6A11-4214-AC28-338280F3FF6C}"/>
              </a:ext>
            </a:extLst>
          </p:cNvPr>
          <p:cNvSpPr/>
          <p:nvPr/>
        </p:nvSpPr>
        <p:spPr>
          <a:xfrm rot="16200000" flipH="1">
            <a:off x="5956046" y="3037689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672;p16">
            <a:extLst>
              <a:ext uri="{FF2B5EF4-FFF2-40B4-BE49-F238E27FC236}">
                <a16:creationId xmlns:a16="http://schemas.microsoft.com/office/drawing/2014/main" id="{4F4150FA-993B-0E4F-C68B-1A0FEE9E598D}"/>
              </a:ext>
            </a:extLst>
          </p:cNvPr>
          <p:cNvGrpSpPr/>
          <p:nvPr/>
        </p:nvGrpSpPr>
        <p:grpSpPr>
          <a:xfrm>
            <a:off x="4867693" y="4340894"/>
            <a:ext cx="2196641" cy="602225"/>
            <a:chOff x="8402844" y="5208392"/>
            <a:chExt cx="1732804" cy="707846"/>
          </a:xfrm>
        </p:grpSpPr>
        <p:sp>
          <p:nvSpPr>
            <p:cNvPr id="22" name="Google Shape;673;p16">
              <a:extLst>
                <a:ext uri="{FF2B5EF4-FFF2-40B4-BE49-F238E27FC236}">
                  <a16:creationId xmlns:a16="http://schemas.microsoft.com/office/drawing/2014/main" id="{AF04F8EA-D704-04C4-E9D8-07C078C3DEA1}"/>
                </a:ext>
              </a:extLst>
            </p:cNvPr>
            <p:cNvSpPr txBox="1"/>
            <p:nvPr/>
          </p:nvSpPr>
          <p:spPr>
            <a:xfrm>
              <a:off x="8402844" y="5401745"/>
              <a:ext cx="173280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74;p16">
              <a:extLst>
                <a:ext uri="{FF2B5EF4-FFF2-40B4-BE49-F238E27FC236}">
                  <a16:creationId xmlns:a16="http://schemas.microsoft.com/office/drawing/2014/main" id="{1E81C0D9-148F-B9C8-EBEF-59D6D9289833}"/>
                </a:ext>
              </a:extLst>
            </p:cNvPr>
            <p:cNvSpPr txBox="1"/>
            <p:nvPr/>
          </p:nvSpPr>
          <p:spPr>
            <a:xfrm>
              <a:off x="8402844" y="5208392"/>
              <a:ext cx="173280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PROBLEM AND OVERCOME</a:t>
              </a:r>
            </a:p>
          </p:txBody>
        </p:sp>
      </p:grpSp>
      <p:sp>
        <p:nvSpPr>
          <p:cNvPr id="24" name="Google Shape;677;p16">
            <a:extLst>
              <a:ext uri="{FF2B5EF4-FFF2-40B4-BE49-F238E27FC236}">
                <a16:creationId xmlns:a16="http://schemas.microsoft.com/office/drawing/2014/main" id="{2D2218C1-FAC0-6173-FC50-37E2C53311C9}"/>
              </a:ext>
            </a:extLst>
          </p:cNvPr>
          <p:cNvSpPr txBox="1"/>
          <p:nvPr/>
        </p:nvSpPr>
        <p:spPr>
          <a:xfrm>
            <a:off x="9753972" y="4300967"/>
            <a:ext cx="2323587" cy="6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FUTURE IMPLEMENTATION</a:t>
            </a:r>
            <a:endParaRPr lang="en-US"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9;p16">
            <a:extLst>
              <a:ext uri="{FF2B5EF4-FFF2-40B4-BE49-F238E27FC236}">
                <a16:creationId xmlns:a16="http://schemas.microsoft.com/office/drawing/2014/main" id="{01B18665-FD28-6F89-AC99-FD6DF60156A9}"/>
              </a:ext>
            </a:extLst>
          </p:cNvPr>
          <p:cNvSpPr/>
          <p:nvPr/>
        </p:nvSpPr>
        <p:spPr>
          <a:xfrm rot="5400000">
            <a:off x="7560679" y="2361916"/>
            <a:ext cx="1797639" cy="161427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BF1F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63;p16">
            <a:extLst>
              <a:ext uri="{FF2B5EF4-FFF2-40B4-BE49-F238E27FC236}">
                <a16:creationId xmlns:a16="http://schemas.microsoft.com/office/drawing/2014/main" id="{21EE91B9-E773-273F-7ACD-3422F7DDCAA8}"/>
              </a:ext>
            </a:extLst>
          </p:cNvPr>
          <p:cNvSpPr/>
          <p:nvPr/>
        </p:nvSpPr>
        <p:spPr>
          <a:xfrm rot="5400000">
            <a:off x="7707287" y="2493572"/>
            <a:ext cx="1504425" cy="135097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65;p16">
            <a:extLst>
              <a:ext uri="{FF2B5EF4-FFF2-40B4-BE49-F238E27FC236}">
                <a16:creationId xmlns:a16="http://schemas.microsoft.com/office/drawing/2014/main" id="{FF673508-DBC4-CC4D-D844-ADEF57436306}"/>
              </a:ext>
            </a:extLst>
          </p:cNvPr>
          <p:cNvSpPr/>
          <p:nvPr/>
        </p:nvSpPr>
        <p:spPr>
          <a:xfrm rot="5400000">
            <a:off x="7361285" y="3037690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66;p16">
            <a:extLst>
              <a:ext uri="{FF2B5EF4-FFF2-40B4-BE49-F238E27FC236}">
                <a16:creationId xmlns:a16="http://schemas.microsoft.com/office/drawing/2014/main" id="{37D88A28-887F-27F5-3796-2162AF8F59FC}"/>
              </a:ext>
            </a:extLst>
          </p:cNvPr>
          <p:cNvSpPr/>
          <p:nvPr/>
        </p:nvSpPr>
        <p:spPr>
          <a:xfrm rot="16200000" flipH="1">
            <a:off x="8449531" y="3037690"/>
            <a:ext cx="1108180" cy="262727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77;p16">
            <a:extLst>
              <a:ext uri="{FF2B5EF4-FFF2-40B4-BE49-F238E27FC236}">
                <a16:creationId xmlns:a16="http://schemas.microsoft.com/office/drawing/2014/main" id="{4BEA8E9F-5E9A-5C5C-1236-80FA76302B2E}"/>
              </a:ext>
            </a:extLst>
          </p:cNvPr>
          <p:cNvSpPr txBox="1"/>
          <p:nvPr/>
        </p:nvSpPr>
        <p:spPr>
          <a:xfrm>
            <a:off x="7304578" y="4316582"/>
            <a:ext cx="23235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ADVICES FOR FUTURE</a:t>
            </a:r>
            <a:endParaRPr lang="en-US"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2844645" y="4477388"/>
            <a:ext cx="6226327" cy="1708120"/>
            <a:chOff x="8402844" y="5019816"/>
            <a:chExt cx="4352880" cy="1708120"/>
          </a:xfrm>
        </p:grpSpPr>
        <p:sp>
          <p:nvSpPr>
            <p:cNvPr id="147" name="Google Shape;147;p5"/>
            <p:cNvSpPr txBox="1"/>
            <p:nvPr/>
          </p:nvSpPr>
          <p:spPr>
            <a:xfrm>
              <a:off x="8402844" y="5019816"/>
              <a:ext cx="4352880" cy="170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>
                <a:lnSpc>
                  <a:spcPct val="150000"/>
                </a:lnSpc>
                <a:buClr>
                  <a:srgbClr val="10FBFE"/>
                </a:buClr>
                <a:buSzPts val="1200"/>
              </a:pP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Welcome to the presentation of our home monitoring system project, a versatile robotics project designed to enhance home security and automation using an Arduino Uno microcontroller. The system integrates multiple sensors and actuators to provide real-time monitoring and response to various environmental and security conditions within a home.</a:t>
              </a:r>
              <a:endParaRPr lang="en-US" b="0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11453691" y="5036936"/>
              <a:ext cx="1302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2643299" y="1511654"/>
            <a:ext cx="6751527" cy="2848092"/>
            <a:chOff x="1584401" y="1903846"/>
            <a:chExt cx="9062675" cy="3823037"/>
          </a:xfrm>
        </p:grpSpPr>
        <p:grpSp>
          <p:nvGrpSpPr>
            <p:cNvPr id="150" name="Google Shape;150;p5"/>
            <p:cNvGrpSpPr/>
            <p:nvPr/>
          </p:nvGrpSpPr>
          <p:grpSpPr>
            <a:xfrm>
              <a:off x="1584401" y="3589771"/>
              <a:ext cx="9062674" cy="2137112"/>
              <a:chOff x="1584401" y="3589771"/>
              <a:chExt cx="9062674" cy="2137112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/>
                <a:ahLst/>
                <a:cxnLst/>
                <a:rect l="l" t="t" r="r" b="b"/>
                <a:pathLst>
                  <a:path w="10861985" h="2451015" extrusionOk="0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 rot="10800000" flipH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 rot="-5400000" flipH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 rot="-7679425" flipH="1">
                <a:off x="1546837" y="5397384"/>
                <a:ext cx="460512" cy="64612"/>
              </a:xfrm>
              <a:custGeom>
                <a:avLst/>
                <a:gdLst/>
                <a:ahLst/>
                <a:cxnLst/>
                <a:rect l="l" t="t" r="r" b="b"/>
                <a:pathLst>
                  <a:path w="562727" h="78953" extrusionOk="0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 rot="10800000">
              <a:off x="1584402" y="1903846"/>
              <a:ext cx="9062674" cy="2137112"/>
              <a:chOff x="1584401" y="3589771"/>
              <a:chExt cx="9062674" cy="2137112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/>
                <a:ahLst/>
                <a:cxnLst/>
                <a:rect l="l" t="t" r="r" b="b"/>
                <a:pathLst>
                  <a:path w="10861985" h="2451015" extrusionOk="0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 rot="10800000" flipH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 rot="-5400000" flipH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 rot="-7679425" flipH="1">
                <a:off x="1544456" y="5395003"/>
                <a:ext cx="460512" cy="64612"/>
              </a:xfrm>
              <a:custGeom>
                <a:avLst/>
                <a:gdLst/>
                <a:ahLst/>
                <a:cxnLst/>
                <a:rect l="l" t="t" r="r" b="b"/>
                <a:pathLst>
                  <a:path w="562727" h="78953" extrusionOk="0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" name="Picture 2" descr="A group of electrical devices with wires&#10;&#10;Description automatically generated with medium confidence">
            <a:extLst>
              <a:ext uri="{FF2B5EF4-FFF2-40B4-BE49-F238E27FC236}">
                <a16:creationId xmlns:a16="http://schemas.microsoft.com/office/drawing/2014/main" id="{D990E6C3-45A6-0547-D34B-C0EE7EB68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9" t="40844" r="13481" b="11961"/>
          <a:stretch/>
        </p:blipFill>
        <p:spPr>
          <a:xfrm>
            <a:off x="2951710" y="1896141"/>
            <a:ext cx="6176783" cy="2149050"/>
          </a:xfrm>
          <a:prstGeom prst="rect">
            <a:avLst/>
          </a:prstGeom>
        </p:spPr>
      </p:pic>
      <p:grpSp>
        <p:nvGrpSpPr>
          <p:cNvPr id="171" name="Google Shape;171;p5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172" name="Google Shape;172;p5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174" name="Google Shape;174;p5"/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rgbClr val="10FBFE"/>
                </a:solidFill>
              </a:rPr>
              <a:t>INTRODUCTION</a:t>
            </a:r>
            <a:endParaRPr lang="en-US" sz="1600" b="1" dirty="0">
              <a:solidFill>
                <a:srgbClr val="10FBF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3EA4AF-7755-4528-41D4-7B3B094CE6DA}"/>
              </a:ext>
            </a:extLst>
          </p:cNvPr>
          <p:cNvGrpSpPr/>
          <p:nvPr/>
        </p:nvGrpSpPr>
        <p:grpSpPr>
          <a:xfrm>
            <a:off x="1239438" y="1004706"/>
            <a:ext cx="4856562" cy="2625456"/>
            <a:chOff x="695324" y="1881138"/>
            <a:chExt cx="5153934" cy="3779611"/>
          </a:xfrm>
        </p:grpSpPr>
        <p:sp>
          <p:nvSpPr>
            <p:cNvPr id="898" name="Google Shape;898;p21"/>
            <p:cNvSpPr/>
            <p:nvPr/>
          </p:nvSpPr>
          <p:spPr>
            <a:xfrm flipH="1">
              <a:off x="695325" y="1881138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 flipH="1">
              <a:off x="695325" y="3898623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6" name="Google Shape;906;p21"/>
            <p:cNvGrpSpPr/>
            <p:nvPr/>
          </p:nvGrpSpPr>
          <p:grpSpPr>
            <a:xfrm>
              <a:off x="695324" y="1908261"/>
              <a:ext cx="5153932" cy="1691241"/>
              <a:chOff x="1625570" y="1737929"/>
              <a:chExt cx="5153932" cy="1691241"/>
            </a:xfrm>
          </p:grpSpPr>
          <p:sp>
            <p:nvSpPr>
              <p:cNvPr id="907" name="Google Shape;907;p21"/>
              <p:cNvSpPr/>
              <p:nvPr/>
            </p:nvSpPr>
            <p:spPr>
              <a:xfrm>
                <a:off x="1625570" y="2498768"/>
                <a:ext cx="5153932" cy="930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servo motor operates the door, allowing automated opening and closing based on sensor inputs.</a:t>
                </a:r>
                <a:endParaRPr sz="105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1921919" y="1737929"/>
                <a:ext cx="4096259" cy="48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Servo Motor for Door Control</a:t>
                </a:r>
                <a:endParaRPr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9" name="Google Shape;909;p21"/>
            <p:cNvGrpSpPr/>
            <p:nvPr/>
          </p:nvGrpSpPr>
          <p:grpSpPr>
            <a:xfrm>
              <a:off x="705913" y="3881443"/>
              <a:ext cx="5143344" cy="1735542"/>
              <a:chOff x="1636159" y="1693626"/>
              <a:chExt cx="5143344" cy="1735542"/>
            </a:xfrm>
          </p:grpSpPr>
          <p:sp>
            <p:nvSpPr>
              <p:cNvPr id="910" name="Google Shape;910;p21"/>
              <p:cNvSpPr/>
              <p:nvPr/>
            </p:nvSpPr>
            <p:spPr>
              <a:xfrm>
                <a:off x="1636159" y="2498768"/>
                <a:ext cx="5143344" cy="9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Passive Infrared (PIR) sensor detects the presence of a person. Upon detection, it triggers an alarm system to alert the occupants.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1671059" y="1693626"/>
                <a:ext cx="4597981" cy="841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PIR Sensor for Person Detection and Alarm System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6" name="Google Shape;916;p21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917" name="Google Shape;917;p2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</a:rPr>
                <a:t>2</a:t>
              </a:r>
              <a:endParaRPr dirty="0"/>
            </a:p>
          </p:txBody>
        </p:sp>
      </p:grpSp>
      <p:sp>
        <p:nvSpPr>
          <p:cNvPr id="919" name="Google Shape;919;p21"/>
          <p:cNvSpPr txBox="1"/>
          <p:nvPr/>
        </p:nvSpPr>
        <p:spPr>
          <a:xfrm>
            <a:off x="960755" y="481330"/>
            <a:ext cx="58200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 of working Robot</a:t>
            </a:r>
            <a:endParaRPr sz="1600" b="1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B38EA-6196-C6C2-36F2-05A497F08119}"/>
              </a:ext>
            </a:extLst>
          </p:cNvPr>
          <p:cNvGrpSpPr/>
          <p:nvPr/>
        </p:nvGrpSpPr>
        <p:grpSpPr>
          <a:xfrm>
            <a:off x="1166808" y="3751214"/>
            <a:ext cx="4929192" cy="2746509"/>
            <a:chOff x="695320" y="1881138"/>
            <a:chExt cx="5153938" cy="3953879"/>
          </a:xfrm>
        </p:grpSpPr>
        <p:sp>
          <p:nvSpPr>
            <p:cNvPr id="14" name="Google Shape;898;p21">
              <a:extLst>
                <a:ext uri="{FF2B5EF4-FFF2-40B4-BE49-F238E27FC236}">
                  <a16:creationId xmlns:a16="http://schemas.microsoft.com/office/drawing/2014/main" id="{B9A3A126-1A6C-A138-1BA3-DD010327FF82}"/>
                </a:ext>
              </a:extLst>
            </p:cNvPr>
            <p:cNvSpPr/>
            <p:nvPr/>
          </p:nvSpPr>
          <p:spPr>
            <a:xfrm flipH="1">
              <a:off x="695325" y="1881138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99;p21">
              <a:extLst>
                <a:ext uri="{FF2B5EF4-FFF2-40B4-BE49-F238E27FC236}">
                  <a16:creationId xmlns:a16="http://schemas.microsoft.com/office/drawing/2014/main" id="{D15505E5-8E4B-7483-3DDF-D5995FEB5482}"/>
                </a:ext>
              </a:extLst>
            </p:cNvPr>
            <p:cNvSpPr/>
            <p:nvPr/>
          </p:nvSpPr>
          <p:spPr>
            <a:xfrm flipH="1">
              <a:off x="695324" y="3898624"/>
              <a:ext cx="5153933" cy="1936393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" name="Google Shape;906;p21">
              <a:extLst>
                <a:ext uri="{FF2B5EF4-FFF2-40B4-BE49-F238E27FC236}">
                  <a16:creationId xmlns:a16="http://schemas.microsoft.com/office/drawing/2014/main" id="{BA5B23FB-C2F5-243C-0FD4-E58B0C622BB5}"/>
                </a:ext>
              </a:extLst>
            </p:cNvPr>
            <p:cNvGrpSpPr/>
            <p:nvPr/>
          </p:nvGrpSpPr>
          <p:grpSpPr>
            <a:xfrm>
              <a:off x="695322" y="1970274"/>
              <a:ext cx="5153933" cy="1505810"/>
              <a:chOff x="1625568" y="1799942"/>
              <a:chExt cx="5153933" cy="1505810"/>
            </a:xfrm>
          </p:grpSpPr>
          <p:sp>
            <p:nvSpPr>
              <p:cNvPr id="22" name="Google Shape;907;p21">
                <a:extLst>
                  <a:ext uri="{FF2B5EF4-FFF2-40B4-BE49-F238E27FC236}">
                    <a16:creationId xmlns:a16="http://schemas.microsoft.com/office/drawing/2014/main" id="{4BF1C666-8DBC-1EC3-B90B-D84CA27DFB25}"/>
                  </a:ext>
                </a:extLst>
              </p:cNvPr>
              <p:cNvSpPr/>
              <p:nvPr/>
            </p:nvSpPr>
            <p:spPr>
              <a:xfrm>
                <a:off x="1625568" y="2375352"/>
                <a:ext cx="5153933" cy="9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An Infrared (IR) sensor is used to sense the presence of a person at the door. When someone approaches, the door automatically opens.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908;p21">
                <a:extLst>
                  <a:ext uri="{FF2B5EF4-FFF2-40B4-BE49-F238E27FC236}">
                    <a16:creationId xmlns:a16="http://schemas.microsoft.com/office/drawing/2014/main" id="{C7FD43AF-BC1F-754B-16B7-C6B01EB32653}"/>
                  </a:ext>
                </a:extLst>
              </p:cNvPr>
              <p:cNvSpPr/>
              <p:nvPr/>
            </p:nvSpPr>
            <p:spPr>
              <a:xfrm>
                <a:off x="2568491" y="1799942"/>
                <a:ext cx="3344026" cy="48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 Sensor for Door Activation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09;p21">
              <a:extLst>
                <a:ext uri="{FF2B5EF4-FFF2-40B4-BE49-F238E27FC236}">
                  <a16:creationId xmlns:a16="http://schemas.microsoft.com/office/drawing/2014/main" id="{6144FF48-9FD7-018A-4207-763A082CD751}"/>
                </a:ext>
              </a:extLst>
            </p:cNvPr>
            <p:cNvGrpSpPr/>
            <p:nvPr/>
          </p:nvGrpSpPr>
          <p:grpSpPr>
            <a:xfrm>
              <a:off x="695320" y="3973819"/>
              <a:ext cx="5153933" cy="1774539"/>
              <a:chOff x="1625566" y="1786002"/>
              <a:chExt cx="5153933" cy="1774539"/>
            </a:xfrm>
          </p:grpSpPr>
          <p:sp>
            <p:nvSpPr>
              <p:cNvPr id="20" name="Google Shape;910;p21">
                <a:extLst>
                  <a:ext uri="{FF2B5EF4-FFF2-40B4-BE49-F238E27FC236}">
                    <a16:creationId xmlns:a16="http://schemas.microsoft.com/office/drawing/2014/main" id="{18A5CC7E-1AD3-5933-7783-C58BAA8AECDA}"/>
                  </a:ext>
                </a:extLst>
              </p:cNvPr>
              <p:cNvSpPr/>
              <p:nvPr/>
            </p:nvSpPr>
            <p:spPr>
              <a:xfrm>
                <a:off x="1625566" y="2231372"/>
                <a:ext cx="5153933" cy="1329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MQ-7 sensor detects carbon monoxide levels in the environment. If dangerous levels are detected, an alarm is triggered to alert the occupants.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911;p21">
                <a:extLst>
                  <a:ext uri="{FF2B5EF4-FFF2-40B4-BE49-F238E27FC236}">
                    <a16:creationId xmlns:a16="http://schemas.microsoft.com/office/drawing/2014/main" id="{B40D82EB-DD2E-5839-8E16-25976A29A0A4}"/>
                  </a:ext>
                </a:extLst>
              </p:cNvPr>
              <p:cNvSpPr/>
              <p:nvPr/>
            </p:nvSpPr>
            <p:spPr>
              <a:xfrm>
                <a:off x="2890454" y="1786002"/>
                <a:ext cx="2241974" cy="487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MQ-7 Gas Sensor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64D0B7-5BFB-5982-39AF-582E10B3C2E2}"/>
              </a:ext>
            </a:extLst>
          </p:cNvPr>
          <p:cNvGrpSpPr/>
          <p:nvPr/>
        </p:nvGrpSpPr>
        <p:grpSpPr>
          <a:xfrm>
            <a:off x="6374682" y="1004706"/>
            <a:ext cx="4856563" cy="2625456"/>
            <a:chOff x="695322" y="1881138"/>
            <a:chExt cx="5153936" cy="3779611"/>
          </a:xfrm>
        </p:grpSpPr>
        <p:sp>
          <p:nvSpPr>
            <p:cNvPr id="25" name="Google Shape;898;p21">
              <a:extLst>
                <a:ext uri="{FF2B5EF4-FFF2-40B4-BE49-F238E27FC236}">
                  <a16:creationId xmlns:a16="http://schemas.microsoft.com/office/drawing/2014/main" id="{88BAA61C-5B9B-B59C-EFF8-4BBD1561B1D6}"/>
                </a:ext>
              </a:extLst>
            </p:cNvPr>
            <p:cNvSpPr/>
            <p:nvPr/>
          </p:nvSpPr>
          <p:spPr>
            <a:xfrm flipH="1">
              <a:off x="695325" y="1881138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99;p21">
              <a:extLst>
                <a:ext uri="{FF2B5EF4-FFF2-40B4-BE49-F238E27FC236}">
                  <a16:creationId xmlns:a16="http://schemas.microsoft.com/office/drawing/2014/main" id="{14EB735D-BFDF-F12E-CB0C-3E6165756743}"/>
                </a:ext>
              </a:extLst>
            </p:cNvPr>
            <p:cNvSpPr/>
            <p:nvPr/>
          </p:nvSpPr>
          <p:spPr>
            <a:xfrm flipH="1">
              <a:off x="695325" y="3898623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906;p21">
              <a:extLst>
                <a:ext uri="{FF2B5EF4-FFF2-40B4-BE49-F238E27FC236}">
                  <a16:creationId xmlns:a16="http://schemas.microsoft.com/office/drawing/2014/main" id="{04020FF6-E93F-8E8B-540B-D7FB7FFDF455}"/>
                </a:ext>
              </a:extLst>
            </p:cNvPr>
            <p:cNvGrpSpPr/>
            <p:nvPr/>
          </p:nvGrpSpPr>
          <p:grpSpPr>
            <a:xfrm>
              <a:off x="695322" y="1908261"/>
              <a:ext cx="5153935" cy="1526686"/>
              <a:chOff x="1625568" y="1737929"/>
              <a:chExt cx="5153935" cy="1526686"/>
            </a:xfrm>
          </p:grpSpPr>
          <p:sp>
            <p:nvSpPr>
              <p:cNvPr id="33" name="Google Shape;907;p21">
                <a:extLst>
                  <a:ext uri="{FF2B5EF4-FFF2-40B4-BE49-F238E27FC236}">
                    <a16:creationId xmlns:a16="http://schemas.microsoft.com/office/drawing/2014/main" id="{68AE6FB1-FAF9-2828-473D-BA089DB421F7}"/>
                  </a:ext>
                </a:extLst>
              </p:cNvPr>
              <p:cNvSpPr/>
              <p:nvPr/>
            </p:nvSpPr>
            <p:spPr>
              <a:xfrm>
                <a:off x="1625568" y="2334215"/>
                <a:ext cx="5153935" cy="9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LCD display provides real-time data about the system's status, including temperature readings and alerts.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908;p21">
                <a:extLst>
                  <a:ext uri="{FF2B5EF4-FFF2-40B4-BE49-F238E27FC236}">
                    <a16:creationId xmlns:a16="http://schemas.microsoft.com/office/drawing/2014/main" id="{65EC0268-B0CD-F841-93F8-F731927CBF1B}"/>
                  </a:ext>
                </a:extLst>
              </p:cNvPr>
              <p:cNvSpPr/>
              <p:nvPr/>
            </p:nvSpPr>
            <p:spPr>
              <a:xfrm>
                <a:off x="2975415" y="1737929"/>
                <a:ext cx="2241974" cy="48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16x2 LCD Display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909;p21">
              <a:extLst>
                <a:ext uri="{FF2B5EF4-FFF2-40B4-BE49-F238E27FC236}">
                  <a16:creationId xmlns:a16="http://schemas.microsoft.com/office/drawing/2014/main" id="{0124BE84-7F5E-0894-A29E-7591EF8BBC42}"/>
                </a:ext>
              </a:extLst>
            </p:cNvPr>
            <p:cNvGrpSpPr/>
            <p:nvPr/>
          </p:nvGrpSpPr>
          <p:grpSpPr>
            <a:xfrm>
              <a:off x="695322" y="3860442"/>
              <a:ext cx="5153936" cy="1378345"/>
              <a:chOff x="1625568" y="1672625"/>
              <a:chExt cx="5153936" cy="1378345"/>
            </a:xfrm>
          </p:grpSpPr>
          <p:sp>
            <p:nvSpPr>
              <p:cNvPr id="31" name="Google Shape;910;p21">
                <a:extLst>
                  <a:ext uri="{FF2B5EF4-FFF2-40B4-BE49-F238E27FC236}">
                    <a16:creationId xmlns:a16="http://schemas.microsoft.com/office/drawing/2014/main" id="{4BAC32B0-D3BF-98BF-0485-819AD4254304}"/>
                  </a:ext>
                </a:extLst>
              </p:cNvPr>
              <p:cNvSpPr/>
              <p:nvPr/>
            </p:nvSpPr>
            <p:spPr>
              <a:xfrm>
                <a:off x="1625568" y="2519338"/>
                <a:ext cx="5153936" cy="53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Buzzer is used to provide distinct alarm sounds for different alerts.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911;p21">
                <a:extLst>
                  <a:ext uri="{FF2B5EF4-FFF2-40B4-BE49-F238E27FC236}">
                    <a16:creationId xmlns:a16="http://schemas.microsoft.com/office/drawing/2014/main" id="{7DF5D793-DC50-669F-07B5-4E5FE43559DB}"/>
                  </a:ext>
                </a:extLst>
              </p:cNvPr>
              <p:cNvSpPr/>
              <p:nvPr/>
            </p:nvSpPr>
            <p:spPr>
              <a:xfrm>
                <a:off x="3081549" y="1672625"/>
                <a:ext cx="2241974" cy="48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Buzzer for Alarms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0C37F6-B919-0EA9-BBF9-B77CBB538407}"/>
              </a:ext>
            </a:extLst>
          </p:cNvPr>
          <p:cNvGrpSpPr/>
          <p:nvPr/>
        </p:nvGrpSpPr>
        <p:grpSpPr>
          <a:xfrm>
            <a:off x="6374679" y="3751213"/>
            <a:ext cx="4856566" cy="1669037"/>
            <a:chOff x="695319" y="1881137"/>
            <a:chExt cx="5153939" cy="2402750"/>
          </a:xfrm>
        </p:grpSpPr>
        <p:sp>
          <p:nvSpPr>
            <p:cNvPr id="36" name="Google Shape;898;p21">
              <a:extLst>
                <a:ext uri="{FF2B5EF4-FFF2-40B4-BE49-F238E27FC236}">
                  <a16:creationId xmlns:a16="http://schemas.microsoft.com/office/drawing/2014/main" id="{0E457043-FBA5-8236-6973-2C81978BDD61}"/>
                </a:ext>
              </a:extLst>
            </p:cNvPr>
            <p:cNvSpPr/>
            <p:nvPr/>
          </p:nvSpPr>
          <p:spPr>
            <a:xfrm flipH="1">
              <a:off x="695325" y="1881137"/>
              <a:ext cx="5153933" cy="2402750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906;p21">
              <a:extLst>
                <a:ext uri="{FF2B5EF4-FFF2-40B4-BE49-F238E27FC236}">
                  <a16:creationId xmlns:a16="http://schemas.microsoft.com/office/drawing/2014/main" id="{B745F4D6-7121-1273-815D-9DB3AE870FC9}"/>
                </a:ext>
              </a:extLst>
            </p:cNvPr>
            <p:cNvGrpSpPr/>
            <p:nvPr/>
          </p:nvGrpSpPr>
          <p:grpSpPr>
            <a:xfrm>
              <a:off x="695319" y="1890002"/>
              <a:ext cx="5153936" cy="2128836"/>
              <a:chOff x="1625565" y="1719670"/>
              <a:chExt cx="5153936" cy="2128836"/>
            </a:xfrm>
          </p:grpSpPr>
          <p:sp>
            <p:nvSpPr>
              <p:cNvPr id="44" name="Google Shape;907;p21">
                <a:extLst>
                  <a:ext uri="{FF2B5EF4-FFF2-40B4-BE49-F238E27FC236}">
                    <a16:creationId xmlns:a16="http://schemas.microsoft.com/office/drawing/2014/main" id="{30DEE7CA-2EE7-BDD5-E667-F452349AC617}"/>
                  </a:ext>
                </a:extLst>
              </p:cNvPr>
              <p:cNvSpPr/>
              <p:nvPr/>
            </p:nvSpPr>
            <p:spPr>
              <a:xfrm>
                <a:off x="1625565" y="2519336"/>
                <a:ext cx="5153936" cy="13291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DC motor is used to control a fan. The fan is activated when the temperature exceeds 30°C. If the temperature rises above 40°C, an additional alarm is triggered to indicate the extreme heat condition.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908;p21">
                <a:extLst>
                  <a:ext uri="{FF2B5EF4-FFF2-40B4-BE49-F238E27FC236}">
                    <a16:creationId xmlns:a16="http://schemas.microsoft.com/office/drawing/2014/main" id="{234A6E42-4009-A873-48FA-9499D285B855}"/>
                  </a:ext>
                </a:extLst>
              </p:cNvPr>
              <p:cNvSpPr/>
              <p:nvPr/>
            </p:nvSpPr>
            <p:spPr>
              <a:xfrm>
                <a:off x="2743316" y="1719670"/>
                <a:ext cx="2918439" cy="487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DC Motor for Fan Control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0" y="2958986"/>
            <a:ext cx="12192000" cy="1347474"/>
          </a:xfrm>
          <a:custGeom>
            <a:avLst/>
            <a:gdLst/>
            <a:ahLst/>
            <a:cxnLst/>
            <a:rect l="l" t="t" r="r" b="b"/>
            <a:pathLst>
              <a:path w="10898372" h="1347474" extrusionOk="0">
                <a:moveTo>
                  <a:pt x="0" y="209517"/>
                </a:moveTo>
                <a:cubicBezTo>
                  <a:pt x="826681" y="768612"/>
                  <a:pt x="1653363" y="1327708"/>
                  <a:pt x="2392326" y="1347201"/>
                </a:cubicBezTo>
                <a:cubicBezTo>
                  <a:pt x="3131289" y="1366694"/>
                  <a:pt x="3666461" y="338880"/>
                  <a:pt x="4433777" y="326475"/>
                </a:cubicBezTo>
                <a:cubicBezTo>
                  <a:pt x="5201093" y="314070"/>
                  <a:pt x="6168656" y="1324164"/>
                  <a:pt x="6996223" y="1272773"/>
                </a:cubicBezTo>
                <a:cubicBezTo>
                  <a:pt x="7823790" y="1221382"/>
                  <a:pt x="8748823" y="122684"/>
                  <a:pt x="9399181" y="18131"/>
                </a:cubicBezTo>
                <a:cubicBezTo>
                  <a:pt x="10049539" y="-86422"/>
                  <a:pt x="10473955" y="279515"/>
                  <a:pt x="10898372" y="645452"/>
                </a:cubicBezTo>
              </a:path>
            </a:pathLst>
          </a:custGeom>
          <a:noFill/>
          <a:ln w="12700" cap="flat" cmpd="sng">
            <a:solidFill>
              <a:srgbClr val="6AE7FF">
                <a:alpha val="60784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1991832" y="3742659"/>
            <a:ext cx="914400" cy="914400"/>
            <a:chOff x="1991832" y="3742659"/>
            <a:chExt cx="914400" cy="914400"/>
          </a:xfrm>
        </p:grpSpPr>
        <p:sp>
          <p:nvSpPr>
            <p:cNvPr id="182" name="Google Shape;182;p6"/>
            <p:cNvSpPr/>
            <p:nvPr/>
          </p:nvSpPr>
          <p:spPr>
            <a:xfrm>
              <a:off x="1991832" y="3742659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254903" y="3999630"/>
              <a:ext cx="388257" cy="388257"/>
            </a:xfrm>
            <a:custGeom>
              <a:avLst/>
              <a:gdLst/>
              <a:ahLst/>
              <a:cxnLst/>
              <a:rect l="l" t="t" r="r" b="b"/>
              <a:pathLst>
                <a:path w="331788" h="331788" extrusionOk="0">
                  <a:moveTo>
                    <a:pt x="211137" y="211138"/>
                  </a:moveTo>
                  <a:cubicBezTo>
                    <a:pt x="211137" y="211138"/>
                    <a:pt x="211137" y="211138"/>
                    <a:pt x="211137" y="314326"/>
                  </a:cubicBezTo>
                  <a:cubicBezTo>
                    <a:pt x="262731" y="305297"/>
                    <a:pt x="305296" y="262732"/>
                    <a:pt x="314325" y="211138"/>
                  </a:cubicBezTo>
                  <a:cubicBezTo>
                    <a:pt x="314325" y="211138"/>
                    <a:pt x="314325" y="211138"/>
                    <a:pt x="211137" y="211138"/>
                  </a:cubicBezTo>
                  <a:close/>
                  <a:moveTo>
                    <a:pt x="203047" y="195263"/>
                  </a:moveTo>
                  <a:cubicBezTo>
                    <a:pt x="203047" y="195263"/>
                    <a:pt x="203047" y="195263"/>
                    <a:pt x="323713" y="195263"/>
                  </a:cubicBezTo>
                  <a:cubicBezTo>
                    <a:pt x="325010" y="195263"/>
                    <a:pt x="327605" y="196560"/>
                    <a:pt x="328903" y="197858"/>
                  </a:cubicBezTo>
                  <a:cubicBezTo>
                    <a:pt x="330200" y="199155"/>
                    <a:pt x="330200" y="201750"/>
                    <a:pt x="330200" y="204345"/>
                  </a:cubicBezTo>
                  <a:cubicBezTo>
                    <a:pt x="323713" y="270517"/>
                    <a:pt x="270516" y="323714"/>
                    <a:pt x="204344" y="330201"/>
                  </a:cubicBezTo>
                  <a:cubicBezTo>
                    <a:pt x="204344" y="330201"/>
                    <a:pt x="203047" y="330201"/>
                    <a:pt x="203047" y="330201"/>
                  </a:cubicBezTo>
                  <a:cubicBezTo>
                    <a:pt x="201749" y="330201"/>
                    <a:pt x="199154" y="330201"/>
                    <a:pt x="197857" y="328904"/>
                  </a:cubicBezTo>
                  <a:cubicBezTo>
                    <a:pt x="196559" y="327606"/>
                    <a:pt x="195262" y="325011"/>
                    <a:pt x="195262" y="323714"/>
                  </a:cubicBezTo>
                  <a:cubicBezTo>
                    <a:pt x="195262" y="323714"/>
                    <a:pt x="195262" y="323714"/>
                    <a:pt x="195262" y="203048"/>
                  </a:cubicBezTo>
                  <a:cubicBezTo>
                    <a:pt x="195262" y="199155"/>
                    <a:pt x="199154" y="195263"/>
                    <a:pt x="203047" y="195263"/>
                  </a:cubicBezTo>
                  <a:close/>
                  <a:moveTo>
                    <a:pt x="165894" y="0"/>
                  </a:moveTo>
                  <a:cubicBezTo>
                    <a:pt x="257914" y="0"/>
                    <a:pt x="331788" y="73874"/>
                    <a:pt x="331788" y="165894"/>
                  </a:cubicBezTo>
                  <a:cubicBezTo>
                    <a:pt x="331788" y="173670"/>
                    <a:pt x="325308" y="181446"/>
                    <a:pt x="316236" y="181446"/>
                  </a:cubicBezTo>
                  <a:cubicBezTo>
                    <a:pt x="316236" y="181446"/>
                    <a:pt x="316236" y="181446"/>
                    <a:pt x="181446" y="181446"/>
                  </a:cubicBezTo>
                  <a:cubicBezTo>
                    <a:pt x="181446" y="181446"/>
                    <a:pt x="181446" y="181446"/>
                    <a:pt x="181446" y="316236"/>
                  </a:cubicBezTo>
                  <a:cubicBezTo>
                    <a:pt x="181446" y="325308"/>
                    <a:pt x="173670" y="331788"/>
                    <a:pt x="165894" y="331788"/>
                  </a:cubicBezTo>
                  <a:cubicBezTo>
                    <a:pt x="73874" y="331788"/>
                    <a:pt x="0" y="257914"/>
                    <a:pt x="0" y="165894"/>
                  </a:cubicBezTo>
                  <a:cubicBezTo>
                    <a:pt x="0" y="73874"/>
                    <a:pt x="73874" y="0"/>
                    <a:pt x="165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4423144" y="2739587"/>
            <a:ext cx="914400" cy="914400"/>
            <a:chOff x="4423144" y="2739587"/>
            <a:chExt cx="914400" cy="914400"/>
          </a:xfrm>
        </p:grpSpPr>
        <p:sp>
          <p:nvSpPr>
            <p:cNvPr id="185" name="Google Shape;185;p6"/>
            <p:cNvSpPr/>
            <p:nvPr/>
          </p:nvSpPr>
          <p:spPr>
            <a:xfrm>
              <a:off x="4423144" y="2739587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731947" y="3002658"/>
              <a:ext cx="296793" cy="388257"/>
            </a:xfrm>
            <a:custGeom>
              <a:avLst/>
              <a:gdLst/>
              <a:ahLst/>
              <a:cxnLst/>
              <a:rect l="l" t="t" r="r" b="b"/>
              <a:pathLst>
                <a:path w="252413" h="330200" extrusionOk="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6"/>
          <p:cNvGrpSpPr/>
          <p:nvPr/>
        </p:nvGrpSpPr>
        <p:grpSpPr>
          <a:xfrm>
            <a:off x="6854456" y="3707148"/>
            <a:ext cx="914400" cy="914400"/>
            <a:chOff x="6854456" y="3707148"/>
            <a:chExt cx="914400" cy="914400"/>
          </a:xfrm>
        </p:grpSpPr>
        <p:sp>
          <p:nvSpPr>
            <p:cNvPr id="188" name="Google Shape;188;p6"/>
            <p:cNvSpPr/>
            <p:nvPr/>
          </p:nvSpPr>
          <p:spPr>
            <a:xfrm>
              <a:off x="6854456" y="3707148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7117527" y="4022204"/>
              <a:ext cx="388257" cy="280510"/>
            </a:xfrm>
            <a:custGeom>
              <a:avLst/>
              <a:gdLst/>
              <a:ahLst/>
              <a:cxnLst/>
              <a:rect l="l" t="t" r="r" b="b"/>
              <a:pathLst>
                <a:path w="331788" h="239713" extrusionOk="0">
                  <a:moveTo>
                    <a:pt x="15875" y="19464"/>
                  </a:moveTo>
                  <a:lnTo>
                    <a:pt x="15875" y="206376"/>
                  </a:lnTo>
                  <a:lnTo>
                    <a:pt x="107950" y="112713"/>
                  </a:lnTo>
                  <a:lnTo>
                    <a:pt x="119063" y="125413"/>
                  </a:lnTo>
                  <a:lnTo>
                    <a:pt x="17463" y="223838"/>
                  </a:lnTo>
                  <a:lnTo>
                    <a:pt x="312738" y="223838"/>
                  </a:lnTo>
                  <a:lnTo>
                    <a:pt x="212725" y="125413"/>
                  </a:lnTo>
                  <a:lnTo>
                    <a:pt x="220844" y="114588"/>
                  </a:lnTo>
                  <a:lnTo>
                    <a:pt x="222484" y="112947"/>
                  </a:lnTo>
                  <a:lnTo>
                    <a:pt x="315913" y="206376"/>
                  </a:lnTo>
                  <a:lnTo>
                    <a:pt x="315913" y="19464"/>
                  </a:lnTo>
                  <a:cubicBezTo>
                    <a:pt x="315913" y="19464"/>
                    <a:pt x="315913" y="19464"/>
                    <a:pt x="254806" y="80606"/>
                  </a:cubicBezTo>
                  <a:lnTo>
                    <a:pt x="222484" y="112947"/>
                  </a:lnTo>
                  <a:lnTo>
                    <a:pt x="222250" y="112713"/>
                  </a:lnTo>
                  <a:lnTo>
                    <a:pt x="220844" y="114588"/>
                  </a:lnTo>
                  <a:lnTo>
                    <a:pt x="218878" y="116556"/>
                  </a:lnTo>
                  <a:cubicBezTo>
                    <a:pt x="205015" y="130426"/>
                    <a:pt x="189173" y="146278"/>
                    <a:pt x="171067" y="164394"/>
                  </a:cubicBezTo>
                  <a:cubicBezTo>
                    <a:pt x="168481" y="168276"/>
                    <a:pt x="163308" y="168276"/>
                    <a:pt x="160721" y="164394"/>
                  </a:cubicBezTo>
                  <a:cubicBezTo>
                    <a:pt x="160721" y="164394"/>
                    <a:pt x="160721" y="164394"/>
                    <a:pt x="15875" y="19464"/>
                  </a:cubicBezTo>
                  <a:close/>
                  <a:moveTo>
                    <a:pt x="30101" y="14288"/>
                  </a:moveTo>
                  <a:cubicBezTo>
                    <a:pt x="30101" y="14288"/>
                    <a:pt x="30101" y="14288"/>
                    <a:pt x="165894" y="148866"/>
                  </a:cubicBezTo>
                  <a:cubicBezTo>
                    <a:pt x="165894" y="148866"/>
                    <a:pt x="165894" y="148866"/>
                    <a:pt x="301687" y="14288"/>
                  </a:cubicBezTo>
                  <a:close/>
                  <a:moveTo>
                    <a:pt x="7776" y="0"/>
                  </a:moveTo>
                  <a:cubicBezTo>
                    <a:pt x="7776" y="0"/>
                    <a:pt x="7776" y="0"/>
                    <a:pt x="324012" y="0"/>
                  </a:cubicBezTo>
                  <a:cubicBezTo>
                    <a:pt x="327900" y="0"/>
                    <a:pt x="331788" y="3866"/>
                    <a:pt x="331788" y="7733"/>
                  </a:cubicBezTo>
                  <a:cubicBezTo>
                    <a:pt x="331788" y="7733"/>
                    <a:pt x="331788" y="7733"/>
                    <a:pt x="331788" y="231980"/>
                  </a:cubicBezTo>
                  <a:cubicBezTo>
                    <a:pt x="331788" y="235847"/>
                    <a:pt x="327900" y="239713"/>
                    <a:pt x="324012" y="239713"/>
                  </a:cubicBezTo>
                  <a:cubicBezTo>
                    <a:pt x="324012" y="239713"/>
                    <a:pt x="324012" y="239713"/>
                    <a:pt x="7776" y="239713"/>
                  </a:cubicBezTo>
                  <a:cubicBezTo>
                    <a:pt x="3888" y="239713"/>
                    <a:pt x="0" y="235847"/>
                    <a:pt x="0" y="231980"/>
                  </a:cubicBezTo>
                  <a:cubicBezTo>
                    <a:pt x="0" y="231980"/>
                    <a:pt x="0" y="231980"/>
                    <a:pt x="0" y="7733"/>
                  </a:cubicBezTo>
                  <a:cubicBezTo>
                    <a:pt x="0" y="3866"/>
                    <a:pt x="3888" y="0"/>
                    <a:pt x="7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9285768" y="2828259"/>
            <a:ext cx="914400" cy="914400"/>
            <a:chOff x="9285768" y="2828259"/>
            <a:chExt cx="914400" cy="914400"/>
          </a:xfrm>
        </p:grpSpPr>
        <p:sp>
          <p:nvSpPr>
            <p:cNvPr id="191" name="Google Shape;191;p6"/>
            <p:cNvSpPr/>
            <p:nvPr/>
          </p:nvSpPr>
          <p:spPr>
            <a:xfrm>
              <a:off x="9285768" y="2828259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9548839" y="3132031"/>
              <a:ext cx="388257" cy="305938"/>
            </a:xfrm>
            <a:custGeom>
              <a:avLst/>
              <a:gdLst/>
              <a:ahLst/>
              <a:cxnLst/>
              <a:rect l="l" t="t" r="r" b="b"/>
              <a:pathLst>
                <a:path w="328388" h="258763" extrusionOk="0">
                  <a:moveTo>
                    <a:pt x="238459" y="133350"/>
                  </a:moveTo>
                  <a:cubicBezTo>
                    <a:pt x="238459" y="133350"/>
                    <a:pt x="238459" y="133350"/>
                    <a:pt x="229503" y="144992"/>
                  </a:cubicBezTo>
                  <a:cubicBezTo>
                    <a:pt x="232062" y="148872"/>
                    <a:pt x="234621" y="155340"/>
                    <a:pt x="234621" y="160514"/>
                  </a:cubicBezTo>
                  <a:cubicBezTo>
                    <a:pt x="234621" y="177330"/>
                    <a:pt x="221826" y="190265"/>
                    <a:pt x="205193" y="190265"/>
                  </a:cubicBezTo>
                  <a:cubicBezTo>
                    <a:pt x="189839" y="190265"/>
                    <a:pt x="177045" y="177330"/>
                    <a:pt x="177045" y="160514"/>
                  </a:cubicBezTo>
                  <a:cubicBezTo>
                    <a:pt x="177045" y="156633"/>
                    <a:pt x="178324" y="154046"/>
                    <a:pt x="178324" y="150166"/>
                  </a:cubicBezTo>
                  <a:cubicBezTo>
                    <a:pt x="178324" y="150166"/>
                    <a:pt x="178324" y="150166"/>
                    <a:pt x="166808" y="142405"/>
                  </a:cubicBezTo>
                  <a:cubicBezTo>
                    <a:pt x="164249" y="147579"/>
                    <a:pt x="162970" y="154046"/>
                    <a:pt x="162970" y="160514"/>
                  </a:cubicBezTo>
                  <a:cubicBezTo>
                    <a:pt x="162970" y="185091"/>
                    <a:pt x="182162" y="203200"/>
                    <a:pt x="205193" y="203200"/>
                  </a:cubicBezTo>
                  <a:cubicBezTo>
                    <a:pt x="229503" y="203200"/>
                    <a:pt x="248695" y="185091"/>
                    <a:pt x="248695" y="160514"/>
                  </a:cubicBezTo>
                  <a:cubicBezTo>
                    <a:pt x="248695" y="150166"/>
                    <a:pt x="244857" y="141111"/>
                    <a:pt x="238459" y="133350"/>
                  </a:cubicBezTo>
                  <a:close/>
                  <a:moveTo>
                    <a:pt x="205629" y="117475"/>
                  </a:moveTo>
                  <a:cubicBezTo>
                    <a:pt x="193906" y="117475"/>
                    <a:pt x="183486" y="122635"/>
                    <a:pt x="175670" y="129084"/>
                  </a:cubicBezTo>
                  <a:cubicBezTo>
                    <a:pt x="175670" y="129084"/>
                    <a:pt x="175670" y="129084"/>
                    <a:pt x="188696" y="138113"/>
                  </a:cubicBezTo>
                  <a:cubicBezTo>
                    <a:pt x="192604" y="134244"/>
                    <a:pt x="199116" y="131664"/>
                    <a:pt x="205629" y="131664"/>
                  </a:cubicBezTo>
                  <a:cubicBezTo>
                    <a:pt x="210839" y="131664"/>
                    <a:pt x="214747" y="132954"/>
                    <a:pt x="218655" y="134244"/>
                  </a:cubicBezTo>
                  <a:cubicBezTo>
                    <a:pt x="218655" y="134244"/>
                    <a:pt x="218655" y="134244"/>
                    <a:pt x="226470" y="122635"/>
                  </a:cubicBezTo>
                  <a:cubicBezTo>
                    <a:pt x="221260" y="120055"/>
                    <a:pt x="213445" y="117475"/>
                    <a:pt x="205629" y="117475"/>
                  </a:cubicBezTo>
                  <a:close/>
                  <a:moveTo>
                    <a:pt x="299177" y="0"/>
                  </a:moveTo>
                  <a:cubicBezTo>
                    <a:pt x="304355" y="0"/>
                    <a:pt x="308238" y="1294"/>
                    <a:pt x="312121" y="2588"/>
                  </a:cubicBezTo>
                  <a:cubicBezTo>
                    <a:pt x="326360" y="10350"/>
                    <a:pt x="332832" y="27170"/>
                    <a:pt x="325066" y="41402"/>
                  </a:cubicBezTo>
                  <a:cubicBezTo>
                    <a:pt x="321182" y="51752"/>
                    <a:pt x="310827" y="58222"/>
                    <a:pt x="299177" y="58222"/>
                  </a:cubicBezTo>
                  <a:cubicBezTo>
                    <a:pt x="297883" y="58222"/>
                    <a:pt x="295294" y="56928"/>
                    <a:pt x="292705" y="56928"/>
                  </a:cubicBezTo>
                  <a:cubicBezTo>
                    <a:pt x="292705" y="56928"/>
                    <a:pt x="292705" y="56928"/>
                    <a:pt x="247400" y="119031"/>
                  </a:cubicBezTo>
                  <a:cubicBezTo>
                    <a:pt x="257756" y="129382"/>
                    <a:pt x="262933" y="143614"/>
                    <a:pt x="262933" y="159139"/>
                  </a:cubicBezTo>
                  <a:cubicBezTo>
                    <a:pt x="262933" y="173371"/>
                    <a:pt x="259050" y="185016"/>
                    <a:pt x="251284" y="195366"/>
                  </a:cubicBezTo>
                  <a:cubicBezTo>
                    <a:pt x="251284" y="195366"/>
                    <a:pt x="251284" y="195366"/>
                    <a:pt x="275878" y="217361"/>
                  </a:cubicBezTo>
                  <a:cubicBezTo>
                    <a:pt x="275878" y="217361"/>
                    <a:pt x="275878" y="217361"/>
                    <a:pt x="304355" y="244531"/>
                  </a:cubicBezTo>
                  <a:cubicBezTo>
                    <a:pt x="308238" y="248413"/>
                    <a:pt x="308238" y="252294"/>
                    <a:pt x="305649" y="256176"/>
                  </a:cubicBezTo>
                  <a:cubicBezTo>
                    <a:pt x="304355" y="257469"/>
                    <a:pt x="301766" y="258763"/>
                    <a:pt x="299177" y="258763"/>
                  </a:cubicBezTo>
                  <a:cubicBezTo>
                    <a:pt x="297883" y="258763"/>
                    <a:pt x="296588" y="257469"/>
                    <a:pt x="294000" y="256176"/>
                  </a:cubicBezTo>
                  <a:cubicBezTo>
                    <a:pt x="294000" y="256176"/>
                    <a:pt x="294000" y="256176"/>
                    <a:pt x="240928" y="205717"/>
                  </a:cubicBezTo>
                  <a:cubicBezTo>
                    <a:pt x="230573" y="213480"/>
                    <a:pt x="218923" y="217361"/>
                    <a:pt x="204684" y="217361"/>
                  </a:cubicBezTo>
                  <a:cubicBezTo>
                    <a:pt x="172323" y="217361"/>
                    <a:pt x="146435" y="191485"/>
                    <a:pt x="146435" y="159139"/>
                  </a:cubicBezTo>
                  <a:cubicBezTo>
                    <a:pt x="146435" y="150083"/>
                    <a:pt x="149024" y="139732"/>
                    <a:pt x="154201" y="131969"/>
                  </a:cubicBezTo>
                  <a:cubicBezTo>
                    <a:pt x="154201" y="131969"/>
                    <a:pt x="154201" y="131969"/>
                    <a:pt x="119252" y="107387"/>
                  </a:cubicBezTo>
                  <a:cubicBezTo>
                    <a:pt x="114074" y="113856"/>
                    <a:pt x="106308" y="116443"/>
                    <a:pt x="98541" y="116443"/>
                  </a:cubicBezTo>
                  <a:cubicBezTo>
                    <a:pt x="93363" y="116443"/>
                    <a:pt x="89480" y="115149"/>
                    <a:pt x="85597" y="113856"/>
                  </a:cubicBezTo>
                  <a:cubicBezTo>
                    <a:pt x="85597" y="113856"/>
                    <a:pt x="85597" y="113856"/>
                    <a:pt x="49353" y="160433"/>
                  </a:cubicBezTo>
                  <a:cubicBezTo>
                    <a:pt x="58414" y="168196"/>
                    <a:pt x="61003" y="182428"/>
                    <a:pt x="54531" y="194072"/>
                  </a:cubicBezTo>
                  <a:cubicBezTo>
                    <a:pt x="50648" y="203129"/>
                    <a:pt x="40292" y="209598"/>
                    <a:pt x="28642" y="209598"/>
                  </a:cubicBezTo>
                  <a:cubicBezTo>
                    <a:pt x="24759" y="209598"/>
                    <a:pt x="20876" y="208304"/>
                    <a:pt x="15698" y="207011"/>
                  </a:cubicBezTo>
                  <a:cubicBezTo>
                    <a:pt x="1459" y="199248"/>
                    <a:pt x="-3718" y="182428"/>
                    <a:pt x="2754" y="168196"/>
                  </a:cubicBezTo>
                  <a:cubicBezTo>
                    <a:pt x="7932" y="157846"/>
                    <a:pt x="18287" y="151376"/>
                    <a:pt x="28642" y="151376"/>
                  </a:cubicBezTo>
                  <a:cubicBezTo>
                    <a:pt x="31231" y="151376"/>
                    <a:pt x="33820" y="152670"/>
                    <a:pt x="36409" y="152670"/>
                  </a:cubicBezTo>
                  <a:cubicBezTo>
                    <a:pt x="36409" y="152670"/>
                    <a:pt x="36409" y="152670"/>
                    <a:pt x="73947" y="103505"/>
                  </a:cubicBezTo>
                  <a:cubicBezTo>
                    <a:pt x="68769" y="95742"/>
                    <a:pt x="67475" y="84098"/>
                    <a:pt x="72653" y="75041"/>
                  </a:cubicBezTo>
                  <a:cubicBezTo>
                    <a:pt x="76536" y="64691"/>
                    <a:pt x="86891" y="58222"/>
                    <a:pt x="98541" y="58222"/>
                  </a:cubicBezTo>
                  <a:cubicBezTo>
                    <a:pt x="102424" y="58222"/>
                    <a:pt x="106308" y="59515"/>
                    <a:pt x="111485" y="62103"/>
                  </a:cubicBezTo>
                  <a:cubicBezTo>
                    <a:pt x="123135" y="67278"/>
                    <a:pt x="129607" y="81510"/>
                    <a:pt x="125724" y="94448"/>
                  </a:cubicBezTo>
                  <a:cubicBezTo>
                    <a:pt x="125724" y="94448"/>
                    <a:pt x="125724" y="94448"/>
                    <a:pt x="163262" y="119031"/>
                  </a:cubicBezTo>
                  <a:cubicBezTo>
                    <a:pt x="173618" y="108680"/>
                    <a:pt x="187857" y="100917"/>
                    <a:pt x="204684" y="100917"/>
                  </a:cubicBezTo>
                  <a:cubicBezTo>
                    <a:pt x="216334" y="100917"/>
                    <a:pt x="226690" y="104799"/>
                    <a:pt x="234456" y="109974"/>
                  </a:cubicBezTo>
                  <a:cubicBezTo>
                    <a:pt x="234456" y="109974"/>
                    <a:pt x="234456" y="109974"/>
                    <a:pt x="279761" y="49165"/>
                  </a:cubicBezTo>
                  <a:cubicBezTo>
                    <a:pt x="270700" y="41402"/>
                    <a:pt x="268111" y="27170"/>
                    <a:pt x="273289" y="15526"/>
                  </a:cubicBezTo>
                  <a:cubicBezTo>
                    <a:pt x="278466" y="6469"/>
                    <a:pt x="288822" y="0"/>
                    <a:pt x="299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2745471" y="3927772"/>
            <a:ext cx="3492933" cy="1451202"/>
            <a:chOff x="1818114" y="1252305"/>
            <a:chExt cx="3492933" cy="1451202"/>
          </a:xfrm>
        </p:grpSpPr>
        <p:sp>
          <p:nvSpPr>
            <p:cNvPr id="194" name="Google Shape;194;p6"/>
            <p:cNvSpPr/>
            <p:nvPr/>
          </p:nvSpPr>
          <p:spPr>
            <a:xfrm>
              <a:off x="1818114" y="2334216"/>
              <a:ext cx="31092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rgbClr val="10FB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2718973" y="1252305"/>
              <a:ext cx="259207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Sensor Calibration</a:t>
              </a:r>
              <a:endParaRPr sz="1800" b="1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749454" y="2192000"/>
            <a:ext cx="3551266" cy="1145885"/>
            <a:chOff x="1376712" y="2306276"/>
            <a:chExt cx="3551266" cy="1145885"/>
          </a:xfrm>
        </p:grpSpPr>
        <p:sp>
          <p:nvSpPr>
            <p:cNvPr id="197" name="Google Shape;197;p6"/>
            <p:cNvSpPr/>
            <p:nvPr/>
          </p:nvSpPr>
          <p:spPr>
            <a:xfrm>
              <a:off x="1818749" y="2306276"/>
              <a:ext cx="31092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rgbClr val="10FB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376712" y="3052092"/>
              <a:ext cx="310922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Integration Challenges</a:t>
              </a:r>
              <a:endParaRPr sz="1800" b="1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6"/>
          <p:cNvGrpSpPr/>
          <p:nvPr/>
        </p:nvGrpSpPr>
        <p:grpSpPr>
          <a:xfrm>
            <a:off x="7518485" y="4006315"/>
            <a:ext cx="4493629" cy="1372659"/>
            <a:chOff x="1818114" y="1330848"/>
            <a:chExt cx="4493629" cy="1372659"/>
          </a:xfrm>
        </p:grpSpPr>
        <p:sp>
          <p:nvSpPr>
            <p:cNvPr id="200" name="Google Shape;200;p6"/>
            <p:cNvSpPr/>
            <p:nvPr/>
          </p:nvSpPr>
          <p:spPr>
            <a:xfrm>
              <a:off x="1818114" y="2334216"/>
              <a:ext cx="31092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rgbClr val="10FB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757414" y="1330848"/>
              <a:ext cx="355432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Environmental Interference</a:t>
              </a:r>
              <a:endParaRPr sz="1800" b="1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5947077" y="2219940"/>
            <a:ext cx="3126022" cy="1117945"/>
            <a:chOff x="1801321" y="2334216"/>
            <a:chExt cx="3126022" cy="1117945"/>
          </a:xfrm>
        </p:grpSpPr>
        <p:sp>
          <p:nvSpPr>
            <p:cNvPr id="203" name="Google Shape;203;p6"/>
            <p:cNvSpPr/>
            <p:nvPr/>
          </p:nvSpPr>
          <p:spPr>
            <a:xfrm>
              <a:off x="1818114" y="2334216"/>
              <a:ext cx="31092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rgbClr val="10FB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801321" y="3052092"/>
              <a:ext cx="297731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Power Management</a:t>
              </a:r>
              <a:endParaRPr sz="1800" b="1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6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06" name="Google Shape;206;p6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  <a:endParaRPr dirty="0"/>
            </a:p>
          </p:txBody>
        </p:sp>
      </p:grpSp>
      <p:sp>
        <p:nvSpPr>
          <p:cNvPr id="208" name="Google Shape;208;p6"/>
          <p:cNvSpPr txBox="1"/>
          <p:nvPr/>
        </p:nvSpPr>
        <p:spPr>
          <a:xfrm>
            <a:off x="960755" y="481330"/>
            <a:ext cx="58200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Problems Faced and How We Overcame Them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4609465" y="2141855"/>
            <a:ext cx="7582536" cy="5715"/>
            <a:chOff x="7259" y="3373"/>
            <a:chExt cx="11941" cy="9"/>
          </a:xfrm>
        </p:grpSpPr>
        <p:cxnSp>
          <p:nvCxnSpPr>
            <p:cNvPr id="98" name="Google Shape;98;p3"/>
            <p:cNvCxnSpPr/>
            <p:nvPr/>
          </p:nvCxnSpPr>
          <p:spPr>
            <a:xfrm>
              <a:off x="7259" y="337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4285" y="3373"/>
              <a:ext cx="491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>
            <a:off x="-19368" y="5607375"/>
            <a:ext cx="8279765" cy="5715"/>
            <a:chOff x="0" y="7413"/>
            <a:chExt cx="13039" cy="9"/>
          </a:xfrm>
        </p:grpSpPr>
        <p:cxnSp>
          <p:nvCxnSpPr>
            <p:cNvPr id="101" name="Google Shape;101;p3"/>
            <p:cNvCxnSpPr/>
            <p:nvPr/>
          </p:nvCxnSpPr>
          <p:spPr>
            <a:xfrm>
              <a:off x="0" y="7413"/>
              <a:ext cx="628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5488" y="741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3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9600"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620895" y="3197225"/>
            <a:ext cx="500126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Integrating multiple sensors and actuators with the Arduino Uno posed significant challenges, including limited I/O pins and managing simultaneous operations.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We used an I2C device to connect the LCD display, thereby reducing the number of pins needed.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620895" y="2735580"/>
            <a:ext cx="37357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</a:rPr>
              <a:t>Integration Challenges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4609465" y="2141855"/>
            <a:ext cx="7582536" cy="5715"/>
            <a:chOff x="7259" y="3373"/>
            <a:chExt cx="11941" cy="9"/>
          </a:xfrm>
        </p:grpSpPr>
        <p:cxnSp>
          <p:nvCxnSpPr>
            <p:cNvPr id="98" name="Google Shape;98;p3"/>
            <p:cNvCxnSpPr/>
            <p:nvPr/>
          </p:nvCxnSpPr>
          <p:spPr>
            <a:xfrm>
              <a:off x="7259" y="337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4285" y="3373"/>
              <a:ext cx="491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>
            <a:off x="0" y="5628381"/>
            <a:ext cx="8279765" cy="5715"/>
            <a:chOff x="0" y="7413"/>
            <a:chExt cx="13039" cy="9"/>
          </a:xfrm>
        </p:grpSpPr>
        <p:cxnSp>
          <p:nvCxnSpPr>
            <p:cNvPr id="101" name="Google Shape;101;p3"/>
            <p:cNvCxnSpPr/>
            <p:nvPr/>
          </p:nvCxnSpPr>
          <p:spPr>
            <a:xfrm>
              <a:off x="0" y="7413"/>
              <a:ext cx="628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5488" y="741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3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9600"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620895" y="3197225"/>
            <a:ext cx="500126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The PIR and IR sensors required precise calibration to avoid false positives and ensure reliable detection.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We conducted extensive testing and fine-tuning of sensor thresholds and placement to achieve optimal sensitivity and accuracy.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620895" y="2735580"/>
            <a:ext cx="37357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</a:rPr>
              <a:t>Sensor Calibration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9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4609465" y="2141855"/>
            <a:ext cx="7582536" cy="5715"/>
            <a:chOff x="7259" y="3373"/>
            <a:chExt cx="11941" cy="9"/>
          </a:xfrm>
        </p:grpSpPr>
        <p:cxnSp>
          <p:nvCxnSpPr>
            <p:cNvPr id="98" name="Google Shape;98;p3"/>
            <p:cNvCxnSpPr/>
            <p:nvPr/>
          </p:nvCxnSpPr>
          <p:spPr>
            <a:xfrm>
              <a:off x="7259" y="337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4285" y="3373"/>
              <a:ext cx="491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>
            <a:off x="76835" y="5264090"/>
            <a:ext cx="8279765" cy="5715"/>
            <a:chOff x="0" y="7413"/>
            <a:chExt cx="13039" cy="9"/>
          </a:xfrm>
        </p:grpSpPr>
        <p:cxnSp>
          <p:nvCxnSpPr>
            <p:cNvPr id="101" name="Google Shape;101;p3"/>
            <p:cNvCxnSpPr/>
            <p:nvPr/>
          </p:nvCxnSpPr>
          <p:spPr>
            <a:xfrm>
              <a:off x="0" y="7413"/>
              <a:ext cx="628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5488" y="741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3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9600"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620895" y="3197225"/>
            <a:ext cx="500126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Managing power consumption with multiple components running simultaneously was a challenge.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We optimized the power usage by implementing sleep modes for sensors and actuators when not in use, and used a dedicated power supply to ensure stable operation.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620895" y="2735580"/>
            <a:ext cx="37357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</a:rPr>
              <a:t>Power Management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0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4609465" y="2141855"/>
            <a:ext cx="7582536" cy="5715"/>
            <a:chOff x="7259" y="3373"/>
            <a:chExt cx="11941" cy="9"/>
          </a:xfrm>
        </p:grpSpPr>
        <p:cxnSp>
          <p:nvCxnSpPr>
            <p:cNvPr id="98" name="Google Shape;98;p3"/>
            <p:cNvCxnSpPr/>
            <p:nvPr/>
          </p:nvCxnSpPr>
          <p:spPr>
            <a:xfrm>
              <a:off x="7259" y="337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4285" y="3373"/>
              <a:ext cx="491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>
            <a:off x="0" y="5258375"/>
            <a:ext cx="8279765" cy="5715"/>
            <a:chOff x="0" y="7413"/>
            <a:chExt cx="13039" cy="9"/>
          </a:xfrm>
        </p:grpSpPr>
        <p:cxnSp>
          <p:nvCxnSpPr>
            <p:cNvPr id="101" name="Google Shape;101;p3"/>
            <p:cNvCxnSpPr/>
            <p:nvPr/>
          </p:nvCxnSpPr>
          <p:spPr>
            <a:xfrm>
              <a:off x="0" y="7413"/>
              <a:ext cx="628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5488" y="741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3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9600"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620895" y="3197225"/>
            <a:ext cx="500126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Environmental factors such as lighting and temperature fluctuations affected sensor readings.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We used shielding and appropriate sensor placement to minimize interference. Additionally, software filters and algorithms were implemented to smooth out sensor data.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620895" y="2735580"/>
            <a:ext cx="445008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</a:rPr>
              <a:t>Environmental Interference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5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713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dangh</dc:creator>
  <cp:lastModifiedBy>SIRIWARDANA W P S</cp:lastModifiedBy>
  <cp:revision>30</cp:revision>
  <dcterms:created xsi:type="dcterms:W3CDTF">2017-07-15T13:06:00Z</dcterms:created>
  <dcterms:modified xsi:type="dcterms:W3CDTF">2024-07-23T04:15:13Z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2052-10.8.2.7072</vt:lpwstr>
  </property>
  <property fmtid="{D5CDD505-2E9C-101B-9397-08002B2CF9AE}" pid="3" name="NXPowerLiteLastOptimized">
    <vt:lpwstr>6025495</vt:lpwstr>
  </property>
  <property fmtid="{D5CDD505-2E9C-101B-9397-08002B2CF9AE}" pid="4" name="NXPowerLiteSettings">
    <vt:lpwstr>C7000400038000</vt:lpwstr>
  </property>
  <property fmtid="{D5CDD505-2E9C-101B-9397-08002B2CF9AE}" pid="5" name="NXPowerLiteVersion">
    <vt:lpwstr>D7.1.14</vt:lpwstr>
  </property>
</Properties>
</file>