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3"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2DE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6431C-99B4-445B-92F7-251BD542B97F}" v="168" dt="2024-06-10T14:06:22.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61" autoAdjust="0"/>
    <p:restoredTop sz="94660"/>
  </p:normalViewPr>
  <p:slideViewPr>
    <p:cSldViewPr snapToGrid="0">
      <p:cViewPr varScale="1">
        <p:scale>
          <a:sx n="57" d="100"/>
          <a:sy n="57" d="100"/>
        </p:scale>
        <p:origin x="9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CD9A-0378-4B9D-AF33-71EB981A7F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A6C06D-0467-71E8-A7CD-2682D855B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E53E7F-2898-E79F-3384-18C6128E1D0A}"/>
              </a:ext>
            </a:extLst>
          </p:cNvPr>
          <p:cNvSpPr>
            <a:spLocks noGrp="1"/>
          </p:cNvSpPr>
          <p:nvPr>
            <p:ph type="dt" sz="half" idx="10"/>
          </p:nvPr>
        </p:nvSpPr>
        <p:spPr/>
        <p:txBody>
          <a:bodyPr/>
          <a:lstStyle/>
          <a:p>
            <a:fld id="{2969B858-40F9-4ABD-9708-CB20F41F7056}" type="datetimeFigureOut">
              <a:rPr lang="en-US" smtClean="0"/>
              <a:t>6/12/2024</a:t>
            </a:fld>
            <a:endParaRPr lang="en-US"/>
          </a:p>
        </p:txBody>
      </p:sp>
      <p:sp>
        <p:nvSpPr>
          <p:cNvPr id="5" name="Footer Placeholder 4">
            <a:extLst>
              <a:ext uri="{FF2B5EF4-FFF2-40B4-BE49-F238E27FC236}">
                <a16:creationId xmlns:a16="http://schemas.microsoft.com/office/drawing/2014/main" id="{51B3C5CC-4CF3-5A84-BEF7-739DC90DC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2E151-73D0-436E-3AAD-25EF05F2597A}"/>
              </a:ext>
            </a:extLst>
          </p:cNvPr>
          <p:cNvSpPr>
            <a:spLocks noGrp="1"/>
          </p:cNvSpPr>
          <p:nvPr>
            <p:ph type="sldNum" sz="quarter" idx="12"/>
          </p:nvPr>
        </p:nvSpPr>
        <p:spPr/>
        <p:txBody>
          <a:bodyPr/>
          <a:lstStyle/>
          <a:p>
            <a:fld id="{C9F3FBEC-7997-4C8B-BA4B-CDAE088C607D}" type="slidenum">
              <a:rPr lang="en-US" smtClean="0"/>
              <a:t>‹#›</a:t>
            </a:fld>
            <a:endParaRPr lang="en-US"/>
          </a:p>
        </p:txBody>
      </p:sp>
    </p:spTree>
    <p:extLst>
      <p:ext uri="{BB962C8B-B14F-4D97-AF65-F5344CB8AC3E}">
        <p14:creationId xmlns:p14="http://schemas.microsoft.com/office/powerpoint/2010/main" val="419190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6849-D1B9-0BBF-C4D0-AC11B95FC6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064BEB-197F-AC47-DB2A-AFDC412AA2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6E57A-4916-FBAE-A600-2936A01E8C78}"/>
              </a:ext>
            </a:extLst>
          </p:cNvPr>
          <p:cNvSpPr>
            <a:spLocks noGrp="1"/>
          </p:cNvSpPr>
          <p:nvPr>
            <p:ph type="dt" sz="half" idx="10"/>
          </p:nvPr>
        </p:nvSpPr>
        <p:spPr/>
        <p:txBody>
          <a:bodyPr/>
          <a:lstStyle/>
          <a:p>
            <a:fld id="{2969B858-40F9-4ABD-9708-CB20F41F7056}" type="datetimeFigureOut">
              <a:rPr lang="en-US" smtClean="0"/>
              <a:t>6/12/2024</a:t>
            </a:fld>
            <a:endParaRPr lang="en-US"/>
          </a:p>
        </p:txBody>
      </p:sp>
      <p:sp>
        <p:nvSpPr>
          <p:cNvPr id="5" name="Footer Placeholder 4">
            <a:extLst>
              <a:ext uri="{FF2B5EF4-FFF2-40B4-BE49-F238E27FC236}">
                <a16:creationId xmlns:a16="http://schemas.microsoft.com/office/drawing/2014/main" id="{767EA1ED-4019-AFA9-9521-6FEFDC41F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C6820-75CC-1087-4291-7872240A4DEF}"/>
              </a:ext>
            </a:extLst>
          </p:cNvPr>
          <p:cNvSpPr>
            <a:spLocks noGrp="1"/>
          </p:cNvSpPr>
          <p:nvPr>
            <p:ph type="sldNum" sz="quarter" idx="12"/>
          </p:nvPr>
        </p:nvSpPr>
        <p:spPr/>
        <p:txBody>
          <a:bodyPr/>
          <a:lstStyle/>
          <a:p>
            <a:fld id="{C9F3FBEC-7997-4C8B-BA4B-CDAE088C607D}" type="slidenum">
              <a:rPr lang="en-US" smtClean="0"/>
              <a:t>‹#›</a:t>
            </a:fld>
            <a:endParaRPr lang="en-US"/>
          </a:p>
        </p:txBody>
      </p:sp>
    </p:spTree>
    <p:extLst>
      <p:ext uri="{BB962C8B-B14F-4D97-AF65-F5344CB8AC3E}">
        <p14:creationId xmlns:p14="http://schemas.microsoft.com/office/powerpoint/2010/main" val="92105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00860-27CB-782B-792A-F7665BEB20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F2EBA8-00CB-DD67-C578-C7F0106294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030B7-E710-B964-6614-340724A08BB0}"/>
              </a:ext>
            </a:extLst>
          </p:cNvPr>
          <p:cNvSpPr>
            <a:spLocks noGrp="1"/>
          </p:cNvSpPr>
          <p:nvPr>
            <p:ph type="dt" sz="half" idx="10"/>
          </p:nvPr>
        </p:nvSpPr>
        <p:spPr/>
        <p:txBody>
          <a:bodyPr/>
          <a:lstStyle/>
          <a:p>
            <a:fld id="{2969B858-40F9-4ABD-9708-CB20F41F7056}" type="datetimeFigureOut">
              <a:rPr lang="en-US" smtClean="0"/>
              <a:t>6/12/2024</a:t>
            </a:fld>
            <a:endParaRPr lang="en-US"/>
          </a:p>
        </p:txBody>
      </p:sp>
      <p:sp>
        <p:nvSpPr>
          <p:cNvPr id="5" name="Footer Placeholder 4">
            <a:extLst>
              <a:ext uri="{FF2B5EF4-FFF2-40B4-BE49-F238E27FC236}">
                <a16:creationId xmlns:a16="http://schemas.microsoft.com/office/drawing/2014/main" id="{299B65C1-2955-6B44-9D01-17E827AE3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71B7E-8678-131E-7A6C-AEE1EF5542E8}"/>
              </a:ext>
            </a:extLst>
          </p:cNvPr>
          <p:cNvSpPr>
            <a:spLocks noGrp="1"/>
          </p:cNvSpPr>
          <p:nvPr>
            <p:ph type="sldNum" sz="quarter" idx="12"/>
          </p:nvPr>
        </p:nvSpPr>
        <p:spPr/>
        <p:txBody>
          <a:bodyPr/>
          <a:lstStyle/>
          <a:p>
            <a:fld id="{C9F3FBEC-7997-4C8B-BA4B-CDAE088C607D}" type="slidenum">
              <a:rPr lang="en-US" smtClean="0"/>
              <a:t>‹#›</a:t>
            </a:fld>
            <a:endParaRPr lang="en-US"/>
          </a:p>
        </p:txBody>
      </p:sp>
    </p:spTree>
    <p:extLst>
      <p:ext uri="{BB962C8B-B14F-4D97-AF65-F5344CB8AC3E}">
        <p14:creationId xmlns:p14="http://schemas.microsoft.com/office/powerpoint/2010/main" val="417432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44A6-581B-C3E1-3619-9F5ABF82E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A8775F-D2F3-1AE5-10E1-CBB33E4070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DA8E3D-4633-5FF0-8629-04C826F22DE1}"/>
              </a:ext>
            </a:extLst>
          </p:cNvPr>
          <p:cNvSpPr>
            <a:spLocks noGrp="1"/>
          </p:cNvSpPr>
          <p:nvPr>
            <p:ph type="dt" sz="half" idx="10"/>
          </p:nvPr>
        </p:nvSpPr>
        <p:spPr/>
        <p:txBody>
          <a:bodyPr/>
          <a:lstStyle/>
          <a:p>
            <a:fld id="{2969B858-40F9-4ABD-9708-CB20F41F7056}" type="datetimeFigureOut">
              <a:rPr lang="en-US" smtClean="0"/>
              <a:t>6/12/2024</a:t>
            </a:fld>
            <a:endParaRPr lang="en-US"/>
          </a:p>
        </p:txBody>
      </p:sp>
      <p:sp>
        <p:nvSpPr>
          <p:cNvPr id="5" name="Footer Placeholder 4">
            <a:extLst>
              <a:ext uri="{FF2B5EF4-FFF2-40B4-BE49-F238E27FC236}">
                <a16:creationId xmlns:a16="http://schemas.microsoft.com/office/drawing/2014/main" id="{21A84EB4-BD66-04EF-0C6A-70A14BC33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DF116-32EE-BC58-9F39-09575318F026}"/>
              </a:ext>
            </a:extLst>
          </p:cNvPr>
          <p:cNvSpPr>
            <a:spLocks noGrp="1"/>
          </p:cNvSpPr>
          <p:nvPr>
            <p:ph type="sldNum" sz="quarter" idx="12"/>
          </p:nvPr>
        </p:nvSpPr>
        <p:spPr/>
        <p:txBody>
          <a:bodyPr/>
          <a:lstStyle/>
          <a:p>
            <a:fld id="{C9F3FBEC-7997-4C8B-BA4B-CDAE088C607D}" type="slidenum">
              <a:rPr lang="en-US" smtClean="0"/>
              <a:t>‹#›</a:t>
            </a:fld>
            <a:endParaRPr lang="en-US"/>
          </a:p>
        </p:txBody>
      </p:sp>
    </p:spTree>
    <p:extLst>
      <p:ext uri="{BB962C8B-B14F-4D97-AF65-F5344CB8AC3E}">
        <p14:creationId xmlns:p14="http://schemas.microsoft.com/office/powerpoint/2010/main" val="47537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E374-7042-40EC-A278-FFF579C5D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3C8D15-F384-BB69-CD84-0D0BFCAECB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EA1A53-70B9-13A8-00CB-B1C7541432CC}"/>
              </a:ext>
            </a:extLst>
          </p:cNvPr>
          <p:cNvSpPr>
            <a:spLocks noGrp="1"/>
          </p:cNvSpPr>
          <p:nvPr>
            <p:ph type="dt" sz="half" idx="10"/>
          </p:nvPr>
        </p:nvSpPr>
        <p:spPr/>
        <p:txBody>
          <a:bodyPr/>
          <a:lstStyle/>
          <a:p>
            <a:fld id="{2969B858-40F9-4ABD-9708-CB20F41F7056}" type="datetimeFigureOut">
              <a:rPr lang="en-US" smtClean="0"/>
              <a:t>6/12/2024</a:t>
            </a:fld>
            <a:endParaRPr lang="en-US"/>
          </a:p>
        </p:txBody>
      </p:sp>
      <p:sp>
        <p:nvSpPr>
          <p:cNvPr id="5" name="Footer Placeholder 4">
            <a:extLst>
              <a:ext uri="{FF2B5EF4-FFF2-40B4-BE49-F238E27FC236}">
                <a16:creationId xmlns:a16="http://schemas.microsoft.com/office/drawing/2014/main" id="{F0B99052-F5F6-35CD-A747-B9672140A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4DCC1-D790-7C9B-FFF3-1976E019849C}"/>
              </a:ext>
            </a:extLst>
          </p:cNvPr>
          <p:cNvSpPr>
            <a:spLocks noGrp="1"/>
          </p:cNvSpPr>
          <p:nvPr>
            <p:ph type="sldNum" sz="quarter" idx="12"/>
          </p:nvPr>
        </p:nvSpPr>
        <p:spPr/>
        <p:txBody>
          <a:bodyPr/>
          <a:lstStyle/>
          <a:p>
            <a:fld id="{C9F3FBEC-7997-4C8B-BA4B-CDAE088C607D}" type="slidenum">
              <a:rPr lang="en-US" smtClean="0"/>
              <a:t>‹#›</a:t>
            </a:fld>
            <a:endParaRPr lang="en-US"/>
          </a:p>
        </p:txBody>
      </p:sp>
    </p:spTree>
    <p:extLst>
      <p:ext uri="{BB962C8B-B14F-4D97-AF65-F5344CB8AC3E}">
        <p14:creationId xmlns:p14="http://schemas.microsoft.com/office/powerpoint/2010/main" val="348739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CBB7-33DA-CEF8-B619-6E4122041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09698B-4341-680C-1808-60A4DB9D8A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5A90B2-80CF-0361-C203-927308F115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F35705-7B32-7C4A-AAD2-076A2C1E4F94}"/>
              </a:ext>
            </a:extLst>
          </p:cNvPr>
          <p:cNvSpPr>
            <a:spLocks noGrp="1"/>
          </p:cNvSpPr>
          <p:nvPr>
            <p:ph type="dt" sz="half" idx="10"/>
          </p:nvPr>
        </p:nvSpPr>
        <p:spPr/>
        <p:txBody>
          <a:bodyPr/>
          <a:lstStyle/>
          <a:p>
            <a:fld id="{2969B858-40F9-4ABD-9708-CB20F41F7056}" type="datetimeFigureOut">
              <a:rPr lang="en-US" smtClean="0"/>
              <a:t>6/12/2024</a:t>
            </a:fld>
            <a:endParaRPr lang="en-US"/>
          </a:p>
        </p:txBody>
      </p:sp>
      <p:sp>
        <p:nvSpPr>
          <p:cNvPr id="6" name="Footer Placeholder 5">
            <a:extLst>
              <a:ext uri="{FF2B5EF4-FFF2-40B4-BE49-F238E27FC236}">
                <a16:creationId xmlns:a16="http://schemas.microsoft.com/office/drawing/2014/main" id="{B128824E-8C39-D8FA-8762-6D6C776B2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82C00-775D-F77D-8C48-38D2CE11932D}"/>
              </a:ext>
            </a:extLst>
          </p:cNvPr>
          <p:cNvSpPr>
            <a:spLocks noGrp="1"/>
          </p:cNvSpPr>
          <p:nvPr>
            <p:ph type="sldNum" sz="quarter" idx="12"/>
          </p:nvPr>
        </p:nvSpPr>
        <p:spPr/>
        <p:txBody>
          <a:bodyPr/>
          <a:lstStyle/>
          <a:p>
            <a:fld id="{C9F3FBEC-7997-4C8B-BA4B-CDAE088C607D}" type="slidenum">
              <a:rPr lang="en-US" smtClean="0"/>
              <a:t>‹#›</a:t>
            </a:fld>
            <a:endParaRPr lang="en-US"/>
          </a:p>
        </p:txBody>
      </p:sp>
    </p:spTree>
    <p:extLst>
      <p:ext uri="{BB962C8B-B14F-4D97-AF65-F5344CB8AC3E}">
        <p14:creationId xmlns:p14="http://schemas.microsoft.com/office/powerpoint/2010/main" val="385722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2A9-424D-E96F-1169-E4EEE4D959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0A374-65B6-A703-0D11-C29F81588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C6CDDF-7877-A7DB-2044-F19F2B0B57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3893C3-2AAD-D52C-D03B-03C239F15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EFB38-F75A-4E63-A143-4750034B89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A8BD19-B648-2607-17ED-E6122A722A62}"/>
              </a:ext>
            </a:extLst>
          </p:cNvPr>
          <p:cNvSpPr>
            <a:spLocks noGrp="1"/>
          </p:cNvSpPr>
          <p:nvPr>
            <p:ph type="dt" sz="half" idx="10"/>
          </p:nvPr>
        </p:nvSpPr>
        <p:spPr/>
        <p:txBody>
          <a:bodyPr/>
          <a:lstStyle/>
          <a:p>
            <a:fld id="{2969B858-40F9-4ABD-9708-CB20F41F7056}" type="datetimeFigureOut">
              <a:rPr lang="en-US" smtClean="0"/>
              <a:t>6/12/2024</a:t>
            </a:fld>
            <a:endParaRPr lang="en-US"/>
          </a:p>
        </p:txBody>
      </p:sp>
      <p:sp>
        <p:nvSpPr>
          <p:cNvPr id="8" name="Footer Placeholder 7">
            <a:extLst>
              <a:ext uri="{FF2B5EF4-FFF2-40B4-BE49-F238E27FC236}">
                <a16:creationId xmlns:a16="http://schemas.microsoft.com/office/drawing/2014/main" id="{BC746AAE-766E-64DD-F1B4-12AB2C4DCA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EAF745-EA80-4172-D555-EDAC987AC17A}"/>
              </a:ext>
            </a:extLst>
          </p:cNvPr>
          <p:cNvSpPr>
            <a:spLocks noGrp="1"/>
          </p:cNvSpPr>
          <p:nvPr>
            <p:ph type="sldNum" sz="quarter" idx="12"/>
          </p:nvPr>
        </p:nvSpPr>
        <p:spPr/>
        <p:txBody>
          <a:bodyPr/>
          <a:lstStyle/>
          <a:p>
            <a:fld id="{C9F3FBEC-7997-4C8B-BA4B-CDAE088C607D}" type="slidenum">
              <a:rPr lang="en-US" smtClean="0"/>
              <a:t>‹#›</a:t>
            </a:fld>
            <a:endParaRPr lang="en-US"/>
          </a:p>
        </p:txBody>
      </p:sp>
    </p:spTree>
    <p:extLst>
      <p:ext uri="{BB962C8B-B14F-4D97-AF65-F5344CB8AC3E}">
        <p14:creationId xmlns:p14="http://schemas.microsoft.com/office/powerpoint/2010/main" val="155976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D12E-BFB6-1781-514C-D3F76BAE79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D86A55-E21C-C4EC-7E06-75CB5305582D}"/>
              </a:ext>
            </a:extLst>
          </p:cNvPr>
          <p:cNvSpPr>
            <a:spLocks noGrp="1"/>
          </p:cNvSpPr>
          <p:nvPr>
            <p:ph type="dt" sz="half" idx="10"/>
          </p:nvPr>
        </p:nvSpPr>
        <p:spPr/>
        <p:txBody>
          <a:bodyPr/>
          <a:lstStyle/>
          <a:p>
            <a:fld id="{2969B858-40F9-4ABD-9708-CB20F41F7056}" type="datetimeFigureOut">
              <a:rPr lang="en-US" smtClean="0"/>
              <a:t>6/12/2024</a:t>
            </a:fld>
            <a:endParaRPr lang="en-US"/>
          </a:p>
        </p:txBody>
      </p:sp>
      <p:sp>
        <p:nvSpPr>
          <p:cNvPr id="4" name="Footer Placeholder 3">
            <a:extLst>
              <a:ext uri="{FF2B5EF4-FFF2-40B4-BE49-F238E27FC236}">
                <a16:creationId xmlns:a16="http://schemas.microsoft.com/office/drawing/2014/main" id="{9D4F635A-B777-E717-D437-7B8AC23BC2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60876A-8941-6974-4281-F4783579784D}"/>
              </a:ext>
            </a:extLst>
          </p:cNvPr>
          <p:cNvSpPr>
            <a:spLocks noGrp="1"/>
          </p:cNvSpPr>
          <p:nvPr>
            <p:ph type="sldNum" sz="quarter" idx="12"/>
          </p:nvPr>
        </p:nvSpPr>
        <p:spPr/>
        <p:txBody>
          <a:bodyPr/>
          <a:lstStyle/>
          <a:p>
            <a:fld id="{C9F3FBEC-7997-4C8B-BA4B-CDAE088C607D}" type="slidenum">
              <a:rPr lang="en-US" smtClean="0"/>
              <a:t>‹#›</a:t>
            </a:fld>
            <a:endParaRPr lang="en-US"/>
          </a:p>
        </p:txBody>
      </p:sp>
    </p:spTree>
    <p:extLst>
      <p:ext uri="{BB962C8B-B14F-4D97-AF65-F5344CB8AC3E}">
        <p14:creationId xmlns:p14="http://schemas.microsoft.com/office/powerpoint/2010/main" val="396938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3EB202-74C4-8EE4-90E7-12BD883126F3}"/>
              </a:ext>
            </a:extLst>
          </p:cNvPr>
          <p:cNvSpPr>
            <a:spLocks noGrp="1"/>
          </p:cNvSpPr>
          <p:nvPr>
            <p:ph type="dt" sz="half" idx="10"/>
          </p:nvPr>
        </p:nvSpPr>
        <p:spPr/>
        <p:txBody>
          <a:bodyPr/>
          <a:lstStyle/>
          <a:p>
            <a:fld id="{2969B858-40F9-4ABD-9708-CB20F41F7056}" type="datetimeFigureOut">
              <a:rPr lang="en-US" smtClean="0"/>
              <a:t>6/12/2024</a:t>
            </a:fld>
            <a:endParaRPr lang="en-US"/>
          </a:p>
        </p:txBody>
      </p:sp>
      <p:sp>
        <p:nvSpPr>
          <p:cNvPr id="3" name="Footer Placeholder 2">
            <a:extLst>
              <a:ext uri="{FF2B5EF4-FFF2-40B4-BE49-F238E27FC236}">
                <a16:creationId xmlns:a16="http://schemas.microsoft.com/office/drawing/2014/main" id="{DA0C8106-9620-B154-DC30-C667DEC7B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34BBA6-734D-DCB2-A8E9-383349328D14}"/>
              </a:ext>
            </a:extLst>
          </p:cNvPr>
          <p:cNvSpPr>
            <a:spLocks noGrp="1"/>
          </p:cNvSpPr>
          <p:nvPr>
            <p:ph type="sldNum" sz="quarter" idx="12"/>
          </p:nvPr>
        </p:nvSpPr>
        <p:spPr/>
        <p:txBody>
          <a:bodyPr/>
          <a:lstStyle/>
          <a:p>
            <a:fld id="{C9F3FBEC-7997-4C8B-BA4B-CDAE088C607D}" type="slidenum">
              <a:rPr lang="en-US" smtClean="0"/>
              <a:t>‹#›</a:t>
            </a:fld>
            <a:endParaRPr lang="en-US"/>
          </a:p>
        </p:txBody>
      </p:sp>
    </p:spTree>
    <p:extLst>
      <p:ext uri="{BB962C8B-B14F-4D97-AF65-F5344CB8AC3E}">
        <p14:creationId xmlns:p14="http://schemas.microsoft.com/office/powerpoint/2010/main" val="360277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265D-B510-D7E7-C102-E8EBAAFEC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AB01F8-7878-2553-B116-489FF87B2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A2D854-FF0B-C445-80B8-C1AAFEA13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42241-4316-7833-0639-EEB859E83427}"/>
              </a:ext>
            </a:extLst>
          </p:cNvPr>
          <p:cNvSpPr>
            <a:spLocks noGrp="1"/>
          </p:cNvSpPr>
          <p:nvPr>
            <p:ph type="dt" sz="half" idx="10"/>
          </p:nvPr>
        </p:nvSpPr>
        <p:spPr/>
        <p:txBody>
          <a:bodyPr/>
          <a:lstStyle/>
          <a:p>
            <a:fld id="{2969B858-40F9-4ABD-9708-CB20F41F7056}" type="datetimeFigureOut">
              <a:rPr lang="en-US" smtClean="0"/>
              <a:t>6/12/2024</a:t>
            </a:fld>
            <a:endParaRPr lang="en-US"/>
          </a:p>
        </p:txBody>
      </p:sp>
      <p:sp>
        <p:nvSpPr>
          <p:cNvPr id="6" name="Footer Placeholder 5">
            <a:extLst>
              <a:ext uri="{FF2B5EF4-FFF2-40B4-BE49-F238E27FC236}">
                <a16:creationId xmlns:a16="http://schemas.microsoft.com/office/drawing/2014/main" id="{1C0947A9-129B-7F82-DEDC-B5158E38A4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BEC5D-C0AA-DE00-A344-879188A5314B}"/>
              </a:ext>
            </a:extLst>
          </p:cNvPr>
          <p:cNvSpPr>
            <a:spLocks noGrp="1"/>
          </p:cNvSpPr>
          <p:nvPr>
            <p:ph type="sldNum" sz="quarter" idx="12"/>
          </p:nvPr>
        </p:nvSpPr>
        <p:spPr/>
        <p:txBody>
          <a:bodyPr/>
          <a:lstStyle/>
          <a:p>
            <a:fld id="{C9F3FBEC-7997-4C8B-BA4B-CDAE088C607D}" type="slidenum">
              <a:rPr lang="en-US" smtClean="0"/>
              <a:t>‹#›</a:t>
            </a:fld>
            <a:endParaRPr lang="en-US"/>
          </a:p>
        </p:txBody>
      </p:sp>
    </p:spTree>
    <p:extLst>
      <p:ext uri="{BB962C8B-B14F-4D97-AF65-F5344CB8AC3E}">
        <p14:creationId xmlns:p14="http://schemas.microsoft.com/office/powerpoint/2010/main" val="13542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C75A-B603-5A12-AC3E-07F833AC1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653749-3D6F-95EF-73A6-CDC7259F3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232B12-E9AF-AEC9-A72D-6A008F357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BC32A-6FFF-3983-CEC0-89F55C8CBB2F}"/>
              </a:ext>
            </a:extLst>
          </p:cNvPr>
          <p:cNvSpPr>
            <a:spLocks noGrp="1"/>
          </p:cNvSpPr>
          <p:nvPr>
            <p:ph type="dt" sz="half" idx="10"/>
          </p:nvPr>
        </p:nvSpPr>
        <p:spPr/>
        <p:txBody>
          <a:bodyPr/>
          <a:lstStyle/>
          <a:p>
            <a:fld id="{2969B858-40F9-4ABD-9708-CB20F41F7056}" type="datetimeFigureOut">
              <a:rPr lang="en-US" smtClean="0"/>
              <a:t>6/12/2024</a:t>
            </a:fld>
            <a:endParaRPr lang="en-US"/>
          </a:p>
        </p:txBody>
      </p:sp>
      <p:sp>
        <p:nvSpPr>
          <p:cNvPr id="6" name="Footer Placeholder 5">
            <a:extLst>
              <a:ext uri="{FF2B5EF4-FFF2-40B4-BE49-F238E27FC236}">
                <a16:creationId xmlns:a16="http://schemas.microsoft.com/office/drawing/2014/main" id="{085FD852-99C0-90B8-5A9D-4578DBC24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F3D11-31EB-E26D-3405-F3EBE53273AA}"/>
              </a:ext>
            </a:extLst>
          </p:cNvPr>
          <p:cNvSpPr>
            <a:spLocks noGrp="1"/>
          </p:cNvSpPr>
          <p:nvPr>
            <p:ph type="sldNum" sz="quarter" idx="12"/>
          </p:nvPr>
        </p:nvSpPr>
        <p:spPr/>
        <p:txBody>
          <a:bodyPr/>
          <a:lstStyle/>
          <a:p>
            <a:fld id="{C9F3FBEC-7997-4C8B-BA4B-CDAE088C607D}" type="slidenum">
              <a:rPr lang="en-US" smtClean="0"/>
              <a:t>‹#›</a:t>
            </a:fld>
            <a:endParaRPr lang="en-US"/>
          </a:p>
        </p:txBody>
      </p:sp>
    </p:spTree>
    <p:extLst>
      <p:ext uri="{BB962C8B-B14F-4D97-AF65-F5344CB8AC3E}">
        <p14:creationId xmlns:p14="http://schemas.microsoft.com/office/powerpoint/2010/main" val="356242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B15F2-F302-DE94-B05B-C52033F275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C6E0CC-037E-9BC7-F09D-E0249061C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FF2BF-F2C3-87B2-9E6D-5DE3D909F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69B858-40F9-4ABD-9708-CB20F41F7056}" type="datetimeFigureOut">
              <a:rPr lang="en-US" smtClean="0"/>
              <a:t>6/12/2024</a:t>
            </a:fld>
            <a:endParaRPr lang="en-US"/>
          </a:p>
        </p:txBody>
      </p:sp>
      <p:sp>
        <p:nvSpPr>
          <p:cNvPr id="5" name="Footer Placeholder 4">
            <a:extLst>
              <a:ext uri="{FF2B5EF4-FFF2-40B4-BE49-F238E27FC236}">
                <a16:creationId xmlns:a16="http://schemas.microsoft.com/office/drawing/2014/main" id="{5BB9A876-25E3-43DC-1E29-E29A8B61A4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01EFB8-1C44-5325-6C55-15EDF1EFC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F3FBEC-7997-4C8B-BA4B-CDAE088C607D}" type="slidenum">
              <a:rPr lang="en-US" smtClean="0"/>
              <a:t>‹#›</a:t>
            </a:fld>
            <a:endParaRPr lang="en-US"/>
          </a:p>
        </p:txBody>
      </p:sp>
    </p:spTree>
    <p:extLst>
      <p:ext uri="{BB962C8B-B14F-4D97-AF65-F5344CB8AC3E}">
        <p14:creationId xmlns:p14="http://schemas.microsoft.com/office/powerpoint/2010/main" val="407833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6.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19.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10.svg"/><Relationship Id="rId5" Type="http://schemas.openxmlformats.org/officeDocument/2006/relationships/image" Target="../media/image17.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7.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21.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7.svg"/><Relationship Id="rId15" Type="http://schemas.openxmlformats.org/officeDocument/2006/relationships/image" Target="../media/image23.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5.svg"/><Relationship Id="rId5" Type="http://schemas.openxmlformats.org/officeDocument/2006/relationships/image" Target="../media/image17.svg"/><Relationship Id="rId15" Type="http://schemas.openxmlformats.org/officeDocument/2006/relationships/image" Target="../media/image14.svg"/><Relationship Id="rId10"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5.svg"/><Relationship Id="rId5" Type="http://schemas.openxmlformats.org/officeDocument/2006/relationships/image" Target="../media/image17.svg"/><Relationship Id="rId15" Type="http://schemas.openxmlformats.org/officeDocument/2006/relationships/image" Target="../media/image14.svg"/><Relationship Id="rId10"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7.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7.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30000"/>
              </a:schemeClr>
            </a:gs>
            <a:gs pos="12000">
              <a:schemeClr val="bg2">
                <a:lumMod val="25000"/>
              </a:schemeClr>
            </a:gs>
          </a:gsLst>
          <a:lin ang="16200000" scaled="1"/>
        </a:gradFill>
        <a:effectLst/>
      </p:bgPr>
    </p:bg>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00D202AF-F4F4-31A9-AB86-DECF95F12B45}"/>
              </a:ext>
            </a:extLst>
          </p:cNvPr>
          <p:cNvSpPr/>
          <p:nvPr/>
        </p:nvSpPr>
        <p:spPr>
          <a:xfrm>
            <a:off x="394546" y="3132666"/>
            <a:ext cx="3373967" cy="3373967"/>
          </a:xfrm>
          <a:prstGeom prst="ellipse">
            <a:avLst/>
          </a:prstGeom>
          <a:gradFill flip="none" rotWithShape="0">
            <a:gsLst>
              <a:gs pos="0">
                <a:schemeClr val="bg2">
                  <a:lumMod val="30000"/>
                </a:schemeClr>
              </a:gs>
              <a:gs pos="86000">
                <a:schemeClr val="bg2">
                  <a:lumMod val="25000"/>
                </a:schemeClr>
              </a:gs>
            </a:gsLst>
            <a:path path="circle">
              <a:fillToRect l="100000" t="100000"/>
            </a:path>
            <a:tileRect r="-100000" b="-100000"/>
          </a:gradFill>
          <a:ln>
            <a:noFill/>
          </a:ln>
          <a:effectLst>
            <a:glow rad="152400">
              <a:schemeClr val="accent4">
                <a:satMod val="175000"/>
                <a:alpha val="35000"/>
              </a:schemeClr>
            </a:glow>
            <a:outerShdw blurRad="50800" dist="38100" dir="2700000" sx="101000" sy="101000" algn="tl" rotWithShape="0">
              <a:prstClr val="black">
                <a:alpha val="4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FE9F84D-0F39-461A-5800-8D4DC6B24F6E}"/>
              </a:ext>
            </a:extLst>
          </p:cNvPr>
          <p:cNvGrpSpPr/>
          <p:nvPr/>
        </p:nvGrpSpPr>
        <p:grpSpPr>
          <a:xfrm>
            <a:off x="1248992" y="3987112"/>
            <a:ext cx="1665075" cy="1665075"/>
            <a:chOff x="2171700" y="1981200"/>
            <a:chExt cx="2895600" cy="2895600"/>
          </a:xfrm>
        </p:grpSpPr>
        <p:sp>
          <p:nvSpPr>
            <p:cNvPr id="31" name="Oval 30">
              <a:extLst>
                <a:ext uri="{FF2B5EF4-FFF2-40B4-BE49-F238E27FC236}">
                  <a16:creationId xmlns:a16="http://schemas.microsoft.com/office/drawing/2014/main" id="{F078187A-A5EF-0547-79F7-EB4402B87748}"/>
                </a:ext>
              </a:extLst>
            </p:cNvPr>
            <p:cNvSpPr/>
            <p:nvPr/>
          </p:nvSpPr>
          <p:spPr>
            <a:xfrm>
              <a:off x="2171700" y="1981200"/>
              <a:ext cx="2895600" cy="2895600"/>
            </a:xfrm>
            <a:prstGeom prst="ellipse">
              <a:avLst/>
            </a:prstGeom>
            <a:solidFill>
              <a:srgbClr val="3A3A3A"/>
            </a:solidFill>
            <a:ln>
              <a:solidFill>
                <a:schemeClr val="bg1">
                  <a:lumMod val="50000"/>
                </a:schemeClr>
              </a:solidFill>
            </a:ln>
            <a:effectLst>
              <a:outerShdw blurRad="101600" dist="38100" dir="2700000" algn="tl" rotWithShape="0">
                <a:prstClr val="black">
                  <a:alpha val="34000"/>
                </a:prstClr>
              </a:outerShdw>
            </a:effectLst>
            <a:scene3d>
              <a:camera prst="orthographicFront"/>
              <a:lightRig rig="threePt" dir="t"/>
            </a:scene3d>
            <a:sp3d prstMaterial="meta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57486C24-F4FF-2A27-9F45-97D9B1939407}"/>
                </a:ext>
              </a:extLst>
            </p:cNvPr>
            <p:cNvSpPr/>
            <p:nvPr/>
          </p:nvSpPr>
          <p:spPr>
            <a:xfrm>
              <a:off x="3505200" y="1981200"/>
              <a:ext cx="228600" cy="723900"/>
            </a:xfrm>
            <a:prstGeom prst="roundRect">
              <a:avLst/>
            </a:prstGeom>
            <a:solidFill>
              <a:srgbClr val="2DE6EF"/>
            </a:solidFill>
            <a:ln>
              <a:noFill/>
            </a:ln>
            <a:effectLst>
              <a:glow rad="76200">
                <a:schemeClr val="accent4">
                  <a:satMod val="175000"/>
                  <a:alpha val="5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Oval 32">
            <a:extLst>
              <a:ext uri="{FF2B5EF4-FFF2-40B4-BE49-F238E27FC236}">
                <a16:creationId xmlns:a16="http://schemas.microsoft.com/office/drawing/2014/main" id="{174CC341-D5AD-99E8-8DD4-2BFB3EE77461}"/>
              </a:ext>
            </a:extLst>
          </p:cNvPr>
          <p:cNvSpPr/>
          <p:nvPr/>
        </p:nvSpPr>
        <p:spPr>
          <a:xfrm>
            <a:off x="1665261" y="4403381"/>
            <a:ext cx="832537" cy="832537"/>
          </a:xfrm>
          <a:prstGeom prst="ellipse">
            <a:avLst/>
          </a:prstGeom>
          <a:ln>
            <a:noFill/>
          </a:ln>
          <a:scene3d>
            <a:camera prst="orthographicFront"/>
            <a:lightRig rig="threePt" dir="t"/>
          </a:scene3d>
          <a:sp3d prstMaterial="metal">
            <a:bevelT w="152400" h="50800" prst="softRound"/>
            <a:bevelB w="12065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Robot outline">
            <a:extLst>
              <a:ext uri="{FF2B5EF4-FFF2-40B4-BE49-F238E27FC236}">
                <a16:creationId xmlns:a16="http://schemas.microsoft.com/office/drawing/2014/main" id="{69AADA4B-180E-741C-68AB-1DCAD612A9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623" y="4556743"/>
            <a:ext cx="525813" cy="525813"/>
          </a:xfrm>
          <a:prstGeom prst="rect">
            <a:avLst/>
          </a:prstGeom>
          <a:effectLst/>
        </p:spPr>
      </p:pic>
      <p:pic>
        <p:nvPicPr>
          <p:cNvPr id="35" name="Graphic 34" descr="Presentation with pie chart with solid fill">
            <a:extLst>
              <a:ext uri="{FF2B5EF4-FFF2-40B4-BE49-F238E27FC236}">
                <a16:creationId xmlns:a16="http://schemas.microsoft.com/office/drawing/2014/main" id="{0BCFC462-A908-A93A-BBDB-AFEEC780F8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8158" y="3244447"/>
            <a:ext cx="626743" cy="626743"/>
          </a:xfrm>
          <a:prstGeom prst="rect">
            <a:avLst/>
          </a:prstGeom>
          <a:effectLst/>
        </p:spPr>
      </p:pic>
      <p:pic>
        <p:nvPicPr>
          <p:cNvPr id="36" name="Graphic 35" descr="Circles with arrows with solid fill">
            <a:extLst>
              <a:ext uri="{FF2B5EF4-FFF2-40B4-BE49-F238E27FC236}">
                <a16:creationId xmlns:a16="http://schemas.microsoft.com/office/drawing/2014/main" id="{57334C79-0B4D-A388-A500-6C92738EC4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32172" y="3557818"/>
            <a:ext cx="626743" cy="626743"/>
          </a:xfrm>
          <a:prstGeom prst="rect">
            <a:avLst/>
          </a:prstGeom>
        </p:spPr>
      </p:pic>
      <p:pic>
        <p:nvPicPr>
          <p:cNvPr id="37" name="Graphic 36" descr="Open folder with solid fill">
            <a:extLst>
              <a:ext uri="{FF2B5EF4-FFF2-40B4-BE49-F238E27FC236}">
                <a16:creationId xmlns:a16="http://schemas.microsoft.com/office/drawing/2014/main" id="{B3CF2F6C-BAA3-D3BB-9683-D78EED5E62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99385" y="4162772"/>
            <a:ext cx="626743" cy="626743"/>
          </a:xfrm>
          <a:prstGeom prst="rect">
            <a:avLst/>
          </a:prstGeom>
        </p:spPr>
      </p:pic>
      <p:pic>
        <p:nvPicPr>
          <p:cNvPr id="38" name="Graphic 37" descr="Address Book with solid fill">
            <a:extLst>
              <a:ext uri="{FF2B5EF4-FFF2-40B4-BE49-F238E27FC236}">
                <a16:creationId xmlns:a16="http://schemas.microsoft.com/office/drawing/2014/main" id="{BDD53B6F-08BB-BE4D-59B2-4B963681C09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32172" y="5506250"/>
            <a:ext cx="626743" cy="626743"/>
          </a:xfrm>
          <a:prstGeom prst="rect">
            <a:avLst/>
          </a:prstGeom>
        </p:spPr>
      </p:pic>
      <p:pic>
        <p:nvPicPr>
          <p:cNvPr id="39" name="Graphic 38" descr="Customer review with solid fill">
            <a:extLst>
              <a:ext uri="{FF2B5EF4-FFF2-40B4-BE49-F238E27FC236}">
                <a16:creationId xmlns:a16="http://schemas.microsoft.com/office/drawing/2014/main" id="{2BC5BE92-8CFC-0497-BC29-4B16DCC41B5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68158" y="5821317"/>
            <a:ext cx="626743" cy="626743"/>
          </a:xfrm>
          <a:prstGeom prst="rect">
            <a:avLst/>
          </a:prstGeom>
        </p:spPr>
      </p:pic>
      <p:pic>
        <p:nvPicPr>
          <p:cNvPr id="40" name="Graphic 39" descr="Iceberg with solid fill">
            <a:extLst>
              <a:ext uri="{FF2B5EF4-FFF2-40B4-BE49-F238E27FC236}">
                <a16:creationId xmlns:a16="http://schemas.microsoft.com/office/drawing/2014/main" id="{BEA199C7-DBB8-46EF-3F5A-16A3F2B6A6C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99385" y="4873960"/>
            <a:ext cx="626743" cy="626743"/>
          </a:xfrm>
          <a:prstGeom prst="rect">
            <a:avLst/>
          </a:prstGeom>
        </p:spPr>
      </p:pic>
      <p:sp>
        <p:nvSpPr>
          <p:cNvPr id="45" name="Rectangle 44">
            <a:extLst>
              <a:ext uri="{FF2B5EF4-FFF2-40B4-BE49-F238E27FC236}">
                <a16:creationId xmlns:a16="http://schemas.microsoft.com/office/drawing/2014/main" id="{67683732-FC2D-E62F-01C9-42B98204BBD8}"/>
              </a:ext>
            </a:extLst>
          </p:cNvPr>
          <p:cNvSpPr/>
          <p:nvPr/>
        </p:nvSpPr>
        <p:spPr>
          <a:xfrm>
            <a:off x="4535324" y="1932197"/>
            <a:ext cx="6381299" cy="1938992"/>
          </a:xfrm>
          <a:prstGeom prst="rect">
            <a:avLst/>
          </a:prstGeom>
          <a:noFill/>
        </p:spPr>
        <p:txBody>
          <a:bodyPr wrap="none" lIns="91440" tIns="45720" rIns="91440" bIns="45720">
            <a:spAutoFit/>
          </a:bodyPr>
          <a:lstStyle/>
          <a:p>
            <a:pPr algn="ct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House Monitoring</a:t>
            </a:r>
          </a:p>
          <a:p>
            <a:pPr algn="ctr"/>
            <a:r>
              <a:rPr lang="en-US" sz="6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System</a:t>
            </a:r>
          </a:p>
        </p:txBody>
      </p:sp>
    </p:spTree>
    <p:extLst>
      <p:ext uri="{BB962C8B-B14F-4D97-AF65-F5344CB8AC3E}">
        <p14:creationId xmlns:p14="http://schemas.microsoft.com/office/powerpoint/2010/main" val="35343432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30000"/>
              </a:schemeClr>
            </a:gs>
            <a:gs pos="12000">
              <a:schemeClr val="bg2">
                <a:lumMod val="25000"/>
              </a:schemeClr>
            </a:gs>
          </a:gsLst>
          <a:lin ang="16200000" scaled="1"/>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B1F84B9-C3F6-7329-6F55-A612D5228E48}"/>
              </a:ext>
            </a:extLst>
          </p:cNvPr>
          <p:cNvSpPr/>
          <p:nvPr/>
        </p:nvSpPr>
        <p:spPr>
          <a:xfrm>
            <a:off x="6476827" y="198821"/>
            <a:ext cx="2506006"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Introduction</a:t>
            </a:r>
          </a:p>
        </p:txBody>
      </p:sp>
      <p:sp>
        <p:nvSpPr>
          <p:cNvPr id="4" name="TextBox 3">
            <a:extLst>
              <a:ext uri="{FF2B5EF4-FFF2-40B4-BE49-F238E27FC236}">
                <a16:creationId xmlns:a16="http://schemas.microsoft.com/office/drawing/2014/main" id="{AC762B5C-EA29-7A41-A609-FF79F0042F8E}"/>
              </a:ext>
            </a:extLst>
          </p:cNvPr>
          <p:cNvSpPr txBox="1"/>
          <p:nvPr/>
        </p:nvSpPr>
        <p:spPr>
          <a:xfrm>
            <a:off x="-448677" y="1442393"/>
            <a:ext cx="4717741" cy="1354217"/>
          </a:xfrm>
          <a:prstGeom prst="rect">
            <a:avLst/>
          </a:prstGeom>
          <a:noFill/>
        </p:spPr>
        <p:txBody>
          <a:bodyPr wrap="square" rtlCol="0">
            <a:spAutoFit/>
          </a:bodyPr>
          <a:lstStyle/>
          <a:p>
            <a:pPr algn="r"/>
            <a:r>
              <a:rPr lang="en-US" sz="1600" dirty="0">
                <a:solidFill>
                  <a:schemeClr val="accent1">
                    <a:lumMod val="40000"/>
                    <a:lumOff val="60000"/>
                  </a:schemeClr>
                </a:solidFill>
              </a:rPr>
              <a:t>S.R.W. Kumara                    - MAHNDSE231F-002</a:t>
            </a:r>
          </a:p>
          <a:p>
            <a:pPr algn="r"/>
            <a:r>
              <a:rPr lang="en-US" sz="1600" dirty="0">
                <a:solidFill>
                  <a:schemeClr val="accent1">
                    <a:lumMod val="40000"/>
                    <a:lumOff val="60000"/>
                  </a:schemeClr>
                </a:solidFill>
              </a:rPr>
              <a:t>W.P.S.Siriwardana             - MAHNDSE231F-040</a:t>
            </a:r>
          </a:p>
          <a:p>
            <a:pPr algn="r"/>
            <a:r>
              <a:rPr lang="en-US" sz="1600" dirty="0">
                <a:solidFill>
                  <a:schemeClr val="accent1">
                    <a:lumMod val="40000"/>
                    <a:lumOff val="60000"/>
                  </a:schemeClr>
                </a:solidFill>
              </a:rPr>
              <a:t>I.H.S. Punsara 	       - MAHNDSE231F-011 </a:t>
            </a:r>
          </a:p>
          <a:p>
            <a:pPr algn="r"/>
            <a:r>
              <a:rPr lang="en-US" sz="1600" dirty="0">
                <a:solidFill>
                  <a:schemeClr val="accent1">
                    <a:lumMod val="40000"/>
                    <a:lumOff val="60000"/>
                  </a:schemeClr>
                </a:solidFill>
              </a:rPr>
              <a:t>W.D.B.P. Jayantha              - MAHNDSE231F-014 </a:t>
            </a:r>
          </a:p>
          <a:p>
            <a:pPr algn="r"/>
            <a:r>
              <a:rPr lang="en-US" sz="1600" dirty="0">
                <a:solidFill>
                  <a:schemeClr val="accent1">
                    <a:lumMod val="40000"/>
                    <a:lumOff val="60000"/>
                  </a:schemeClr>
                </a:solidFill>
              </a:rPr>
              <a:t>B.V.D. Wathila Damsath -  MAHNDSE231F-023</a:t>
            </a:r>
          </a:p>
        </p:txBody>
      </p:sp>
      <p:sp>
        <p:nvSpPr>
          <p:cNvPr id="13" name="TextBox 12">
            <a:extLst>
              <a:ext uri="{FF2B5EF4-FFF2-40B4-BE49-F238E27FC236}">
                <a16:creationId xmlns:a16="http://schemas.microsoft.com/office/drawing/2014/main" id="{D3450106-DCF3-2ADF-636F-D76086D1E4F6}"/>
              </a:ext>
            </a:extLst>
          </p:cNvPr>
          <p:cNvSpPr txBox="1"/>
          <p:nvPr/>
        </p:nvSpPr>
        <p:spPr>
          <a:xfrm>
            <a:off x="4702149" y="1362802"/>
            <a:ext cx="7351187" cy="5355312"/>
          </a:xfrm>
          <a:prstGeom prst="rect">
            <a:avLst/>
          </a:prstGeom>
          <a:noFill/>
        </p:spPr>
        <p:txBody>
          <a:bodyPr wrap="square" rtlCol="0">
            <a:spAutoFit/>
          </a:bodyPr>
          <a:lstStyle/>
          <a:p>
            <a:pPr algn="just"/>
            <a:r>
              <a:rPr lang="en-US" dirty="0">
                <a:solidFill>
                  <a:schemeClr val="accent1">
                    <a:lumMod val="40000"/>
                    <a:lumOff val="60000"/>
                  </a:schemeClr>
                </a:solidFill>
              </a:rPr>
              <a:t>We are a group of students from the Higher Diploma in Software Engineering at the National Institute of Business Management, Matara. Under the guidance of Mr. Thilina Soysa from the School of Computing, we have developed an innovative project titled "Home Monitoring System". This project aims to enhance home safety and security through an automated solution using Arduino Uno and various sensors.</a:t>
            </a:r>
          </a:p>
          <a:p>
            <a:pPr algn="just"/>
            <a:endParaRPr lang="en-US" dirty="0">
              <a:solidFill>
                <a:schemeClr val="accent1">
                  <a:lumMod val="40000"/>
                  <a:lumOff val="60000"/>
                </a:schemeClr>
              </a:solidFill>
            </a:endParaRPr>
          </a:p>
          <a:p>
            <a:pPr algn="just"/>
            <a:r>
              <a:rPr lang="en-US" dirty="0">
                <a:solidFill>
                  <a:schemeClr val="accent1">
                    <a:lumMod val="40000"/>
                    <a:lumOff val="60000"/>
                  </a:schemeClr>
                </a:solidFill>
              </a:rPr>
              <a:t>Key Features:</a:t>
            </a:r>
          </a:p>
          <a:p>
            <a:pPr algn="just"/>
            <a:endParaRPr lang="en-US" dirty="0">
              <a:solidFill>
                <a:schemeClr val="accent1">
                  <a:lumMod val="40000"/>
                  <a:lumOff val="60000"/>
                </a:schemeClr>
              </a:solidFill>
            </a:endParaRPr>
          </a:p>
          <a:p>
            <a:pPr marL="285750" indent="-285750" algn="just">
              <a:buFont typeface="Arial" panose="020B0604020202020204" pitchFamily="34" charset="0"/>
              <a:buChar char="•"/>
            </a:pPr>
            <a:r>
              <a:rPr lang="en-US" dirty="0">
                <a:solidFill>
                  <a:schemeClr val="accent1">
                    <a:lumMod val="40000"/>
                    <a:lumOff val="60000"/>
                  </a:schemeClr>
                </a:solidFill>
              </a:rPr>
              <a:t>Temperature Monitoring</a:t>
            </a:r>
          </a:p>
          <a:p>
            <a:pPr marL="285750" indent="-285750" algn="just">
              <a:buFont typeface="Arial" panose="020B0604020202020204" pitchFamily="34" charset="0"/>
              <a:buChar char="•"/>
            </a:pPr>
            <a:r>
              <a:rPr lang="en-US" dirty="0">
                <a:solidFill>
                  <a:schemeClr val="accent1">
                    <a:lumMod val="40000"/>
                    <a:lumOff val="60000"/>
                  </a:schemeClr>
                </a:solidFill>
              </a:rPr>
              <a:t>Fire Detection</a:t>
            </a:r>
          </a:p>
          <a:p>
            <a:pPr marL="285750" indent="-285750" algn="just">
              <a:buFont typeface="Arial" panose="020B0604020202020204" pitchFamily="34" charset="0"/>
              <a:buChar char="•"/>
            </a:pPr>
            <a:r>
              <a:rPr lang="en-US" dirty="0">
                <a:solidFill>
                  <a:schemeClr val="accent1">
                    <a:lumMod val="40000"/>
                    <a:lumOff val="60000"/>
                  </a:schemeClr>
                </a:solidFill>
              </a:rPr>
              <a:t>Gas Leak Detection</a:t>
            </a:r>
          </a:p>
          <a:p>
            <a:pPr marL="285750" indent="-285750" algn="just">
              <a:buFont typeface="Arial" panose="020B0604020202020204" pitchFamily="34" charset="0"/>
              <a:buChar char="•"/>
            </a:pPr>
            <a:r>
              <a:rPr lang="en-US" dirty="0">
                <a:solidFill>
                  <a:schemeClr val="accent1">
                    <a:lumMod val="40000"/>
                    <a:lumOff val="60000"/>
                  </a:schemeClr>
                </a:solidFill>
              </a:rPr>
              <a:t>Motion Detection</a:t>
            </a:r>
          </a:p>
          <a:p>
            <a:pPr marL="285750" indent="-285750" algn="just">
              <a:buFont typeface="Arial" panose="020B0604020202020204" pitchFamily="34" charset="0"/>
              <a:buChar char="•"/>
            </a:pPr>
            <a:r>
              <a:rPr lang="en-US" dirty="0">
                <a:solidFill>
                  <a:schemeClr val="accent1">
                    <a:lumMod val="40000"/>
                    <a:lumOff val="60000"/>
                  </a:schemeClr>
                </a:solidFill>
              </a:rPr>
              <a:t>Automatic Light Control</a:t>
            </a:r>
          </a:p>
          <a:p>
            <a:pPr algn="just"/>
            <a:endParaRPr lang="en-US" dirty="0">
              <a:solidFill>
                <a:schemeClr val="accent1">
                  <a:lumMod val="40000"/>
                  <a:lumOff val="60000"/>
                </a:schemeClr>
              </a:solidFill>
            </a:endParaRPr>
          </a:p>
          <a:p>
            <a:pPr algn="just"/>
            <a:r>
              <a:rPr lang="en-US" dirty="0">
                <a:solidFill>
                  <a:schemeClr val="accent1">
                    <a:lumMod val="40000"/>
                    <a:lumOff val="60000"/>
                  </a:schemeClr>
                </a:solidFill>
              </a:rPr>
              <a:t>This system will provide real-time alerts and notifications, ensuring a secure and efficient home environment. Join us as we explore the features, objectives, and implementation of our Home Monitoring System.</a:t>
            </a:r>
          </a:p>
        </p:txBody>
      </p:sp>
      <p:sp>
        <p:nvSpPr>
          <p:cNvPr id="17" name="Oval 16">
            <a:extLst>
              <a:ext uri="{FF2B5EF4-FFF2-40B4-BE49-F238E27FC236}">
                <a16:creationId xmlns:a16="http://schemas.microsoft.com/office/drawing/2014/main" id="{A554B790-75CA-B4BB-606C-87E421B892DE}"/>
              </a:ext>
            </a:extLst>
          </p:cNvPr>
          <p:cNvSpPr/>
          <p:nvPr/>
        </p:nvSpPr>
        <p:spPr>
          <a:xfrm>
            <a:off x="394546" y="3132666"/>
            <a:ext cx="3373967" cy="3373967"/>
          </a:xfrm>
          <a:prstGeom prst="ellipse">
            <a:avLst/>
          </a:prstGeom>
          <a:gradFill flip="none" rotWithShape="0">
            <a:gsLst>
              <a:gs pos="0">
                <a:schemeClr val="bg2">
                  <a:lumMod val="30000"/>
                </a:schemeClr>
              </a:gs>
              <a:gs pos="86000">
                <a:schemeClr val="bg2">
                  <a:lumMod val="25000"/>
                </a:schemeClr>
              </a:gs>
            </a:gsLst>
            <a:path path="circle">
              <a:fillToRect l="100000" t="100000"/>
            </a:path>
            <a:tileRect r="-100000" b="-100000"/>
          </a:gradFill>
          <a:ln>
            <a:noFill/>
          </a:ln>
          <a:effectLst>
            <a:glow rad="152400">
              <a:schemeClr val="accent4">
                <a:satMod val="175000"/>
                <a:alpha val="35000"/>
              </a:schemeClr>
            </a:glow>
            <a:outerShdw blurRad="50800" dist="38100" dir="2700000" sx="101000" sy="101000" algn="tl" rotWithShape="0">
              <a:prstClr val="black">
                <a:alpha val="4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4FC6E40-CA5E-CB99-2063-7F6A8126600C}"/>
              </a:ext>
            </a:extLst>
          </p:cNvPr>
          <p:cNvGrpSpPr/>
          <p:nvPr/>
        </p:nvGrpSpPr>
        <p:grpSpPr>
          <a:xfrm>
            <a:off x="1248992" y="3987112"/>
            <a:ext cx="1665075" cy="1665075"/>
            <a:chOff x="2171700" y="1981200"/>
            <a:chExt cx="2895600" cy="2895600"/>
          </a:xfrm>
        </p:grpSpPr>
        <p:sp>
          <p:nvSpPr>
            <p:cNvPr id="34" name="Oval 33">
              <a:extLst>
                <a:ext uri="{FF2B5EF4-FFF2-40B4-BE49-F238E27FC236}">
                  <a16:creationId xmlns:a16="http://schemas.microsoft.com/office/drawing/2014/main" id="{15025E8C-1C25-1632-9EDA-040FFFD37966}"/>
                </a:ext>
              </a:extLst>
            </p:cNvPr>
            <p:cNvSpPr/>
            <p:nvPr/>
          </p:nvSpPr>
          <p:spPr>
            <a:xfrm>
              <a:off x="2171700" y="1981200"/>
              <a:ext cx="2895600" cy="2895600"/>
            </a:xfrm>
            <a:prstGeom prst="ellipse">
              <a:avLst/>
            </a:prstGeom>
            <a:solidFill>
              <a:srgbClr val="3A3A3A"/>
            </a:solidFill>
            <a:ln>
              <a:solidFill>
                <a:schemeClr val="bg1">
                  <a:lumMod val="50000"/>
                </a:schemeClr>
              </a:solidFill>
            </a:ln>
            <a:effectLst>
              <a:outerShdw blurRad="101600" dist="38100" dir="2700000" algn="tl" rotWithShape="0">
                <a:prstClr val="black">
                  <a:alpha val="34000"/>
                </a:prstClr>
              </a:outerShdw>
            </a:effectLst>
            <a:scene3d>
              <a:camera prst="orthographicFront"/>
              <a:lightRig rig="threePt" dir="t"/>
            </a:scene3d>
            <a:sp3d prstMaterial="meta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7DDB455-08DD-ABA4-8E5D-B113321B232E}"/>
                </a:ext>
              </a:extLst>
            </p:cNvPr>
            <p:cNvSpPr/>
            <p:nvPr/>
          </p:nvSpPr>
          <p:spPr>
            <a:xfrm>
              <a:off x="3505200" y="1981200"/>
              <a:ext cx="228600" cy="723900"/>
            </a:xfrm>
            <a:prstGeom prst="roundRect">
              <a:avLst/>
            </a:prstGeom>
            <a:solidFill>
              <a:srgbClr val="2DE6EF"/>
            </a:solidFill>
            <a:ln>
              <a:noFill/>
            </a:ln>
            <a:effectLst>
              <a:glow rad="76200">
                <a:schemeClr val="accent4">
                  <a:satMod val="175000"/>
                  <a:alpha val="5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Oval 25">
            <a:extLst>
              <a:ext uri="{FF2B5EF4-FFF2-40B4-BE49-F238E27FC236}">
                <a16:creationId xmlns:a16="http://schemas.microsoft.com/office/drawing/2014/main" id="{BBF7D030-AFC6-D834-430F-D4902685DB29}"/>
              </a:ext>
            </a:extLst>
          </p:cNvPr>
          <p:cNvSpPr/>
          <p:nvPr/>
        </p:nvSpPr>
        <p:spPr>
          <a:xfrm>
            <a:off x="1665261" y="4403381"/>
            <a:ext cx="832537" cy="832537"/>
          </a:xfrm>
          <a:prstGeom prst="ellipse">
            <a:avLst/>
          </a:prstGeom>
          <a:ln>
            <a:noFill/>
          </a:ln>
          <a:scene3d>
            <a:camera prst="orthographicFront"/>
            <a:lightRig rig="threePt" dir="t"/>
          </a:scene3d>
          <a:sp3d prstMaterial="metal">
            <a:bevelT w="152400" h="50800" prst="softRound"/>
            <a:bevelB w="12065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Robot outline">
            <a:extLst>
              <a:ext uri="{FF2B5EF4-FFF2-40B4-BE49-F238E27FC236}">
                <a16:creationId xmlns:a16="http://schemas.microsoft.com/office/drawing/2014/main" id="{D8CA2B45-E815-C0A3-A3F5-7D27087D13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623" y="4556743"/>
            <a:ext cx="525813" cy="525813"/>
          </a:xfrm>
          <a:prstGeom prst="rect">
            <a:avLst/>
          </a:prstGeom>
          <a:effectLst/>
        </p:spPr>
      </p:pic>
      <p:pic>
        <p:nvPicPr>
          <p:cNvPr id="28" name="Graphic 27" descr="Presentation with pie chart with solid fill">
            <a:extLst>
              <a:ext uri="{FF2B5EF4-FFF2-40B4-BE49-F238E27FC236}">
                <a16:creationId xmlns:a16="http://schemas.microsoft.com/office/drawing/2014/main" id="{E1ADD570-A26F-7838-D980-4971B7A2C9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8158" y="3244447"/>
            <a:ext cx="626743" cy="626743"/>
          </a:xfrm>
          <a:prstGeom prst="rect">
            <a:avLst/>
          </a:prstGeom>
          <a:effectLst>
            <a:glow rad="101600">
              <a:schemeClr val="accent4">
                <a:satMod val="175000"/>
                <a:alpha val="40000"/>
              </a:schemeClr>
            </a:glow>
          </a:effectLst>
        </p:spPr>
      </p:pic>
      <p:pic>
        <p:nvPicPr>
          <p:cNvPr id="29" name="Graphic 28" descr="Circles with arrows with solid fill">
            <a:extLst>
              <a:ext uri="{FF2B5EF4-FFF2-40B4-BE49-F238E27FC236}">
                <a16:creationId xmlns:a16="http://schemas.microsoft.com/office/drawing/2014/main" id="{84344D5B-1679-8CA2-4EBF-7DB50C3D27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32172" y="3557818"/>
            <a:ext cx="626743" cy="626743"/>
          </a:xfrm>
          <a:prstGeom prst="rect">
            <a:avLst/>
          </a:prstGeom>
        </p:spPr>
      </p:pic>
      <p:pic>
        <p:nvPicPr>
          <p:cNvPr id="30" name="Graphic 29" descr="Open folder with solid fill">
            <a:extLst>
              <a:ext uri="{FF2B5EF4-FFF2-40B4-BE49-F238E27FC236}">
                <a16:creationId xmlns:a16="http://schemas.microsoft.com/office/drawing/2014/main" id="{C5E53BA1-1D5A-5318-9FBC-AD24110E59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99385" y="4162772"/>
            <a:ext cx="626743" cy="626743"/>
          </a:xfrm>
          <a:prstGeom prst="rect">
            <a:avLst/>
          </a:prstGeom>
        </p:spPr>
      </p:pic>
      <p:pic>
        <p:nvPicPr>
          <p:cNvPr id="31" name="Graphic 30" descr="Address Book with solid fill">
            <a:extLst>
              <a:ext uri="{FF2B5EF4-FFF2-40B4-BE49-F238E27FC236}">
                <a16:creationId xmlns:a16="http://schemas.microsoft.com/office/drawing/2014/main" id="{8028517E-6CD3-D1E7-BECB-FB52B20E7C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32172" y="5506250"/>
            <a:ext cx="626743" cy="626743"/>
          </a:xfrm>
          <a:prstGeom prst="rect">
            <a:avLst/>
          </a:prstGeom>
        </p:spPr>
      </p:pic>
      <p:pic>
        <p:nvPicPr>
          <p:cNvPr id="32" name="Graphic 31" descr="Customer review with solid fill">
            <a:extLst>
              <a:ext uri="{FF2B5EF4-FFF2-40B4-BE49-F238E27FC236}">
                <a16:creationId xmlns:a16="http://schemas.microsoft.com/office/drawing/2014/main" id="{7288B0B4-B01E-CF19-07EF-D9D0020855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68158" y="5821317"/>
            <a:ext cx="626743" cy="626743"/>
          </a:xfrm>
          <a:prstGeom prst="rect">
            <a:avLst/>
          </a:prstGeom>
        </p:spPr>
      </p:pic>
      <p:pic>
        <p:nvPicPr>
          <p:cNvPr id="33" name="Graphic 32" descr="Iceberg with solid fill">
            <a:extLst>
              <a:ext uri="{FF2B5EF4-FFF2-40B4-BE49-F238E27FC236}">
                <a16:creationId xmlns:a16="http://schemas.microsoft.com/office/drawing/2014/main" id="{02873817-2579-2D6E-0860-37B3C1A3609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99385" y="4873960"/>
            <a:ext cx="626743" cy="626743"/>
          </a:xfrm>
          <a:prstGeom prst="rect">
            <a:avLst/>
          </a:prstGeom>
        </p:spPr>
      </p:pic>
    </p:spTree>
    <p:extLst>
      <p:ext uri="{BB962C8B-B14F-4D97-AF65-F5344CB8AC3E}">
        <p14:creationId xmlns:p14="http://schemas.microsoft.com/office/powerpoint/2010/main" val="1637594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30000"/>
              </a:schemeClr>
            </a:gs>
            <a:gs pos="12000">
              <a:schemeClr val="bg2">
                <a:lumMod val="25000"/>
              </a:schemeClr>
            </a:gs>
          </a:gsLst>
          <a:lin ang="162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3F2609D-4C9A-C6D4-6797-BC5610292C17}"/>
              </a:ext>
            </a:extLst>
          </p:cNvPr>
          <p:cNvSpPr/>
          <p:nvPr/>
        </p:nvSpPr>
        <p:spPr>
          <a:xfrm>
            <a:off x="5892800" y="70898"/>
            <a:ext cx="3812839"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Problem Statement</a:t>
            </a:r>
          </a:p>
        </p:txBody>
      </p:sp>
      <p:sp>
        <p:nvSpPr>
          <p:cNvPr id="21" name="Oval 20">
            <a:extLst>
              <a:ext uri="{FF2B5EF4-FFF2-40B4-BE49-F238E27FC236}">
                <a16:creationId xmlns:a16="http://schemas.microsoft.com/office/drawing/2014/main" id="{2B75D505-C703-A4CB-0CC5-7C023C09C495}"/>
              </a:ext>
            </a:extLst>
          </p:cNvPr>
          <p:cNvSpPr/>
          <p:nvPr/>
        </p:nvSpPr>
        <p:spPr>
          <a:xfrm>
            <a:off x="394546" y="3132666"/>
            <a:ext cx="3373967" cy="3373967"/>
          </a:xfrm>
          <a:prstGeom prst="ellipse">
            <a:avLst/>
          </a:prstGeom>
          <a:gradFill flip="none" rotWithShape="0">
            <a:gsLst>
              <a:gs pos="0">
                <a:schemeClr val="bg2">
                  <a:lumMod val="30000"/>
                </a:schemeClr>
              </a:gs>
              <a:gs pos="86000">
                <a:schemeClr val="bg2">
                  <a:lumMod val="25000"/>
                </a:schemeClr>
              </a:gs>
            </a:gsLst>
            <a:path path="circle">
              <a:fillToRect l="100000" t="100000"/>
            </a:path>
            <a:tileRect r="-100000" b="-100000"/>
          </a:gradFill>
          <a:ln>
            <a:noFill/>
          </a:ln>
          <a:effectLst>
            <a:glow rad="152400">
              <a:schemeClr val="accent4">
                <a:satMod val="175000"/>
                <a:alpha val="35000"/>
              </a:schemeClr>
            </a:glow>
            <a:outerShdw blurRad="50800" dist="38100" dir="2700000" sx="101000" sy="101000" algn="tl" rotWithShape="0">
              <a:prstClr val="black">
                <a:alpha val="4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4FBAE44-3B96-6648-D463-A253A1C73B81}"/>
              </a:ext>
            </a:extLst>
          </p:cNvPr>
          <p:cNvGrpSpPr/>
          <p:nvPr/>
        </p:nvGrpSpPr>
        <p:grpSpPr>
          <a:xfrm rot="2502332">
            <a:off x="1248992" y="3987112"/>
            <a:ext cx="1665075" cy="1665075"/>
            <a:chOff x="2171700" y="1981200"/>
            <a:chExt cx="2895600" cy="2895600"/>
          </a:xfrm>
        </p:grpSpPr>
        <p:sp>
          <p:nvSpPr>
            <p:cNvPr id="31" name="Oval 30">
              <a:extLst>
                <a:ext uri="{FF2B5EF4-FFF2-40B4-BE49-F238E27FC236}">
                  <a16:creationId xmlns:a16="http://schemas.microsoft.com/office/drawing/2014/main" id="{29806D8A-B232-3819-109A-DA064D470CAD}"/>
                </a:ext>
              </a:extLst>
            </p:cNvPr>
            <p:cNvSpPr/>
            <p:nvPr/>
          </p:nvSpPr>
          <p:spPr>
            <a:xfrm>
              <a:off x="2171700" y="1981200"/>
              <a:ext cx="2895600" cy="2895600"/>
            </a:xfrm>
            <a:prstGeom prst="ellipse">
              <a:avLst/>
            </a:prstGeom>
            <a:solidFill>
              <a:srgbClr val="3A3A3A"/>
            </a:solidFill>
            <a:ln>
              <a:solidFill>
                <a:schemeClr val="bg1">
                  <a:lumMod val="50000"/>
                </a:schemeClr>
              </a:solidFill>
            </a:ln>
            <a:effectLst>
              <a:outerShdw blurRad="101600" dist="38100" dir="2700000" algn="tl" rotWithShape="0">
                <a:prstClr val="black">
                  <a:alpha val="34000"/>
                </a:prstClr>
              </a:outerShdw>
            </a:effectLst>
            <a:scene3d>
              <a:camera prst="orthographicFront"/>
              <a:lightRig rig="threePt" dir="t"/>
            </a:scene3d>
            <a:sp3d prstMaterial="meta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91D7445-1DEC-77A5-EBA4-3822EC8AC4A4}"/>
                </a:ext>
              </a:extLst>
            </p:cNvPr>
            <p:cNvSpPr/>
            <p:nvPr/>
          </p:nvSpPr>
          <p:spPr>
            <a:xfrm>
              <a:off x="3505200" y="1981200"/>
              <a:ext cx="228600" cy="723900"/>
            </a:xfrm>
            <a:prstGeom prst="roundRect">
              <a:avLst/>
            </a:prstGeom>
            <a:solidFill>
              <a:srgbClr val="2DE6EF"/>
            </a:solidFill>
            <a:ln>
              <a:noFill/>
            </a:ln>
            <a:effectLst>
              <a:glow rad="76200">
                <a:schemeClr val="accent4">
                  <a:satMod val="175000"/>
                  <a:alpha val="5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Oval 22">
            <a:extLst>
              <a:ext uri="{FF2B5EF4-FFF2-40B4-BE49-F238E27FC236}">
                <a16:creationId xmlns:a16="http://schemas.microsoft.com/office/drawing/2014/main" id="{5F139BAB-E569-8990-E859-A5DB3928D9AD}"/>
              </a:ext>
            </a:extLst>
          </p:cNvPr>
          <p:cNvSpPr/>
          <p:nvPr/>
        </p:nvSpPr>
        <p:spPr>
          <a:xfrm>
            <a:off x="1665261" y="4403381"/>
            <a:ext cx="832537" cy="832537"/>
          </a:xfrm>
          <a:prstGeom prst="ellipse">
            <a:avLst/>
          </a:prstGeom>
          <a:ln>
            <a:noFill/>
          </a:ln>
          <a:scene3d>
            <a:camera prst="orthographicFront"/>
            <a:lightRig rig="threePt" dir="t"/>
          </a:scene3d>
          <a:sp3d prstMaterial="metal">
            <a:bevelT w="152400" h="50800" prst="softRound"/>
            <a:bevelB w="12065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Robot outline">
            <a:extLst>
              <a:ext uri="{FF2B5EF4-FFF2-40B4-BE49-F238E27FC236}">
                <a16:creationId xmlns:a16="http://schemas.microsoft.com/office/drawing/2014/main" id="{621D0B92-5EFA-A0D7-1542-E3A7BB4CFD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623" y="4556743"/>
            <a:ext cx="525813" cy="525813"/>
          </a:xfrm>
          <a:prstGeom prst="rect">
            <a:avLst/>
          </a:prstGeom>
          <a:effectLst/>
        </p:spPr>
      </p:pic>
      <p:pic>
        <p:nvPicPr>
          <p:cNvPr id="25" name="Graphic 24" descr="Presentation with pie chart with solid fill">
            <a:extLst>
              <a:ext uri="{FF2B5EF4-FFF2-40B4-BE49-F238E27FC236}">
                <a16:creationId xmlns:a16="http://schemas.microsoft.com/office/drawing/2014/main" id="{485BE9C0-C7A4-BD90-7A6D-53ED106E0F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8158" y="3244447"/>
            <a:ext cx="626743" cy="626743"/>
          </a:xfrm>
          <a:prstGeom prst="rect">
            <a:avLst/>
          </a:prstGeom>
        </p:spPr>
      </p:pic>
      <p:pic>
        <p:nvPicPr>
          <p:cNvPr id="26" name="Graphic 25" descr="Circles with arrows with solid fill">
            <a:extLst>
              <a:ext uri="{FF2B5EF4-FFF2-40B4-BE49-F238E27FC236}">
                <a16:creationId xmlns:a16="http://schemas.microsoft.com/office/drawing/2014/main" id="{8464A906-D12E-E7A2-1DAF-7E3990AF57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32172" y="3557818"/>
            <a:ext cx="626743" cy="626743"/>
          </a:xfrm>
          <a:prstGeom prst="rect">
            <a:avLst/>
          </a:prstGeom>
          <a:effectLst>
            <a:glow rad="101600">
              <a:schemeClr val="accent4">
                <a:satMod val="175000"/>
                <a:alpha val="40000"/>
              </a:schemeClr>
            </a:glow>
          </a:effectLst>
        </p:spPr>
      </p:pic>
      <p:pic>
        <p:nvPicPr>
          <p:cNvPr id="27" name="Graphic 26" descr="Open folder with solid fill">
            <a:extLst>
              <a:ext uri="{FF2B5EF4-FFF2-40B4-BE49-F238E27FC236}">
                <a16:creationId xmlns:a16="http://schemas.microsoft.com/office/drawing/2014/main" id="{77D4A737-6C11-EFDB-2A45-39BDBB88D5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99385" y="4162772"/>
            <a:ext cx="626743" cy="626743"/>
          </a:xfrm>
          <a:prstGeom prst="rect">
            <a:avLst/>
          </a:prstGeom>
        </p:spPr>
      </p:pic>
      <p:pic>
        <p:nvPicPr>
          <p:cNvPr id="28" name="Graphic 27" descr="Address Book with solid fill">
            <a:extLst>
              <a:ext uri="{FF2B5EF4-FFF2-40B4-BE49-F238E27FC236}">
                <a16:creationId xmlns:a16="http://schemas.microsoft.com/office/drawing/2014/main" id="{EB153357-B6B4-A446-1A43-43EA8E7A8CD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32172" y="5506250"/>
            <a:ext cx="626743" cy="626743"/>
          </a:xfrm>
          <a:prstGeom prst="rect">
            <a:avLst/>
          </a:prstGeom>
        </p:spPr>
      </p:pic>
      <p:pic>
        <p:nvPicPr>
          <p:cNvPr id="29" name="Graphic 28" descr="Customer review with solid fill">
            <a:extLst>
              <a:ext uri="{FF2B5EF4-FFF2-40B4-BE49-F238E27FC236}">
                <a16:creationId xmlns:a16="http://schemas.microsoft.com/office/drawing/2014/main" id="{4305490C-8F83-B698-612C-8DB0057794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68158" y="5821317"/>
            <a:ext cx="626743" cy="626743"/>
          </a:xfrm>
          <a:prstGeom prst="rect">
            <a:avLst/>
          </a:prstGeom>
        </p:spPr>
      </p:pic>
      <p:pic>
        <p:nvPicPr>
          <p:cNvPr id="30" name="Graphic 29" descr="Iceberg with solid fill">
            <a:extLst>
              <a:ext uri="{FF2B5EF4-FFF2-40B4-BE49-F238E27FC236}">
                <a16:creationId xmlns:a16="http://schemas.microsoft.com/office/drawing/2014/main" id="{46011A1D-E60D-8B2D-37A3-F76CF49FE9D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99385" y="4873960"/>
            <a:ext cx="626743" cy="626743"/>
          </a:xfrm>
          <a:prstGeom prst="rect">
            <a:avLst/>
          </a:prstGeom>
        </p:spPr>
      </p:pic>
      <p:sp>
        <p:nvSpPr>
          <p:cNvPr id="42" name="TextBox 41">
            <a:extLst>
              <a:ext uri="{FF2B5EF4-FFF2-40B4-BE49-F238E27FC236}">
                <a16:creationId xmlns:a16="http://schemas.microsoft.com/office/drawing/2014/main" id="{E97A6F6E-880B-8C1E-283E-7B5E62148F11}"/>
              </a:ext>
            </a:extLst>
          </p:cNvPr>
          <p:cNvSpPr txBox="1"/>
          <p:nvPr/>
        </p:nvSpPr>
        <p:spPr>
          <a:xfrm>
            <a:off x="4051121" y="1708789"/>
            <a:ext cx="8139784" cy="5078313"/>
          </a:xfrm>
          <a:prstGeom prst="rect">
            <a:avLst/>
          </a:prstGeom>
          <a:noFill/>
        </p:spPr>
        <p:txBody>
          <a:bodyPr wrap="square" rtlCol="0">
            <a:spAutoFit/>
          </a:bodyPr>
          <a:lstStyle/>
          <a:p>
            <a:r>
              <a:rPr lang="en-US" dirty="0">
                <a:solidFill>
                  <a:schemeClr val="accent1">
                    <a:lumMod val="40000"/>
                    <a:lumOff val="60000"/>
                  </a:schemeClr>
                </a:solidFill>
              </a:rPr>
              <a:t>Identify the Problem:</a:t>
            </a:r>
          </a:p>
          <a:p>
            <a:endParaRPr lang="en-US" dirty="0">
              <a:solidFill>
                <a:schemeClr val="accent1">
                  <a:lumMod val="40000"/>
                  <a:lumOff val="60000"/>
                </a:schemeClr>
              </a:solidFill>
            </a:endParaRPr>
          </a:p>
          <a:p>
            <a:pPr marL="285750" indent="-285750">
              <a:buFont typeface="Arial" panose="020B0604020202020204" pitchFamily="34" charset="0"/>
              <a:buChar char="•"/>
            </a:pPr>
            <a:r>
              <a:rPr lang="en-US" dirty="0">
                <a:solidFill>
                  <a:schemeClr val="accent1">
                    <a:lumMod val="40000"/>
                    <a:lumOff val="60000"/>
                  </a:schemeClr>
                </a:solidFill>
              </a:rPr>
              <a:t>Home Safety and Security Gaps: Lack of efficient safety systems in many households.</a:t>
            </a:r>
          </a:p>
          <a:p>
            <a:pPr marL="285750" indent="-285750">
              <a:buFont typeface="Arial" panose="020B0604020202020204" pitchFamily="34" charset="0"/>
              <a:buChar char="•"/>
            </a:pPr>
            <a:r>
              <a:rPr lang="en-US" dirty="0">
                <a:solidFill>
                  <a:schemeClr val="accent1">
                    <a:lumMod val="40000"/>
                    <a:lumOff val="60000"/>
                  </a:schemeClr>
                </a:solidFill>
              </a:rPr>
              <a:t>Ineffective Traditional Methods: Pets and basic alarms can't manage lights, AC, or alert for fires/gas leaks.</a:t>
            </a:r>
          </a:p>
          <a:p>
            <a:pPr marL="285750" indent="-285750">
              <a:buFont typeface="Arial" panose="020B0604020202020204" pitchFamily="34" charset="0"/>
              <a:buChar char="•"/>
            </a:pPr>
            <a:r>
              <a:rPr lang="en-US" dirty="0">
                <a:solidFill>
                  <a:schemeClr val="accent1">
                    <a:lumMod val="40000"/>
                    <a:lumOff val="60000"/>
                  </a:schemeClr>
                </a:solidFill>
              </a:rPr>
              <a:t>Lack of Automation: No integrated solution for automatic utility management and real-time alerts.</a:t>
            </a:r>
          </a:p>
          <a:p>
            <a:endParaRPr lang="en-US" dirty="0">
              <a:solidFill>
                <a:schemeClr val="accent1">
                  <a:lumMod val="40000"/>
                  <a:lumOff val="60000"/>
                </a:schemeClr>
              </a:solidFill>
            </a:endParaRPr>
          </a:p>
          <a:p>
            <a:r>
              <a:rPr lang="en-US" dirty="0">
                <a:solidFill>
                  <a:schemeClr val="accent1">
                    <a:lumMod val="40000"/>
                    <a:lumOff val="60000"/>
                  </a:schemeClr>
                </a:solidFill>
              </a:rPr>
              <a:t>Importance:</a:t>
            </a:r>
          </a:p>
          <a:p>
            <a:endParaRPr lang="en-US" dirty="0">
              <a:solidFill>
                <a:schemeClr val="accent1">
                  <a:lumMod val="40000"/>
                  <a:lumOff val="60000"/>
                </a:schemeClr>
              </a:solidFill>
            </a:endParaRPr>
          </a:p>
          <a:p>
            <a:pPr marL="285750" indent="-285750">
              <a:buFont typeface="Arial" panose="020B0604020202020204" pitchFamily="34" charset="0"/>
              <a:buChar char="•"/>
            </a:pPr>
            <a:r>
              <a:rPr lang="en-US" dirty="0">
                <a:solidFill>
                  <a:schemeClr val="accent1">
                    <a:lumMod val="40000"/>
                    <a:lumOff val="60000"/>
                  </a:schemeClr>
                </a:solidFill>
              </a:rPr>
              <a:t>Enhancing Home Safety: Detects fire, gas leaks, high temperatures, and unauthorized motions.</a:t>
            </a:r>
          </a:p>
          <a:p>
            <a:pPr marL="285750" indent="-285750">
              <a:buFont typeface="Arial" panose="020B0604020202020204" pitchFamily="34" charset="0"/>
              <a:buChar char="•"/>
            </a:pPr>
            <a:r>
              <a:rPr lang="en-US" dirty="0">
                <a:solidFill>
                  <a:schemeClr val="accent1">
                    <a:lumMod val="40000"/>
                    <a:lumOff val="60000"/>
                  </a:schemeClr>
                </a:solidFill>
              </a:rPr>
              <a:t>Energy Efficiency: Automated utility control conserves energy and reduces costs.</a:t>
            </a:r>
          </a:p>
          <a:p>
            <a:pPr marL="285750" indent="-285750">
              <a:buFont typeface="Arial" panose="020B0604020202020204" pitchFamily="34" charset="0"/>
              <a:buChar char="•"/>
            </a:pPr>
            <a:r>
              <a:rPr lang="en-US" dirty="0">
                <a:solidFill>
                  <a:schemeClr val="accent1">
                    <a:lumMod val="40000"/>
                    <a:lumOff val="60000"/>
                  </a:schemeClr>
                </a:solidFill>
              </a:rPr>
              <a:t>Real-Time Monitoring: Instant alerts ensure quick responses to threats.</a:t>
            </a:r>
          </a:p>
          <a:p>
            <a:pPr marL="285750" indent="-285750">
              <a:buFont typeface="Arial" panose="020B0604020202020204" pitchFamily="34" charset="0"/>
              <a:buChar char="•"/>
            </a:pPr>
            <a:r>
              <a:rPr lang="en-US" dirty="0">
                <a:solidFill>
                  <a:schemeClr val="accent1">
                    <a:lumMod val="40000"/>
                    <a:lumOff val="60000"/>
                  </a:schemeClr>
                </a:solidFill>
              </a:rPr>
              <a:t>Contribution to Robotics: Advances home automation by integrating robotics and sensors in daily life.</a:t>
            </a:r>
          </a:p>
        </p:txBody>
      </p:sp>
    </p:spTree>
    <p:extLst>
      <p:ext uri="{BB962C8B-B14F-4D97-AF65-F5344CB8AC3E}">
        <p14:creationId xmlns:p14="http://schemas.microsoft.com/office/powerpoint/2010/main" val="26938668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30000"/>
              </a:schemeClr>
            </a:gs>
            <a:gs pos="12000">
              <a:schemeClr val="bg2">
                <a:lumMod val="25000"/>
              </a:schemeClr>
            </a:gs>
          </a:gsLst>
          <a:lin ang="162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883473-5986-3933-5D87-8B6696CFA488}"/>
              </a:ext>
            </a:extLst>
          </p:cNvPr>
          <p:cNvSpPr/>
          <p:nvPr/>
        </p:nvSpPr>
        <p:spPr>
          <a:xfrm>
            <a:off x="6241187" y="47898"/>
            <a:ext cx="3420873"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Literature Review</a:t>
            </a:r>
          </a:p>
        </p:txBody>
      </p:sp>
      <p:sp>
        <p:nvSpPr>
          <p:cNvPr id="21" name="Oval 20">
            <a:extLst>
              <a:ext uri="{FF2B5EF4-FFF2-40B4-BE49-F238E27FC236}">
                <a16:creationId xmlns:a16="http://schemas.microsoft.com/office/drawing/2014/main" id="{46AC5A32-8728-2D2E-C340-46CA45C8AFB1}"/>
              </a:ext>
            </a:extLst>
          </p:cNvPr>
          <p:cNvSpPr/>
          <p:nvPr/>
        </p:nvSpPr>
        <p:spPr>
          <a:xfrm>
            <a:off x="394546" y="3132666"/>
            <a:ext cx="3373967" cy="3373967"/>
          </a:xfrm>
          <a:prstGeom prst="ellipse">
            <a:avLst/>
          </a:prstGeom>
          <a:gradFill flip="none" rotWithShape="0">
            <a:gsLst>
              <a:gs pos="0">
                <a:schemeClr val="bg2">
                  <a:lumMod val="30000"/>
                </a:schemeClr>
              </a:gs>
              <a:gs pos="86000">
                <a:schemeClr val="bg2">
                  <a:lumMod val="25000"/>
                </a:schemeClr>
              </a:gs>
            </a:gsLst>
            <a:path path="circle">
              <a:fillToRect l="100000" t="100000"/>
            </a:path>
            <a:tileRect r="-100000" b="-100000"/>
          </a:gradFill>
          <a:ln>
            <a:noFill/>
          </a:ln>
          <a:effectLst>
            <a:glow rad="152400">
              <a:schemeClr val="accent4">
                <a:satMod val="175000"/>
                <a:alpha val="35000"/>
              </a:schemeClr>
            </a:glow>
            <a:outerShdw blurRad="50800" dist="38100" dir="2700000" sx="101000" sy="101000" algn="tl" rotWithShape="0">
              <a:prstClr val="black">
                <a:alpha val="4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5F03534-1D0E-8FD9-1C90-5D206C19C2AA}"/>
              </a:ext>
            </a:extLst>
          </p:cNvPr>
          <p:cNvGrpSpPr/>
          <p:nvPr/>
        </p:nvGrpSpPr>
        <p:grpSpPr>
          <a:xfrm rot="4208678">
            <a:off x="1248992" y="3987112"/>
            <a:ext cx="1665075" cy="1665075"/>
            <a:chOff x="2171700" y="1981200"/>
            <a:chExt cx="2895600" cy="2895600"/>
          </a:xfrm>
        </p:grpSpPr>
        <p:sp>
          <p:nvSpPr>
            <p:cNvPr id="31" name="Oval 30">
              <a:extLst>
                <a:ext uri="{FF2B5EF4-FFF2-40B4-BE49-F238E27FC236}">
                  <a16:creationId xmlns:a16="http://schemas.microsoft.com/office/drawing/2014/main" id="{08472ED3-2E0D-B0FF-DD05-535C8DAC5C61}"/>
                </a:ext>
              </a:extLst>
            </p:cNvPr>
            <p:cNvSpPr/>
            <p:nvPr/>
          </p:nvSpPr>
          <p:spPr>
            <a:xfrm>
              <a:off x="2171700" y="1981200"/>
              <a:ext cx="2895600" cy="2895600"/>
            </a:xfrm>
            <a:prstGeom prst="ellipse">
              <a:avLst/>
            </a:prstGeom>
            <a:solidFill>
              <a:srgbClr val="3A3A3A"/>
            </a:solidFill>
            <a:ln>
              <a:solidFill>
                <a:schemeClr val="bg1">
                  <a:lumMod val="50000"/>
                </a:schemeClr>
              </a:solidFill>
            </a:ln>
            <a:effectLst>
              <a:outerShdw blurRad="101600" dist="38100" dir="2700000" algn="tl" rotWithShape="0">
                <a:prstClr val="black">
                  <a:alpha val="34000"/>
                </a:prstClr>
              </a:outerShdw>
            </a:effectLst>
            <a:scene3d>
              <a:camera prst="orthographicFront"/>
              <a:lightRig rig="threePt" dir="t"/>
            </a:scene3d>
            <a:sp3d prstMaterial="meta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1EDE3EE-5A51-2CE4-C930-F01123ABF306}"/>
                </a:ext>
              </a:extLst>
            </p:cNvPr>
            <p:cNvSpPr/>
            <p:nvPr/>
          </p:nvSpPr>
          <p:spPr>
            <a:xfrm>
              <a:off x="3505200" y="1981200"/>
              <a:ext cx="228600" cy="723900"/>
            </a:xfrm>
            <a:prstGeom prst="roundRect">
              <a:avLst/>
            </a:prstGeom>
            <a:solidFill>
              <a:srgbClr val="2DE6EF"/>
            </a:solidFill>
            <a:ln>
              <a:noFill/>
            </a:ln>
            <a:effectLst>
              <a:glow rad="76200">
                <a:schemeClr val="accent4">
                  <a:satMod val="175000"/>
                  <a:alpha val="5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Oval 22">
            <a:extLst>
              <a:ext uri="{FF2B5EF4-FFF2-40B4-BE49-F238E27FC236}">
                <a16:creationId xmlns:a16="http://schemas.microsoft.com/office/drawing/2014/main" id="{61944BBA-7194-566B-6655-13F8B25D2953}"/>
              </a:ext>
            </a:extLst>
          </p:cNvPr>
          <p:cNvSpPr/>
          <p:nvPr/>
        </p:nvSpPr>
        <p:spPr>
          <a:xfrm>
            <a:off x="1665261" y="4403381"/>
            <a:ext cx="832537" cy="832537"/>
          </a:xfrm>
          <a:prstGeom prst="ellipse">
            <a:avLst/>
          </a:prstGeom>
          <a:ln>
            <a:noFill/>
          </a:ln>
          <a:scene3d>
            <a:camera prst="orthographicFront"/>
            <a:lightRig rig="threePt" dir="t"/>
          </a:scene3d>
          <a:sp3d prstMaterial="metal">
            <a:bevelT w="152400" h="50800" prst="softRound"/>
            <a:bevelB w="12065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Robot outline">
            <a:extLst>
              <a:ext uri="{FF2B5EF4-FFF2-40B4-BE49-F238E27FC236}">
                <a16:creationId xmlns:a16="http://schemas.microsoft.com/office/drawing/2014/main" id="{3F25FF2D-6EA7-14D2-18CB-D15EE18E7D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623" y="4556743"/>
            <a:ext cx="525813" cy="525813"/>
          </a:xfrm>
          <a:prstGeom prst="rect">
            <a:avLst/>
          </a:prstGeom>
          <a:effectLst/>
        </p:spPr>
      </p:pic>
      <p:pic>
        <p:nvPicPr>
          <p:cNvPr id="25" name="Graphic 24" descr="Presentation with pie chart with solid fill">
            <a:extLst>
              <a:ext uri="{FF2B5EF4-FFF2-40B4-BE49-F238E27FC236}">
                <a16:creationId xmlns:a16="http://schemas.microsoft.com/office/drawing/2014/main" id="{44309654-42C5-C377-94F2-F0CB786586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8158" y="3244447"/>
            <a:ext cx="626743" cy="626743"/>
          </a:xfrm>
          <a:prstGeom prst="rect">
            <a:avLst/>
          </a:prstGeom>
        </p:spPr>
      </p:pic>
      <p:pic>
        <p:nvPicPr>
          <p:cNvPr id="26" name="Graphic 25" descr="Circles with arrows with solid fill">
            <a:extLst>
              <a:ext uri="{FF2B5EF4-FFF2-40B4-BE49-F238E27FC236}">
                <a16:creationId xmlns:a16="http://schemas.microsoft.com/office/drawing/2014/main" id="{98339CD7-045A-1C8B-433B-FDC4BB267D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32172" y="3557818"/>
            <a:ext cx="626743" cy="626743"/>
          </a:xfrm>
          <a:prstGeom prst="rect">
            <a:avLst/>
          </a:prstGeom>
        </p:spPr>
      </p:pic>
      <p:pic>
        <p:nvPicPr>
          <p:cNvPr id="27" name="Graphic 26" descr="Open folder with solid fill">
            <a:extLst>
              <a:ext uri="{FF2B5EF4-FFF2-40B4-BE49-F238E27FC236}">
                <a16:creationId xmlns:a16="http://schemas.microsoft.com/office/drawing/2014/main" id="{87B7C4E2-42BF-AD28-A9C0-669C2F2151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99385" y="4162772"/>
            <a:ext cx="626743" cy="626743"/>
          </a:xfrm>
          <a:prstGeom prst="rect">
            <a:avLst/>
          </a:prstGeom>
          <a:effectLst>
            <a:glow rad="101600">
              <a:schemeClr val="accent4">
                <a:satMod val="175000"/>
                <a:alpha val="40000"/>
              </a:schemeClr>
            </a:glow>
          </a:effectLst>
        </p:spPr>
      </p:pic>
      <p:pic>
        <p:nvPicPr>
          <p:cNvPr id="28" name="Graphic 27" descr="Address Book with solid fill">
            <a:extLst>
              <a:ext uri="{FF2B5EF4-FFF2-40B4-BE49-F238E27FC236}">
                <a16:creationId xmlns:a16="http://schemas.microsoft.com/office/drawing/2014/main" id="{09EB97C3-F412-2516-7569-4EB671DCB4C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32172" y="5506250"/>
            <a:ext cx="626743" cy="626743"/>
          </a:xfrm>
          <a:prstGeom prst="rect">
            <a:avLst/>
          </a:prstGeom>
        </p:spPr>
      </p:pic>
      <p:pic>
        <p:nvPicPr>
          <p:cNvPr id="29" name="Graphic 28" descr="Customer review with solid fill">
            <a:extLst>
              <a:ext uri="{FF2B5EF4-FFF2-40B4-BE49-F238E27FC236}">
                <a16:creationId xmlns:a16="http://schemas.microsoft.com/office/drawing/2014/main" id="{DEBB3990-C7ED-417B-FBFC-164DB164B3C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68158" y="5821317"/>
            <a:ext cx="626743" cy="626743"/>
          </a:xfrm>
          <a:prstGeom prst="rect">
            <a:avLst/>
          </a:prstGeom>
        </p:spPr>
      </p:pic>
      <p:pic>
        <p:nvPicPr>
          <p:cNvPr id="30" name="Graphic 29" descr="Iceberg with solid fill">
            <a:extLst>
              <a:ext uri="{FF2B5EF4-FFF2-40B4-BE49-F238E27FC236}">
                <a16:creationId xmlns:a16="http://schemas.microsoft.com/office/drawing/2014/main" id="{2777DC06-F308-6D2F-368C-EE651787A0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99385" y="4873960"/>
            <a:ext cx="626743" cy="626743"/>
          </a:xfrm>
          <a:prstGeom prst="rect">
            <a:avLst/>
          </a:prstGeom>
        </p:spPr>
      </p:pic>
      <p:sp>
        <p:nvSpPr>
          <p:cNvPr id="42" name="TextBox 41">
            <a:extLst>
              <a:ext uri="{FF2B5EF4-FFF2-40B4-BE49-F238E27FC236}">
                <a16:creationId xmlns:a16="http://schemas.microsoft.com/office/drawing/2014/main" id="{A25F84A7-118B-A612-FBE7-7B4B0A1C9126}"/>
              </a:ext>
            </a:extLst>
          </p:cNvPr>
          <p:cNvSpPr txBox="1"/>
          <p:nvPr/>
        </p:nvSpPr>
        <p:spPr>
          <a:xfrm>
            <a:off x="4051121" y="1454790"/>
            <a:ext cx="8139784" cy="5355312"/>
          </a:xfrm>
          <a:prstGeom prst="rect">
            <a:avLst/>
          </a:prstGeom>
          <a:noFill/>
        </p:spPr>
        <p:txBody>
          <a:bodyPr wrap="square" rtlCol="0">
            <a:spAutoFit/>
          </a:bodyPr>
          <a:lstStyle/>
          <a:p>
            <a:r>
              <a:rPr lang="en-US" dirty="0">
                <a:solidFill>
                  <a:schemeClr val="accent1">
                    <a:lumMod val="40000"/>
                    <a:lumOff val="60000"/>
                  </a:schemeClr>
                </a:solidFill>
              </a:rPr>
              <a:t>Review of Existing Solutions:</a:t>
            </a:r>
          </a:p>
          <a:p>
            <a:endParaRPr lang="en-US" dirty="0">
              <a:solidFill>
                <a:schemeClr val="accent1">
                  <a:lumMod val="40000"/>
                  <a:lumOff val="60000"/>
                </a:schemeClr>
              </a:solidFill>
            </a:endParaRPr>
          </a:p>
          <a:p>
            <a:pPr marL="285750" indent="-285750">
              <a:buFont typeface="Arial" panose="020B0604020202020204" pitchFamily="34" charset="0"/>
              <a:buChar char="•"/>
            </a:pPr>
            <a:r>
              <a:rPr lang="en-US" dirty="0">
                <a:solidFill>
                  <a:schemeClr val="accent1">
                    <a:lumMod val="40000"/>
                    <a:lumOff val="60000"/>
                  </a:schemeClr>
                </a:solidFill>
              </a:rPr>
              <a:t>Basic Alarm Systems: Provide simple alerts but lack advanced features and automation.</a:t>
            </a:r>
          </a:p>
          <a:p>
            <a:pPr marL="285750" indent="-285750">
              <a:buFont typeface="Arial" panose="020B0604020202020204" pitchFamily="34" charset="0"/>
              <a:buChar char="•"/>
            </a:pPr>
            <a:r>
              <a:rPr lang="en-US" dirty="0">
                <a:solidFill>
                  <a:schemeClr val="accent1">
                    <a:lumMod val="40000"/>
                    <a:lumOff val="60000"/>
                  </a:schemeClr>
                </a:solidFill>
              </a:rPr>
              <a:t>Smart Home Devices: Offer some automation (lights, thermostats) but often lack integration and comprehensive security features.</a:t>
            </a:r>
          </a:p>
          <a:p>
            <a:pPr marL="285750" indent="-285750">
              <a:buFont typeface="Arial" panose="020B0604020202020204" pitchFamily="34" charset="0"/>
              <a:buChar char="•"/>
            </a:pPr>
            <a:r>
              <a:rPr lang="en-US" dirty="0">
                <a:solidFill>
                  <a:schemeClr val="accent1">
                    <a:lumMod val="40000"/>
                    <a:lumOff val="60000"/>
                  </a:schemeClr>
                </a:solidFill>
              </a:rPr>
              <a:t>Home Security Systems: Expensive, complex setups with limited customization and high maintenance costs.</a:t>
            </a:r>
          </a:p>
          <a:p>
            <a:pPr marL="285750" indent="-285750">
              <a:buFont typeface="Arial" panose="020B0604020202020204" pitchFamily="34" charset="0"/>
              <a:buChar char="•"/>
            </a:pPr>
            <a:endParaRPr lang="en-US" dirty="0">
              <a:solidFill>
                <a:schemeClr val="accent1">
                  <a:lumMod val="40000"/>
                  <a:lumOff val="60000"/>
                </a:schemeClr>
              </a:solidFill>
            </a:endParaRPr>
          </a:p>
          <a:p>
            <a:r>
              <a:rPr lang="en-US" dirty="0">
                <a:solidFill>
                  <a:schemeClr val="accent1">
                    <a:lumMod val="40000"/>
                    <a:lumOff val="60000"/>
                  </a:schemeClr>
                </a:solidFill>
              </a:rPr>
              <a:t>Gap Identification:</a:t>
            </a:r>
          </a:p>
          <a:p>
            <a:endParaRPr lang="en-US" dirty="0">
              <a:solidFill>
                <a:schemeClr val="accent1">
                  <a:lumMod val="40000"/>
                  <a:lumOff val="60000"/>
                </a:schemeClr>
              </a:solidFill>
            </a:endParaRPr>
          </a:p>
          <a:p>
            <a:pPr marL="285750" indent="-285750">
              <a:buFont typeface="Arial" panose="020B0604020202020204" pitchFamily="34" charset="0"/>
              <a:buChar char="•"/>
            </a:pPr>
            <a:r>
              <a:rPr lang="en-US" dirty="0">
                <a:solidFill>
                  <a:schemeClr val="accent1">
                    <a:lumMod val="40000"/>
                    <a:lumOff val="60000"/>
                  </a:schemeClr>
                </a:solidFill>
              </a:rPr>
              <a:t>Lack of Integration: Existing solutions often do not integrate various safety and automation features into a single system.</a:t>
            </a:r>
          </a:p>
          <a:p>
            <a:pPr marL="285750" indent="-285750">
              <a:buFont typeface="Arial" panose="020B0604020202020204" pitchFamily="34" charset="0"/>
              <a:buChar char="•"/>
            </a:pPr>
            <a:r>
              <a:rPr lang="en-US" dirty="0">
                <a:solidFill>
                  <a:schemeClr val="accent1">
                    <a:lumMod val="40000"/>
                    <a:lumOff val="60000"/>
                  </a:schemeClr>
                </a:solidFill>
              </a:rPr>
              <a:t>High Costs: Advanced systems are expensive and not affordable for all households.</a:t>
            </a:r>
          </a:p>
          <a:p>
            <a:pPr marL="285750" indent="-285750">
              <a:buFont typeface="Arial" panose="020B0604020202020204" pitchFamily="34" charset="0"/>
              <a:buChar char="•"/>
            </a:pPr>
            <a:r>
              <a:rPr lang="en-US" dirty="0">
                <a:solidFill>
                  <a:schemeClr val="accent1">
                    <a:lumMod val="40000"/>
                    <a:lumOff val="60000"/>
                  </a:schemeClr>
                </a:solidFill>
              </a:rPr>
              <a:t>Limited Automation: Many systems require manual intervention and lack real-time, automatic responses.</a:t>
            </a:r>
          </a:p>
          <a:p>
            <a:pPr marL="285750" indent="-285750">
              <a:buFont typeface="Arial" panose="020B0604020202020204" pitchFamily="34" charset="0"/>
              <a:buChar char="•"/>
            </a:pPr>
            <a:r>
              <a:rPr lang="en-US" dirty="0">
                <a:solidFill>
                  <a:schemeClr val="accent1">
                    <a:lumMod val="40000"/>
                    <a:lumOff val="60000"/>
                  </a:schemeClr>
                </a:solidFill>
              </a:rPr>
              <a:t>Incomplete Coverage: Current solutions may not cover all aspects of home safety (e.g., gas leaks, fire detection).</a:t>
            </a:r>
          </a:p>
        </p:txBody>
      </p:sp>
    </p:spTree>
    <p:extLst>
      <p:ext uri="{BB962C8B-B14F-4D97-AF65-F5344CB8AC3E}">
        <p14:creationId xmlns:p14="http://schemas.microsoft.com/office/powerpoint/2010/main" val="12911941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30000"/>
              </a:schemeClr>
            </a:gs>
            <a:gs pos="12000">
              <a:schemeClr val="bg2">
                <a:lumMod val="25000"/>
              </a:schemeClr>
            </a:gs>
          </a:gsLst>
          <a:lin ang="162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82E348E-6D85-685A-ECB9-571361430FCE}"/>
              </a:ext>
            </a:extLst>
          </p:cNvPr>
          <p:cNvSpPr/>
          <p:nvPr/>
        </p:nvSpPr>
        <p:spPr>
          <a:xfrm>
            <a:off x="5959588" y="98935"/>
            <a:ext cx="3622467"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Proposed Solution</a:t>
            </a:r>
          </a:p>
        </p:txBody>
      </p:sp>
      <p:sp>
        <p:nvSpPr>
          <p:cNvPr id="21" name="Oval 20">
            <a:extLst>
              <a:ext uri="{FF2B5EF4-FFF2-40B4-BE49-F238E27FC236}">
                <a16:creationId xmlns:a16="http://schemas.microsoft.com/office/drawing/2014/main" id="{25562D1F-E6B1-A56C-244C-A2C1FBEB1DC1}"/>
              </a:ext>
            </a:extLst>
          </p:cNvPr>
          <p:cNvSpPr/>
          <p:nvPr/>
        </p:nvSpPr>
        <p:spPr>
          <a:xfrm>
            <a:off x="394546" y="3132666"/>
            <a:ext cx="3373967" cy="3373967"/>
          </a:xfrm>
          <a:prstGeom prst="ellipse">
            <a:avLst/>
          </a:prstGeom>
          <a:gradFill flip="none" rotWithShape="0">
            <a:gsLst>
              <a:gs pos="0">
                <a:schemeClr val="bg2">
                  <a:lumMod val="30000"/>
                </a:schemeClr>
              </a:gs>
              <a:gs pos="86000">
                <a:schemeClr val="bg2">
                  <a:lumMod val="25000"/>
                </a:schemeClr>
              </a:gs>
            </a:gsLst>
            <a:path path="circle">
              <a:fillToRect l="100000" t="100000"/>
            </a:path>
            <a:tileRect r="-100000" b="-100000"/>
          </a:gradFill>
          <a:ln>
            <a:noFill/>
          </a:ln>
          <a:effectLst>
            <a:glow rad="152400">
              <a:schemeClr val="accent4">
                <a:satMod val="175000"/>
                <a:alpha val="35000"/>
              </a:schemeClr>
            </a:glow>
            <a:outerShdw blurRad="50800" dist="38100" dir="2700000" sx="101000" sy="101000" algn="tl" rotWithShape="0">
              <a:prstClr val="black">
                <a:alpha val="4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D746302-7A38-5FDC-7742-D486A8331A32}"/>
              </a:ext>
            </a:extLst>
          </p:cNvPr>
          <p:cNvGrpSpPr/>
          <p:nvPr/>
        </p:nvGrpSpPr>
        <p:grpSpPr>
          <a:xfrm rot="6286531">
            <a:off x="1248992" y="3987112"/>
            <a:ext cx="1665075" cy="1665075"/>
            <a:chOff x="2171700" y="1981200"/>
            <a:chExt cx="2895600" cy="2895600"/>
          </a:xfrm>
        </p:grpSpPr>
        <p:sp>
          <p:nvSpPr>
            <p:cNvPr id="31" name="Oval 30">
              <a:extLst>
                <a:ext uri="{FF2B5EF4-FFF2-40B4-BE49-F238E27FC236}">
                  <a16:creationId xmlns:a16="http://schemas.microsoft.com/office/drawing/2014/main" id="{F4FF045B-2C15-5034-7FCE-2F6B17D14214}"/>
                </a:ext>
              </a:extLst>
            </p:cNvPr>
            <p:cNvSpPr/>
            <p:nvPr/>
          </p:nvSpPr>
          <p:spPr>
            <a:xfrm>
              <a:off x="2171700" y="1981200"/>
              <a:ext cx="2895600" cy="2895600"/>
            </a:xfrm>
            <a:prstGeom prst="ellipse">
              <a:avLst/>
            </a:prstGeom>
            <a:solidFill>
              <a:srgbClr val="3A3A3A"/>
            </a:solidFill>
            <a:ln>
              <a:solidFill>
                <a:schemeClr val="bg1">
                  <a:lumMod val="50000"/>
                </a:schemeClr>
              </a:solidFill>
            </a:ln>
            <a:effectLst>
              <a:outerShdw blurRad="101600" dist="38100" dir="2700000" algn="tl" rotWithShape="0">
                <a:prstClr val="black">
                  <a:alpha val="34000"/>
                </a:prstClr>
              </a:outerShdw>
            </a:effectLst>
            <a:scene3d>
              <a:camera prst="orthographicFront"/>
              <a:lightRig rig="threePt" dir="t"/>
            </a:scene3d>
            <a:sp3d prstMaterial="meta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D8609D85-AE88-6DD1-C331-F6EEAB0088BC}"/>
                </a:ext>
              </a:extLst>
            </p:cNvPr>
            <p:cNvSpPr/>
            <p:nvPr/>
          </p:nvSpPr>
          <p:spPr>
            <a:xfrm>
              <a:off x="3505200" y="1981200"/>
              <a:ext cx="228600" cy="723900"/>
            </a:xfrm>
            <a:prstGeom prst="roundRect">
              <a:avLst/>
            </a:prstGeom>
            <a:solidFill>
              <a:srgbClr val="2DE6EF"/>
            </a:solidFill>
            <a:ln>
              <a:noFill/>
            </a:ln>
            <a:effectLst>
              <a:glow rad="76200">
                <a:schemeClr val="accent4">
                  <a:satMod val="175000"/>
                  <a:alpha val="5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Oval 22">
            <a:extLst>
              <a:ext uri="{FF2B5EF4-FFF2-40B4-BE49-F238E27FC236}">
                <a16:creationId xmlns:a16="http://schemas.microsoft.com/office/drawing/2014/main" id="{3CC4F41D-D1E3-4AEC-5CF5-3166E64EF8FA}"/>
              </a:ext>
            </a:extLst>
          </p:cNvPr>
          <p:cNvSpPr/>
          <p:nvPr/>
        </p:nvSpPr>
        <p:spPr>
          <a:xfrm>
            <a:off x="1665261" y="4403381"/>
            <a:ext cx="832537" cy="832537"/>
          </a:xfrm>
          <a:prstGeom prst="ellipse">
            <a:avLst/>
          </a:prstGeom>
          <a:ln>
            <a:noFill/>
          </a:ln>
          <a:scene3d>
            <a:camera prst="orthographicFront"/>
            <a:lightRig rig="threePt" dir="t"/>
          </a:scene3d>
          <a:sp3d prstMaterial="metal">
            <a:bevelT w="152400" h="50800" prst="softRound"/>
            <a:bevelB w="12065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Robot outline">
            <a:extLst>
              <a:ext uri="{FF2B5EF4-FFF2-40B4-BE49-F238E27FC236}">
                <a16:creationId xmlns:a16="http://schemas.microsoft.com/office/drawing/2014/main" id="{15AA5466-5D78-7C94-02F4-7DEAFD184D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623" y="4556743"/>
            <a:ext cx="525813" cy="525813"/>
          </a:xfrm>
          <a:prstGeom prst="rect">
            <a:avLst/>
          </a:prstGeom>
          <a:effectLst/>
        </p:spPr>
      </p:pic>
      <p:pic>
        <p:nvPicPr>
          <p:cNvPr id="25" name="Graphic 24" descr="Presentation with pie chart with solid fill">
            <a:extLst>
              <a:ext uri="{FF2B5EF4-FFF2-40B4-BE49-F238E27FC236}">
                <a16:creationId xmlns:a16="http://schemas.microsoft.com/office/drawing/2014/main" id="{16D37517-7146-AA67-62F3-B1A40CDE15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8158" y="3244447"/>
            <a:ext cx="626743" cy="626743"/>
          </a:xfrm>
          <a:prstGeom prst="rect">
            <a:avLst/>
          </a:prstGeom>
        </p:spPr>
      </p:pic>
      <p:pic>
        <p:nvPicPr>
          <p:cNvPr id="26" name="Graphic 25" descr="Circles with arrows with solid fill">
            <a:extLst>
              <a:ext uri="{FF2B5EF4-FFF2-40B4-BE49-F238E27FC236}">
                <a16:creationId xmlns:a16="http://schemas.microsoft.com/office/drawing/2014/main" id="{AD58DFCB-F8C3-281A-663A-0DB504BFE4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32172" y="3557818"/>
            <a:ext cx="626743" cy="626743"/>
          </a:xfrm>
          <a:prstGeom prst="rect">
            <a:avLst/>
          </a:prstGeom>
        </p:spPr>
      </p:pic>
      <p:pic>
        <p:nvPicPr>
          <p:cNvPr id="27" name="Graphic 26" descr="Open folder with solid fill">
            <a:extLst>
              <a:ext uri="{FF2B5EF4-FFF2-40B4-BE49-F238E27FC236}">
                <a16:creationId xmlns:a16="http://schemas.microsoft.com/office/drawing/2014/main" id="{FE98ADFD-9ACA-8AD1-6B6B-5D6DF88CF7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99385" y="4162772"/>
            <a:ext cx="626743" cy="626743"/>
          </a:xfrm>
          <a:prstGeom prst="rect">
            <a:avLst/>
          </a:prstGeom>
        </p:spPr>
      </p:pic>
      <p:pic>
        <p:nvPicPr>
          <p:cNvPr id="28" name="Graphic 27" descr="Address Book with solid fill">
            <a:extLst>
              <a:ext uri="{FF2B5EF4-FFF2-40B4-BE49-F238E27FC236}">
                <a16:creationId xmlns:a16="http://schemas.microsoft.com/office/drawing/2014/main" id="{DC1C3DED-75C7-D20C-573E-BB6D193141F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32172" y="5506250"/>
            <a:ext cx="626743" cy="626743"/>
          </a:xfrm>
          <a:prstGeom prst="rect">
            <a:avLst/>
          </a:prstGeom>
        </p:spPr>
      </p:pic>
      <p:pic>
        <p:nvPicPr>
          <p:cNvPr id="29" name="Graphic 28" descr="Customer review with solid fill">
            <a:extLst>
              <a:ext uri="{FF2B5EF4-FFF2-40B4-BE49-F238E27FC236}">
                <a16:creationId xmlns:a16="http://schemas.microsoft.com/office/drawing/2014/main" id="{B5080228-E5FA-4F9B-62C7-A3A7DF1A754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68158" y="5821317"/>
            <a:ext cx="626743" cy="626743"/>
          </a:xfrm>
          <a:prstGeom prst="rect">
            <a:avLst/>
          </a:prstGeom>
        </p:spPr>
      </p:pic>
      <p:pic>
        <p:nvPicPr>
          <p:cNvPr id="30" name="Graphic 29" descr="Iceberg with solid fill">
            <a:extLst>
              <a:ext uri="{FF2B5EF4-FFF2-40B4-BE49-F238E27FC236}">
                <a16:creationId xmlns:a16="http://schemas.microsoft.com/office/drawing/2014/main" id="{B43AC3BB-8E65-6775-31D0-E4A0CD88714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99385" y="4873960"/>
            <a:ext cx="626743" cy="626743"/>
          </a:xfrm>
          <a:prstGeom prst="rect">
            <a:avLst/>
          </a:prstGeom>
          <a:effectLst>
            <a:glow rad="101600">
              <a:schemeClr val="accent4">
                <a:satMod val="175000"/>
                <a:alpha val="40000"/>
              </a:schemeClr>
            </a:glow>
          </a:effectLst>
        </p:spPr>
      </p:pic>
      <p:sp>
        <p:nvSpPr>
          <p:cNvPr id="42" name="TextBox 41">
            <a:extLst>
              <a:ext uri="{FF2B5EF4-FFF2-40B4-BE49-F238E27FC236}">
                <a16:creationId xmlns:a16="http://schemas.microsoft.com/office/drawing/2014/main" id="{72293AE3-7353-6DAB-190A-BD3A68CB67B0}"/>
              </a:ext>
            </a:extLst>
          </p:cNvPr>
          <p:cNvSpPr txBox="1"/>
          <p:nvPr/>
        </p:nvSpPr>
        <p:spPr>
          <a:xfrm>
            <a:off x="4005784" y="931924"/>
            <a:ext cx="8139784" cy="5878532"/>
          </a:xfrm>
          <a:prstGeom prst="rect">
            <a:avLst/>
          </a:prstGeom>
          <a:noFill/>
        </p:spPr>
        <p:txBody>
          <a:bodyPr wrap="square" rtlCol="0">
            <a:spAutoFit/>
          </a:bodyPr>
          <a:lstStyle/>
          <a:p>
            <a:r>
              <a:rPr lang="en-US" sz="1600" dirty="0">
                <a:solidFill>
                  <a:schemeClr val="accent1">
                    <a:lumMod val="40000"/>
                    <a:lumOff val="60000"/>
                  </a:schemeClr>
                </a:solidFill>
              </a:rPr>
              <a:t>Overview:</a:t>
            </a:r>
          </a:p>
          <a:p>
            <a:pPr marL="285750" indent="-285750">
              <a:buFont typeface="Arial" panose="020B0604020202020204" pitchFamily="34" charset="0"/>
              <a:buChar char="•"/>
            </a:pPr>
            <a:r>
              <a:rPr lang="en-US" sz="1600" dirty="0">
                <a:solidFill>
                  <a:schemeClr val="accent1">
                    <a:lumMod val="40000"/>
                    <a:lumOff val="60000"/>
                  </a:schemeClr>
                </a:solidFill>
              </a:rPr>
              <a:t>Addressing Home Safety and Security Gaps: Our proposed Home Monitoring System aims to tackle the current problem of ineffective home security measures and the lack of automation in managing home utilities.</a:t>
            </a:r>
          </a:p>
          <a:p>
            <a:pPr marL="285750" indent="-285750">
              <a:buFont typeface="Arial" panose="020B0604020202020204" pitchFamily="34" charset="0"/>
              <a:buChar char="•"/>
            </a:pPr>
            <a:endParaRPr lang="en-US" sz="1600" dirty="0">
              <a:solidFill>
                <a:schemeClr val="accent1">
                  <a:lumMod val="40000"/>
                  <a:lumOff val="60000"/>
                </a:schemeClr>
              </a:solidFill>
            </a:endParaRPr>
          </a:p>
          <a:p>
            <a:r>
              <a:rPr lang="en-US" sz="1600" dirty="0">
                <a:solidFill>
                  <a:schemeClr val="accent1">
                    <a:lumMod val="40000"/>
                    <a:lumOff val="60000"/>
                  </a:schemeClr>
                </a:solidFill>
              </a:rPr>
              <a:t>Key Features:</a:t>
            </a:r>
          </a:p>
          <a:p>
            <a:pPr marL="285750" indent="-285750">
              <a:buFont typeface="Arial" panose="020B0604020202020204" pitchFamily="34" charset="0"/>
              <a:buChar char="•"/>
            </a:pPr>
            <a:r>
              <a:rPr lang="en-US" sz="1600" dirty="0">
                <a:solidFill>
                  <a:schemeClr val="accent1">
                    <a:lumMod val="40000"/>
                    <a:lumOff val="60000"/>
                  </a:schemeClr>
                </a:solidFill>
              </a:rPr>
              <a:t>Comprehensive Monitoring: Utilizing Arduino Uno and various sensors to detect environmental hazards such as fire, gas leaks, and high temperatures.</a:t>
            </a:r>
          </a:p>
          <a:p>
            <a:pPr marL="285750" indent="-285750">
              <a:buFont typeface="Arial" panose="020B0604020202020204" pitchFamily="34" charset="0"/>
              <a:buChar char="•"/>
            </a:pPr>
            <a:r>
              <a:rPr lang="en-US" sz="1600" dirty="0">
                <a:solidFill>
                  <a:schemeClr val="accent1">
                    <a:lumMod val="40000"/>
                    <a:lumOff val="60000"/>
                  </a:schemeClr>
                </a:solidFill>
              </a:rPr>
              <a:t>Enhanced Security: PIR sensor for motion detection and immediate alerts to homeowners about unauthorized movements.</a:t>
            </a:r>
          </a:p>
          <a:p>
            <a:pPr marL="285750" indent="-285750">
              <a:buFont typeface="Arial" panose="020B0604020202020204" pitchFamily="34" charset="0"/>
              <a:buChar char="•"/>
            </a:pPr>
            <a:r>
              <a:rPr lang="en-US" sz="1600" dirty="0">
                <a:solidFill>
                  <a:schemeClr val="accent1">
                    <a:lumMod val="40000"/>
                    <a:lumOff val="60000"/>
                  </a:schemeClr>
                </a:solidFill>
              </a:rPr>
              <a:t>Automated Utility Control: LDR sensor to manage lighting and improve energy efficiency.</a:t>
            </a:r>
          </a:p>
          <a:p>
            <a:pPr marL="285750" indent="-285750">
              <a:buFont typeface="Arial" panose="020B0604020202020204" pitchFamily="34" charset="0"/>
              <a:buChar char="•"/>
            </a:pPr>
            <a:endParaRPr lang="en-US" sz="1600" dirty="0">
              <a:solidFill>
                <a:schemeClr val="accent1">
                  <a:lumMod val="40000"/>
                  <a:lumOff val="60000"/>
                </a:schemeClr>
              </a:solidFill>
            </a:endParaRPr>
          </a:p>
          <a:p>
            <a:r>
              <a:rPr lang="en-US" sz="1600" dirty="0">
                <a:solidFill>
                  <a:schemeClr val="accent1">
                    <a:lumMod val="40000"/>
                    <a:lumOff val="60000"/>
                  </a:schemeClr>
                </a:solidFill>
              </a:rPr>
              <a:t>Real-Time Alerts:</a:t>
            </a:r>
          </a:p>
          <a:p>
            <a:pPr marL="285750" indent="-285750">
              <a:buFont typeface="Arial" panose="020B0604020202020204" pitchFamily="34" charset="0"/>
              <a:buChar char="•"/>
            </a:pPr>
            <a:r>
              <a:rPr lang="en-US" sz="1600" dirty="0">
                <a:solidFill>
                  <a:schemeClr val="accent1">
                    <a:lumMod val="40000"/>
                    <a:lumOff val="60000"/>
                  </a:schemeClr>
                </a:solidFill>
              </a:rPr>
              <a:t>Instant Notifications: Providing homeowners with immediate alerts for quick responses to potential threats.</a:t>
            </a:r>
          </a:p>
          <a:p>
            <a:endParaRPr lang="en-US" sz="1600" dirty="0">
              <a:solidFill>
                <a:schemeClr val="accent1">
                  <a:lumMod val="40000"/>
                  <a:lumOff val="60000"/>
                </a:schemeClr>
              </a:solidFill>
            </a:endParaRPr>
          </a:p>
          <a:p>
            <a:r>
              <a:rPr lang="en-US" sz="1600" dirty="0">
                <a:solidFill>
                  <a:schemeClr val="accent1">
                    <a:lumMod val="40000"/>
                    <a:lumOff val="60000"/>
                  </a:schemeClr>
                </a:solidFill>
              </a:rPr>
              <a:t>Importance:</a:t>
            </a:r>
          </a:p>
          <a:p>
            <a:r>
              <a:rPr lang="en-US" sz="1600" dirty="0">
                <a:solidFill>
                  <a:schemeClr val="accent1">
                    <a:lumMod val="40000"/>
                    <a:lumOff val="60000"/>
                  </a:schemeClr>
                </a:solidFill>
              </a:rPr>
              <a:t>Enhancing Home Safety: Offering a comprehensive solution to address security gaps and provide peace of mind to homeowners.</a:t>
            </a:r>
          </a:p>
          <a:p>
            <a:r>
              <a:rPr lang="en-US" sz="1600" dirty="0">
                <a:solidFill>
                  <a:schemeClr val="accent1">
                    <a:lumMod val="40000"/>
                    <a:lumOff val="60000"/>
                  </a:schemeClr>
                </a:solidFill>
              </a:rPr>
              <a:t>Energy Efficiency: Contributing to reduced energy consumption through automated utility control.</a:t>
            </a:r>
          </a:p>
          <a:p>
            <a:r>
              <a:rPr lang="en-US" sz="1600" dirty="0">
                <a:solidFill>
                  <a:schemeClr val="accent1">
                    <a:lumMod val="40000"/>
                    <a:lumOff val="60000"/>
                  </a:schemeClr>
                </a:solidFill>
              </a:rPr>
              <a:t>Advancing Home Security Technology: Demonstrating the practical application of robotics and sensor integration to enhance daily life.</a:t>
            </a:r>
          </a:p>
        </p:txBody>
      </p:sp>
    </p:spTree>
    <p:extLst>
      <p:ext uri="{BB962C8B-B14F-4D97-AF65-F5344CB8AC3E}">
        <p14:creationId xmlns:p14="http://schemas.microsoft.com/office/powerpoint/2010/main" val="16079703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30000"/>
              </a:schemeClr>
            </a:gs>
            <a:gs pos="12000">
              <a:schemeClr val="bg2">
                <a:lumMod val="25000"/>
              </a:schemeClr>
            </a:gs>
          </a:gsLst>
          <a:lin ang="162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6BADB58-18FA-04D9-38DE-383F7B0B4122}"/>
              </a:ext>
            </a:extLst>
          </p:cNvPr>
          <p:cNvSpPr/>
          <p:nvPr/>
        </p:nvSpPr>
        <p:spPr>
          <a:xfrm>
            <a:off x="6096000" y="0"/>
            <a:ext cx="2617256"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Methodology</a:t>
            </a:r>
          </a:p>
        </p:txBody>
      </p:sp>
      <p:sp>
        <p:nvSpPr>
          <p:cNvPr id="21" name="Oval 20">
            <a:extLst>
              <a:ext uri="{FF2B5EF4-FFF2-40B4-BE49-F238E27FC236}">
                <a16:creationId xmlns:a16="http://schemas.microsoft.com/office/drawing/2014/main" id="{C78DE8E7-A851-B88F-F82F-36ED08885D87}"/>
              </a:ext>
            </a:extLst>
          </p:cNvPr>
          <p:cNvSpPr/>
          <p:nvPr/>
        </p:nvSpPr>
        <p:spPr>
          <a:xfrm>
            <a:off x="394546" y="3132666"/>
            <a:ext cx="3373967" cy="3373967"/>
          </a:xfrm>
          <a:prstGeom prst="ellipse">
            <a:avLst/>
          </a:prstGeom>
          <a:gradFill flip="none" rotWithShape="0">
            <a:gsLst>
              <a:gs pos="0">
                <a:schemeClr val="bg2">
                  <a:lumMod val="30000"/>
                </a:schemeClr>
              </a:gs>
              <a:gs pos="86000">
                <a:schemeClr val="bg2">
                  <a:lumMod val="25000"/>
                </a:schemeClr>
              </a:gs>
            </a:gsLst>
            <a:path path="circle">
              <a:fillToRect l="100000" t="100000"/>
            </a:path>
            <a:tileRect r="-100000" b="-100000"/>
          </a:gradFill>
          <a:ln>
            <a:noFill/>
          </a:ln>
          <a:effectLst>
            <a:glow rad="152400">
              <a:schemeClr val="accent4">
                <a:satMod val="175000"/>
                <a:alpha val="35000"/>
              </a:schemeClr>
            </a:glow>
            <a:outerShdw blurRad="50800" dist="38100" dir="2700000" sx="101000" sy="101000" algn="tl" rotWithShape="0">
              <a:prstClr val="black">
                <a:alpha val="4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324F12E-E935-95EF-CBDD-C79DC51DED3C}"/>
              </a:ext>
            </a:extLst>
          </p:cNvPr>
          <p:cNvGrpSpPr/>
          <p:nvPr/>
        </p:nvGrpSpPr>
        <p:grpSpPr>
          <a:xfrm rot="8395910">
            <a:off x="1248992" y="3987112"/>
            <a:ext cx="1665075" cy="1665075"/>
            <a:chOff x="2171700" y="1981200"/>
            <a:chExt cx="2895600" cy="2895600"/>
          </a:xfrm>
        </p:grpSpPr>
        <p:sp>
          <p:nvSpPr>
            <p:cNvPr id="31" name="Oval 30">
              <a:extLst>
                <a:ext uri="{FF2B5EF4-FFF2-40B4-BE49-F238E27FC236}">
                  <a16:creationId xmlns:a16="http://schemas.microsoft.com/office/drawing/2014/main" id="{2CA9511E-C210-ED62-01FF-6343438FDDB5}"/>
                </a:ext>
              </a:extLst>
            </p:cNvPr>
            <p:cNvSpPr/>
            <p:nvPr/>
          </p:nvSpPr>
          <p:spPr>
            <a:xfrm>
              <a:off x="2171700" y="1981200"/>
              <a:ext cx="2895600" cy="2895600"/>
            </a:xfrm>
            <a:prstGeom prst="ellipse">
              <a:avLst/>
            </a:prstGeom>
            <a:solidFill>
              <a:srgbClr val="3A3A3A"/>
            </a:solidFill>
            <a:ln>
              <a:solidFill>
                <a:schemeClr val="bg1">
                  <a:lumMod val="50000"/>
                </a:schemeClr>
              </a:solidFill>
            </a:ln>
            <a:effectLst>
              <a:outerShdw blurRad="101600" dist="38100" dir="2700000" algn="tl" rotWithShape="0">
                <a:prstClr val="black">
                  <a:alpha val="34000"/>
                </a:prstClr>
              </a:outerShdw>
            </a:effectLst>
            <a:scene3d>
              <a:camera prst="orthographicFront"/>
              <a:lightRig rig="threePt" dir="t"/>
            </a:scene3d>
            <a:sp3d prstMaterial="meta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DBE0B052-81A3-57C5-B43E-CC3C0738B3C7}"/>
                </a:ext>
              </a:extLst>
            </p:cNvPr>
            <p:cNvSpPr/>
            <p:nvPr/>
          </p:nvSpPr>
          <p:spPr>
            <a:xfrm>
              <a:off x="3505200" y="1981200"/>
              <a:ext cx="228600" cy="723900"/>
            </a:xfrm>
            <a:prstGeom prst="roundRect">
              <a:avLst/>
            </a:prstGeom>
            <a:solidFill>
              <a:srgbClr val="2DE6EF"/>
            </a:solidFill>
            <a:ln>
              <a:noFill/>
            </a:ln>
            <a:effectLst>
              <a:glow rad="76200">
                <a:schemeClr val="accent4">
                  <a:satMod val="175000"/>
                  <a:alpha val="5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Oval 22">
            <a:extLst>
              <a:ext uri="{FF2B5EF4-FFF2-40B4-BE49-F238E27FC236}">
                <a16:creationId xmlns:a16="http://schemas.microsoft.com/office/drawing/2014/main" id="{0FC1D0D1-1F57-BE46-14F6-50FB00A72E67}"/>
              </a:ext>
            </a:extLst>
          </p:cNvPr>
          <p:cNvSpPr/>
          <p:nvPr/>
        </p:nvSpPr>
        <p:spPr>
          <a:xfrm>
            <a:off x="1665261" y="4403381"/>
            <a:ext cx="832537" cy="832537"/>
          </a:xfrm>
          <a:prstGeom prst="ellipse">
            <a:avLst/>
          </a:prstGeom>
          <a:ln>
            <a:noFill/>
          </a:ln>
          <a:scene3d>
            <a:camera prst="orthographicFront"/>
            <a:lightRig rig="threePt" dir="t"/>
          </a:scene3d>
          <a:sp3d prstMaterial="metal">
            <a:bevelT w="152400" h="50800" prst="softRound"/>
            <a:bevelB w="12065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Robot outline">
            <a:extLst>
              <a:ext uri="{FF2B5EF4-FFF2-40B4-BE49-F238E27FC236}">
                <a16:creationId xmlns:a16="http://schemas.microsoft.com/office/drawing/2014/main" id="{CB8146B2-64FC-1C2E-7AD3-FDFCE6BA06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623" y="4556743"/>
            <a:ext cx="525813" cy="525813"/>
          </a:xfrm>
          <a:prstGeom prst="rect">
            <a:avLst/>
          </a:prstGeom>
          <a:effectLst/>
        </p:spPr>
      </p:pic>
      <p:pic>
        <p:nvPicPr>
          <p:cNvPr id="25" name="Graphic 24" descr="Presentation with pie chart with solid fill">
            <a:extLst>
              <a:ext uri="{FF2B5EF4-FFF2-40B4-BE49-F238E27FC236}">
                <a16:creationId xmlns:a16="http://schemas.microsoft.com/office/drawing/2014/main" id="{E2F117CE-A1CF-CD42-50DD-FA19ED7A4C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8158" y="3244447"/>
            <a:ext cx="626743" cy="626743"/>
          </a:xfrm>
          <a:prstGeom prst="rect">
            <a:avLst/>
          </a:prstGeom>
        </p:spPr>
      </p:pic>
      <p:pic>
        <p:nvPicPr>
          <p:cNvPr id="26" name="Graphic 25" descr="Circles with arrows with solid fill">
            <a:extLst>
              <a:ext uri="{FF2B5EF4-FFF2-40B4-BE49-F238E27FC236}">
                <a16:creationId xmlns:a16="http://schemas.microsoft.com/office/drawing/2014/main" id="{362BFB4D-DD76-8111-ACFD-E258F99291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32172" y="3557818"/>
            <a:ext cx="626743" cy="626743"/>
          </a:xfrm>
          <a:prstGeom prst="rect">
            <a:avLst/>
          </a:prstGeom>
        </p:spPr>
      </p:pic>
      <p:pic>
        <p:nvPicPr>
          <p:cNvPr id="27" name="Graphic 26" descr="Open folder with solid fill">
            <a:extLst>
              <a:ext uri="{FF2B5EF4-FFF2-40B4-BE49-F238E27FC236}">
                <a16:creationId xmlns:a16="http://schemas.microsoft.com/office/drawing/2014/main" id="{AB7E95A5-D6BB-EDC7-9372-CDB3B01ED0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99385" y="4162772"/>
            <a:ext cx="626743" cy="626743"/>
          </a:xfrm>
          <a:prstGeom prst="rect">
            <a:avLst/>
          </a:prstGeom>
        </p:spPr>
      </p:pic>
      <p:pic>
        <p:nvPicPr>
          <p:cNvPr id="28" name="Graphic 27" descr="Address Book with solid fill">
            <a:extLst>
              <a:ext uri="{FF2B5EF4-FFF2-40B4-BE49-F238E27FC236}">
                <a16:creationId xmlns:a16="http://schemas.microsoft.com/office/drawing/2014/main" id="{3248C72A-59A2-8802-8173-E031803D88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32172" y="5506250"/>
            <a:ext cx="626743" cy="626743"/>
          </a:xfrm>
          <a:prstGeom prst="rect">
            <a:avLst/>
          </a:prstGeom>
          <a:effectLst>
            <a:glow rad="101600">
              <a:schemeClr val="accent4">
                <a:satMod val="175000"/>
                <a:alpha val="40000"/>
              </a:schemeClr>
            </a:glow>
          </a:effectLst>
        </p:spPr>
      </p:pic>
      <p:pic>
        <p:nvPicPr>
          <p:cNvPr id="29" name="Graphic 28" descr="Customer review with solid fill">
            <a:extLst>
              <a:ext uri="{FF2B5EF4-FFF2-40B4-BE49-F238E27FC236}">
                <a16:creationId xmlns:a16="http://schemas.microsoft.com/office/drawing/2014/main" id="{6C0F1ABB-65EF-31FC-2F10-07EA9193474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68158" y="5821317"/>
            <a:ext cx="626743" cy="626743"/>
          </a:xfrm>
          <a:prstGeom prst="rect">
            <a:avLst/>
          </a:prstGeom>
        </p:spPr>
      </p:pic>
      <p:pic>
        <p:nvPicPr>
          <p:cNvPr id="30" name="Graphic 29" descr="Iceberg with solid fill">
            <a:extLst>
              <a:ext uri="{FF2B5EF4-FFF2-40B4-BE49-F238E27FC236}">
                <a16:creationId xmlns:a16="http://schemas.microsoft.com/office/drawing/2014/main" id="{3D9056CA-75B9-1414-17C6-2BC0A3CE32D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99385" y="4873960"/>
            <a:ext cx="626743" cy="626743"/>
          </a:xfrm>
          <a:prstGeom prst="rect">
            <a:avLst/>
          </a:prstGeom>
        </p:spPr>
      </p:pic>
      <p:sp>
        <p:nvSpPr>
          <p:cNvPr id="42" name="TextBox 41">
            <a:extLst>
              <a:ext uri="{FF2B5EF4-FFF2-40B4-BE49-F238E27FC236}">
                <a16:creationId xmlns:a16="http://schemas.microsoft.com/office/drawing/2014/main" id="{636130A7-0407-6563-9F4B-593D625C89B9}"/>
              </a:ext>
            </a:extLst>
          </p:cNvPr>
          <p:cNvSpPr txBox="1"/>
          <p:nvPr/>
        </p:nvSpPr>
        <p:spPr>
          <a:xfrm>
            <a:off x="4005784" y="1384464"/>
            <a:ext cx="8139784" cy="4524315"/>
          </a:xfrm>
          <a:prstGeom prst="rect">
            <a:avLst/>
          </a:prstGeom>
          <a:noFill/>
        </p:spPr>
        <p:txBody>
          <a:bodyPr wrap="square" rtlCol="0">
            <a:spAutoFit/>
          </a:bodyPr>
          <a:lstStyle/>
          <a:p>
            <a:r>
              <a:rPr lang="en-US" sz="1600" dirty="0">
                <a:solidFill>
                  <a:schemeClr val="accent1">
                    <a:lumMod val="40000"/>
                    <a:lumOff val="60000"/>
                  </a:schemeClr>
                </a:solidFill>
              </a:rPr>
              <a:t>Implementation Plan:</a:t>
            </a:r>
          </a:p>
          <a:p>
            <a:endParaRPr lang="en-US" sz="1600" dirty="0">
              <a:solidFill>
                <a:schemeClr val="accent1">
                  <a:lumMod val="40000"/>
                  <a:lumOff val="60000"/>
                </a:schemeClr>
              </a:solidFill>
            </a:endParaRPr>
          </a:p>
          <a:p>
            <a:pPr marL="342900" indent="-342900">
              <a:buFont typeface="+mj-lt"/>
              <a:buAutoNum type="arabicPeriod"/>
            </a:pPr>
            <a:r>
              <a:rPr lang="en-US" sz="1600" dirty="0">
                <a:solidFill>
                  <a:schemeClr val="accent1">
                    <a:lumMod val="40000"/>
                    <a:lumOff val="60000"/>
                  </a:schemeClr>
                </a:solidFill>
              </a:rPr>
              <a:t>Design Phase: Define system requirements and design the hardware and software components.</a:t>
            </a:r>
          </a:p>
          <a:p>
            <a:pPr marL="342900" indent="-342900">
              <a:buFont typeface="+mj-lt"/>
              <a:buAutoNum type="arabicPeriod"/>
            </a:pPr>
            <a:r>
              <a:rPr lang="en-US" sz="1600" dirty="0">
                <a:solidFill>
                  <a:schemeClr val="accent1">
                    <a:lumMod val="40000"/>
                    <a:lumOff val="60000"/>
                  </a:schemeClr>
                </a:solidFill>
              </a:rPr>
              <a:t>Development Phase: Assemble hardware components, program Arduino Uno, and integrate sensors.</a:t>
            </a:r>
          </a:p>
          <a:p>
            <a:pPr marL="342900" indent="-342900">
              <a:buFont typeface="+mj-lt"/>
              <a:buAutoNum type="arabicPeriod"/>
            </a:pPr>
            <a:r>
              <a:rPr lang="en-US" sz="1600" dirty="0">
                <a:solidFill>
                  <a:schemeClr val="accent1">
                    <a:lumMod val="40000"/>
                    <a:lumOff val="60000"/>
                  </a:schemeClr>
                </a:solidFill>
              </a:rPr>
              <a:t>Testing Phase: Conduct comprehensive testing to ensure proper functionality and reliability.</a:t>
            </a:r>
          </a:p>
          <a:p>
            <a:pPr marL="342900" indent="-342900">
              <a:buFont typeface="+mj-lt"/>
              <a:buAutoNum type="arabicPeriod"/>
            </a:pPr>
            <a:r>
              <a:rPr lang="en-US" sz="1600" dirty="0">
                <a:solidFill>
                  <a:schemeClr val="accent1">
                    <a:lumMod val="40000"/>
                    <a:lumOff val="60000"/>
                  </a:schemeClr>
                </a:solidFill>
              </a:rPr>
              <a:t>Deployment Phase: Install the Home Monitoring System in target households and provide user training and support.</a:t>
            </a:r>
          </a:p>
          <a:p>
            <a:pPr marL="285750" indent="-285750">
              <a:buFont typeface="Arial" panose="020B0604020202020204" pitchFamily="34" charset="0"/>
              <a:buChar char="•"/>
            </a:pPr>
            <a:endParaRPr lang="en-US" sz="1600" dirty="0">
              <a:solidFill>
                <a:schemeClr val="accent1">
                  <a:lumMod val="40000"/>
                  <a:lumOff val="60000"/>
                </a:schemeClr>
              </a:solidFill>
            </a:endParaRPr>
          </a:p>
          <a:p>
            <a:r>
              <a:rPr lang="en-US" sz="1600" dirty="0">
                <a:solidFill>
                  <a:schemeClr val="accent1">
                    <a:lumMod val="40000"/>
                    <a:lumOff val="60000"/>
                  </a:schemeClr>
                </a:solidFill>
              </a:rPr>
              <a:t>Resources Required:</a:t>
            </a:r>
          </a:p>
          <a:p>
            <a:endParaRPr lang="en-US" sz="1600" dirty="0">
              <a:solidFill>
                <a:schemeClr val="accent1">
                  <a:lumMod val="40000"/>
                  <a:lumOff val="60000"/>
                </a:schemeClr>
              </a:solidFill>
            </a:endParaRPr>
          </a:p>
          <a:p>
            <a:pPr marL="285750" indent="-285750">
              <a:buFont typeface="Arial" panose="020B0604020202020204" pitchFamily="34" charset="0"/>
              <a:buChar char="•"/>
            </a:pPr>
            <a:r>
              <a:rPr lang="en-US" sz="1600" dirty="0">
                <a:solidFill>
                  <a:schemeClr val="accent1">
                    <a:lumMod val="40000"/>
                    <a:lumOff val="60000"/>
                  </a:schemeClr>
                </a:solidFill>
              </a:rPr>
              <a:t>Equipment: Arduino Uno board, sensors (DHT11, infrared, PIR, MQ-7, LDR), breadboard, jumper wires.</a:t>
            </a:r>
          </a:p>
          <a:p>
            <a:pPr marL="285750" indent="-285750">
              <a:buFont typeface="Arial" panose="020B0604020202020204" pitchFamily="34" charset="0"/>
              <a:buChar char="•"/>
            </a:pPr>
            <a:r>
              <a:rPr lang="en-US" sz="1600" dirty="0">
                <a:solidFill>
                  <a:schemeClr val="accent1">
                    <a:lumMod val="40000"/>
                    <a:lumOff val="60000"/>
                  </a:schemeClr>
                </a:solidFill>
              </a:rPr>
              <a:t>Software: Arduino IDE for programming.</a:t>
            </a:r>
          </a:p>
          <a:p>
            <a:pPr marL="285750" indent="-285750">
              <a:buFont typeface="Arial" panose="020B0604020202020204" pitchFamily="34" charset="0"/>
              <a:buChar char="•"/>
            </a:pPr>
            <a:r>
              <a:rPr lang="en-US" sz="1600" dirty="0">
                <a:solidFill>
                  <a:schemeClr val="accent1">
                    <a:lumMod val="40000"/>
                    <a:lumOff val="60000"/>
                  </a:schemeClr>
                </a:solidFill>
              </a:rPr>
              <a:t>Expertise: Knowledge of Arduino programming, sensor integration, and basic electronics.</a:t>
            </a:r>
          </a:p>
        </p:txBody>
      </p:sp>
    </p:spTree>
    <p:extLst>
      <p:ext uri="{BB962C8B-B14F-4D97-AF65-F5344CB8AC3E}">
        <p14:creationId xmlns:p14="http://schemas.microsoft.com/office/powerpoint/2010/main" val="7027667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30000"/>
              </a:schemeClr>
            </a:gs>
            <a:gs pos="12000">
              <a:schemeClr val="bg2">
                <a:lumMod val="25000"/>
              </a:schemeClr>
            </a:gs>
          </a:gsLst>
          <a:lin ang="16200000" scaled="1"/>
        </a:gra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C78DE8E7-A851-B88F-F82F-36ED08885D87}"/>
              </a:ext>
            </a:extLst>
          </p:cNvPr>
          <p:cNvSpPr/>
          <p:nvPr/>
        </p:nvSpPr>
        <p:spPr>
          <a:xfrm>
            <a:off x="394546" y="3132666"/>
            <a:ext cx="3373967" cy="3373967"/>
          </a:xfrm>
          <a:prstGeom prst="ellipse">
            <a:avLst/>
          </a:prstGeom>
          <a:gradFill flip="none" rotWithShape="0">
            <a:gsLst>
              <a:gs pos="0">
                <a:schemeClr val="bg2">
                  <a:lumMod val="30000"/>
                </a:schemeClr>
              </a:gs>
              <a:gs pos="86000">
                <a:schemeClr val="bg2">
                  <a:lumMod val="25000"/>
                </a:schemeClr>
              </a:gs>
            </a:gsLst>
            <a:path path="circle">
              <a:fillToRect l="100000" t="100000"/>
            </a:path>
            <a:tileRect r="-100000" b="-100000"/>
          </a:gradFill>
          <a:ln>
            <a:noFill/>
          </a:ln>
          <a:effectLst>
            <a:glow rad="152400">
              <a:schemeClr val="accent4">
                <a:satMod val="175000"/>
                <a:alpha val="35000"/>
              </a:schemeClr>
            </a:glow>
            <a:outerShdw blurRad="50800" dist="38100" dir="2700000" sx="101000" sy="101000" algn="tl" rotWithShape="0">
              <a:prstClr val="black">
                <a:alpha val="4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324F12E-E935-95EF-CBDD-C79DC51DED3C}"/>
              </a:ext>
            </a:extLst>
          </p:cNvPr>
          <p:cNvGrpSpPr/>
          <p:nvPr/>
        </p:nvGrpSpPr>
        <p:grpSpPr>
          <a:xfrm rot="8395910">
            <a:off x="1248992" y="3987112"/>
            <a:ext cx="1665075" cy="1665075"/>
            <a:chOff x="2171700" y="1981200"/>
            <a:chExt cx="2895600" cy="2895600"/>
          </a:xfrm>
        </p:grpSpPr>
        <p:sp>
          <p:nvSpPr>
            <p:cNvPr id="31" name="Oval 30">
              <a:extLst>
                <a:ext uri="{FF2B5EF4-FFF2-40B4-BE49-F238E27FC236}">
                  <a16:creationId xmlns:a16="http://schemas.microsoft.com/office/drawing/2014/main" id="{2CA9511E-C210-ED62-01FF-6343438FDDB5}"/>
                </a:ext>
              </a:extLst>
            </p:cNvPr>
            <p:cNvSpPr/>
            <p:nvPr/>
          </p:nvSpPr>
          <p:spPr>
            <a:xfrm>
              <a:off x="2171700" y="1981200"/>
              <a:ext cx="2895600" cy="2895600"/>
            </a:xfrm>
            <a:prstGeom prst="ellipse">
              <a:avLst/>
            </a:prstGeom>
            <a:solidFill>
              <a:srgbClr val="3A3A3A"/>
            </a:solidFill>
            <a:ln>
              <a:solidFill>
                <a:schemeClr val="bg1">
                  <a:lumMod val="50000"/>
                </a:schemeClr>
              </a:solidFill>
            </a:ln>
            <a:effectLst>
              <a:outerShdw blurRad="101600" dist="38100" dir="2700000" algn="tl" rotWithShape="0">
                <a:prstClr val="black">
                  <a:alpha val="34000"/>
                </a:prstClr>
              </a:outerShdw>
            </a:effectLst>
            <a:scene3d>
              <a:camera prst="orthographicFront"/>
              <a:lightRig rig="threePt" dir="t"/>
            </a:scene3d>
            <a:sp3d prstMaterial="meta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DBE0B052-81A3-57C5-B43E-CC3C0738B3C7}"/>
                </a:ext>
              </a:extLst>
            </p:cNvPr>
            <p:cNvSpPr/>
            <p:nvPr/>
          </p:nvSpPr>
          <p:spPr>
            <a:xfrm>
              <a:off x="3505200" y="1981200"/>
              <a:ext cx="228600" cy="723900"/>
            </a:xfrm>
            <a:prstGeom prst="roundRect">
              <a:avLst/>
            </a:prstGeom>
            <a:solidFill>
              <a:srgbClr val="2DE6EF"/>
            </a:solidFill>
            <a:ln>
              <a:noFill/>
            </a:ln>
            <a:effectLst>
              <a:glow rad="76200">
                <a:schemeClr val="accent4">
                  <a:satMod val="175000"/>
                  <a:alpha val="5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Oval 22">
            <a:extLst>
              <a:ext uri="{FF2B5EF4-FFF2-40B4-BE49-F238E27FC236}">
                <a16:creationId xmlns:a16="http://schemas.microsoft.com/office/drawing/2014/main" id="{0FC1D0D1-1F57-BE46-14F6-50FB00A72E67}"/>
              </a:ext>
            </a:extLst>
          </p:cNvPr>
          <p:cNvSpPr/>
          <p:nvPr/>
        </p:nvSpPr>
        <p:spPr>
          <a:xfrm>
            <a:off x="1665261" y="4403381"/>
            <a:ext cx="832537" cy="832537"/>
          </a:xfrm>
          <a:prstGeom prst="ellipse">
            <a:avLst/>
          </a:prstGeom>
          <a:ln>
            <a:noFill/>
          </a:ln>
          <a:scene3d>
            <a:camera prst="orthographicFront"/>
            <a:lightRig rig="threePt" dir="t"/>
          </a:scene3d>
          <a:sp3d prstMaterial="metal">
            <a:bevelT w="152400" h="50800" prst="softRound"/>
            <a:bevelB w="12065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Robot outline">
            <a:extLst>
              <a:ext uri="{FF2B5EF4-FFF2-40B4-BE49-F238E27FC236}">
                <a16:creationId xmlns:a16="http://schemas.microsoft.com/office/drawing/2014/main" id="{CB8146B2-64FC-1C2E-7AD3-FDFCE6BA06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623" y="4556743"/>
            <a:ext cx="525813" cy="525813"/>
          </a:xfrm>
          <a:prstGeom prst="rect">
            <a:avLst/>
          </a:prstGeom>
          <a:effectLst/>
        </p:spPr>
      </p:pic>
      <p:pic>
        <p:nvPicPr>
          <p:cNvPr id="25" name="Graphic 24" descr="Presentation with pie chart with solid fill">
            <a:extLst>
              <a:ext uri="{FF2B5EF4-FFF2-40B4-BE49-F238E27FC236}">
                <a16:creationId xmlns:a16="http://schemas.microsoft.com/office/drawing/2014/main" id="{E2F117CE-A1CF-CD42-50DD-FA19ED7A4C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8158" y="3244447"/>
            <a:ext cx="626743" cy="626743"/>
          </a:xfrm>
          <a:prstGeom prst="rect">
            <a:avLst/>
          </a:prstGeom>
        </p:spPr>
      </p:pic>
      <p:pic>
        <p:nvPicPr>
          <p:cNvPr id="26" name="Graphic 25" descr="Circles with arrows with solid fill">
            <a:extLst>
              <a:ext uri="{FF2B5EF4-FFF2-40B4-BE49-F238E27FC236}">
                <a16:creationId xmlns:a16="http://schemas.microsoft.com/office/drawing/2014/main" id="{362BFB4D-DD76-8111-ACFD-E258F99291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32172" y="3557818"/>
            <a:ext cx="626743" cy="626743"/>
          </a:xfrm>
          <a:prstGeom prst="rect">
            <a:avLst/>
          </a:prstGeom>
        </p:spPr>
      </p:pic>
      <p:pic>
        <p:nvPicPr>
          <p:cNvPr id="27" name="Graphic 26" descr="Open folder with solid fill">
            <a:extLst>
              <a:ext uri="{FF2B5EF4-FFF2-40B4-BE49-F238E27FC236}">
                <a16:creationId xmlns:a16="http://schemas.microsoft.com/office/drawing/2014/main" id="{AB7E95A5-D6BB-EDC7-9372-CDB3B01ED0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99385" y="4162772"/>
            <a:ext cx="626743" cy="626743"/>
          </a:xfrm>
          <a:prstGeom prst="rect">
            <a:avLst/>
          </a:prstGeom>
        </p:spPr>
      </p:pic>
      <p:pic>
        <p:nvPicPr>
          <p:cNvPr id="28" name="Graphic 27" descr="Address Book with solid fill">
            <a:extLst>
              <a:ext uri="{FF2B5EF4-FFF2-40B4-BE49-F238E27FC236}">
                <a16:creationId xmlns:a16="http://schemas.microsoft.com/office/drawing/2014/main" id="{3248C72A-59A2-8802-8173-E031803D88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32172" y="5506250"/>
            <a:ext cx="626743" cy="626743"/>
          </a:xfrm>
          <a:prstGeom prst="rect">
            <a:avLst/>
          </a:prstGeom>
          <a:effectLst>
            <a:glow rad="101600">
              <a:schemeClr val="accent4">
                <a:satMod val="175000"/>
                <a:alpha val="40000"/>
              </a:schemeClr>
            </a:glow>
          </a:effectLst>
        </p:spPr>
      </p:pic>
      <p:pic>
        <p:nvPicPr>
          <p:cNvPr id="29" name="Graphic 28" descr="Customer review with solid fill">
            <a:extLst>
              <a:ext uri="{FF2B5EF4-FFF2-40B4-BE49-F238E27FC236}">
                <a16:creationId xmlns:a16="http://schemas.microsoft.com/office/drawing/2014/main" id="{6C0F1ABB-65EF-31FC-2F10-07EA9193474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68158" y="5821317"/>
            <a:ext cx="626743" cy="626743"/>
          </a:xfrm>
          <a:prstGeom prst="rect">
            <a:avLst/>
          </a:prstGeom>
        </p:spPr>
      </p:pic>
      <p:pic>
        <p:nvPicPr>
          <p:cNvPr id="30" name="Graphic 29" descr="Iceberg with solid fill">
            <a:extLst>
              <a:ext uri="{FF2B5EF4-FFF2-40B4-BE49-F238E27FC236}">
                <a16:creationId xmlns:a16="http://schemas.microsoft.com/office/drawing/2014/main" id="{3D9056CA-75B9-1414-17C6-2BC0A3CE32D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99385" y="4873960"/>
            <a:ext cx="626743" cy="626743"/>
          </a:xfrm>
          <a:prstGeom prst="rect">
            <a:avLst/>
          </a:prstGeom>
        </p:spPr>
      </p:pic>
      <p:sp>
        <p:nvSpPr>
          <p:cNvPr id="45" name="TextBox 44">
            <a:extLst>
              <a:ext uri="{FF2B5EF4-FFF2-40B4-BE49-F238E27FC236}">
                <a16:creationId xmlns:a16="http://schemas.microsoft.com/office/drawing/2014/main" id="{8663F9D8-2277-2914-3B9E-974BB25FA0BA}"/>
              </a:ext>
            </a:extLst>
          </p:cNvPr>
          <p:cNvSpPr txBox="1"/>
          <p:nvPr/>
        </p:nvSpPr>
        <p:spPr>
          <a:xfrm>
            <a:off x="4017274" y="728400"/>
            <a:ext cx="8139784" cy="6001643"/>
          </a:xfrm>
          <a:prstGeom prst="rect">
            <a:avLst/>
          </a:prstGeom>
          <a:noFill/>
        </p:spPr>
        <p:txBody>
          <a:bodyPr wrap="square" rtlCol="0">
            <a:spAutoFit/>
          </a:bodyPr>
          <a:lstStyle/>
          <a:p>
            <a:r>
              <a:rPr lang="en-US" sz="1600" b="1" dirty="0">
                <a:solidFill>
                  <a:schemeClr val="accent1">
                    <a:lumMod val="40000"/>
                    <a:lumOff val="60000"/>
                  </a:schemeClr>
                </a:solidFill>
              </a:rPr>
              <a:t>Phase 1:</a:t>
            </a:r>
          </a:p>
          <a:p>
            <a:r>
              <a:rPr lang="en-US" sz="1600" dirty="0">
                <a:solidFill>
                  <a:schemeClr val="accent1">
                    <a:lumMod val="40000"/>
                    <a:lumOff val="60000"/>
                  </a:schemeClr>
                </a:solidFill>
              </a:rPr>
              <a:t>Design (May 15 - May 29)</a:t>
            </a:r>
          </a:p>
          <a:p>
            <a:r>
              <a:rPr lang="en-US" sz="1600" dirty="0">
                <a:solidFill>
                  <a:schemeClr val="accent1">
                    <a:lumMod val="40000"/>
                    <a:lumOff val="60000"/>
                  </a:schemeClr>
                </a:solidFill>
              </a:rPr>
              <a:t>Define system requirements (May 15 - May 20)</a:t>
            </a:r>
          </a:p>
          <a:p>
            <a:r>
              <a:rPr lang="en-US" sz="1600" dirty="0">
                <a:solidFill>
                  <a:schemeClr val="accent1">
                    <a:lumMod val="40000"/>
                    <a:lumOff val="60000"/>
                  </a:schemeClr>
                </a:solidFill>
              </a:rPr>
              <a:t>Design hardware and software components (May 21 - May 25)</a:t>
            </a:r>
          </a:p>
          <a:p>
            <a:r>
              <a:rPr lang="en-US" sz="1600" dirty="0">
                <a:solidFill>
                  <a:schemeClr val="accent1">
                    <a:lumMod val="40000"/>
                    <a:lumOff val="60000"/>
                  </a:schemeClr>
                </a:solidFill>
              </a:rPr>
              <a:t>Finalize system architecture (May 26 - May 29)</a:t>
            </a:r>
          </a:p>
          <a:p>
            <a:endParaRPr lang="en-US" sz="1600" dirty="0">
              <a:solidFill>
                <a:schemeClr val="accent1">
                  <a:lumMod val="40000"/>
                  <a:lumOff val="60000"/>
                </a:schemeClr>
              </a:solidFill>
            </a:endParaRPr>
          </a:p>
          <a:p>
            <a:r>
              <a:rPr lang="en-US" sz="1600" b="1" dirty="0">
                <a:solidFill>
                  <a:schemeClr val="accent1">
                    <a:lumMod val="40000"/>
                    <a:lumOff val="60000"/>
                  </a:schemeClr>
                </a:solidFill>
              </a:rPr>
              <a:t>Phase 2: </a:t>
            </a:r>
          </a:p>
          <a:p>
            <a:r>
              <a:rPr lang="en-US" sz="1600" dirty="0">
                <a:solidFill>
                  <a:schemeClr val="accent1">
                    <a:lumMod val="40000"/>
                    <a:lumOff val="60000"/>
                  </a:schemeClr>
                </a:solidFill>
              </a:rPr>
              <a:t>Development (May 30 - June 26)</a:t>
            </a:r>
          </a:p>
          <a:p>
            <a:r>
              <a:rPr lang="en-US" sz="1600" dirty="0">
                <a:solidFill>
                  <a:schemeClr val="accent1">
                    <a:lumMod val="40000"/>
                    <a:lumOff val="60000"/>
                  </a:schemeClr>
                </a:solidFill>
              </a:rPr>
              <a:t>Assemble hardware components (May 30 - June 5)</a:t>
            </a:r>
          </a:p>
          <a:p>
            <a:r>
              <a:rPr lang="en-US" sz="1600" dirty="0">
                <a:solidFill>
                  <a:schemeClr val="accent1">
                    <a:lumMod val="40000"/>
                    <a:lumOff val="60000"/>
                  </a:schemeClr>
                </a:solidFill>
              </a:rPr>
              <a:t>Program Arduino Uno (June 6 - June 12)</a:t>
            </a:r>
          </a:p>
          <a:p>
            <a:r>
              <a:rPr lang="en-US" sz="1600" dirty="0">
                <a:solidFill>
                  <a:schemeClr val="accent1">
                    <a:lumMod val="40000"/>
                    <a:lumOff val="60000"/>
                  </a:schemeClr>
                </a:solidFill>
              </a:rPr>
              <a:t>Integrate sensors with Arduino (June 13 - June 19)</a:t>
            </a:r>
          </a:p>
          <a:p>
            <a:r>
              <a:rPr lang="en-US" sz="1600" dirty="0">
                <a:solidFill>
                  <a:schemeClr val="accent1">
                    <a:lumMod val="40000"/>
                    <a:lumOff val="60000"/>
                  </a:schemeClr>
                </a:solidFill>
              </a:rPr>
              <a:t>Implement automation logic (June 20 - June 26)</a:t>
            </a:r>
          </a:p>
          <a:p>
            <a:endParaRPr lang="en-US" sz="1600" dirty="0">
              <a:solidFill>
                <a:schemeClr val="accent1">
                  <a:lumMod val="40000"/>
                  <a:lumOff val="60000"/>
                </a:schemeClr>
              </a:solidFill>
            </a:endParaRPr>
          </a:p>
          <a:p>
            <a:r>
              <a:rPr lang="en-US" sz="1600" b="1" dirty="0">
                <a:solidFill>
                  <a:schemeClr val="accent1">
                    <a:lumMod val="40000"/>
                    <a:lumOff val="60000"/>
                  </a:schemeClr>
                </a:solidFill>
              </a:rPr>
              <a:t>Phase 3: </a:t>
            </a:r>
          </a:p>
          <a:p>
            <a:r>
              <a:rPr lang="en-US" sz="1600" dirty="0">
                <a:solidFill>
                  <a:schemeClr val="accent1">
                    <a:lumMod val="40000"/>
                    <a:lumOff val="60000"/>
                  </a:schemeClr>
                </a:solidFill>
              </a:rPr>
              <a:t>Testing (June 27 - July 10)</a:t>
            </a:r>
          </a:p>
          <a:p>
            <a:r>
              <a:rPr lang="en-US" sz="1600" dirty="0">
                <a:solidFill>
                  <a:schemeClr val="accent1">
                    <a:lumMod val="40000"/>
                    <a:lumOff val="60000"/>
                  </a:schemeClr>
                </a:solidFill>
              </a:rPr>
              <a:t>Conduct unit testing for each sensor (June 27 - July 3)</a:t>
            </a:r>
          </a:p>
          <a:p>
            <a:r>
              <a:rPr lang="en-US" sz="1600" dirty="0">
                <a:solidFill>
                  <a:schemeClr val="accent1">
                    <a:lumMod val="40000"/>
                    <a:lumOff val="60000"/>
                  </a:schemeClr>
                </a:solidFill>
              </a:rPr>
              <a:t>Perform system integration testing (July 4 - July 8)</a:t>
            </a:r>
          </a:p>
          <a:p>
            <a:r>
              <a:rPr lang="en-US" sz="1600" dirty="0">
                <a:solidFill>
                  <a:schemeClr val="accent1">
                    <a:lumMod val="40000"/>
                    <a:lumOff val="60000"/>
                  </a:schemeClr>
                </a:solidFill>
              </a:rPr>
              <a:t>Address any issues or bugs found during testing (July 9 - July 10)</a:t>
            </a:r>
          </a:p>
          <a:p>
            <a:r>
              <a:rPr lang="en-US" sz="1600" b="1" dirty="0">
                <a:solidFill>
                  <a:schemeClr val="accent1">
                    <a:lumMod val="40000"/>
                    <a:lumOff val="60000"/>
                  </a:schemeClr>
                </a:solidFill>
              </a:rPr>
              <a:t>Phase 4:</a:t>
            </a:r>
          </a:p>
          <a:p>
            <a:endParaRPr lang="en-US" sz="1600" dirty="0">
              <a:solidFill>
                <a:schemeClr val="accent1">
                  <a:lumMod val="40000"/>
                  <a:lumOff val="60000"/>
                </a:schemeClr>
              </a:solidFill>
            </a:endParaRPr>
          </a:p>
          <a:p>
            <a:r>
              <a:rPr lang="en-US" sz="1600" dirty="0">
                <a:solidFill>
                  <a:schemeClr val="accent1">
                    <a:lumMod val="40000"/>
                    <a:lumOff val="60000"/>
                  </a:schemeClr>
                </a:solidFill>
              </a:rPr>
              <a:t>Deployment (July 11 - July 17)</a:t>
            </a:r>
          </a:p>
          <a:p>
            <a:r>
              <a:rPr lang="en-US" sz="1600" dirty="0">
                <a:solidFill>
                  <a:schemeClr val="accent1">
                    <a:lumMod val="40000"/>
                    <a:lumOff val="60000"/>
                  </a:schemeClr>
                </a:solidFill>
              </a:rPr>
              <a:t>Install Home Monitoring System in target households (July 11 - July 14)</a:t>
            </a:r>
          </a:p>
          <a:p>
            <a:r>
              <a:rPr lang="en-US" sz="1600" dirty="0">
                <a:solidFill>
                  <a:schemeClr val="accent1">
                    <a:lumMod val="40000"/>
                    <a:lumOff val="60000"/>
                  </a:schemeClr>
                </a:solidFill>
              </a:rPr>
              <a:t>Provide user training and support (July 15 - July 16)</a:t>
            </a:r>
          </a:p>
          <a:p>
            <a:r>
              <a:rPr lang="en-US" sz="1600" dirty="0">
                <a:solidFill>
                  <a:schemeClr val="accent1">
                    <a:lumMod val="40000"/>
                    <a:lumOff val="60000"/>
                  </a:schemeClr>
                </a:solidFill>
              </a:rPr>
              <a:t>Finalize project documentation and prepare for presentation (July 17)</a:t>
            </a:r>
          </a:p>
        </p:txBody>
      </p:sp>
      <p:sp>
        <p:nvSpPr>
          <p:cNvPr id="6" name="Rectangle 5">
            <a:extLst>
              <a:ext uri="{FF2B5EF4-FFF2-40B4-BE49-F238E27FC236}">
                <a16:creationId xmlns:a16="http://schemas.microsoft.com/office/drawing/2014/main" id="{FFDDC06D-94ED-15BE-3318-3ECD65FA52E4}"/>
              </a:ext>
            </a:extLst>
          </p:cNvPr>
          <p:cNvSpPr/>
          <p:nvPr/>
        </p:nvSpPr>
        <p:spPr>
          <a:xfrm>
            <a:off x="5165087" y="0"/>
            <a:ext cx="4919360"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Time line and mile stones</a:t>
            </a:r>
          </a:p>
        </p:txBody>
      </p:sp>
    </p:spTree>
    <p:extLst>
      <p:ext uri="{BB962C8B-B14F-4D97-AF65-F5344CB8AC3E}">
        <p14:creationId xmlns:p14="http://schemas.microsoft.com/office/powerpoint/2010/main" val="3351573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30000"/>
              </a:schemeClr>
            </a:gs>
            <a:gs pos="12000">
              <a:schemeClr val="bg2">
                <a:lumMod val="25000"/>
              </a:schemeClr>
            </a:gs>
          </a:gsLst>
          <a:lin ang="162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0FF2C2-0EDA-040F-82BB-9954F63D61A4}"/>
              </a:ext>
            </a:extLst>
          </p:cNvPr>
          <p:cNvSpPr/>
          <p:nvPr/>
        </p:nvSpPr>
        <p:spPr>
          <a:xfrm>
            <a:off x="6331976" y="0"/>
            <a:ext cx="3429786"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Expected Results</a:t>
            </a:r>
          </a:p>
        </p:txBody>
      </p:sp>
      <p:sp>
        <p:nvSpPr>
          <p:cNvPr id="21" name="Oval 20">
            <a:extLst>
              <a:ext uri="{FF2B5EF4-FFF2-40B4-BE49-F238E27FC236}">
                <a16:creationId xmlns:a16="http://schemas.microsoft.com/office/drawing/2014/main" id="{D4D0FFAF-BD29-F6F2-1FEF-35FF7B6F2A43}"/>
              </a:ext>
            </a:extLst>
          </p:cNvPr>
          <p:cNvSpPr/>
          <p:nvPr/>
        </p:nvSpPr>
        <p:spPr>
          <a:xfrm>
            <a:off x="394546" y="3132666"/>
            <a:ext cx="3373967" cy="3373967"/>
          </a:xfrm>
          <a:prstGeom prst="ellipse">
            <a:avLst/>
          </a:prstGeom>
          <a:gradFill flip="none" rotWithShape="0">
            <a:gsLst>
              <a:gs pos="0">
                <a:schemeClr val="bg2">
                  <a:lumMod val="30000"/>
                </a:schemeClr>
              </a:gs>
              <a:gs pos="86000">
                <a:schemeClr val="bg2">
                  <a:lumMod val="25000"/>
                </a:schemeClr>
              </a:gs>
            </a:gsLst>
            <a:path path="circle">
              <a:fillToRect l="100000" t="100000"/>
            </a:path>
            <a:tileRect r="-100000" b="-100000"/>
          </a:gradFill>
          <a:ln>
            <a:noFill/>
          </a:ln>
          <a:effectLst>
            <a:glow rad="152400">
              <a:schemeClr val="accent4">
                <a:satMod val="175000"/>
                <a:alpha val="35000"/>
              </a:schemeClr>
            </a:glow>
            <a:outerShdw blurRad="50800" dist="38100" dir="2700000" sx="101000" sy="101000" algn="tl" rotWithShape="0">
              <a:prstClr val="black">
                <a:alpha val="4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00B1B6C-6F14-EACF-EFED-93E76F3CE816}"/>
              </a:ext>
            </a:extLst>
          </p:cNvPr>
          <p:cNvGrpSpPr/>
          <p:nvPr/>
        </p:nvGrpSpPr>
        <p:grpSpPr>
          <a:xfrm rot="10800000">
            <a:off x="1248992" y="3987112"/>
            <a:ext cx="1665075" cy="1665075"/>
            <a:chOff x="2171700" y="1981200"/>
            <a:chExt cx="2895600" cy="2895600"/>
          </a:xfrm>
        </p:grpSpPr>
        <p:sp>
          <p:nvSpPr>
            <p:cNvPr id="31" name="Oval 30">
              <a:extLst>
                <a:ext uri="{FF2B5EF4-FFF2-40B4-BE49-F238E27FC236}">
                  <a16:creationId xmlns:a16="http://schemas.microsoft.com/office/drawing/2014/main" id="{414A8CE3-DB1C-97E2-712B-E24C85D15A85}"/>
                </a:ext>
              </a:extLst>
            </p:cNvPr>
            <p:cNvSpPr/>
            <p:nvPr/>
          </p:nvSpPr>
          <p:spPr>
            <a:xfrm>
              <a:off x="2171700" y="1981200"/>
              <a:ext cx="2895600" cy="2895600"/>
            </a:xfrm>
            <a:prstGeom prst="ellipse">
              <a:avLst/>
            </a:prstGeom>
            <a:solidFill>
              <a:srgbClr val="3A3A3A"/>
            </a:solidFill>
            <a:ln>
              <a:solidFill>
                <a:schemeClr val="bg1">
                  <a:lumMod val="50000"/>
                </a:schemeClr>
              </a:solidFill>
            </a:ln>
            <a:effectLst>
              <a:outerShdw blurRad="101600" dist="38100" dir="2700000" algn="tl" rotWithShape="0">
                <a:prstClr val="black">
                  <a:alpha val="34000"/>
                </a:prstClr>
              </a:outerShdw>
            </a:effectLst>
            <a:scene3d>
              <a:camera prst="orthographicFront"/>
              <a:lightRig rig="threePt" dir="t"/>
            </a:scene3d>
            <a:sp3d prstMaterial="meta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674B70FE-D2DA-D7B1-9471-226ECD6A4150}"/>
                </a:ext>
              </a:extLst>
            </p:cNvPr>
            <p:cNvSpPr/>
            <p:nvPr/>
          </p:nvSpPr>
          <p:spPr>
            <a:xfrm>
              <a:off x="3505200" y="1981200"/>
              <a:ext cx="228600" cy="723900"/>
            </a:xfrm>
            <a:prstGeom prst="roundRect">
              <a:avLst/>
            </a:prstGeom>
            <a:solidFill>
              <a:srgbClr val="2DE6EF"/>
            </a:solidFill>
            <a:ln>
              <a:noFill/>
            </a:ln>
            <a:effectLst>
              <a:glow rad="76200">
                <a:schemeClr val="accent4">
                  <a:satMod val="175000"/>
                  <a:alpha val="5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Oval 22">
            <a:extLst>
              <a:ext uri="{FF2B5EF4-FFF2-40B4-BE49-F238E27FC236}">
                <a16:creationId xmlns:a16="http://schemas.microsoft.com/office/drawing/2014/main" id="{DFD7BF61-4C2C-3929-3570-42D60D10BCE1}"/>
              </a:ext>
            </a:extLst>
          </p:cNvPr>
          <p:cNvSpPr/>
          <p:nvPr/>
        </p:nvSpPr>
        <p:spPr>
          <a:xfrm>
            <a:off x="1665261" y="4403381"/>
            <a:ext cx="832537" cy="832537"/>
          </a:xfrm>
          <a:prstGeom prst="ellipse">
            <a:avLst/>
          </a:prstGeom>
          <a:ln>
            <a:noFill/>
          </a:ln>
          <a:scene3d>
            <a:camera prst="orthographicFront"/>
            <a:lightRig rig="threePt" dir="t"/>
          </a:scene3d>
          <a:sp3d prstMaterial="metal">
            <a:bevelT w="152400" h="50800" prst="softRound"/>
            <a:bevelB w="12065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Robot outline">
            <a:extLst>
              <a:ext uri="{FF2B5EF4-FFF2-40B4-BE49-F238E27FC236}">
                <a16:creationId xmlns:a16="http://schemas.microsoft.com/office/drawing/2014/main" id="{23147DA7-5EE0-7EC8-D6FE-08EB03016D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8623" y="4556743"/>
            <a:ext cx="525813" cy="525813"/>
          </a:xfrm>
          <a:prstGeom prst="rect">
            <a:avLst/>
          </a:prstGeom>
          <a:effectLst/>
        </p:spPr>
      </p:pic>
      <p:pic>
        <p:nvPicPr>
          <p:cNvPr id="25" name="Graphic 24" descr="Presentation with pie chart with solid fill">
            <a:extLst>
              <a:ext uri="{FF2B5EF4-FFF2-40B4-BE49-F238E27FC236}">
                <a16:creationId xmlns:a16="http://schemas.microsoft.com/office/drawing/2014/main" id="{BBC078FF-1977-92A2-149C-132A523E4D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8158" y="3244447"/>
            <a:ext cx="626743" cy="626743"/>
          </a:xfrm>
          <a:prstGeom prst="rect">
            <a:avLst/>
          </a:prstGeom>
        </p:spPr>
      </p:pic>
      <p:pic>
        <p:nvPicPr>
          <p:cNvPr id="26" name="Graphic 25" descr="Circles with arrows with solid fill">
            <a:extLst>
              <a:ext uri="{FF2B5EF4-FFF2-40B4-BE49-F238E27FC236}">
                <a16:creationId xmlns:a16="http://schemas.microsoft.com/office/drawing/2014/main" id="{24042F08-00AC-963A-74E3-67B96916D6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32172" y="3557818"/>
            <a:ext cx="626743" cy="626743"/>
          </a:xfrm>
          <a:prstGeom prst="rect">
            <a:avLst/>
          </a:prstGeom>
        </p:spPr>
      </p:pic>
      <p:pic>
        <p:nvPicPr>
          <p:cNvPr id="27" name="Graphic 26" descr="Open folder with solid fill">
            <a:extLst>
              <a:ext uri="{FF2B5EF4-FFF2-40B4-BE49-F238E27FC236}">
                <a16:creationId xmlns:a16="http://schemas.microsoft.com/office/drawing/2014/main" id="{22698CD4-7E9E-331B-F382-D8ADC61942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99385" y="4162772"/>
            <a:ext cx="626743" cy="626743"/>
          </a:xfrm>
          <a:prstGeom prst="rect">
            <a:avLst/>
          </a:prstGeom>
        </p:spPr>
      </p:pic>
      <p:pic>
        <p:nvPicPr>
          <p:cNvPr id="28" name="Graphic 27" descr="Address Book with solid fill">
            <a:extLst>
              <a:ext uri="{FF2B5EF4-FFF2-40B4-BE49-F238E27FC236}">
                <a16:creationId xmlns:a16="http://schemas.microsoft.com/office/drawing/2014/main" id="{03153843-8319-6B70-BE4A-97AA45BB24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32172" y="5506250"/>
            <a:ext cx="626743" cy="626743"/>
          </a:xfrm>
          <a:prstGeom prst="rect">
            <a:avLst/>
          </a:prstGeom>
        </p:spPr>
      </p:pic>
      <p:pic>
        <p:nvPicPr>
          <p:cNvPr id="29" name="Graphic 28" descr="Customer review with solid fill">
            <a:extLst>
              <a:ext uri="{FF2B5EF4-FFF2-40B4-BE49-F238E27FC236}">
                <a16:creationId xmlns:a16="http://schemas.microsoft.com/office/drawing/2014/main" id="{489B0A85-E3CD-5F2B-52E8-B6CDEDD376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68158" y="5821317"/>
            <a:ext cx="626743" cy="626743"/>
          </a:xfrm>
          <a:prstGeom prst="rect">
            <a:avLst/>
          </a:prstGeom>
          <a:effectLst>
            <a:glow rad="101600">
              <a:schemeClr val="accent4">
                <a:satMod val="175000"/>
                <a:alpha val="40000"/>
              </a:schemeClr>
            </a:glow>
          </a:effectLst>
        </p:spPr>
      </p:pic>
      <p:pic>
        <p:nvPicPr>
          <p:cNvPr id="30" name="Graphic 29" descr="Iceberg with solid fill">
            <a:extLst>
              <a:ext uri="{FF2B5EF4-FFF2-40B4-BE49-F238E27FC236}">
                <a16:creationId xmlns:a16="http://schemas.microsoft.com/office/drawing/2014/main" id="{DCAE3B09-CADE-ECE3-B55C-4AC6E5F62E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99385" y="4873960"/>
            <a:ext cx="626743" cy="626743"/>
          </a:xfrm>
          <a:prstGeom prst="rect">
            <a:avLst/>
          </a:prstGeom>
        </p:spPr>
      </p:pic>
      <p:sp>
        <p:nvSpPr>
          <p:cNvPr id="47" name="TextBox 46">
            <a:extLst>
              <a:ext uri="{FF2B5EF4-FFF2-40B4-BE49-F238E27FC236}">
                <a16:creationId xmlns:a16="http://schemas.microsoft.com/office/drawing/2014/main" id="{B6C2E39D-C349-1194-F920-1D85E46DEBCF}"/>
              </a:ext>
            </a:extLst>
          </p:cNvPr>
          <p:cNvSpPr txBox="1"/>
          <p:nvPr/>
        </p:nvSpPr>
        <p:spPr>
          <a:xfrm>
            <a:off x="4052216" y="920621"/>
            <a:ext cx="8139784" cy="4770537"/>
          </a:xfrm>
          <a:prstGeom prst="rect">
            <a:avLst/>
          </a:prstGeom>
          <a:noFill/>
        </p:spPr>
        <p:txBody>
          <a:bodyPr wrap="square" rtlCol="0">
            <a:spAutoFit/>
          </a:bodyPr>
          <a:lstStyle/>
          <a:p>
            <a:r>
              <a:rPr lang="en-US" sz="1600" b="1" dirty="0">
                <a:solidFill>
                  <a:schemeClr val="accent1">
                    <a:lumMod val="40000"/>
                    <a:lumOff val="60000"/>
                  </a:schemeClr>
                </a:solidFill>
              </a:rPr>
              <a:t>Outcome:</a:t>
            </a:r>
          </a:p>
          <a:p>
            <a:endParaRPr lang="en-US" sz="1600" b="1" dirty="0">
              <a:solidFill>
                <a:schemeClr val="accent1">
                  <a:lumMod val="40000"/>
                  <a:lumOff val="60000"/>
                </a:schemeClr>
              </a:solidFill>
            </a:endParaRPr>
          </a:p>
          <a:p>
            <a:pPr marL="285750" indent="-285750">
              <a:buFont typeface="Arial" panose="020B0604020202020204" pitchFamily="34" charset="0"/>
              <a:buChar char="•"/>
            </a:pPr>
            <a:r>
              <a:rPr lang="en-US" sz="1600" dirty="0">
                <a:solidFill>
                  <a:schemeClr val="accent1">
                    <a:lumMod val="40000"/>
                    <a:lumOff val="60000"/>
                  </a:schemeClr>
                </a:solidFill>
              </a:rPr>
              <a:t>Enhanced Home Safety and Security: Comprehensive detection and alerts for environmental hazards (fire, gas leaks) and unauthorized motions.</a:t>
            </a:r>
          </a:p>
          <a:p>
            <a:pPr marL="285750" indent="-285750">
              <a:buFont typeface="Arial" panose="020B0604020202020204" pitchFamily="34" charset="0"/>
              <a:buChar char="•"/>
            </a:pPr>
            <a:r>
              <a:rPr lang="en-US" sz="1600" dirty="0">
                <a:solidFill>
                  <a:schemeClr val="accent1">
                    <a:lumMod val="40000"/>
                    <a:lumOff val="60000"/>
                  </a:schemeClr>
                </a:solidFill>
              </a:rPr>
              <a:t>Improved Energy Efficiency: Automated control of home utilities, reducing energy consumption and costs.</a:t>
            </a:r>
          </a:p>
          <a:p>
            <a:pPr marL="285750" indent="-285750">
              <a:buFont typeface="Arial" panose="020B0604020202020204" pitchFamily="34" charset="0"/>
              <a:buChar char="•"/>
            </a:pPr>
            <a:r>
              <a:rPr lang="en-US" sz="1600" dirty="0">
                <a:solidFill>
                  <a:schemeClr val="accent1">
                    <a:lumMod val="40000"/>
                    <a:lumOff val="60000"/>
                  </a:schemeClr>
                </a:solidFill>
              </a:rPr>
              <a:t>Real-Time Monitoring and Alerts: Instant notifications to homeowners for quick response to potential threats.</a:t>
            </a:r>
          </a:p>
          <a:p>
            <a:pPr marL="285750" indent="-285750">
              <a:buFont typeface="Arial" panose="020B0604020202020204" pitchFamily="34" charset="0"/>
              <a:buChar char="•"/>
            </a:pPr>
            <a:r>
              <a:rPr lang="en-US" sz="1600" dirty="0">
                <a:solidFill>
                  <a:schemeClr val="accent1">
                    <a:lumMod val="40000"/>
                    <a:lumOff val="60000"/>
                  </a:schemeClr>
                </a:solidFill>
              </a:rPr>
              <a:t>User Satisfaction: Positive feedback from users regarding the effectiveness and ease of use of the Home Monitoring System.</a:t>
            </a:r>
          </a:p>
          <a:p>
            <a:pPr marL="285750" indent="-285750">
              <a:buFont typeface="Arial" panose="020B0604020202020204" pitchFamily="34" charset="0"/>
              <a:buChar char="•"/>
            </a:pPr>
            <a:endParaRPr lang="en-US" sz="1600" dirty="0">
              <a:solidFill>
                <a:schemeClr val="accent1">
                  <a:lumMod val="40000"/>
                  <a:lumOff val="60000"/>
                </a:schemeClr>
              </a:solidFill>
            </a:endParaRPr>
          </a:p>
          <a:p>
            <a:r>
              <a:rPr lang="en-US" sz="1600" b="1" dirty="0">
                <a:solidFill>
                  <a:schemeClr val="accent1">
                    <a:lumMod val="40000"/>
                    <a:lumOff val="60000"/>
                  </a:schemeClr>
                </a:solidFill>
              </a:rPr>
              <a:t>Design Concept:</a:t>
            </a:r>
          </a:p>
          <a:p>
            <a:endParaRPr lang="en-US" sz="1600" b="1" dirty="0">
              <a:solidFill>
                <a:schemeClr val="accent1">
                  <a:lumMod val="40000"/>
                  <a:lumOff val="60000"/>
                </a:schemeClr>
              </a:solidFill>
            </a:endParaRPr>
          </a:p>
          <a:p>
            <a:pPr marL="285750" indent="-285750">
              <a:buFont typeface="Arial" panose="020B0604020202020204" pitchFamily="34" charset="0"/>
              <a:buChar char="•"/>
            </a:pPr>
            <a:r>
              <a:rPr lang="en-US" sz="1600" dirty="0">
                <a:solidFill>
                  <a:schemeClr val="accent1">
                    <a:lumMod val="40000"/>
                    <a:lumOff val="60000"/>
                  </a:schemeClr>
                </a:solidFill>
              </a:rPr>
              <a:t>Sleek and Compact Design: Minimalistic design for easy integration into home environments.</a:t>
            </a:r>
          </a:p>
          <a:p>
            <a:pPr marL="285750" indent="-285750">
              <a:buFont typeface="Arial" panose="020B0604020202020204" pitchFamily="34" charset="0"/>
              <a:buChar char="•"/>
            </a:pPr>
            <a:r>
              <a:rPr lang="en-US" sz="1600" dirty="0">
                <a:solidFill>
                  <a:schemeClr val="accent1">
                    <a:lumMod val="40000"/>
                    <a:lumOff val="60000"/>
                  </a:schemeClr>
                </a:solidFill>
              </a:rPr>
              <a:t>User-Friendly Interface: Intuitive interface for easy setup and monitoring.</a:t>
            </a:r>
          </a:p>
          <a:p>
            <a:pPr marL="285750" indent="-285750">
              <a:buFont typeface="Arial" panose="020B0604020202020204" pitchFamily="34" charset="0"/>
              <a:buChar char="•"/>
            </a:pPr>
            <a:r>
              <a:rPr lang="en-US" sz="1600" dirty="0">
                <a:solidFill>
                  <a:schemeClr val="accent1">
                    <a:lumMod val="40000"/>
                    <a:lumOff val="60000"/>
                  </a:schemeClr>
                </a:solidFill>
              </a:rPr>
              <a:t>Robot Construction: Durable materials to ensure long-term reliability and performance.</a:t>
            </a:r>
          </a:p>
          <a:p>
            <a:pPr marL="285750" indent="-285750">
              <a:buFont typeface="Arial" panose="020B0604020202020204" pitchFamily="34" charset="0"/>
              <a:buChar char="•"/>
            </a:pPr>
            <a:r>
              <a:rPr lang="en-US" sz="1600" dirty="0">
                <a:solidFill>
                  <a:schemeClr val="accent1">
                    <a:lumMod val="40000"/>
                    <a:lumOff val="60000"/>
                  </a:schemeClr>
                </a:solidFill>
              </a:rPr>
              <a:t>Aesthetic Appeal: Attractive design to complement home decor without compromising functionality.</a:t>
            </a:r>
          </a:p>
        </p:txBody>
      </p:sp>
    </p:spTree>
    <p:extLst>
      <p:ext uri="{BB962C8B-B14F-4D97-AF65-F5344CB8AC3E}">
        <p14:creationId xmlns:p14="http://schemas.microsoft.com/office/powerpoint/2010/main" val="14133877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30000"/>
              </a:schemeClr>
            </a:gs>
            <a:gs pos="12000">
              <a:schemeClr val="bg2">
                <a:lumMod val="25000"/>
              </a:schemeClr>
            </a:gs>
          </a:gsLst>
          <a:lin ang="162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0FF2C2-0EDA-040F-82BB-9954F63D61A4}"/>
              </a:ext>
            </a:extLst>
          </p:cNvPr>
          <p:cNvSpPr/>
          <p:nvPr/>
        </p:nvSpPr>
        <p:spPr>
          <a:xfrm>
            <a:off x="2594272" y="2497976"/>
            <a:ext cx="7003456" cy="1862048"/>
          </a:xfrm>
          <a:prstGeom prst="rect">
            <a:avLst/>
          </a:prstGeom>
          <a:noFill/>
        </p:spPr>
        <p:txBody>
          <a:bodyPr wrap="none" lIns="91440" tIns="45720" rIns="91440" bIns="45720">
            <a:spAutoFit/>
          </a:bodyPr>
          <a:lstStyle/>
          <a:p>
            <a:pPr algn="ctr"/>
            <a:r>
              <a:rPr lang="en-US" sz="115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a:t>
            </a:r>
          </a:p>
        </p:txBody>
      </p:sp>
    </p:spTree>
    <p:extLst>
      <p:ext uri="{BB962C8B-B14F-4D97-AF65-F5344CB8AC3E}">
        <p14:creationId xmlns:p14="http://schemas.microsoft.com/office/powerpoint/2010/main" val="1660570652"/>
      </p:ext>
    </p:extLst>
  </p:cSld>
  <p:clrMapOvr>
    <a:masterClrMapping/>
  </p:clrMapOvr>
  <mc:AlternateContent xmlns:mc="http://schemas.openxmlformats.org/markup-compatibility/2006" xmlns:p159="http://schemas.microsoft.com/office/powerpoint/2015/09/main">
    <mc:Choice Requires="p159">
      <p:transition advTm="579">
        <p159:morph option="byObject"/>
      </p:transition>
    </mc:Choice>
    <mc:Fallback xmlns="">
      <p:transition advTm="579">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AD34A88AF89214DB72A06B5F780E796" ma:contentTypeVersion="5" ma:contentTypeDescription="Create a new document." ma:contentTypeScope="" ma:versionID="1ad8763bc4321d1804b21426efa94be8">
  <xsd:schema xmlns:xsd="http://www.w3.org/2001/XMLSchema" xmlns:xs="http://www.w3.org/2001/XMLSchema" xmlns:p="http://schemas.microsoft.com/office/2006/metadata/properties" xmlns:ns3="d2e9f8b7-29db-43dc-bf4a-33613ee795e0" targetNamespace="http://schemas.microsoft.com/office/2006/metadata/properties" ma:root="true" ma:fieldsID="add64845651b1359c1ea50c1f6441d35" ns3:_="">
    <xsd:import namespace="d2e9f8b7-29db-43dc-bf4a-33613ee795e0"/>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9f8b7-29db-43dc-bf4a-33613ee79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048E41-7269-4EED-A86E-6BD6F3228C64}">
  <ds:schemaRefs>
    <ds:schemaRef ds:uri="http://purl.org/dc/elements/1.1/"/>
    <ds:schemaRef ds:uri="http://schemas.microsoft.com/office/2006/documentManagement/types"/>
    <ds:schemaRef ds:uri="http://www.w3.org/XML/1998/namespace"/>
    <ds:schemaRef ds:uri="http://schemas.openxmlformats.org/package/2006/metadata/core-properties"/>
    <ds:schemaRef ds:uri="d2e9f8b7-29db-43dc-bf4a-33613ee795e0"/>
    <ds:schemaRef ds:uri="http://schemas.microsoft.com/office/infopath/2007/PartnerControls"/>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6720C30C-BE5F-47E1-9508-68AE573C6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9f8b7-29db-43dc-bf4a-33613ee79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DC6D47-FADE-4C38-8177-618A4E4F19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211</TotalTime>
  <Words>1033</Words>
  <Application>Microsoft Office PowerPoint</Application>
  <PresentationFormat>Widescreen</PresentationFormat>
  <Paragraphs>114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SIRIWARDANA W P S</dc:creator>
  <cp:lastModifiedBy>SIRIWARDANA W P S</cp:lastModifiedBy>
  <cp:revision>20</cp:revision>
  <dcterms:created xsi:type="dcterms:W3CDTF">2024-06-10T13:45:01Z</dcterms:created>
  <dcterms:modified xsi:type="dcterms:W3CDTF">2024-06-12T04:08:23Z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0x0101008AD34A88AF89214DB72A06B5F780E796</vt:lpwstr>
  </property>
</Properties>
</file>